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93" r:id="rId5"/>
    <p:sldId id="289" r:id="rId6"/>
    <p:sldId id="290" r:id="rId7"/>
    <p:sldId id="298" r:id="rId8"/>
    <p:sldId id="296" r:id="rId9"/>
    <p:sldId id="292" r:id="rId10"/>
    <p:sldId id="299" r:id="rId11"/>
    <p:sldId id="294" r:id="rId12"/>
    <p:sldId id="295" r:id="rId13"/>
    <p:sldId id="300" r:id="rId14"/>
    <p:sldId id="297" r:id="rId15"/>
    <p:sldId id="263" r:id="rId16"/>
    <p:sldId id="264" r:id="rId17"/>
    <p:sldId id="277" r:id="rId18"/>
    <p:sldId id="278"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9/5/2020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9/5/2020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9/5/2020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9/5/2020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9/5/2020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9/5/2020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9/5/2020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9/5/2020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9/5/2020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47800" y="167640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PROCESS REFERENCE MODELS</a:t>
            </a:r>
            <a:r>
              <a:rPr lang="en-US" sz="2000" dirty="0"/>
              <a:t>,</a:t>
            </a:r>
            <a:r>
              <a:rPr lang="en-US" sz="2000" dirty="0" smtClean="0"/>
              <a:t> CMM</a:t>
            </a:r>
            <a:br>
              <a:rPr lang="en-US" sz="2000" dirty="0" smtClean="0"/>
            </a:br>
            <a:r>
              <a:rPr lang="en-US" sz="2000" dirty="0" smtClean="0"/>
              <a:t>  </a:t>
            </a:r>
            <a:r>
              <a:rPr lang="en-US" sz="2000" dirty="0" smtClean="0"/>
              <a:t>05/09/2020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40943"/>
            <a:ext cx="3521029" cy="369332"/>
          </a:xfrm>
          <a:prstGeom prst="rect">
            <a:avLst/>
          </a:prstGeom>
        </p:spPr>
        <p:txBody>
          <a:bodyPr wrap="none">
            <a:spAutoFit/>
          </a:bodyPr>
          <a:lstStyle/>
          <a:p>
            <a:r>
              <a:rPr lang="en-US" b="1" dirty="0"/>
              <a:t>Maturity Level and Process Areas </a:t>
            </a:r>
          </a:p>
        </p:txBody>
      </p:sp>
      <p:graphicFrame>
        <p:nvGraphicFramePr>
          <p:cNvPr id="5" name="Table 4"/>
          <p:cNvGraphicFramePr>
            <a:graphicFrameLocks noGrp="1"/>
          </p:cNvGraphicFramePr>
          <p:nvPr>
            <p:extLst>
              <p:ext uri="{D42A27DB-BD31-4B8C-83A1-F6EECF244321}">
                <p14:modId xmlns:p14="http://schemas.microsoft.com/office/powerpoint/2010/main" val="3312602460"/>
              </p:ext>
            </p:extLst>
          </p:nvPr>
        </p:nvGraphicFramePr>
        <p:xfrm>
          <a:off x="76200" y="40943"/>
          <a:ext cx="9067800" cy="6638988"/>
        </p:xfrm>
        <a:graphic>
          <a:graphicData uri="http://schemas.openxmlformats.org/drawingml/2006/table">
            <a:tbl>
              <a:tblPr firstRow="1" firstCol="1" bandRow="1">
                <a:tableStyleId>{5C22544A-7EE6-4342-B048-85BDC9FD1C3A}</a:tableStyleId>
              </a:tblPr>
              <a:tblGrid>
                <a:gridCol w="762000"/>
                <a:gridCol w="1752600"/>
                <a:gridCol w="4876800"/>
                <a:gridCol w="1676400"/>
              </a:tblGrid>
              <a:tr h="0">
                <a:tc>
                  <a:txBody>
                    <a:bodyPr/>
                    <a:lstStyle/>
                    <a:p>
                      <a:pPr marL="0" marR="0" algn="ctr">
                        <a:lnSpc>
                          <a:spcPct val="115000"/>
                        </a:lnSpc>
                        <a:spcBef>
                          <a:spcPts val="0"/>
                        </a:spcBef>
                        <a:spcAft>
                          <a:spcPts val="0"/>
                        </a:spcAft>
                      </a:pPr>
                      <a:r>
                        <a:rPr lang="en-US" sz="1200" dirty="0">
                          <a:effectLst/>
                        </a:rPr>
                        <a:t>Level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Focus</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Key Process Area</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Result</a:t>
                      </a:r>
                      <a:endParaRPr lang="en-US" sz="1200">
                        <a:effectLst/>
                        <a:latin typeface="Calibri"/>
                        <a:ea typeface="Calibri"/>
                        <a:cs typeface="Times New Roman"/>
                      </a:endParaRPr>
                    </a:p>
                  </a:txBody>
                  <a:tcPr marL="9943" marR="9943" marT="9943" marB="9943" anchor="ctr"/>
                </a:tc>
              </a:tr>
              <a:tr h="415075">
                <a:tc>
                  <a:txBody>
                    <a:bodyPr/>
                    <a:lstStyle/>
                    <a:p>
                      <a:pPr marL="0" marR="0" algn="ctr">
                        <a:lnSpc>
                          <a:spcPct val="115000"/>
                        </a:lnSpc>
                        <a:spcBef>
                          <a:spcPts val="0"/>
                        </a:spcBef>
                        <a:spcAft>
                          <a:spcPts val="0"/>
                        </a:spcAft>
                      </a:pPr>
                      <a:r>
                        <a:rPr lang="en-US" sz="1200">
                          <a:effectLst/>
                        </a:rPr>
                        <a:t>5</a:t>
                      </a:r>
                      <a:br>
                        <a:rPr lang="en-US" sz="1200">
                          <a:effectLst/>
                        </a:rPr>
                      </a:br>
                      <a:r>
                        <a:rPr lang="en-US" sz="1200">
                          <a:effectLst/>
                        </a:rPr>
                        <a:t>Optimizing</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Continuous Process Improvement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Innovation and Deployment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Causal Analysis and Resolution</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Highest Quality /</a:t>
                      </a:r>
                      <a:br>
                        <a:rPr lang="en-US" sz="1200">
                          <a:effectLst/>
                        </a:rPr>
                      </a:br>
                      <a:r>
                        <a:rPr lang="en-US" sz="1200">
                          <a:effectLst/>
                        </a:rPr>
                        <a:t>Lowest Risk</a:t>
                      </a:r>
                      <a:endParaRPr lang="en-US" sz="1200">
                        <a:effectLst/>
                        <a:latin typeface="Calibri"/>
                        <a:ea typeface="Calibri"/>
                        <a:cs typeface="Times New Roman"/>
                      </a:endParaRPr>
                    </a:p>
                  </a:txBody>
                  <a:tcPr marL="9943" marR="9943" marT="9943" marB="9943" anchor="ctr"/>
                </a:tc>
              </a:tr>
              <a:tr h="371165">
                <a:tc>
                  <a:txBody>
                    <a:bodyPr/>
                    <a:lstStyle/>
                    <a:p>
                      <a:pPr marL="0" marR="0" algn="ctr">
                        <a:lnSpc>
                          <a:spcPct val="115000"/>
                        </a:lnSpc>
                        <a:spcBef>
                          <a:spcPts val="0"/>
                        </a:spcBef>
                        <a:spcAft>
                          <a:spcPts val="0"/>
                        </a:spcAft>
                      </a:pPr>
                      <a:r>
                        <a:rPr lang="en-US" sz="1200">
                          <a:effectLst/>
                        </a:rPr>
                        <a:t>4</a:t>
                      </a:r>
                      <a:br>
                        <a:rPr lang="en-US" sz="1200">
                          <a:effectLst/>
                        </a:rPr>
                      </a:b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Process Performance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Quantitative Project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Higher Quality /</a:t>
                      </a:r>
                      <a:br>
                        <a:rPr lang="en-US" sz="1200">
                          <a:effectLst/>
                        </a:rPr>
                      </a:br>
                      <a:r>
                        <a:rPr lang="en-US" sz="1200">
                          <a:effectLst/>
                        </a:rPr>
                        <a:t>Lower Risk</a:t>
                      </a:r>
                      <a:endParaRPr lang="en-US" sz="1200">
                        <a:effectLst/>
                        <a:latin typeface="Calibri"/>
                        <a:ea typeface="Calibri"/>
                        <a:cs typeface="Times New Roman"/>
                      </a:endParaRPr>
                    </a:p>
                  </a:txBody>
                  <a:tcPr marL="9943" marR="9943" marT="9943" marB="9943" anchor="ctr"/>
                </a:tc>
              </a:tr>
              <a:tr h="2374984">
                <a:tc>
                  <a:txBody>
                    <a:bodyPr/>
                    <a:lstStyle/>
                    <a:p>
                      <a:pPr marL="0" marR="0" algn="ctr">
                        <a:lnSpc>
                          <a:spcPct val="115000"/>
                        </a:lnSpc>
                        <a:spcBef>
                          <a:spcPts val="0"/>
                        </a:spcBef>
                        <a:spcAft>
                          <a:spcPts val="0"/>
                        </a:spcAft>
                      </a:pPr>
                      <a:r>
                        <a:rPr lang="en-US" sz="1200">
                          <a:effectLst/>
                        </a:rPr>
                        <a:t>3</a:t>
                      </a:r>
                      <a:br>
                        <a:rPr lang="en-US" sz="1200">
                          <a:effectLst/>
                        </a:rPr>
                      </a:br>
                      <a:r>
                        <a:rPr lang="en-US" sz="1200">
                          <a:effectLst/>
                        </a:rPr>
                        <a:t>Defined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Standardization</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Requirements Development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Technical 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Product Integration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Verification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Validation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Focus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Definition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Training</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Project </a:t>
                      </a:r>
                      <a:r>
                        <a:rPr lang="en-US" sz="1200" dirty="0" err="1">
                          <a:effectLst/>
                        </a:rPr>
                        <a:t>Mgmt</a:t>
                      </a:r>
                      <a:r>
                        <a:rPr lang="en-US" sz="1200" dirty="0">
                          <a:effectLst/>
                        </a:rPr>
                        <a:t> (with IPPD extras)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Risk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Decision Analysis and Resolution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Teaming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 Environment for Integration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Supplier Management (SS only)</a:t>
                      </a:r>
                      <a:endParaRPr lang="en-US" sz="1200" dirty="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Medium Quality /</a:t>
                      </a:r>
                      <a:br>
                        <a:rPr lang="en-US" sz="1200">
                          <a:effectLst/>
                        </a:rPr>
                      </a:br>
                      <a:r>
                        <a:rPr lang="en-US" sz="1200">
                          <a:effectLst/>
                        </a:rPr>
                        <a:t>Medium Risk</a:t>
                      </a:r>
                      <a:endParaRPr lang="en-US" sz="1200">
                        <a:effectLst/>
                        <a:latin typeface="Calibri"/>
                        <a:ea typeface="Calibri"/>
                        <a:cs typeface="Times New Roman"/>
                      </a:endParaRPr>
                    </a:p>
                  </a:txBody>
                  <a:tcPr marL="9943" marR="9943" marT="9943" marB="9943" anchor="ctr"/>
                </a:tc>
              </a:tr>
              <a:tr h="1073722">
                <a:tc>
                  <a:txBody>
                    <a:bodyPr/>
                    <a:lstStyle/>
                    <a:p>
                      <a:pPr marL="0" marR="0" algn="ctr">
                        <a:lnSpc>
                          <a:spcPct val="115000"/>
                        </a:lnSpc>
                        <a:spcBef>
                          <a:spcPts val="0"/>
                        </a:spcBef>
                        <a:spcAft>
                          <a:spcPts val="0"/>
                        </a:spcAft>
                      </a:pPr>
                      <a:r>
                        <a:rPr lang="en-US" sz="1200">
                          <a:effectLst/>
                        </a:rPr>
                        <a:t>2</a:t>
                      </a:r>
                      <a:br>
                        <a:rPr lang="en-US" sz="1200">
                          <a:effectLst/>
                        </a:rPr>
                      </a:br>
                      <a:r>
                        <a:rPr lang="en-US" sz="1200">
                          <a:effectLst/>
                        </a:rPr>
                        <a:t>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Basic Project Management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Requirements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Planning</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Monitoring and Control</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Supplier Agreement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Measurement and Analysis</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Process and Product Quality Assurance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Configuration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Low Quality /</a:t>
                      </a:r>
                      <a:br>
                        <a:rPr lang="en-US" sz="1200">
                          <a:effectLst/>
                        </a:rPr>
                      </a:br>
                      <a:r>
                        <a:rPr lang="en-US" sz="1200">
                          <a:effectLst/>
                        </a:rPr>
                        <a:t>High Risk</a:t>
                      </a:r>
                      <a:endParaRPr lang="en-US" sz="1200">
                        <a:effectLst/>
                        <a:latin typeface="Calibri"/>
                        <a:ea typeface="Calibri"/>
                        <a:cs typeface="Times New Roman"/>
                      </a:endParaRPr>
                    </a:p>
                  </a:txBody>
                  <a:tcPr marL="9943" marR="9943" marT="9943" marB="9943" anchor="ctr"/>
                </a:tc>
              </a:tr>
              <a:tr h="275232">
                <a:tc>
                  <a:txBody>
                    <a:bodyPr/>
                    <a:lstStyle/>
                    <a:p>
                      <a:pPr marL="0" marR="0" algn="ctr">
                        <a:lnSpc>
                          <a:spcPct val="115000"/>
                        </a:lnSpc>
                        <a:spcBef>
                          <a:spcPts val="0"/>
                        </a:spcBef>
                        <a:spcAft>
                          <a:spcPts val="0"/>
                        </a:spcAft>
                      </a:pPr>
                      <a:r>
                        <a:rPr lang="en-US" sz="1200" dirty="0">
                          <a:effectLst/>
                        </a:rPr>
                        <a:t>1</a:t>
                      </a:r>
                      <a:br>
                        <a:rPr lang="en-US" sz="1200" dirty="0">
                          <a:effectLst/>
                        </a:rPr>
                      </a:br>
                      <a:r>
                        <a:rPr lang="en-US" sz="1200" dirty="0">
                          <a:effectLst/>
                        </a:rPr>
                        <a:t>Initial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is informal and Adhoc</a:t>
                      </a:r>
                      <a:endParaRPr lang="en-US" sz="1200">
                        <a:effectLst/>
                        <a:latin typeface="Calibri"/>
                        <a:ea typeface="Calibri"/>
                        <a:cs typeface="Times New Roman"/>
                      </a:endParaRPr>
                    </a:p>
                  </a:txBody>
                  <a:tcPr marL="9943" marR="9943" marT="9943" marB="9943" anchor="ctr"/>
                </a:tc>
                <a:tc>
                  <a:txBody>
                    <a:bodyPr/>
                    <a:lstStyle/>
                    <a:p>
                      <a:endParaRPr lang="en-US" sz="1200">
                        <a:effectLst/>
                        <a:latin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dirty="0">
                          <a:effectLst/>
                        </a:rPr>
                        <a:t>Lowest Quality /</a:t>
                      </a:r>
                      <a:br>
                        <a:rPr lang="en-US" sz="1200" dirty="0">
                          <a:effectLst/>
                        </a:rPr>
                      </a:br>
                      <a:r>
                        <a:rPr lang="en-US" sz="1200" dirty="0">
                          <a:effectLst/>
                        </a:rPr>
                        <a:t>Highest Risk</a:t>
                      </a:r>
                      <a:endParaRPr lang="en-US" sz="1200" dirty="0">
                        <a:effectLst/>
                        <a:latin typeface="Calibri"/>
                        <a:ea typeface="Calibri"/>
                        <a:cs typeface="Times New Roman"/>
                      </a:endParaRPr>
                    </a:p>
                  </a:txBody>
                  <a:tcPr marL="9943" marR="9943" marT="9943" marB="9943" anchor="ctr"/>
                </a:tc>
              </a:tr>
            </a:tbl>
          </a:graphicData>
        </a:graphic>
      </p:graphicFrame>
    </p:spTree>
    <p:extLst>
      <p:ext uri="{BB962C8B-B14F-4D97-AF65-F5344CB8AC3E}">
        <p14:creationId xmlns:p14="http://schemas.microsoft.com/office/powerpoint/2010/main" val="222055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Standard CMMI Appraisal Method For Process Improvement (Scampi)</a:t>
            </a:r>
          </a:p>
        </p:txBody>
      </p:sp>
      <p:sp>
        <p:nvSpPr>
          <p:cNvPr id="4" name="Rectangle 3"/>
          <p:cNvSpPr/>
          <p:nvPr/>
        </p:nvSpPr>
        <p:spPr>
          <a:xfrm>
            <a:off x="152400" y="2133600"/>
            <a:ext cx="8763000" cy="3970318"/>
          </a:xfrm>
          <a:prstGeom prst="rect">
            <a:avLst/>
          </a:prstGeom>
        </p:spPr>
        <p:txBody>
          <a:bodyPr wrap="square">
            <a:spAutoFit/>
          </a:bodyPr>
          <a:lstStyle/>
          <a:p>
            <a:pPr algn="just"/>
            <a:r>
              <a:rPr lang="en-US" b="1" dirty="0"/>
              <a:t>Scampi A </a:t>
            </a:r>
            <a:r>
              <a:rPr lang="en-US" dirty="0"/>
              <a:t>The most rigorous appraisal method, </a:t>
            </a:r>
            <a:r>
              <a:rPr lang="en-US" dirty="0" smtClean="0"/>
              <a:t>SCAMPI </a:t>
            </a:r>
            <a:r>
              <a:rPr lang="en-US" dirty="0"/>
              <a:t>A is most useful after multiple processes have been implemented. It provides a benchmark for businesses and is the only level that results in an official rating. It must be performed by a certified lead appraiser, who is part of the on-site appraisal team. </a:t>
            </a:r>
            <a:endParaRPr lang="en-US" dirty="0" smtClean="0"/>
          </a:p>
          <a:p>
            <a:pPr algn="just"/>
            <a:endParaRPr lang="en-US" dirty="0"/>
          </a:p>
          <a:p>
            <a:pPr algn="just"/>
            <a:r>
              <a:rPr lang="en-US" b="1" dirty="0" smtClean="0"/>
              <a:t>Scampi </a:t>
            </a:r>
            <a:r>
              <a:rPr lang="en-US" b="1" dirty="0"/>
              <a:t>B </a:t>
            </a:r>
            <a:r>
              <a:rPr lang="en-US" dirty="0"/>
              <a:t>This appraisal is less formal than SCAMPI A; it helps find a target CMMI maturity level, predict success for evaluated practices and give the business a better idea of where they stand in the maturity process. </a:t>
            </a:r>
            <a:endParaRPr lang="en-US" dirty="0" smtClean="0"/>
          </a:p>
          <a:p>
            <a:pPr algn="just"/>
            <a:endParaRPr lang="en-US" dirty="0"/>
          </a:p>
          <a:p>
            <a:pPr algn="just"/>
            <a:r>
              <a:rPr lang="en-US" b="1" dirty="0" smtClean="0"/>
              <a:t>Scampi </a:t>
            </a:r>
            <a:r>
              <a:rPr lang="en-US" b="1" dirty="0"/>
              <a:t>C</a:t>
            </a:r>
            <a:r>
              <a:rPr lang="en-US" dirty="0"/>
              <a:t> This appraisal method is shorter, more flexible and less expensive than Class A or B. It’s designed to quickly assess a business’s established practices and how those will integrate or align with CMMI practices. It can be used at a high-level or micro-level, to address organizational issues or smaller process or departmental issues. It involves more risk than Class A or B, but it’s more cost-effective.</a:t>
            </a:r>
          </a:p>
        </p:txBody>
      </p:sp>
    </p:spTree>
    <p:extLst>
      <p:ext uri="{BB962C8B-B14F-4D97-AF65-F5344CB8AC3E}">
        <p14:creationId xmlns:p14="http://schemas.microsoft.com/office/powerpoint/2010/main" val="316177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CMM measures the maturity level of an organization by determining if an organization completes the specific activities listed in the Key Performance Areas (KPA), oblivious to whether the completion of such activity leads to the desired result. CMMI is also an activity based approach but the major difference is that CMMI takes a more result-oriented approach when defining and measuring Key </a:t>
            </a:r>
            <a:r>
              <a:rPr lang="en-US" dirty="0" smtClean="0"/>
              <a:t>Performance </a:t>
            </a:r>
            <a:r>
              <a:rPr lang="en-US" dirty="0"/>
              <a:t>Areas</a:t>
            </a:r>
            <a:r>
              <a:rPr lang="en-US" dirty="0" smtClean="0"/>
              <a:t>.</a:t>
            </a:r>
          </a:p>
          <a:p>
            <a:pPr algn="just"/>
            <a:endParaRPr lang="en-US" dirty="0"/>
          </a:p>
          <a:p>
            <a:r>
              <a:rPr lang="en-US" b="1" dirty="0"/>
              <a:t>CMM Integration:</a:t>
            </a:r>
            <a:endParaRPr lang="en-US" dirty="0"/>
          </a:p>
          <a:p>
            <a:pPr algn="just"/>
            <a:r>
              <a:rPr lang="en-US" dirty="0"/>
              <a:t>- builds an initial set of integrated models.</a:t>
            </a:r>
          </a:p>
          <a:p>
            <a:pPr algn="just"/>
            <a:r>
              <a:rPr lang="en-US" dirty="0"/>
              <a:t>- improves best practices from source models based on lessons learned.</a:t>
            </a:r>
          </a:p>
          <a:p>
            <a:pPr algn="just"/>
            <a:r>
              <a:rPr lang="en-US" dirty="0"/>
              <a:t>- establishes a framework to enable integration of future models.</a:t>
            </a:r>
          </a:p>
          <a:p>
            <a:pPr algn="just"/>
            <a:endParaRPr lang="en-US" dirty="0"/>
          </a:p>
        </p:txBody>
      </p:sp>
      <p:sp>
        <p:nvSpPr>
          <p:cNvPr id="3" name="Title 2"/>
          <p:cNvSpPr>
            <a:spLocks noGrp="1"/>
          </p:cNvSpPr>
          <p:nvPr>
            <p:ph type="title"/>
          </p:nvPr>
        </p:nvSpPr>
        <p:spPr/>
        <p:txBody>
          <a:bodyPr/>
          <a:lstStyle/>
          <a:p>
            <a:r>
              <a:rPr lang="en-US" dirty="0" smtClean="0"/>
              <a:t>CMM AND CMMI</a:t>
            </a:r>
            <a:endParaRPr lang="en-US" dirty="0"/>
          </a:p>
        </p:txBody>
      </p:sp>
    </p:spTree>
    <p:extLst>
      <p:ext uri="{BB962C8B-B14F-4D97-AF65-F5344CB8AC3E}">
        <p14:creationId xmlns:p14="http://schemas.microsoft.com/office/powerpoint/2010/main" val="2792031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descr="Resume cmmi level 3"/>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8895" b="4304"/>
          <a:stretch/>
        </p:blipFill>
        <p:spPr bwMode="auto">
          <a:xfrm>
            <a:off x="165408" y="304800"/>
            <a:ext cx="895811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97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People Capability Maturity Model (PCMM) is a maturity framework that focuses on continuously improving the management and development of the human assets of a software or information systems organization. PCMM can be perceived as the application of the principles of Capability Maturity Model to human assets of a software organization</a:t>
            </a:r>
            <a:r>
              <a:rPr lang="en-US" dirty="0" smtClean="0"/>
              <a:t>.</a:t>
            </a:r>
          </a:p>
          <a:p>
            <a:pPr algn="just"/>
            <a:endParaRPr lang="en-US" dirty="0"/>
          </a:p>
          <a:p>
            <a:pPr algn="just"/>
            <a:r>
              <a:rPr lang="en-US" dirty="0"/>
              <a:t>The primary objective of the People Capability Maturity Model is to improve the capability of the entire workforce. This can be defined as the level of knowledge, skills, and 60 process abilities available for performing an organization’s current and future business activities. </a:t>
            </a:r>
          </a:p>
        </p:txBody>
      </p:sp>
      <p:sp>
        <p:nvSpPr>
          <p:cNvPr id="3" name="Title 2"/>
          <p:cNvSpPr>
            <a:spLocks noGrp="1"/>
          </p:cNvSpPr>
          <p:nvPr>
            <p:ph type="title"/>
          </p:nvPr>
        </p:nvSpPr>
        <p:spPr/>
        <p:txBody>
          <a:bodyPr/>
          <a:lstStyle/>
          <a:p>
            <a:r>
              <a:rPr lang="en-US" dirty="0"/>
              <a:t>People Capability Maturity Model (PCMM)</a:t>
            </a:r>
          </a:p>
        </p:txBody>
      </p:sp>
    </p:spTree>
    <p:extLst>
      <p:ext uri="{BB962C8B-B14F-4D97-AF65-F5344CB8AC3E}">
        <p14:creationId xmlns:p14="http://schemas.microsoft.com/office/powerpoint/2010/main" val="2975742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5,14,24</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931679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a:t>Which practice prescribe "the code is always written by two programmers at one machine</a:t>
            </a:r>
            <a:r>
              <a:rPr lang="en-US" dirty="0" smtClean="0"/>
              <a:t>"?</a:t>
            </a:r>
          </a:p>
          <a:p>
            <a:pPr algn="l"/>
            <a:endParaRPr lang="en-US" dirty="0"/>
          </a:p>
          <a:p>
            <a:pPr lvl="1" algn="l"/>
            <a:r>
              <a:rPr lang="en-US" dirty="0"/>
              <a:t>A. </a:t>
            </a:r>
            <a:r>
              <a:rPr lang="en-US" dirty="0" smtClean="0"/>
              <a:t>Twin </a:t>
            </a:r>
            <a:r>
              <a:rPr lang="en-US" dirty="0"/>
              <a:t>Programming</a:t>
            </a:r>
          </a:p>
          <a:p>
            <a:pPr lvl="1" algn="l"/>
            <a:r>
              <a:rPr lang="en-US" dirty="0"/>
              <a:t>B. </a:t>
            </a:r>
            <a:r>
              <a:rPr lang="en-US" dirty="0" smtClean="0"/>
              <a:t>Peer </a:t>
            </a:r>
            <a:r>
              <a:rPr lang="en-US" dirty="0"/>
              <a:t>Programming</a:t>
            </a:r>
          </a:p>
          <a:p>
            <a:pPr lvl="1" algn="l"/>
            <a:r>
              <a:rPr lang="en-US" dirty="0"/>
              <a:t>C. </a:t>
            </a:r>
            <a:r>
              <a:rPr lang="en-US" dirty="0" smtClean="0"/>
              <a:t>Pair </a:t>
            </a:r>
            <a:r>
              <a:rPr lang="en-US" dirty="0"/>
              <a:t>Programming</a:t>
            </a:r>
          </a:p>
          <a:p>
            <a:pPr lvl="1" algn="l"/>
            <a:r>
              <a:rPr lang="en-US" dirty="0"/>
              <a:t>D. </a:t>
            </a:r>
            <a:r>
              <a:rPr lang="en-US" dirty="0" smtClean="0"/>
              <a:t>Buddy </a:t>
            </a:r>
            <a:r>
              <a:rPr lang="en-US" dirty="0"/>
              <a:t>Programming</a:t>
            </a:r>
          </a:p>
          <a:p>
            <a:pPr algn="l"/>
            <a:endParaRPr lang="en-US" dirty="0"/>
          </a:p>
        </p:txBody>
      </p:sp>
      <p:sp>
        <p:nvSpPr>
          <p:cNvPr id="3" name="Title 2"/>
          <p:cNvSpPr>
            <a:spLocks noGrp="1"/>
          </p:cNvSpPr>
          <p:nvPr>
            <p:ph type="title"/>
          </p:nvPr>
        </p:nvSpPr>
        <p:spPr/>
        <p:txBody>
          <a:bodyPr/>
          <a:lstStyle/>
          <a:p>
            <a:r>
              <a:rPr lang="en-US" dirty="0" smtClean="0"/>
              <a:t>QUESTION-6</a:t>
            </a:r>
            <a:endParaRPr lang="en-US" dirty="0"/>
          </a:p>
        </p:txBody>
      </p:sp>
    </p:spTree>
    <p:extLst>
      <p:ext uri="{BB962C8B-B14F-4D97-AF65-F5344CB8AC3E}">
        <p14:creationId xmlns:p14="http://schemas.microsoft.com/office/powerpoint/2010/main" val="4025267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C. Pair Programming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63812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Which statement is true about story in XP</a:t>
            </a:r>
            <a:r>
              <a:rPr lang="en-US" b="1" dirty="0" smtClean="0"/>
              <a:t>?</a:t>
            </a:r>
          </a:p>
          <a:p>
            <a:pPr algn="l"/>
            <a:endParaRPr lang="en-US" b="1" dirty="0"/>
          </a:p>
          <a:p>
            <a:pPr algn="l"/>
            <a:r>
              <a:rPr lang="en-US" dirty="0"/>
              <a:t>A. It is a short description of customer visible functionalities</a:t>
            </a:r>
            <a:br>
              <a:rPr lang="en-US" dirty="0"/>
            </a:br>
            <a:r>
              <a:rPr lang="en-US" dirty="0"/>
              <a:t>B. Each story need to represent a complete feature</a:t>
            </a:r>
            <a:br>
              <a:rPr lang="en-US" dirty="0"/>
            </a:br>
            <a:r>
              <a:rPr lang="en-US" dirty="0"/>
              <a:t>C. Story is XP terminology for the Use Case</a:t>
            </a:r>
            <a:br>
              <a:rPr lang="en-US" dirty="0"/>
            </a:br>
            <a:r>
              <a:rPr lang="en-US" dirty="0"/>
              <a:t>D. A Story should not be described in more than one page</a:t>
            </a:r>
          </a:p>
          <a:p>
            <a:pPr algn="l"/>
            <a:endParaRPr lang="en-US" dirty="0"/>
          </a:p>
        </p:txBody>
      </p:sp>
      <p:sp>
        <p:nvSpPr>
          <p:cNvPr id="3" name="Title 2"/>
          <p:cNvSpPr>
            <a:spLocks noGrp="1"/>
          </p:cNvSpPr>
          <p:nvPr>
            <p:ph type="title"/>
          </p:nvPr>
        </p:nvSpPr>
        <p:spPr/>
        <p:txBody>
          <a:bodyPr/>
          <a:lstStyle/>
          <a:p>
            <a:r>
              <a:rPr lang="en-US" dirty="0" smtClean="0"/>
              <a:t>QUESTION-7</a:t>
            </a:r>
            <a:endParaRPr lang="en-US" dirty="0"/>
          </a:p>
        </p:txBody>
      </p:sp>
    </p:spTree>
    <p:extLst>
      <p:ext uri="{BB962C8B-B14F-4D97-AF65-F5344CB8AC3E}">
        <p14:creationId xmlns:p14="http://schemas.microsoft.com/office/powerpoint/2010/main" val="411622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sz="2800" dirty="0"/>
              <a:t>A. It is a short description of customer visible functionalities</a:t>
            </a:r>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254694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What are the four framework activities found in the Extreme Programming (XP) process model</a:t>
            </a:r>
            <a:r>
              <a:rPr lang="en-US" dirty="0" smtClean="0"/>
              <a:t>?</a:t>
            </a:r>
          </a:p>
          <a:p>
            <a:pPr algn="l"/>
            <a:endParaRPr lang="en-US" dirty="0"/>
          </a:p>
          <a:p>
            <a:pPr algn="l"/>
            <a:r>
              <a:rPr lang="en-US" dirty="0" smtClean="0"/>
              <a:t>a. analysis</a:t>
            </a:r>
            <a:r>
              <a:rPr lang="en-US" dirty="0"/>
              <a:t>, design, coding, testing</a:t>
            </a:r>
          </a:p>
          <a:p>
            <a:pPr algn="l"/>
            <a:r>
              <a:rPr lang="en-US" dirty="0" smtClean="0"/>
              <a:t>b. planning</a:t>
            </a:r>
            <a:r>
              <a:rPr lang="en-US" dirty="0"/>
              <a:t>, analysis, design, coding</a:t>
            </a:r>
          </a:p>
          <a:p>
            <a:pPr algn="l"/>
            <a:r>
              <a:rPr lang="en-US" dirty="0" smtClean="0"/>
              <a:t>c. planning</a:t>
            </a:r>
            <a:r>
              <a:rPr lang="en-US" dirty="0"/>
              <a:t>, analysis, coding, testing</a:t>
            </a:r>
          </a:p>
          <a:p>
            <a:pPr algn="l"/>
            <a:r>
              <a:rPr lang="en-US" dirty="0" smtClean="0"/>
              <a:t>d. planning</a:t>
            </a:r>
            <a:r>
              <a:rPr lang="en-US" dirty="0"/>
              <a:t>, design, coding, testing</a:t>
            </a:r>
          </a:p>
        </p:txBody>
      </p:sp>
      <p:sp>
        <p:nvSpPr>
          <p:cNvPr id="3" name="Title 2"/>
          <p:cNvSpPr>
            <a:spLocks noGrp="1"/>
          </p:cNvSpPr>
          <p:nvPr>
            <p:ph type="title"/>
          </p:nvPr>
        </p:nvSpPr>
        <p:spPr/>
        <p:txBody>
          <a:bodyPr/>
          <a:lstStyle/>
          <a:p>
            <a:r>
              <a:rPr lang="en-US" dirty="0" smtClean="0"/>
              <a:t>QUESTION-8</a:t>
            </a:r>
            <a:endParaRPr lang="en-US" dirty="0"/>
          </a:p>
        </p:txBody>
      </p:sp>
    </p:spTree>
    <p:extLst>
      <p:ext uri="{BB962C8B-B14F-4D97-AF65-F5344CB8AC3E}">
        <p14:creationId xmlns:p14="http://schemas.microsoft.com/office/powerpoint/2010/main" val="4200086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planning, design, coding, testing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97968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Agile is a ______ .</a:t>
            </a:r>
          </a:p>
          <a:p>
            <a:pPr algn="l"/>
            <a:endParaRPr lang="en-US" dirty="0"/>
          </a:p>
          <a:p>
            <a:pPr algn="l"/>
            <a:r>
              <a:rPr lang="en-US" dirty="0"/>
              <a:t>a. Sequential</a:t>
            </a:r>
          </a:p>
          <a:p>
            <a:pPr algn="l"/>
            <a:r>
              <a:rPr lang="en-US" dirty="0"/>
              <a:t>b. Iterative</a:t>
            </a:r>
          </a:p>
          <a:p>
            <a:pPr algn="l"/>
            <a:r>
              <a:rPr lang="en-US" dirty="0"/>
              <a:t>c. Incremental</a:t>
            </a:r>
          </a:p>
          <a:p>
            <a:pPr algn="l"/>
            <a:r>
              <a:rPr lang="en-US" dirty="0"/>
              <a:t>d. Both b &amp; c</a:t>
            </a:r>
          </a:p>
        </p:txBody>
      </p:sp>
      <p:sp>
        <p:nvSpPr>
          <p:cNvPr id="3" name="Title 2"/>
          <p:cNvSpPr>
            <a:spLocks noGrp="1"/>
          </p:cNvSpPr>
          <p:nvPr>
            <p:ph type="title"/>
          </p:nvPr>
        </p:nvSpPr>
        <p:spPr/>
        <p:txBody>
          <a:bodyPr/>
          <a:lstStyle/>
          <a:p>
            <a:r>
              <a:rPr lang="en-US" dirty="0" smtClean="0"/>
              <a:t>Question-9</a:t>
            </a:r>
            <a:endParaRPr lang="en-US" dirty="0"/>
          </a:p>
        </p:txBody>
      </p:sp>
    </p:spTree>
    <p:extLst>
      <p:ext uri="{BB962C8B-B14F-4D97-AF65-F5344CB8AC3E}">
        <p14:creationId xmlns:p14="http://schemas.microsoft.com/office/powerpoint/2010/main" val="1738213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Both b &amp; c</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189816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In agile development, lengthy documentation is created</a:t>
            </a:r>
            <a:r>
              <a:rPr lang="en-US" b="1" dirty="0" smtClean="0"/>
              <a:t>.</a:t>
            </a:r>
            <a:r>
              <a:rPr lang="en-US" dirty="0"/>
              <a:t/>
            </a:r>
            <a:br>
              <a:rPr lang="en-US" dirty="0"/>
            </a:br>
            <a:r>
              <a:rPr lang="en-US" dirty="0"/>
              <a:t/>
            </a:r>
            <a:br>
              <a:rPr lang="en-US" dirty="0"/>
            </a:br>
            <a:endParaRPr lang="en-US" dirty="0"/>
          </a:p>
          <a:p>
            <a:pPr algn="l"/>
            <a:r>
              <a:rPr lang="en-US" b="1" dirty="0"/>
              <a:t>a.</a:t>
            </a:r>
            <a:r>
              <a:rPr lang="en-US" dirty="0"/>
              <a:t> True</a:t>
            </a:r>
          </a:p>
          <a:p>
            <a:pPr algn="l"/>
            <a:r>
              <a:rPr lang="en-US" b="1" dirty="0"/>
              <a:t>b.</a:t>
            </a:r>
            <a:r>
              <a:rPr lang="en-US" dirty="0"/>
              <a:t> False</a:t>
            </a:r>
          </a:p>
          <a:p>
            <a:pPr algn="l"/>
            <a:endParaRPr lang="en-US" dirty="0"/>
          </a:p>
        </p:txBody>
      </p:sp>
      <p:sp>
        <p:nvSpPr>
          <p:cNvPr id="3" name="Title 2"/>
          <p:cNvSpPr>
            <a:spLocks noGrp="1"/>
          </p:cNvSpPr>
          <p:nvPr>
            <p:ph type="title"/>
          </p:nvPr>
        </p:nvSpPr>
        <p:spPr/>
        <p:txBody>
          <a:bodyPr/>
          <a:lstStyle/>
          <a:p>
            <a:r>
              <a:rPr lang="en-US" dirty="0" smtClean="0"/>
              <a:t>Question-10</a:t>
            </a:r>
            <a:endParaRPr lang="en-US" dirty="0"/>
          </a:p>
        </p:txBody>
      </p:sp>
    </p:spTree>
    <p:extLst>
      <p:ext uri="{BB962C8B-B14F-4D97-AF65-F5344CB8AC3E}">
        <p14:creationId xmlns:p14="http://schemas.microsoft.com/office/powerpoint/2010/main" val="4021042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b="1" dirty="0"/>
              <a:t>b.</a:t>
            </a:r>
            <a:r>
              <a:rPr lang="en-US" sz="2800" dirty="0"/>
              <a:t> False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196440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A managed process is a performed process that is planned and executed in accordance with policy; employs skilled people having adequate resources to produce controlled outputs; involves relevant stakeholders; is monitored, controlled, and reviewed; and is evaluated for adherence to its process </a:t>
            </a:r>
            <a:r>
              <a:rPr lang="en-US" dirty="0" smtClean="0"/>
              <a:t>description</a:t>
            </a:r>
          </a:p>
          <a:p>
            <a:pPr algn="just"/>
            <a:endParaRPr lang="en-US" dirty="0"/>
          </a:p>
          <a:p>
            <a:pPr algn="just"/>
            <a:r>
              <a:rPr lang="en-US" dirty="0"/>
              <a:t>The requirements and objectives for the process are established by the organization. The status of the work products and services are visible to management at defined points (e.g., at major milestones, on completion of major tasks). Commitments are established among those who perform the work and the relevant stakeholders and are revised as necessary. </a:t>
            </a:r>
          </a:p>
        </p:txBody>
      </p:sp>
      <p:sp>
        <p:nvSpPr>
          <p:cNvPr id="3" name="Title 2"/>
          <p:cNvSpPr>
            <a:spLocks noGrp="1"/>
          </p:cNvSpPr>
          <p:nvPr>
            <p:ph type="title"/>
          </p:nvPr>
        </p:nvSpPr>
        <p:spPr/>
        <p:txBody>
          <a:bodyPr/>
          <a:lstStyle/>
          <a:p>
            <a:r>
              <a:rPr lang="en-US" dirty="0" smtClean="0"/>
              <a:t> MANAGED PROCESS</a:t>
            </a:r>
            <a:endParaRPr lang="en-US" dirty="0"/>
          </a:p>
        </p:txBody>
      </p:sp>
    </p:spTree>
    <p:extLst>
      <p:ext uri="{BB962C8B-B14F-4D97-AF65-F5344CB8AC3E}">
        <p14:creationId xmlns:p14="http://schemas.microsoft.com/office/powerpoint/2010/main" val="185048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372" y="838200"/>
            <a:ext cx="2769989" cy="369332"/>
          </a:xfrm>
          <a:prstGeom prst="rect">
            <a:avLst/>
          </a:prstGeom>
        </p:spPr>
        <p:txBody>
          <a:bodyPr wrap="none">
            <a:spAutoFit/>
          </a:bodyPr>
          <a:lstStyle/>
          <a:p>
            <a:r>
              <a:rPr lang="en-US" b="1" dirty="0"/>
              <a:t>The Optimization Process</a:t>
            </a:r>
          </a:p>
        </p:txBody>
      </p:sp>
      <p:sp>
        <p:nvSpPr>
          <p:cNvPr id="3" name="Rectangle 2"/>
          <p:cNvSpPr/>
          <p:nvPr/>
        </p:nvSpPr>
        <p:spPr>
          <a:xfrm>
            <a:off x="381000" y="1524000"/>
            <a:ext cx="8534400" cy="923330"/>
          </a:xfrm>
          <a:prstGeom prst="rect">
            <a:avLst/>
          </a:prstGeom>
        </p:spPr>
        <p:txBody>
          <a:bodyPr wrap="square">
            <a:spAutoFit/>
          </a:bodyPr>
          <a:lstStyle/>
          <a:p>
            <a:pPr algn="just"/>
            <a:r>
              <a:rPr lang="en-US" dirty="0"/>
              <a:t>The purpose of optimization is to achieve the “best” design relative to a set of prioritized</a:t>
            </a:r>
          </a:p>
          <a:p>
            <a:pPr algn="just"/>
            <a:r>
              <a:rPr lang="en-US" dirty="0"/>
              <a:t>criteria or constraints. These include maximizing factors such as productivity, strength,</a:t>
            </a:r>
          </a:p>
          <a:p>
            <a:pPr algn="just"/>
            <a:r>
              <a:rPr lang="en-US" dirty="0"/>
              <a:t>reliability, longevity, efficiency, and utilization.</a:t>
            </a:r>
          </a:p>
        </p:txBody>
      </p:sp>
      <p:sp>
        <p:nvSpPr>
          <p:cNvPr id="5" name="Rectangle 4"/>
          <p:cNvSpPr/>
          <p:nvPr/>
        </p:nvSpPr>
        <p:spPr>
          <a:xfrm>
            <a:off x="417394" y="2667000"/>
            <a:ext cx="2208361" cy="369332"/>
          </a:xfrm>
          <a:prstGeom prst="rect">
            <a:avLst/>
          </a:prstGeom>
        </p:spPr>
        <p:txBody>
          <a:bodyPr wrap="none">
            <a:spAutoFit/>
          </a:bodyPr>
          <a:lstStyle/>
          <a:p>
            <a:r>
              <a:rPr lang="en-US" b="1" dirty="0"/>
              <a:t>Goals of the subject </a:t>
            </a:r>
          </a:p>
        </p:txBody>
      </p:sp>
      <p:sp>
        <p:nvSpPr>
          <p:cNvPr id="6" name="Rectangle 5"/>
          <p:cNvSpPr/>
          <p:nvPr/>
        </p:nvSpPr>
        <p:spPr>
          <a:xfrm>
            <a:off x="451513" y="3244334"/>
            <a:ext cx="1664238" cy="369332"/>
          </a:xfrm>
          <a:prstGeom prst="rect">
            <a:avLst/>
          </a:prstGeom>
        </p:spPr>
        <p:txBody>
          <a:bodyPr wrap="none">
            <a:spAutoFit/>
          </a:bodyPr>
          <a:lstStyle/>
          <a:p>
            <a:r>
              <a:rPr lang="en-US" dirty="0"/>
              <a:t>Modeling </a:t>
            </a:r>
            <a:r>
              <a:rPr lang="en-US" dirty="0" smtClean="0"/>
              <a:t>issues </a:t>
            </a:r>
            <a:endParaRPr lang="en-US" dirty="0"/>
          </a:p>
        </p:txBody>
      </p:sp>
      <p:sp>
        <p:nvSpPr>
          <p:cNvPr id="7" name="Rectangle 6"/>
          <p:cNvSpPr/>
          <p:nvPr/>
        </p:nvSpPr>
        <p:spPr>
          <a:xfrm>
            <a:off x="486803" y="3810000"/>
            <a:ext cx="2069541" cy="369332"/>
          </a:xfrm>
          <a:prstGeom prst="rect">
            <a:avLst/>
          </a:prstGeom>
        </p:spPr>
        <p:txBody>
          <a:bodyPr wrap="none">
            <a:spAutoFit/>
          </a:bodyPr>
          <a:lstStyle/>
          <a:p>
            <a:r>
              <a:rPr lang="en-US" dirty="0"/>
              <a:t>Analysis of solutions</a:t>
            </a:r>
          </a:p>
        </p:txBody>
      </p:sp>
      <p:sp>
        <p:nvSpPr>
          <p:cNvPr id="8" name="Rectangle 7"/>
          <p:cNvSpPr/>
          <p:nvPr/>
        </p:nvSpPr>
        <p:spPr>
          <a:xfrm>
            <a:off x="542779" y="4419600"/>
            <a:ext cx="1957587" cy="369332"/>
          </a:xfrm>
          <a:prstGeom prst="rect">
            <a:avLst/>
          </a:prstGeom>
        </p:spPr>
        <p:txBody>
          <a:bodyPr wrap="none">
            <a:spAutoFit/>
          </a:bodyPr>
          <a:lstStyle/>
          <a:p>
            <a:r>
              <a:rPr lang="en-US" dirty="0"/>
              <a:t>Numerical methods</a:t>
            </a:r>
          </a:p>
        </p:txBody>
      </p:sp>
    </p:spTree>
    <p:extLst>
      <p:ext uri="{BB962C8B-B14F-4D97-AF65-F5344CB8AC3E}">
        <p14:creationId xmlns:p14="http://schemas.microsoft.com/office/powerpoint/2010/main" val="205379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5948" y="838200"/>
            <a:ext cx="2764539" cy="369332"/>
          </a:xfrm>
          <a:prstGeom prst="rect">
            <a:avLst/>
          </a:prstGeom>
        </p:spPr>
        <p:txBody>
          <a:bodyPr wrap="none">
            <a:spAutoFit/>
          </a:bodyPr>
          <a:lstStyle/>
          <a:p>
            <a:r>
              <a:rPr lang="en-US" b="1" dirty="0"/>
              <a:t>Process Reference Models</a:t>
            </a:r>
          </a:p>
        </p:txBody>
      </p:sp>
      <p:sp>
        <p:nvSpPr>
          <p:cNvPr id="5" name="Rectangle 4"/>
          <p:cNvSpPr/>
          <p:nvPr/>
        </p:nvSpPr>
        <p:spPr>
          <a:xfrm>
            <a:off x="2897310" y="1447800"/>
            <a:ext cx="3581814" cy="369332"/>
          </a:xfrm>
          <a:prstGeom prst="rect">
            <a:avLst/>
          </a:prstGeom>
        </p:spPr>
        <p:txBody>
          <a:bodyPr wrap="none">
            <a:spAutoFit/>
          </a:bodyPr>
          <a:lstStyle/>
          <a:p>
            <a:r>
              <a:rPr lang="en-US" b="1" dirty="0"/>
              <a:t>Capability Maturity Model (CMM)</a:t>
            </a:r>
          </a:p>
        </p:txBody>
      </p:sp>
      <p:sp>
        <p:nvSpPr>
          <p:cNvPr id="6" name="Rectangle 5"/>
          <p:cNvSpPr/>
          <p:nvPr/>
        </p:nvSpPr>
        <p:spPr>
          <a:xfrm>
            <a:off x="421017" y="2089878"/>
            <a:ext cx="8534400" cy="923330"/>
          </a:xfrm>
          <a:prstGeom prst="rect">
            <a:avLst/>
          </a:prstGeom>
        </p:spPr>
        <p:txBody>
          <a:bodyPr wrap="square">
            <a:spAutoFit/>
          </a:bodyPr>
          <a:lstStyle/>
          <a:p>
            <a:pPr algn="just"/>
            <a:r>
              <a:rPr lang="en-US" dirty="0"/>
              <a:t>The Capability Maturity Model (CMM) is a methodology used to develop and refine an organization's software development process. The model describes a five-level evolutionary path of increasingly organized and systematically more mature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18" y="3026856"/>
            <a:ext cx="8418182" cy="375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37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https://media.geeksforgeeks.org/wp-content/uploads/cm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4051"/>
            <a:ext cx="701040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72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837176"/>
          </a:xfrm>
        </p:spPr>
        <p:txBody>
          <a:bodyPr>
            <a:normAutofit fontScale="92500" lnSpcReduction="20000"/>
          </a:bodyPr>
          <a:lstStyle/>
          <a:p>
            <a:pPr algn="just"/>
            <a:r>
              <a:rPr lang="en-US" b="1" dirty="0"/>
              <a:t>Lack of Integration</a:t>
            </a:r>
            <a:r>
              <a:rPr lang="en-US" dirty="0"/>
              <a:t>: CMM has separate models for each function. Such models often overlap, contradict, and display different levels of maturity. This lack of standardization leads to confusion and conflict during the implementation phase and increase training and appraisal costs</a:t>
            </a:r>
            <a:r>
              <a:rPr lang="en-US" dirty="0" smtClean="0"/>
              <a:t>.</a:t>
            </a:r>
          </a:p>
          <a:p>
            <a:pPr algn="just"/>
            <a:endParaRPr lang="en-US" dirty="0"/>
          </a:p>
          <a:p>
            <a:pPr algn="just"/>
            <a:r>
              <a:rPr lang="en-US" b="1" dirty="0"/>
              <a:t>Limitations of KPA</a:t>
            </a:r>
            <a:r>
              <a:rPr lang="en-US" dirty="0"/>
              <a:t>: The “Key Performance Areas (KPA),” that define CMM levels focus on “policing” activities such as specifications, documentation, audits, and inspections, and do not reveal architecturally significant flaws</a:t>
            </a:r>
            <a:r>
              <a:rPr lang="en-US" dirty="0" smtClean="0"/>
              <a:t>.</a:t>
            </a:r>
          </a:p>
          <a:p>
            <a:pPr algn="just"/>
            <a:endParaRPr lang="en-US" dirty="0"/>
          </a:p>
          <a:p>
            <a:pPr algn="just"/>
            <a:r>
              <a:rPr lang="en-US" b="1" dirty="0"/>
              <a:t>Activity-based Approach</a:t>
            </a:r>
            <a:r>
              <a:rPr lang="en-US" dirty="0"/>
              <a:t>: CMM is an activity-based approach that considers only the completion of a specific activity, and not whether the completed activity achieved the desired results</a:t>
            </a:r>
            <a:r>
              <a:rPr lang="en-US" dirty="0" smtClean="0"/>
              <a:t>.</a:t>
            </a:r>
          </a:p>
          <a:p>
            <a:pPr algn="just"/>
            <a:endParaRPr lang="en-US" dirty="0"/>
          </a:p>
          <a:p>
            <a:pPr algn="just"/>
            <a:r>
              <a:rPr lang="en-US" b="1" dirty="0"/>
              <a:t>Paperwork</a:t>
            </a:r>
            <a:r>
              <a:rPr lang="en-US" dirty="0"/>
              <a:t>: CMM places great importance on paperwork and meetings that take management’s time and effort away from actual work processes. CMM traps the organization in recording and complying with processes, often at the cost of strategic goals.</a:t>
            </a:r>
          </a:p>
          <a:p>
            <a:pPr algn="just"/>
            <a:endParaRPr lang="en-US" dirty="0"/>
          </a:p>
        </p:txBody>
      </p:sp>
      <p:sp>
        <p:nvSpPr>
          <p:cNvPr id="3" name="Title 2"/>
          <p:cNvSpPr>
            <a:spLocks noGrp="1"/>
          </p:cNvSpPr>
          <p:nvPr>
            <p:ph type="title"/>
          </p:nvPr>
        </p:nvSpPr>
        <p:spPr/>
        <p:txBody>
          <a:bodyPr>
            <a:normAutofit/>
          </a:bodyPr>
          <a:lstStyle/>
          <a:p>
            <a:r>
              <a:rPr lang="en-US" dirty="0" smtClean="0"/>
              <a:t>Challenges </a:t>
            </a:r>
            <a:r>
              <a:rPr lang="en-US" dirty="0"/>
              <a:t>Faced During CMM </a:t>
            </a:r>
            <a:r>
              <a:rPr lang="en-US" dirty="0" smtClean="0"/>
              <a:t>Implementation</a:t>
            </a:r>
            <a:endParaRPr lang="en-US" dirty="0"/>
          </a:p>
        </p:txBody>
      </p:sp>
    </p:spTree>
    <p:extLst>
      <p:ext uri="{BB962C8B-B14F-4D97-AF65-F5344CB8AC3E}">
        <p14:creationId xmlns:p14="http://schemas.microsoft.com/office/powerpoint/2010/main" val="234006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smtClean="0"/>
              <a:t>The </a:t>
            </a:r>
            <a:r>
              <a:rPr lang="en-US" dirty="0"/>
              <a:t>Capability Maturity Model Integration (CMMI) is a process and behavioral model that helps organizations streamline process improvement and encourage productive, efficient behaviors that decrease risks in software, product and service development. </a:t>
            </a:r>
          </a:p>
        </p:txBody>
      </p:sp>
      <p:sp>
        <p:nvSpPr>
          <p:cNvPr id="3" name="Title 2"/>
          <p:cNvSpPr>
            <a:spLocks noGrp="1"/>
          </p:cNvSpPr>
          <p:nvPr>
            <p:ph type="title"/>
          </p:nvPr>
        </p:nvSpPr>
        <p:spPr/>
        <p:txBody>
          <a:bodyPr/>
          <a:lstStyle/>
          <a:p>
            <a:r>
              <a:rPr lang="en-US" dirty="0"/>
              <a:t>Capability Maturity Model Integration</a:t>
            </a:r>
          </a:p>
        </p:txBody>
      </p:sp>
      <p:sp>
        <p:nvSpPr>
          <p:cNvPr id="4" name="Rectangle 3"/>
          <p:cNvSpPr/>
          <p:nvPr/>
        </p:nvSpPr>
        <p:spPr>
          <a:xfrm>
            <a:off x="533400" y="3657600"/>
            <a:ext cx="8001000" cy="923330"/>
          </a:xfrm>
          <a:prstGeom prst="rect">
            <a:avLst/>
          </a:prstGeom>
        </p:spPr>
        <p:txBody>
          <a:bodyPr wrap="square">
            <a:spAutoFit/>
          </a:bodyPr>
          <a:lstStyle/>
          <a:p>
            <a:pPr algn="just"/>
            <a:r>
              <a:rPr lang="en-US" dirty="0"/>
              <a:t>The CMMI was developed by the Software Engineering Institute at Carnegie Mellon University as a process improvement tool for projects, divisions or organizations. The </a:t>
            </a:r>
            <a:r>
              <a:rPr lang="en-US" dirty="0" err="1"/>
              <a:t>DoD</a:t>
            </a:r>
            <a:r>
              <a:rPr lang="en-US" dirty="0"/>
              <a:t> and U.S. </a:t>
            </a:r>
          </a:p>
        </p:txBody>
      </p:sp>
    </p:spTree>
    <p:extLst>
      <p:ext uri="{BB962C8B-B14F-4D97-AF65-F5344CB8AC3E}">
        <p14:creationId xmlns:p14="http://schemas.microsoft.com/office/powerpoint/2010/main" val="1134150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1260</TotalTime>
  <Words>1447</Words>
  <Application>Microsoft Office PowerPoint</Application>
  <PresentationFormat>On-screen Show (4:3)</PresentationFormat>
  <Paragraphs>172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BlackTie</vt:lpstr>
      <vt:lpstr>        SPPM PROCESS REFERENCE MODELS, CMM   05/09/2020      </vt:lpstr>
      <vt:lpstr>PowerPoint Presentation</vt:lpstr>
      <vt:lpstr>QUESTION-2</vt:lpstr>
      <vt:lpstr> MANAGED PROCESS</vt:lpstr>
      <vt:lpstr>PowerPoint Presentation</vt:lpstr>
      <vt:lpstr>PowerPoint Presentation</vt:lpstr>
      <vt:lpstr>PowerPoint Presentation</vt:lpstr>
      <vt:lpstr>Challenges Faced During CMM Implementation</vt:lpstr>
      <vt:lpstr>Capability Maturity Model Integration</vt:lpstr>
      <vt:lpstr>PowerPoint Presentation</vt:lpstr>
      <vt:lpstr>Standard CMMI Appraisal Method For Process Improvement (Scampi)</vt:lpstr>
      <vt:lpstr>CMM AND CMMI</vt:lpstr>
      <vt:lpstr>PowerPoint Presentation</vt:lpstr>
      <vt:lpstr>People Capability Maturity Model (PCMM)</vt:lpstr>
      <vt:lpstr>PowerPoint Presentation</vt:lpstr>
      <vt:lpstr>ANSWER</vt:lpstr>
      <vt:lpstr>PowerPoint Presentation</vt:lpstr>
      <vt:lpstr>PowerPoint Presentation</vt:lpstr>
      <vt:lpstr>PowerPoint Presentation</vt:lpstr>
      <vt:lpstr>ANSWER</vt:lpstr>
      <vt:lpstr>QUESTION-6</vt:lpstr>
      <vt:lpstr>ANSWER</vt:lpstr>
      <vt:lpstr>QUESTION-7</vt:lpstr>
      <vt:lpstr>ANSWER</vt:lpstr>
      <vt:lpstr>QUESTION-8</vt:lpstr>
      <vt:lpstr>ANSWER</vt:lpstr>
      <vt:lpstr>Question-9</vt:lpstr>
      <vt:lpstr>answer</vt:lpstr>
      <vt:lpstr>Question-10</vt:lpstr>
      <vt:lpstr>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64</cp:revision>
  <dcterms:created xsi:type="dcterms:W3CDTF">2006-08-16T00:00:00Z</dcterms:created>
  <dcterms:modified xsi:type="dcterms:W3CDTF">2020-09-05T10:10:29Z</dcterms:modified>
</cp:coreProperties>
</file>