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93" r:id="rId5"/>
    <p:sldId id="289" r:id="rId6"/>
    <p:sldId id="290" r:id="rId7"/>
    <p:sldId id="298" r:id="rId8"/>
    <p:sldId id="296" r:id="rId9"/>
    <p:sldId id="292" r:id="rId10"/>
    <p:sldId id="299" r:id="rId11"/>
    <p:sldId id="294" r:id="rId12"/>
    <p:sldId id="295" r:id="rId13"/>
    <p:sldId id="300" r:id="rId14"/>
    <p:sldId id="297" r:id="rId15"/>
    <p:sldId id="301" r:id="rId16"/>
    <p:sldId id="302" r:id="rId17"/>
    <p:sldId id="303" r:id="rId18"/>
    <p:sldId id="304" r:id="rId19"/>
    <p:sldId id="263" r:id="rId20"/>
    <p:sldId id="264" r:id="rId21"/>
    <p:sldId id="277" r:id="rId22"/>
    <p:sldId id="278" r:id="rId23"/>
    <p:sldId id="265" r:id="rId24"/>
    <p:sldId id="266" r:id="rId25"/>
    <p:sldId id="267" r:id="rId26"/>
    <p:sldId id="268" r:id="rId27"/>
    <p:sldId id="269" r:id="rId28"/>
    <p:sldId id="270" r:id="rId29"/>
    <p:sldId id="271" r:id="rId30"/>
    <p:sldId id="272" r:id="rId31"/>
    <p:sldId id="273" r:id="rId32"/>
    <p:sldId id="274" r:id="rId33"/>
    <p:sldId id="275" r:id="rId34"/>
    <p:sldId id="276"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2" autoAdjust="0"/>
  </p:normalViewPr>
  <p:slideViewPr>
    <p:cSldViewPr>
      <p:cViewPr varScale="1">
        <p:scale>
          <a:sx n="70" d="100"/>
          <a:sy n="70" d="100"/>
        </p:scale>
        <p:origin x="-1386" y="-90"/>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382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p:txBody>
          <a:bodyPr/>
          <a:lstStyle/>
          <a:p>
            <a:fld id="{1D8BD707-D9CF-40AE-B4C6-C98DA3205C09}" type="datetimeFigureOut">
              <a:rPr lang="en-US" smtClean="0"/>
              <a:pPr/>
              <a:t>9/7/2020</a:t>
            </a:fld>
            <a:endParaRPr lang="en-US"/>
          </a:p>
        </p:txBody>
      </p:sp>
      <p:sp>
        <p:nvSpPr>
          <p:cNvPr id="17" name="Slide Number Placeholder 16"/>
          <p:cNvSpPr>
            <a:spLocks noGrp="1"/>
          </p:cNvSpPr>
          <p:nvPr>
            <p:ph type="sldNum" sz="quarter" idx="11"/>
          </p:nvPr>
        </p:nvSpPr>
        <p:spPr/>
        <p:txBody>
          <a:bodyPr/>
          <a:lstStyle/>
          <a:p>
            <a:fld id="{B6F15528-21DE-4FAA-801E-634DDDAF4B2B}" type="slidenum">
              <a:rPr lang="en-US" smtClean="0"/>
              <a:pPr/>
              <a:t>‹#›</a:t>
            </a:fld>
            <a:endParaRPr lang="en-US"/>
          </a:p>
        </p:txBody>
      </p:sp>
      <p:sp>
        <p:nvSpPr>
          <p:cNvPr id="19" name="Footer Placeholder 1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 name="Vertical Title 1"/>
          <p:cNvSpPr>
            <a:spLocks noGrp="1"/>
          </p:cNvSpPr>
          <p:nvPr>
            <p:ph type="title" orient="vert"/>
          </p:nvPr>
        </p:nvSpPr>
        <p:spPr>
          <a:xfrm>
            <a:off x="7239000" y="914401"/>
            <a:ext cx="926980" cy="5029200"/>
          </a:xfrm>
        </p:spPr>
        <p:txBody>
          <a:bodyPr vert="eaVert"/>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2020824"/>
            <a:ext cx="8229600" cy="4075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Date Placeholder 10"/>
          <p:cNvSpPr>
            <a:spLocks noGrp="1"/>
          </p:cNvSpPr>
          <p:nvPr>
            <p:ph type="dt" sz="half" idx="14"/>
          </p:nvPr>
        </p:nvSpPr>
        <p:spPr/>
        <p:txBody>
          <a:bodyPr/>
          <a:lstStyle/>
          <a:p>
            <a:fld id="{1D8BD707-D9CF-40AE-B4C6-C98DA3205C09}" type="datetimeFigureOut">
              <a:rPr lang="en-US" smtClean="0"/>
              <a:pPr/>
              <a:t>9/7/2020</a:t>
            </a:fld>
            <a:endParaRPr lang="en-US"/>
          </a:p>
        </p:txBody>
      </p:sp>
      <p:sp>
        <p:nvSpPr>
          <p:cNvPr id="12" name="Slide Number Placeholder 11"/>
          <p:cNvSpPr>
            <a:spLocks noGrp="1"/>
          </p:cNvSpPr>
          <p:nvPr>
            <p:ph type="sldNum" sz="quarter" idx="15"/>
          </p:nvPr>
        </p:nvSpPr>
        <p:spPr/>
        <p:txBody>
          <a:bodyPr/>
          <a:lstStyle/>
          <a:p>
            <a:fld id="{B6F15528-21DE-4FAA-801E-634DDDAF4B2B}" type="slidenum">
              <a:rPr lang="en-US" smtClean="0"/>
              <a:pPr/>
              <a:t>‹#›</a:t>
            </a:fld>
            <a:endParaRPr lang="en-US"/>
          </a:p>
        </p:txBody>
      </p:sp>
      <p:sp>
        <p:nvSpPr>
          <p:cNvPr id="13" name="Footer Placeholder 12"/>
          <p:cNvSpPr>
            <a:spLocks noGrp="1"/>
          </p:cNvSpPr>
          <p:nvPr>
            <p:ph type="ftr" sz="quarter" idx="16"/>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p:txBody>
          <a:bodyPr/>
          <a:lstStyle/>
          <a:p>
            <a:fld id="{1D8BD707-D9CF-40AE-B4C6-C98DA3205C09}" type="datetimeFigureOut">
              <a:rPr lang="en-US" smtClean="0"/>
              <a:pPr/>
              <a:t>9/7/2020</a:t>
            </a:fld>
            <a:endParaRPr lang="en-US"/>
          </a:p>
        </p:txBody>
      </p:sp>
      <p:sp>
        <p:nvSpPr>
          <p:cNvPr id="14" name="Slide Number Placeholder 13"/>
          <p:cNvSpPr>
            <a:spLocks noGrp="1"/>
          </p:cNvSpPr>
          <p:nvPr>
            <p:ph type="sldNum" sz="quarter" idx="11"/>
          </p:nvPr>
        </p:nvSpPr>
        <p:spPr/>
        <p:txBody>
          <a:bodyPr/>
          <a:lstStyle/>
          <a:p>
            <a:fld id="{B6F15528-21DE-4FAA-801E-634DDDAF4B2B}" type="slidenum">
              <a:rPr lang="en-US" smtClean="0"/>
              <a:pPr/>
              <a:t>‹#›</a:t>
            </a:fld>
            <a:endParaRPr lang="en-US"/>
          </a:p>
        </p:txBody>
      </p:sp>
      <p:sp>
        <p:nvSpPr>
          <p:cNvPr id="15" name="Footer Placeholder 14"/>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p:txBody>
          <a:bodyPr/>
          <a:lstStyle/>
          <a:p>
            <a:fld id="{1D8BD707-D9CF-40AE-B4C6-C98DA3205C09}" type="datetimeFigureOut">
              <a:rPr lang="en-US" smtClean="0"/>
              <a:pPr/>
              <a:t>9/7/2020</a:t>
            </a:fld>
            <a:endParaRPr lang="en-US"/>
          </a:p>
        </p:txBody>
      </p:sp>
      <p:sp>
        <p:nvSpPr>
          <p:cNvPr id="12" name="Slide Number Placeholder 11"/>
          <p:cNvSpPr>
            <a:spLocks noGrp="1"/>
          </p:cNvSpPr>
          <p:nvPr>
            <p:ph type="sldNum" sz="quarter" idx="16"/>
          </p:nvPr>
        </p:nvSpPr>
        <p:spPr/>
        <p:txBody>
          <a:bodyPr/>
          <a:lstStyle/>
          <a:p>
            <a:fld id="{B6F15528-21DE-4FAA-801E-634DDDAF4B2B}" type="slidenum">
              <a:rPr lang="en-US" smtClean="0"/>
              <a:pPr/>
              <a:t>‹#›</a:t>
            </a:fld>
            <a:endParaRPr lang="en-US"/>
          </a:p>
        </p:txBody>
      </p:sp>
      <p:sp>
        <p:nvSpPr>
          <p:cNvPr id="13" name="Footer Placeholder 12"/>
          <p:cNvSpPr>
            <a:spLocks noGrp="1"/>
          </p:cNvSpPr>
          <p:nvPr>
            <p:ph type="ftr" sz="quarter" idx="17"/>
          </p:nvPr>
        </p:nvSpPr>
        <p:spPr/>
        <p:txBody>
          <a:bodyPr/>
          <a:lstStyle/>
          <a:p>
            <a:endParaRPr lang="en-US"/>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p:txBody>
          <a:bodyPr/>
          <a:lstStyle/>
          <a:p>
            <a:fld id="{1D8BD707-D9CF-40AE-B4C6-C98DA3205C09}" type="datetimeFigureOut">
              <a:rPr lang="en-US" smtClean="0"/>
              <a:pPr/>
              <a:t>9/7/2020</a:t>
            </a:fld>
            <a:endParaRPr lang="en-US"/>
          </a:p>
        </p:txBody>
      </p:sp>
      <p:sp>
        <p:nvSpPr>
          <p:cNvPr id="12" name="Slide Number Placeholder 11"/>
          <p:cNvSpPr>
            <a:spLocks noGrp="1"/>
          </p:cNvSpPr>
          <p:nvPr>
            <p:ph type="sldNum" sz="quarter" idx="17"/>
          </p:nvPr>
        </p:nvSpPr>
        <p:spPr/>
        <p:txBody>
          <a:bodyPr/>
          <a:lstStyle/>
          <a:p>
            <a:fld id="{B6F15528-21DE-4FAA-801E-634DDDAF4B2B}" type="slidenum">
              <a:rPr lang="en-US" smtClean="0"/>
              <a:pPr/>
              <a:t>‹#›</a:t>
            </a:fld>
            <a:endParaRPr lang="en-US"/>
          </a:p>
        </p:txBody>
      </p:sp>
      <p:sp>
        <p:nvSpPr>
          <p:cNvPr id="13" name="Footer Placeholder 12"/>
          <p:cNvSpPr>
            <a:spLocks noGrp="1"/>
          </p:cNvSpPr>
          <p:nvPr>
            <p:ph type="ftr" sz="quarter" idx="18"/>
          </p:nvPr>
        </p:nvSpPr>
        <p:spPr/>
        <p:txBody>
          <a:bodyPr/>
          <a:lstStyle/>
          <a:p>
            <a:endParaRPr lang="en-US"/>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p:txBody>
          <a:bodyPr/>
          <a:lstStyle/>
          <a:p>
            <a:fld id="{1D8BD707-D9CF-40AE-B4C6-C98DA3205C09}" type="datetimeFigureOut">
              <a:rPr lang="en-US" smtClean="0"/>
              <a:pPr/>
              <a:t>9/7/2020</a:t>
            </a:fld>
            <a:endParaRPr lang="en-US"/>
          </a:p>
        </p:txBody>
      </p:sp>
      <p:sp>
        <p:nvSpPr>
          <p:cNvPr id="16" name="Slide Number Placeholder 15"/>
          <p:cNvSpPr>
            <a:spLocks noGrp="1"/>
          </p:cNvSpPr>
          <p:nvPr>
            <p:ph type="sldNum" sz="quarter" idx="11"/>
          </p:nvPr>
        </p:nvSpPr>
        <p:spPr/>
        <p:txBody>
          <a:bodyPr/>
          <a:lstStyle/>
          <a:p>
            <a:fld id="{B6F15528-21DE-4FAA-801E-634DDDAF4B2B}"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8BD707-D9CF-40AE-B4C6-C98DA3205C09}" type="datetimeFigureOut">
              <a:rPr lang="en-US" smtClean="0"/>
              <a:pPr/>
              <a:t>9/7/2020</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p:txBody>
          <a:bodyPr/>
          <a:lstStyle/>
          <a:p>
            <a:fld id="{1D8BD707-D9CF-40AE-B4C6-C98DA3205C09}" type="datetimeFigureOut">
              <a:rPr lang="en-US" smtClean="0"/>
              <a:pPr/>
              <a:t>9/7/2020</a:t>
            </a:fld>
            <a:endParaRPr lang="en-US"/>
          </a:p>
        </p:txBody>
      </p:sp>
      <p:sp>
        <p:nvSpPr>
          <p:cNvPr id="19" name="Slide Number Placeholder 18"/>
          <p:cNvSpPr>
            <a:spLocks noGrp="1"/>
          </p:cNvSpPr>
          <p:nvPr>
            <p:ph type="sldNum" sz="quarter" idx="16"/>
          </p:nvPr>
        </p:nvSpPr>
        <p:spPr/>
        <p:txBody>
          <a:bodyPr/>
          <a:lstStyle/>
          <a:p>
            <a:fld id="{B6F15528-21DE-4FAA-801E-634DDDAF4B2B}" type="slidenum">
              <a:rPr lang="en-US" smtClean="0"/>
              <a:pPr/>
              <a:t>‹#›</a:t>
            </a:fld>
            <a:endParaRPr lang="en-US"/>
          </a:p>
        </p:txBody>
      </p:sp>
      <p:sp>
        <p:nvSpPr>
          <p:cNvPr id="23" name="Footer Placeholder 22"/>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2514600" y="975360"/>
            <a:ext cx="41148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2981325" y="273180"/>
            <a:ext cx="3181350" cy="292100"/>
          </a:xfrm>
        </p:spPr>
        <p:txBody>
          <a:bodyPr/>
          <a:lstStyle/>
          <a:p>
            <a:fld id="{1D8BD707-D9CF-40AE-B4C6-C98DA3205C09}" type="datetimeFigureOut">
              <a:rPr lang="en-US" smtClean="0"/>
              <a:pPr/>
              <a:t>9/7/2020</a:t>
            </a:fld>
            <a:endParaRPr lang="en-US"/>
          </a:p>
        </p:txBody>
      </p:sp>
      <p:sp>
        <p:nvSpPr>
          <p:cNvPr id="14" name="Slide Number Placeholder 13"/>
          <p:cNvSpPr>
            <a:spLocks noGrp="1"/>
          </p:cNvSpPr>
          <p:nvPr>
            <p:ph type="sldNum" sz="quarter" idx="15"/>
          </p:nvPr>
        </p:nvSpPr>
        <p:spPr>
          <a:xfrm>
            <a:off x="4038600" y="6172200"/>
            <a:ext cx="1066800" cy="304800"/>
          </a:xfrm>
        </p:spPr>
        <p:txBody>
          <a:bodyPr/>
          <a:lstStyle/>
          <a:p>
            <a:fld id="{B6F15528-21DE-4FAA-801E-634DDDAF4B2B}" type="slidenum">
              <a:rPr lang="en-US" smtClean="0"/>
              <a:pPr/>
              <a:t>‹#›</a:t>
            </a:fld>
            <a:endParaRPr lang="en-US"/>
          </a:p>
        </p:txBody>
      </p:sp>
      <p:sp>
        <p:nvSpPr>
          <p:cNvPr id="15" name="Footer Placeholder 14"/>
          <p:cNvSpPr>
            <a:spLocks noGrp="1"/>
          </p:cNvSpPr>
          <p:nvPr>
            <p:ph type="ftr" sz="quarter" idx="16"/>
          </p:nvPr>
        </p:nvSpPr>
        <p:spPr>
          <a:xfrm>
            <a:off x="1447800" y="6486525"/>
            <a:ext cx="6248400" cy="29210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3"/>
            <a:ext cx="9144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2019301"/>
            <a:ext cx="8229600" cy="41173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981325" y="273180"/>
            <a:ext cx="318135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1D8BD707-D9CF-40AE-B4C6-C98DA3205C09}" type="datetimeFigureOut">
              <a:rPr lang="en-US" smtClean="0"/>
              <a:pPr/>
              <a:t>9/7/2020</a:t>
            </a:fld>
            <a:endParaRPr lang="en-US"/>
          </a:p>
        </p:txBody>
      </p:sp>
      <p:sp>
        <p:nvSpPr>
          <p:cNvPr id="5" name="Footer Placeholder 4"/>
          <p:cNvSpPr>
            <a:spLocks noGrp="1"/>
          </p:cNvSpPr>
          <p:nvPr>
            <p:ph type="ftr" sz="quarter" idx="3"/>
          </p:nvPr>
        </p:nvSpPr>
        <p:spPr>
          <a:xfrm>
            <a:off x="1447800" y="6486525"/>
            <a:ext cx="62484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US"/>
          </a:p>
        </p:txBody>
      </p:sp>
      <p:sp>
        <p:nvSpPr>
          <p:cNvPr id="6" name="Slide Number Placeholder 5"/>
          <p:cNvSpPr>
            <a:spLocks noGrp="1"/>
          </p:cNvSpPr>
          <p:nvPr>
            <p:ph type="sldNum" sz="quarter" idx="4"/>
          </p:nvPr>
        </p:nvSpPr>
        <p:spPr>
          <a:xfrm>
            <a:off x="4038600" y="6172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B6F15528-21DE-4FAA-801E-634DDDAF4B2B}" type="slidenum">
              <a:rPr lang="en-US" smtClean="0"/>
              <a:pPr/>
              <a:t>‹#›</a:t>
            </a:fld>
            <a:endParaRPr lang="en-US"/>
          </a:p>
        </p:txBody>
      </p:sp>
      <p:cxnSp>
        <p:nvCxnSpPr>
          <p:cNvPr id="10" name="Straight Connector 9"/>
          <p:cNvCxnSpPr/>
          <p:nvPr/>
        </p:nvCxnSpPr>
        <p:spPr>
          <a:xfrm>
            <a:off x="0" y="1331436"/>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514600" y="975360"/>
            <a:ext cx="41148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90800" y="3200400"/>
            <a:ext cx="4013200" cy="993140"/>
          </a:xfrm>
        </p:spPr>
        <p:txBody>
          <a:bodyPr/>
          <a:lstStyle/>
          <a:p>
            <a:r>
              <a:rPr lang="en-US" sz="2400" b="1" dirty="0" smtClean="0"/>
              <a:t>BY: NEHA NANDAL </a:t>
            </a:r>
            <a:endParaRPr lang="en-US" sz="2400" b="1" dirty="0"/>
          </a:p>
        </p:txBody>
      </p:sp>
      <p:sp>
        <p:nvSpPr>
          <p:cNvPr id="4" name="Rectangle 3"/>
          <p:cNvSpPr/>
          <p:nvPr/>
        </p:nvSpPr>
        <p:spPr>
          <a:xfrm>
            <a:off x="1470546" y="1646830"/>
            <a:ext cx="6096000" cy="1524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1447800" y="2743200"/>
            <a:ext cx="6096000" cy="2133600"/>
          </a:xfrm>
        </p:spPr>
        <p:txBody>
          <a:bodyPr>
            <a:noAutofit/>
          </a:bodyPr>
          <a:lstStyle/>
          <a:p>
            <a:r>
              <a:rPr lang="en-US" sz="2000" dirty="0" smtClean="0"/>
              <a:t/>
            </a:r>
            <a:br>
              <a:rPr lang="en-US" sz="2000" dirty="0" smtClean="0"/>
            </a:br>
            <a:r>
              <a:rPr lang="en-US" sz="2000" dirty="0"/>
              <a:t/>
            </a:r>
            <a:br>
              <a:rPr lang="en-US" sz="2000" dirty="0"/>
            </a:br>
            <a:r>
              <a:rPr lang="en-US" sz="2000" dirty="0" smtClean="0"/>
              <a:t/>
            </a:r>
            <a:br>
              <a:rPr lang="en-US" sz="2000" dirty="0" smtClean="0"/>
            </a:br>
            <a:r>
              <a:rPr lang="en-US" sz="2000" dirty="0" smtClean="0"/>
              <a:t/>
            </a:r>
            <a:br>
              <a:rPr lang="en-US" sz="2000" dirty="0" smtClean="0"/>
            </a:br>
            <a:r>
              <a:rPr lang="en-US" sz="2000" dirty="0"/>
              <a:t/>
            </a:r>
            <a:br>
              <a:rPr lang="en-US" sz="2000" dirty="0"/>
            </a:br>
            <a:r>
              <a:rPr lang="en-US" sz="2000" dirty="0" smtClean="0"/>
              <a:t/>
            </a:r>
            <a:br>
              <a:rPr lang="en-US" sz="2000" dirty="0" smtClean="0"/>
            </a:br>
            <a:r>
              <a:rPr lang="en-US" sz="2000" dirty="0"/>
              <a:t/>
            </a:r>
            <a:br>
              <a:rPr lang="en-US" sz="2000" dirty="0"/>
            </a:br>
            <a:r>
              <a:rPr lang="en-US" sz="2000" dirty="0" smtClean="0"/>
              <a:t/>
            </a:r>
            <a:br>
              <a:rPr lang="en-US" sz="2000" dirty="0" smtClean="0"/>
            </a:br>
            <a:r>
              <a:rPr lang="en-US" sz="2000" dirty="0" smtClean="0"/>
              <a:t>SPPM</a:t>
            </a:r>
            <a:br>
              <a:rPr lang="en-US" sz="2000" dirty="0" smtClean="0"/>
            </a:br>
            <a:r>
              <a:rPr lang="en-US" sz="2000" dirty="0"/>
              <a:t>P</a:t>
            </a:r>
            <a:r>
              <a:rPr lang="en-US" sz="2000" dirty="0" smtClean="0"/>
              <a:t>CMM</a:t>
            </a:r>
            <a:br>
              <a:rPr lang="en-US" sz="2000" dirty="0" smtClean="0"/>
            </a:br>
            <a:r>
              <a:rPr lang="en-US" sz="2000" dirty="0" smtClean="0"/>
              <a:t>  </a:t>
            </a:r>
            <a:r>
              <a:rPr lang="en-US" sz="2000" dirty="0" smtClean="0"/>
              <a:t>07/09/2020</a:t>
            </a: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a:t/>
            </a:r>
            <a:br>
              <a:rPr lang="en-US" sz="2000" dirty="0"/>
            </a:br>
            <a:r>
              <a:rPr lang="en-US" sz="2000" dirty="0"/>
              <a:t/>
            </a:r>
            <a:br>
              <a:rPr lang="en-US" sz="2000" dirty="0"/>
            </a:br>
            <a:r>
              <a:rPr lang="en-US" sz="2000" dirty="0" smtClean="0"/>
              <a:t/>
            </a:r>
            <a:br>
              <a:rPr lang="en-US" sz="2000" dirty="0" smtClean="0"/>
            </a:br>
            <a:endParaRPr lang="en-US" sz="2000" dirty="0"/>
          </a:p>
        </p:txBody>
      </p:sp>
    </p:spTree>
    <p:extLst>
      <p:ext uri="{BB962C8B-B14F-4D97-AF65-F5344CB8AC3E}">
        <p14:creationId xmlns:p14="http://schemas.microsoft.com/office/powerpoint/2010/main" val="29191340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24200" y="40943"/>
            <a:ext cx="3521029" cy="369332"/>
          </a:xfrm>
          <a:prstGeom prst="rect">
            <a:avLst/>
          </a:prstGeom>
        </p:spPr>
        <p:txBody>
          <a:bodyPr wrap="none">
            <a:spAutoFit/>
          </a:bodyPr>
          <a:lstStyle/>
          <a:p>
            <a:r>
              <a:rPr lang="en-US" b="1" dirty="0"/>
              <a:t>Maturity Level and Process Areas </a:t>
            </a:r>
          </a:p>
        </p:txBody>
      </p:sp>
      <p:graphicFrame>
        <p:nvGraphicFramePr>
          <p:cNvPr id="5" name="Table 4"/>
          <p:cNvGraphicFramePr>
            <a:graphicFrameLocks noGrp="1"/>
          </p:cNvGraphicFramePr>
          <p:nvPr>
            <p:extLst>
              <p:ext uri="{D42A27DB-BD31-4B8C-83A1-F6EECF244321}">
                <p14:modId xmlns:p14="http://schemas.microsoft.com/office/powerpoint/2010/main" val="3312602460"/>
              </p:ext>
            </p:extLst>
          </p:nvPr>
        </p:nvGraphicFramePr>
        <p:xfrm>
          <a:off x="76200" y="40943"/>
          <a:ext cx="9067800" cy="6638988"/>
        </p:xfrm>
        <a:graphic>
          <a:graphicData uri="http://schemas.openxmlformats.org/drawingml/2006/table">
            <a:tbl>
              <a:tblPr firstRow="1" firstCol="1" bandRow="1">
                <a:tableStyleId>{5C22544A-7EE6-4342-B048-85BDC9FD1C3A}</a:tableStyleId>
              </a:tblPr>
              <a:tblGrid>
                <a:gridCol w="762000"/>
                <a:gridCol w="1752600"/>
                <a:gridCol w="4876800"/>
                <a:gridCol w="1676400"/>
              </a:tblGrid>
              <a:tr h="0">
                <a:tc>
                  <a:txBody>
                    <a:bodyPr/>
                    <a:lstStyle/>
                    <a:p>
                      <a:pPr marL="0" marR="0" algn="ctr">
                        <a:lnSpc>
                          <a:spcPct val="115000"/>
                        </a:lnSpc>
                        <a:spcBef>
                          <a:spcPts val="0"/>
                        </a:spcBef>
                        <a:spcAft>
                          <a:spcPts val="0"/>
                        </a:spcAft>
                      </a:pPr>
                      <a:r>
                        <a:rPr lang="en-US" sz="1200" dirty="0">
                          <a:effectLst/>
                        </a:rPr>
                        <a:t>Level</a:t>
                      </a:r>
                      <a:endParaRPr lang="en-US" sz="1200" dirty="0">
                        <a:effectLst/>
                        <a:latin typeface="Calibri"/>
                        <a:ea typeface="Calibri"/>
                        <a:cs typeface="Times New Roman"/>
                      </a:endParaRPr>
                    </a:p>
                  </a:txBody>
                  <a:tcPr marL="9943" marR="9943" marT="9943" marB="9943" anchor="ctr"/>
                </a:tc>
                <a:tc>
                  <a:txBody>
                    <a:bodyPr/>
                    <a:lstStyle/>
                    <a:p>
                      <a:pPr marL="0" marR="0" algn="ctr">
                        <a:lnSpc>
                          <a:spcPct val="115000"/>
                        </a:lnSpc>
                        <a:spcBef>
                          <a:spcPts val="0"/>
                        </a:spcBef>
                        <a:spcAft>
                          <a:spcPts val="0"/>
                        </a:spcAft>
                      </a:pPr>
                      <a:r>
                        <a:rPr lang="en-US" sz="1200">
                          <a:effectLst/>
                        </a:rPr>
                        <a:t>Focus</a:t>
                      </a:r>
                      <a:endParaRPr lang="en-US" sz="1200">
                        <a:effectLst/>
                        <a:latin typeface="Calibri"/>
                        <a:ea typeface="Calibri"/>
                        <a:cs typeface="Times New Roman"/>
                      </a:endParaRPr>
                    </a:p>
                  </a:txBody>
                  <a:tcPr marL="9943" marR="9943" marT="9943" marB="9943" anchor="ctr"/>
                </a:tc>
                <a:tc>
                  <a:txBody>
                    <a:bodyPr/>
                    <a:lstStyle/>
                    <a:p>
                      <a:pPr marL="0" marR="0" algn="ctr">
                        <a:lnSpc>
                          <a:spcPct val="115000"/>
                        </a:lnSpc>
                        <a:spcBef>
                          <a:spcPts val="0"/>
                        </a:spcBef>
                        <a:spcAft>
                          <a:spcPts val="0"/>
                        </a:spcAft>
                      </a:pPr>
                      <a:r>
                        <a:rPr lang="en-US" sz="1200">
                          <a:effectLst/>
                        </a:rPr>
                        <a:t>Key Process Area</a:t>
                      </a:r>
                      <a:endParaRPr lang="en-US" sz="1200">
                        <a:effectLst/>
                        <a:latin typeface="Calibri"/>
                        <a:ea typeface="Calibri"/>
                        <a:cs typeface="Times New Roman"/>
                      </a:endParaRPr>
                    </a:p>
                  </a:txBody>
                  <a:tcPr marL="9943" marR="9943" marT="9943" marB="9943" anchor="ctr"/>
                </a:tc>
                <a:tc>
                  <a:txBody>
                    <a:bodyPr/>
                    <a:lstStyle/>
                    <a:p>
                      <a:pPr marL="0" marR="0" algn="ctr">
                        <a:lnSpc>
                          <a:spcPct val="115000"/>
                        </a:lnSpc>
                        <a:spcBef>
                          <a:spcPts val="0"/>
                        </a:spcBef>
                        <a:spcAft>
                          <a:spcPts val="0"/>
                        </a:spcAft>
                      </a:pPr>
                      <a:r>
                        <a:rPr lang="en-US" sz="1200">
                          <a:effectLst/>
                        </a:rPr>
                        <a:t>Result</a:t>
                      </a:r>
                      <a:endParaRPr lang="en-US" sz="1200">
                        <a:effectLst/>
                        <a:latin typeface="Calibri"/>
                        <a:ea typeface="Calibri"/>
                        <a:cs typeface="Times New Roman"/>
                      </a:endParaRPr>
                    </a:p>
                  </a:txBody>
                  <a:tcPr marL="9943" marR="9943" marT="9943" marB="9943" anchor="ctr"/>
                </a:tc>
              </a:tr>
              <a:tr h="415075">
                <a:tc>
                  <a:txBody>
                    <a:bodyPr/>
                    <a:lstStyle/>
                    <a:p>
                      <a:pPr marL="0" marR="0" algn="ctr">
                        <a:lnSpc>
                          <a:spcPct val="115000"/>
                        </a:lnSpc>
                        <a:spcBef>
                          <a:spcPts val="0"/>
                        </a:spcBef>
                        <a:spcAft>
                          <a:spcPts val="0"/>
                        </a:spcAft>
                      </a:pPr>
                      <a:r>
                        <a:rPr lang="en-US" sz="1200">
                          <a:effectLst/>
                        </a:rPr>
                        <a:t>5</a:t>
                      </a:r>
                      <a:br>
                        <a:rPr lang="en-US" sz="1200">
                          <a:effectLst/>
                        </a:rPr>
                      </a:br>
                      <a:r>
                        <a:rPr lang="en-US" sz="1200">
                          <a:effectLst/>
                        </a:rPr>
                        <a:t>Optimizing</a:t>
                      </a:r>
                      <a:endParaRPr lang="en-US" sz="1200">
                        <a:effectLst/>
                        <a:latin typeface="Calibri"/>
                        <a:ea typeface="Calibri"/>
                        <a:cs typeface="Times New Roman"/>
                      </a:endParaRPr>
                    </a:p>
                  </a:txBody>
                  <a:tcPr marL="9943" marR="9943" marT="9943" marB="9943" anchor="ctr"/>
                </a:tc>
                <a:tc>
                  <a:txBody>
                    <a:bodyPr/>
                    <a:lstStyle/>
                    <a:p>
                      <a:pPr marL="0" marR="0" algn="ctr">
                        <a:lnSpc>
                          <a:spcPct val="115000"/>
                        </a:lnSpc>
                        <a:spcBef>
                          <a:spcPts val="0"/>
                        </a:spcBef>
                        <a:spcAft>
                          <a:spcPts val="0"/>
                        </a:spcAft>
                      </a:pPr>
                      <a:r>
                        <a:rPr lang="en-US" sz="1200">
                          <a:effectLst/>
                        </a:rPr>
                        <a:t>Continuous Process Improvement</a:t>
                      </a:r>
                      <a:endParaRPr lang="en-US" sz="1200">
                        <a:effectLst/>
                        <a:latin typeface="Calibri"/>
                        <a:ea typeface="Calibri"/>
                        <a:cs typeface="Times New Roman"/>
                      </a:endParaRPr>
                    </a:p>
                  </a:txBody>
                  <a:tcPr marL="9943" marR="9943" marT="9943" marB="9943" anchor="ctr"/>
                </a:tc>
                <a:tc>
                  <a:txBody>
                    <a:bodyPr/>
                    <a:lstStyle/>
                    <a:p>
                      <a:pPr marL="342900" marR="0" lvl="0" indent="-342900" algn="ctr">
                        <a:lnSpc>
                          <a:spcPct val="115000"/>
                        </a:lnSpc>
                        <a:spcBef>
                          <a:spcPts val="0"/>
                        </a:spcBef>
                        <a:spcAft>
                          <a:spcPts val="0"/>
                        </a:spcAft>
                        <a:buSzPts val="1000"/>
                        <a:buFont typeface="Symbol"/>
                        <a:buChar char=""/>
                        <a:tabLst>
                          <a:tab pos="457200" algn="l"/>
                        </a:tabLst>
                      </a:pPr>
                      <a:r>
                        <a:rPr lang="en-US" sz="1200">
                          <a:effectLst/>
                        </a:rPr>
                        <a:t>Organizational Innovation and Deployment</a:t>
                      </a:r>
                    </a:p>
                    <a:p>
                      <a:pPr marL="342900" marR="0" lvl="0" indent="-342900" algn="ctr">
                        <a:lnSpc>
                          <a:spcPct val="115000"/>
                        </a:lnSpc>
                        <a:spcBef>
                          <a:spcPts val="0"/>
                        </a:spcBef>
                        <a:spcAft>
                          <a:spcPts val="0"/>
                        </a:spcAft>
                        <a:buSzPts val="1000"/>
                        <a:buFont typeface="Symbol"/>
                        <a:buChar char=""/>
                        <a:tabLst>
                          <a:tab pos="457200" algn="l"/>
                        </a:tabLst>
                      </a:pPr>
                      <a:r>
                        <a:rPr lang="en-US" sz="1200">
                          <a:effectLst/>
                        </a:rPr>
                        <a:t>Causal Analysis and Resolution</a:t>
                      </a:r>
                      <a:endParaRPr lang="en-US" sz="1200">
                        <a:solidFill>
                          <a:srgbClr val="000000"/>
                        </a:solidFill>
                        <a:effectLst/>
                        <a:latin typeface="Calibri"/>
                        <a:ea typeface="Calibri"/>
                        <a:cs typeface="Times New Roman"/>
                      </a:endParaRPr>
                    </a:p>
                  </a:txBody>
                  <a:tcPr marL="9943" marR="9943" marT="9943" marB="9943" anchor="ctr"/>
                </a:tc>
                <a:tc>
                  <a:txBody>
                    <a:bodyPr/>
                    <a:lstStyle/>
                    <a:p>
                      <a:pPr marL="0" marR="0" algn="ctr">
                        <a:lnSpc>
                          <a:spcPct val="115000"/>
                        </a:lnSpc>
                        <a:spcBef>
                          <a:spcPts val="0"/>
                        </a:spcBef>
                        <a:spcAft>
                          <a:spcPts val="0"/>
                        </a:spcAft>
                      </a:pPr>
                      <a:r>
                        <a:rPr lang="en-US" sz="1200">
                          <a:effectLst/>
                        </a:rPr>
                        <a:t>Highest Quality /</a:t>
                      </a:r>
                      <a:br>
                        <a:rPr lang="en-US" sz="1200">
                          <a:effectLst/>
                        </a:rPr>
                      </a:br>
                      <a:r>
                        <a:rPr lang="en-US" sz="1200">
                          <a:effectLst/>
                        </a:rPr>
                        <a:t>Lowest Risk</a:t>
                      </a:r>
                      <a:endParaRPr lang="en-US" sz="1200">
                        <a:effectLst/>
                        <a:latin typeface="Calibri"/>
                        <a:ea typeface="Calibri"/>
                        <a:cs typeface="Times New Roman"/>
                      </a:endParaRPr>
                    </a:p>
                  </a:txBody>
                  <a:tcPr marL="9943" marR="9943" marT="9943" marB="9943" anchor="ctr"/>
                </a:tc>
              </a:tr>
              <a:tr h="371165">
                <a:tc>
                  <a:txBody>
                    <a:bodyPr/>
                    <a:lstStyle/>
                    <a:p>
                      <a:pPr marL="0" marR="0" algn="ctr">
                        <a:lnSpc>
                          <a:spcPct val="115000"/>
                        </a:lnSpc>
                        <a:spcBef>
                          <a:spcPts val="0"/>
                        </a:spcBef>
                        <a:spcAft>
                          <a:spcPts val="0"/>
                        </a:spcAft>
                      </a:pPr>
                      <a:r>
                        <a:rPr lang="en-US" sz="1200">
                          <a:effectLst/>
                        </a:rPr>
                        <a:t>4</a:t>
                      </a:r>
                      <a:br>
                        <a:rPr lang="en-US" sz="1200">
                          <a:effectLst/>
                        </a:rPr>
                      </a:br>
                      <a:r>
                        <a:rPr lang="en-US" sz="1200">
                          <a:effectLst/>
                        </a:rPr>
                        <a:t>Quantitatively Managed</a:t>
                      </a:r>
                      <a:endParaRPr lang="en-US" sz="1200">
                        <a:effectLst/>
                        <a:latin typeface="Calibri"/>
                        <a:ea typeface="Calibri"/>
                        <a:cs typeface="Times New Roman"/>
                      </a:endParaRPr>
                    </a:p>
                  </a:txBody>
                  <a:tcPr marL="9943" marR="9943" marT="9943" marB="9943" anchor="ctr"/>
                </a:tc>
                <a:tc>
                  <a:txBody>
                    <a:bodyPr/>
                    <a:lstStyle/>
                    <a:p>
                      <a:pPr marL="0" marR="0" algn="ctr">
                        <a:lnSpc>
                          <a:spcPct val="115000"/>
                        </a:lnSpc>
                        <a:spcBef>
                          <a:spcPts val="0"/>
                        </a:spcBef>
                        <a:spcAft>
                          <a:spcPts val="0"/>
                        </a:spcAft>
                      </a:pPr>
                      <a:r>
                        <a:rPr lang="en-US" sz="1200">
                          <a:effectLst/>
                        </a:rPr>
                        <a:t>Quantitatively Managed</a:t>
                      </a:r>
                      <a:endParaRPr lang="en-US" sz="1200">
                        <a:effectLst/>
                        <a:latin typeface="Calibri"/>
                        <a:ea typeface="Calibri"/>
                        <a:cs typeface="Times New Roman"/>
                      </a:endParaRPr>
                    </a:p>
                  </a:txBody>
                  <a:tcPr marL="9943" marR="9943" marT="9943" marB="9943" anchor="ctr"/>
                </a:tc>
                <a:tc>
                  <a:txBody>
                    <a:bodyPr/>
                    <a:lstStyle/>
                    <a:p>
                      <a:pPr marL="342900" marR="0" lvl="0" indent="-342900" algn="ctr">
                        <a:lnSpc>
                          <a:spcPct val="115000"/>
                        </a:lnSpc>
                        <a:spcBef>
                          <a:spcPts val="0"/>
                        </a:spcBef>
                        <a:spcAft>
                          <a:spcPts val="0"/>
                        </a:spcAft>
                        <a:buSzPts val="1000"/>
                        <a:buFont typeface="Symbol"/>
                        <a:buChar char=""/>
                        <a:tabLst>
                          <a:tab pos="457200" algn="l"/>
                        </a:tabLst>
                      </a:pPr>
                      <a:r>
                        <a:rPr lang="en-US" sz="1200">
                          <a:effectLst/>
                        </a:rPr>
                        <a:t>Organizational Process Performance</a:t>
                      </a:r>
                    </a:p>
                    <a:p>
                      <a:pPr marL="342900" marR="0" lvl="0" indent="-342900" algn="ctr">
                        <a:lnSpc>
                          <a:spcPct val="115000"/>
                        </a:lnSpc>
                        <a:spcBef>
                          <a:spcPts val="0"/>
                        </a:spcBef>
                        <a:spcAft>
                          <a:spcPts val="0"/>
                        </a:spcAft>
                        <a:buSzPts val="1000"/>
                        <a:buFont typeface="Symbol"/>
                        <a:buChar char=""/>
                        <a:tabLst>
                          <a:tab pos="457200" algn="l"/>
                        </a:tabLst>
                      </a:pPr>
                      <a:r>
                        <a:rPr lang="en-US" sz="1200">
                          <a:effectLst/>
                        </a:rPr>
                        <a:t>Quantitative Project Management</a:t>
                      </a:r>
                      <a:endParaRPr lang="en-US" sz="1200">
                        <a:solidFill>
                          <a:srgbClr val="000000"/>
                        </a:solidFill>
                        <a:effectLst/>
                        <a:latin typeface="Calibri"/>
                        <a:ea typeface="Calibri"/>
                        <a:cs typeface="Times New Roman"/>
                      </a:endParaRPr>
                    </a:p>
                  </a:txBody>
                  <a:tcPr marL="9943" marR="9943" marT="9943" marB="9943" anchor="ctr"/>
                </a:tc>
                <a:tc>
                  <a:txBody>
                    <a:bodyPr/>
                    <a:lstStyle/>
                    <a:p>
                      <a:pPr marL="0" marR="0" algn="ctr">
                        <a:lnSpc>
                          <a:spcPct val="115000"/>
                        </a:lnSpc>
                        <a:spcBef>
                          <a:spcPts val="0"/>
                        </a:spcBef>
                        <a:spcAft>
                          <a:spcPts val="0"/>
                        </a:spcAft>
                      </a:pPr>
                      <a:r>
                        <a:rPr lang="en-US" sz="1200">
                          <a:effectLst/>
                        </a:rPr>
                        <a:t>Higher Quality /</a:t>
                      </a:r>
                      <a:br>
                        <a:rPr lang="en-US" sz="1200">
                          <a:effectLst/>
                        </a:rPr>
                      </a:br>
                      <a:r>
                        <a:rPr lang="en-US" sz="1200">
                          <a:effectLst/>
                        </a:rPr>
                        <a:t>Lower Risk</a:t>
                      </a:r>
                      <a:endParaRPr lang="en-US" sz="1200">
                        <a:effectLst/>
                        <a:latin typeface="Calibri"/>
                        <a:ea typeface="Calibri"/>
                        <a:cs typeface="Times New Roman"/>
                      </a:endParaRPr>
                    </a:p>
                  </a:txBody>
                  <a:tcPr marL="9943" marR="9943" marT="9943" marB="9943" anchor="ctr"/>
                </a:tc>
              </a:tr>
              <a:tr h="2374984">
                <a:tc>
                  <a:txBody>
                    <a:bodyPr/>
                    <a:lstStyle/>
                    <a:p>
                      <a:pPr marL="0" marR="0" algn="ctr">
                        <a:lnSpc>
                          <a:spcPct val="115000"/>
                        </a:lnSpc>
                        <a:spcBef>
                          <a:spcPts val="0"/>
                        </a:spcBef>
                        <a:spcAft>
                          <a:spcPts val="0"/>
                        </a:spcAft>
                      </a:pPr>
                      <a:r>
                        <a:rPr lang="en-US" sz="1200">
                          <a:effectLst/>
                        </a:rPr>
                        <a:t>3</a:t>
                      </a:r>
                      <a:br>
                        <a:rPr lang="en-US" sz="1200">
                          <a:effectLst/>
                        </a:rPr>
                      </a:br>
                      <a:r>
                        <a:rPr lang="en-US" sz="1200">
                          <a:effectLst/>
                        </a:rPr>
                        <a:t>Defined</a:t>
                      </a:r>
                      <a:endParaRPr lang="en-US" sz="1200">
                        <a:effectLst/>
                        <a:latin typeface="Calibri"/>
                        <a:ea typeface="Calibri"/>
                        <a:cs typeface="Times New Roman"/>
                      </a:endParaRPr>
                    </a:p>
                  </a:txBody>
                  <a:tcPr marL="9943" marR="9943" marT="9943" marB="9943" anchor="ctr"/>
                </a:tc>
                <a:tc>
                  <a:txBody>
                    <a:bodyPr/>
                    <a:lstStyle/>
                    <a:p>
                      <a:pPr marL="0" marR="0" algn="ctr">
                        <a:lnSpc>
                          <a:spcPct val="115000"/>
                        </a:lnSpc>
                        <a:spcBef>
                          <a:spcPts val="0"/>
                        </a:spcBef>
                        <a:spcAft>
                          <a:spcPts val="0"/>
                        </a:spcAft>
                      </a:pPr>
                      <a:r>
                        <a:rPr lang="en-US" sz="1200">
                          <a:effectLst/>
                        </a:rPr>
                        <a:t>Process Standardization</a:t>
                      </a:r>
                      <a:endParaRPr lang="en-US" sz="1200">
                        <a:effectLst/>
                        <a:latin typeface="Calibri"/>
                        <a:ea typeface="Calibri"/>
                        <a:cs typeface="Times New Roman"/>
                      </a:endParaRPr>
                    </a:p>
                  </a:txBody>
                  <a:tcPr marL="9943" marR="9943" marT="9943" marB="9943" anchor="ctr"/>
                </a:tc>
                <a:tc>
                  <a:txBody>
                    <a:bodyPr/>
                    <a:lstStyle/>
                    <a:p>
                      <a:pPr marL="342900" marR="0" lvl="0" indent="-342900" algn="ctr">
                        <a:lnSpc>
                          <a:spcPct val="115000"/>
                        </a:lnSpc>
                        <a:spcBef>
                          <a:spcPts val="0"/>
                        </a:spcBef>
                        <a:spcAft>
                          <a:spcPts val="0"/>
                        </a:spcAft>
                        <a:buSzPts val="1000"/>
                        <a:buFont typeface="Symbol"/>
                        <a:buChar char=""/>
                        <a:tabLst>
                          <a:tab pos="457200" algn="l"/>
                        </a:tabLst>
                      </a:pPr>
                      <a:r>
                        <a:rPr lang="en-US" sz="1200" dirty="0">
                          <a:effectLst/>
                        </a:rPr>
                        <a:t>Requirements Development</a:t>
                      </a:r>
                    </a:p>
                    <a:p>
                      <a:pPr marL="342900" marR="0" lvl="0" indent="-342900" algn="ctr">
                        <a:lnSpc>
                          <a:spcPct val="115000"/>
                        </a:lnSpc>
                        <a:spcBef>
                          <a:spcPts val="0"/>
                        </a:spcBef>
                        <a:spcAft>
                          <a:spcPts val="0"/>
                        </a:spcAft>
                        <a:buSzPts val="1000"/>
                        <a:buFont typeface="Symbol"/>
                        <a:buChar char=""/>
                        <a:tabLst>
                          <a:tab pos="457200" algn="l"/>
                        </a:tabLst>
                      </a:pPr>
                      <a:r>
                        <a:rPr lang="en-US" sz="1200" dirty="0">
                          <a:effectLst/>
                        </a:rPr>
                        <a:t>Technical Solution</a:t>
                      </a:r>
                    </a:p>
                    <a:p>
                      <a:pPr marL="342900" marR="0" lvl="0" indent="-342900" algn="ctr">
                        <a:lnSpc>
                          <a:spcPct val="115000"/>
                        </a:lnSpc>
                        <a:spcBef>
                          <a:spcPts val="0"/>
                        </a:spcBef>
                        <a:spcAft>
                          <a:spcPts val="0"/>
                        </a:spcAft>
                        <a:buSzPts val="1000"/>
                        <a:buFont typeface="Symbol"/>
                        <a:buChar char=""/>
                        <a:tabLst>
                          <a:tab pos="457200" algn="l"/>
                        </a:tabLst>
                      </a:pPr>
                      <a:r>
                        <a:rPr lang="en-US" sz="1200" dirty="0">
                          <a:effectLst/>
                        </a:rPr>
                        <a:t>Product Integration</a:t>
                      </a:r>
                    </a:p>
                    <a:p>
                      <a:pPr marL="342900" marR="0" lvl="0" indent="-342900" algn="ctr">
                        <a:lnSpc>
                          <a:spcPct val="115000"/>
                        </a:lnSpc>
                        <a:spcBef>
                          <a:spcPts val="0"/>
                        </a:spcBef>
                        <a:spcAft>
                          <a:spcPts val="0"/>
                        </a:spcAft>
                        <a:buSzPts val="1000"/>
                        <a:buFont typeface="Symbol"/>
                        <a:buChar char=""/>
                        <a:tabLst>
                          <a:tab pos="457200" algn="l"/>
                        </a:tabLst>
                      </a:pPr>
                      <a:r>
                        <a:rPr lang="en-US" sz="1200" dirty="0">
                          <a:effectLst/>
                        </a:rPr>
                        <a:t>Verification</a:t>
                      </a:r>
                    </a:p>
                    <a:p>
                      <a:pPr marL="342900" marR="0" lvl="0" indent="-342900" algn="ctr">
                        <a:lnSpc>
                          <a:spcPct val="115000"/>
                        </a:lnSpc>
                        <a:spcBef>
                          <a:spcPts val="0"/>
                        </a:spcBef>
                        <a:spcAft>
                          <a:spcPts val="0"/>
                        </a:spcAft>
                        <a:buSzPts val="1000"/>
                        <a:buFont typeface="Symbol"/>
                        <a:buChar char=""/>
                        <a:tabLst>
                          <a:tab pos="457200" algn="l"/>
                        </a:tabLst>
                      </a:pPr>
                      <a:r>
                        <a:rPr lang="en-US" sz="1200" dirty="0">
                          <a:effectLst/>
                        </a:rPr>
                        <a:t>Validation</a:t>
                      </a:r>
                    </a:p>
                    <a:p>
                      <a:pPr marL="342900" marR="0" lvl="0" indent="-342900" algn="ctr">
                        <a:lnSpc>
                          <a:spcPct val="115000"/>
                        </a:lnSpc>
                        <a:spcBef>
                          <a:spcPts val="0"/>
                        </a:spcBef>
                        <a:spcAft>
                          <a:spcPts val="0"/>
                        </a:spcAft>
                        <a:buSzPts val="1000"/>
                        <a:buFont typeface="Symbol"/>
                        <a:buChar char=""/>
                        <a:tabLst>
                          <a:tab pos="457200" algn="l"/>
                        </a:tabLst>
                      </a:pPr>
                      <a:r>
                        <a:rPr lang="en-US" sz="1200" dirty="0">
                          <a:effectLst/>
                        </a:rPr>
                        <a:t>Organizational Process Focus</a:t>
                      </a:r>
                    </a:p>
                    <a:p>
                      <a:pPr marL="342900" marR="0" lvl="0" indent="-342900" algn="ctr">
                        <a:lnSpc>
                          <a:spcPct val="115000"/>
                        </a:lnSpc>
                        <a:spcBef>
                          <a:spcPts val="0"/>
                        </a:spcBef>
                        <a:spcAft>
                          <a:spcPts val="0"/>
                        </a:spcAft>
                        <a:buSzPts val="1000"/>
                        <a:buFont typeface="Symbol"/>
                        <a:buChar char=""/>
                        <a:tabLst>
                          <a:tab pos="457200" algn="l"/>
                        </a:tabLst>
                      </a:pPr>
                      <a:r>
                        <a:rPr lang="en-US" sz="1200" dirty="0">
                          <a:effectLst/>
                        </a:rPr>
                        <a:t>Organizational Process Definition</a:t>
                      </a:r>
                    </a:p>
                    <a:p>
                      <a:pPr marL="342900" marR="0" lvl="0" indent="-342900" algn="ctr">
                        <a:lnSpc>
                          <a:spcPct val="115000"/>
                        </a:lnSpc>
                        <a:spcBef>
                          <a:spcPts val="0"/>
                        </a:spcBef>
                        <a:spcAft>
                          <a:spcPts val="0"/>
                        </a:spcAft>
                        <a:buSzPts val="1000"/>
                        <a:buFont typeface="Symbol"/>
                        <a:buChar char=""/>
                        <a:tabLst>
                          <a:tab pos="457200" algn="l"/>
                        </a:tabLst>
                      </a:pPr>
                      <a:r>
                        <a:rPr lang="en-US" sz="1200" dirty="0">
                          <a:effectLst/>
                        </a:rPr>
                        <a:t>Organizational Training</a:t>
                      </a:r>
                    </a:p>
                    <a:p>
                      <a:pPr marL="342900" marR="0" lvl="0" indent="-342900" algn="ctr">
                        <a:lnSpc>
                          <a:spcPct val="115000"/>
                        </a:lnSpc>
                        <a:spcBef>
                          <a:spcPts val="0"/>
                        </a:spcBef>
                        <a:spcAft>
                          <a:spcPts val="0"/>
                        </a:spcAft>
                        <a:buSzPts val="1000"/>
                        <a:buFont typeface="Symbol"/>
                        <a:buChar char=""/>
                        <a:tabLst>
                          <a:tab pos="457200" algn="l"/>
                        </a:tabLst>
                      </a:pPr>
                      <a:r>
                        <a:rPr lang="en-US" sz="1200" dirty="0">
                          <a:effectLst/>
                        </a:rPr>
                        <a:t>Integrated Project </a:t>
                      </a:r>
                      <a:r>
                        <a:rPr lang="en-US" sz="1200" dirty="0" err="1">
                          <a:effectLst/>
                        </a:rPr>
                        <a:t>Mgmt</a:t>
                      </a:r>
                      <a:r>
                        <a:rPr lang="en-US" sz="1200" dirty="0">
                          <a:effectLst/>
                        </a:rPr>
                        <a:t> (with IPPD extras)</a:t>
                      </a:r>
                    </a:p>
                    <a:p>
                      <a:pPr marL="342900" marR="0" lvl="0" indent="-342900" algn="ctr">
                        <a:lnSpc>
                          <a:spcPct val="115000"/>
                        </a:lnSpc>
                        <a:spcBef>
                          <a:spcPts val="0"/>
                        </a:spcBef>
                        <a:spcAft>
                          <a:spcPts val="0"/>
                        </a:spcAft>
                        <a:buSzPts val="1000"/>
                        <a:buFont typeface="Symbol"/>
                        <a:buChar char=""/>
                        <a:tabLst>
                          <a:tab pos="457200" algn="l"/>
                        </a:tabLst>
                      </a:pPr>
                      <a:r>
                        <a:rPr lang="en-US" sz="1200" dirty="0">
                          <a:effectLst/>
                        </a:rPr>
                        <a:t>Risk Management</a:t>
                      </a:r>
                    </a:p>
                    <a:p>
                      <a:pPr marL="342900" marR="0" lvl="0" indent="-342900" algn="ctr">
                        <a:lnSpc>
                          <a:spcPct val="115000"/>
                        </a:lnSpc>
                        <a:spcBef>
                          <a:spcPts val="0"/>
                        </a:spcBef>
                        <a:spcAft>
                          <a:spcPts val="0"/>
                        </a:spcAft>
                        <a:buSzPts val="1000"/>
                        <a:buFont typeface="Symbol"/>
                        <a:buChar char=""/>
                        <a:tabLst>
                          <a:tab pos="457200" algn="l"/>
                        </a:tabLst>
                      </a:pPr>
                      <a:r>
                        <a:rPr lang="en-US" sz="1200" dirty="0">
                          <a:effectLst/>
                        </a:rPr>
                        <a:t>Decision Analysis and Resolution</a:t>
                      </a:r>
                    </a:p>
                    <a:p>
                      <a:pPr marL="342900" marR="0" lvl="0" indent="-342900" algn="ctr">
                        <a:lnSpc>
                          <a:spcPct val="115000"/>
                        </a:lnSpc>
                        <a:spcBef>
                          <a:spcPts val="0"/>
                        </a:spcBef>
                        <a:spcAft>
                          <a:spcPts val="0"/>
                        </a:spcAft>
                        <a:buSzPts val="1000"/>
                        <a:buFont typeface="Symbol"/>
                        <a:buChar char=""/>
                        <a:tabLst>
                          <a:tab pos="457200" algn="l"/>
                        </a:tabLst>
                      </a:pPr>
                      <a:r>
                        <a:rPr lang="en-US" sz="1200" dirty="0">
                          <a:effectLst/>
                        </a:rPr>
                        <a:t>Integrated Teaming (IPPD only)</a:t>
                      </a:r>
                    </a:p>
                    <a:p>
                      <a:pPr marL="342900" marR="0" lvl="0" indent="-342900" algn="ctr">
                        <a:lnSpc>
                          <a:spcPct val="115000"/>
                        </a:lnSpc>
                        <a:spcBef>
                          <a:spcPts val="0"/>
                        </a:spcBef>
                        <a:spcAft>
                          <a:spcPts val="0"/>
                        </a:spcAft>
                        <a:buSzPts val="1000"/>
                        <a:buFont typeface="Symbol"/>
                        <a:buChar char=""/>
                        <a:tabLst>
                          <a:tab pos="457200" algn="l"/>
                        </a:tabLst>
                      </a:pPr>
                      <a:r>
                        <a:rPr lang="en-US" sz="1200" dirty="0">
                          <a:effectLst/>
                        </a:rPr>
                        <a:t>Org. Environment for Integration (IPPD only)</a:t>
                      </a:r>
                    </a:p>
                    <a:p>
                      <a:pPr marL="342900" marR="0" lvl="0" indent="-342900" algn="ctr">
                        <a:lnSpc>
                          <a:spcPct val="115000"/>
                        </a:lnSpc>
                        <a:spcBef>
                          <a:spcPts val="0"/>
                        </a:spcBef>
                        <a:spcAft>
                          <a:spcPts val="0"/>
                        </a:spcAft>
                        <a:buSzPts val="1000"/>
                        <a:buFont typeface="Symbol"/>
                        <a:buChar char=""/>
                        <a:tabLst>
                          <a:tab pos="457200" algn="l"/>
                        </a:tabLst>
                      </a:pPr>
                      <a:r>
                        <a:rPr lang="en-US" sz="1200" dirty="0">
                          <a:effectLst/>
                        </a:rPr>
                        <a:t>Integrated Supplier Management (SS only)</a:t>
                      </a:r>
                      <a:endParaRPr lang="en-US" sz="1200" dirty="0">
                        <a:solidFill>
                          <a:srgbClr val="000000"/>
                        </a:solidFill>
                        <a:effectLst/>
                        <a:latin typeface="Calibri"/>
                        <a:ea typeface="Calibri"/>
                        <a:cs typeface="Times New Roman"/>
                      </a:endParaRPr>
                    </a:p>
                  </a:txBody>
                  <a:tcPr marL="9943" marR="9943" marT="9943" marB="9943" anchor="ctr"/>
                </a:tc>
                <a:tc>
                  <a:txBody>
                    <a:bodyPr/>
                    <a:lstStyle/>
                    <a:p>
                      <a:pPr marL="0" marR="0" algn="ctr">
                        <a:lnSpc>
                          <a:spcPct val="115000"/>
                        </a:lnSpc>
                        <a:spcBef>
                          <a:spcPts val="0"/>
                        </a:spcBef>
                        <a:spcAft>
                          <a:spcPts val="0"/>
                        </a:spcAft>
                      </a:pPr>
                      <a:r>
                        <a:rPr lang="en-US" sz="1200">
                          <a:effectLst/>
                        </a:rPr>
                        <a:t>Medium Quality /</a:t>
                      </a:r>
                      <a:br>
                        <a:rPr lang="en-US" sz="1200">
                          <a:effectLst/>
                        </a:rPr>
                      </a:br>
                      <a:r>
                        <a:rPr lang="en-US" sz="1200">
                          <a:effectLst/>
                        </a:rPr>
                        <a:t>Medium Risk</a:t>
                      </a:r>
                      <a:endParaRPr lang="en-US" sz="1200">
                        <a:effectLst/>
                        <a:latin typeface="Calibri"/>
                        <a:ea typeface="Calibri"/>
                        <a:cs typeface="Times New Roman"/>
                      </a:endParaRPr>
                    </a:p>
                  </a:txBody>
                  <a:tcPr marL="9943" marR="9943" marT="9943" marB="9943" anchor="ctr"/>
                </a:tc>
              </a:tr>
              <a:tr h="1073722">
                <a:tc>
                  <a:txBody>
                    <a:bodyPr/>
                    <a:lstStyle/>
                    <a:p>
                      <a:pPr marL="0" marR="0" algn="ctr">
                        <a:lnSpc>
                          <a:spcPct val="115000"/>
                        </a:lnSpc>
                        <a:spcBef>
                          <a:spcPts val="0"/>
                        </a:spcBef>
                        <a:spcAft>
                          <a:spcPts val="0"/>
                        </a:spcAft>
                      </a:pPr>
                      <a:r>
                        <a:rPr lang="en-US" sz="1200">
                          <a:effectLst/>
                        </a:rPr>
                        <a:t>2</a:t>
                      </a:r>
                      <a:br>
                        <a:rPr lang="en-US" sz="1200">
                          <a:effectLst/>
                        </a:rPr>
                      </a:br>
                      <a:r>
                        <a:rPr lang="en-US" sz="1200">
                          <a:effectLst/>
                        </a:rPr>
                        <a:t>Managed</a:t>
                      </a:r>
                      <a:endParaRPr lang="en-US" sz="1200">
                        <a:effectLst/>
                        <a:latin typeface="Calibri"/>
                        <a:ea typeface="Calibri"/>
                        <a:cs typeface="Times New Roman"/>
                      </a:endParaRPr>
                    </a:p>
                  </a:txBody>
                  <a:tcPr marL="9943" marR="9943" marT="9943" marB="9943" anchor="ctr"/>
                </a:tc>
                <a:tc>
                  <a:txBody>
                    <a:bodyPr/>
                    <a:lstStyle/>
                    <a:p>
                      <a:pPr marL="0" marR="0" algn="ctr">
                        <a:lnSpc>
                          <a:spcPct val="115000"/>
                        </a:lnSpc>
                        <a:spcBef>
                          <a:spcPts val="0"/>
                        </a:spcBef>
                        <a:spcAft>
                          <a:spcPts val="0"/>
                        </a:spcAft>
                      </a:pPr>
                      <a:r>
                        <a:rPr lang="en-US" sz="1200">
                          <a:effectLst/>
                        </a:rPr>
                        <a:t>Basic Project Management</a:t>
                      </a:r>
                      <a:endParaRPr lang="en-US" sz="1200">
                        <a:effectLst/>
                        <a:latin typeface="Calibri"/>
                        <a:ea typeface="Calibri"/>
                        <a:cs typeface="Times New Roman"/>
                      </a:endParaRPr>
                    </a:p>
                  </a:txBody>
                  <a:tcPr marL="9943" marR="9943" marT="9943" marB="9943" anchor="ctr"/>
                </a:tc>
                <a:tc>
                  <a:txBody>
                    <a:bodyPr/>
                    <a:lstStyle/>
                    <a:p>
                      <a:pPr marL="342900" marR="0" lvl="0" indent="-342900" algn="ctr">
                        <a:lnSpc>
                          <a:spcPct val="115000"/>
                        </a:lnSpc>
                        <a:spcBef>
                          <a:spcPts val="0"/>
                        </a:spcBef>
                        <a:spcAft>
                          <a:spcPts val="0"/>
                        </a:spcAft>
                        <a:buSzPts val="1000"/>
                        <a:buFont typeface="Symbol"/>
                        <a:buChar char=""/>
                        <a:tabLst>
                          <a:tab pos="457200" algn="l"/>
                        </a:tabLst>
                      </a:pPr>
                      <a:r>
                        <a:rPr lang="en-US" sz="1200">
                          <a:effectLst/>
                        </a:rPr>
                        <a:t>Requirements Management</a:t>
                      </a:r>
                    </a:p>
                    <a:p>
                      <a:pPr marL="342900" marR="0" lvl="0" indent="-342900" algn="ctr">
                        <a:lnSpc>
                          <a:spcPct val="115000"/>
                        </a:lnSpc>
                        <a:spcBef>
                          <a:spcPts val="0"/>
                        </a:spcBef>
                        <a:spcAft>
                          <a:spcPts val="0"/>
                        </a:spcAft>
                        <a:buSzPts val="1000"/>
                        <a:buFont typeface="Symbol"/>
                        <a:buChar char=""/>
                        <a:tabLst>
                          <a:tab pos="457200" algn="l"/>
                        </a:tabLst>
                      </a:pPr>
                      <a:r>
                        <a:rPr lang="en-US" sz="1200">
                          <a:effectLst/>
                        </a:rPr>
                        <a:t>Project Planning</a:t>
                      </a:r>
                    </a:p>
                    <a:p>
                      <a:pPr marL="342900" marR="0" lvl="0" indent="-342900" algn="ctr">
                        <a:lnSpc>
                          <a:spcPct val="115000"/>
                        </a:lnSpc>
                        <a:spcBef>
                          <a:spcPts val="0"/>
                        </a:spcBef>
                        <a:spcAft>
                          <a:spcPts val="0"/>
                        </a:spcAft>
                        <a:buSzPts val="1000"/>
                        <a:buFont typeface="Symbol"/>
                        <a:buChar char=""/>
                        <a:tabLst>
                          <a:tab pos="457200" algn="l"/>
                        </a:tabLst>
                      </a:pPr>
                      <a:r>
                        <a:rPr lang="en-US" sz="1200">
                          <a:effectLst/>
                        </a:rPr>
                        <a:t>Project Monitoring and Control</a:t>
                      </a:r>
                    </a:p>
                    <a:p>
                      <a:pPr marL="342900" marR="0" lvl="0" indent="-342900" algn="ctr">
                        <a:lnSpc>
                          <a:spcPct val="115000"/>
                        </a:lnSpc>
                        <a:spcBef>
                          <a:spcPts val="0"/>
                        </a:spcBef>
                        <a:spcAft>
                          <a:spcPts val="0"/>
                        </a:spcAft>
                        <a:buSzPts val="1000"/>
                        <a:buFont typeface="Symbol"/>
                        <a:buChar char=""/>
                        <a:tabLst>
                          <a:tab pos="457200" algn="l"/>
                        </a:tabLst>
                      </a:pPr>
                      <a:r>
                        <a:rPr lang="en-US" sz="1200">
                          <a:effectLst/>
                        </a:rPr>
                        <a:t>Supplier Agreement Management</a:t>
                      </a:r>
                    </a:p>
                    <a:p>
                      <a:pPr marL="342900" marR="0" lvl="0" indent="-342900" algn="ctr">
                        <a:lnSpc>
                          <a:spcPct val="115000"/>
                        </a:lnSpc>
                        <a:spcBef>
                          <a:spcPts val="0"/>
                        </a:spcBef>
                        <a:spcAft>
                          <a:spcPts val="0"/>
                        </a:spcAft>
                        <a:buSzPts val="1000"/>
                        <a:buFont typeface="Symbol"/>
                        <a:buChar char=""/>
                        <a:tabLst>
                          <a:tab pos="457200" algn="l"/>
                        </a:tabLst>
                      </a:pPr>
                      <a:r>
                        <a:rPr lang="en-US" sz="1200">
                          <a:effectLst/>
                        </a:rPr>
                        <a:t>Measurement and Analysis</a:t>
                      </a:r>
                    </a:p>
                    <a:p>
                      <a:pPr marL="342900" marR="0" lvl="0" indent="-342900" algn="ctr">
                        <a:lnSpc>
                          <a:spcPct val="115000"/>
                        </a:lnSpc>
                        <a:spcBef>
                          <a:spcPts val="0"/>
                        </a:spcBef>
                        <a:spcAft>
                          <a:spcPts val="0"/>
                        </a:spcAft>
                        <a:buSzPts val="1000"/>
                        <a:buFont typeface="Symbol"/>
                        <a:buChar char=""/>
                        <a:tabLst>
                          <a:tab pos="457200" algn="l"/>
                        </a:tabLst>
                      </a:pPr>
                      <a:r>
                        <a:rPr lang="en-US" sz="1200">
                          <a:effectLst/>
                        </a:rPr>
                        <a:t>Process and Product Quality Assurance</a:t>
                      </a:r>
                    </a:p>
                    <a:p>
                      <a:pPr marL="342900" marR="0" lvl="0" indent="-342900" algn="ctr">
                        <a:lnSpc>
                          <a:spcPct val="115000"/>
                        </a:lnSpc>
                        <a:spcBef>
                          <a:spcPts val="0"/>
                        </a:spcBef>
                        <a:spcAft>
                          <a:spcPts val="0"/>
                        </a:spcAft>
                        <a:buSzPts val="1000"/>
                        <a:buFont typeface="Symbol"/>
                        <a:buChar char=""/>
                        <a:tabLst>
                          <a:tab pos="457200" algn="l"/>
                        </a:tabLst>
                      </a:pPr>
                      <a:r>
                        <a:rPr lang="en-US" sz="1200">
                          <a:effectLst/>
                        </a:rPr>
                        <a:t>Configuration Management</a:t>
                      </a:r>
                      <a:endParaRPr lang="en-US" sz="1200">
                        <a:solidFill>
                          <a:srgbClr val="000000"/>
                        </a:solidFill>
                        <a:effectLst/>
                        <a:latin typeface="Calibri"/>
                        <a:ea typeface="Calibri"/>
                        <a:cs typeface="Times New Roman"/>
                      </a:endParaRPr>
                    </a:p>
                  </a:txBody>
                  <a:tcPr marL="9943" marR="9943" marT="9943" marB="9943" anchor="ctr"/>
                </a:tc>
                <a:tc>
                  <a:txBody>
                    <a:bodyPr/>
                    <a:lstStyle/>
                    <a:p>
                      <a:pPr marL="0" marR="0" algn="ctr">
                        <a:lnSpc>
                          <a:spcPct val="115000"/>
                        </a:lnSpc>
                        <a:spcBef>
                          <a:spcPts val="0"/>
                        </a:spcBef>
                        <a:spcAft>
                          <a:spcPts val="0"/>
                        </a:spcAft>
                      </a:pPr>
                      <a:r>
                        <a:rPr lang="en-US" sz="1200">
                          <a:effectLst/>
                        </a:rPr>
                        <a:t>Low Quality /</a:t>
                      </a:r>
                      <a:br>
                        <a:rPr lang="en-US" sz="1200">
                          <a:effectLst/>
                        </a:rPr>
                      </a:br>
                      <a:r>
                        <a:rPr lang="en-US" sz="1200">
                          <a:effectLst/>
                        </a:rPr>
                        <a:t>High Risk</a:t>
                      </a:r>
                      <a:endParaRPr lang="en-US" sz="1200">
                        <a:effectLst/>
                        <a:latin typeface="Calibri"/>
                        <a:ea typeface="Calibri"/>
                        <a:cs typeface="Times New Roman"/>
                      </a:endParaRPr>
                    </a:p>
                  </a:txBody>
                  <a:tcPr marL="9943" marR="9943" marT="9943" marB="9943" anchor="ctr"/>
                </a:tc>
              </a:tr>
              <a:tr h="275232">
                <a:tc>
                  <a:txBody>
                    <a:bodyPr/>
                    <a:lstStyle/>
                    <a:p>
                      <a:pPr marL="0" marR="0" algn="ctr">
                        <a:lnSpc>
                          <a:spcPct val="115000"/>
                        </a:lnSpc>
                        <a:spcBef>
                          <a:spcPts val="0"/>
                        </a:spcBef>
                        <a:spcAft>
                          <a:spcPts val="0"/>
                        </a:spcAft>
                      </a:pPr>
                      <a:r>
                        <a:rPr lang="en-US" sz="1200" dirty="0">
                          <a:effectLst/>
                        </a:rPr>
                        <a:t>1</a:t>
                      </a:r>
                      <a:br>
                        <a:rPr lang="en-US" sz="1200" dirty="0">
                          <a:effectLst/>
                        </a:rPr>
                      </a:br>
                      <a:r>
                        <a:rPr lang="en-US" sz="1200" dirty="0">
                          <a:effectLst/>
                        </a:rPr>
                        <a:t>Initial</a:t>
                      </a:r>
                      <a:endParaRPr lang="en-US" sz="1200" dirty="0">
                        <a:effectLst/>
                        <a:latin typeface="Calibri"/>
                        <a:ea typeface="Calibri"/>
                        <a:cs typeface="Times New Roman"/>
                      </a:endParaRPr>
                    </a:p>
                  </a:txBody>
                  <a:tcPr marL="9943" marR="9943" marT="9943" marB="9943" anchor="ctr"/>
                </a:tc>
                <a:tc>
                  <a:txBody>
                    <a:bodyPr/>
                    <a:lstStyle/>
                    <a:p>
                      <a:pPr marL="0" marR="0" algn="ctr">
                        <a:lnSpc>
                          <a:spcPct val="115000"/>
                        </a:lnSpc>
                        <a:spcBef>
                          <a:spcPts val="0"/>
                        </a:spcBef>
                        <a:spcAft>
                          <a:spcPts val="0"/>
                        </a:spcAft>
                      </a:pPr>
                      <a:r>
                        <a:rPr lang="en-US" sz="1200">
                          <a:effectLst/>
                        </a:rPr>
                        <a:t>Process is informal and Adhoc</a:t>
                      </a:r>
                      <a:endParaRPr lang="en-US" sz="1200">
                        <a:effectLst/>
                        <a:latin typeface="Calibri"/>
                        <a:ea typeface="Calibri"/>
                        <a:cs typeface="Times New Roman"/>
                      </a:endParaRPr>
                    </a:p>
                  </a:txBody>
                  <a:tcPr marL="9943" marR="9943" marT="9943" marB="9943" anchor="ctr"/>
                </a:tc>
                <a:tc>
                  <a:txBody>
                    <a:bodyPr/>
                    <a:lstStyle/>
                    <a:p>
                      <a:endParaRPr lang="en-US" sz="1200">
                        <a:effectLst/>
                        <a:latin typeface="Calibri"/>
                        <a:cs typeface="Times New Roman"/>
                      </a:endParaRPr>
                    </a:p>
                  </a:txBody>
                  <a:tcPr marL="9943" marR="9943" marT="9943" marB="9943" anchor="ctr"/>
                </a:tc>
                <a:tc>
                  <a:txBody>
                    <a:bodyPr/>
                    <a:lstStyle/>
                    <a:p>
                      <a:pPr marL="0" marR="0" algn="ctr">
                        <a:lnSpc>
                          <a:spcPct val="115000"/>
                        </a:lnSpc>
                        <a:spcBef>
                          <a:spcPts val="0"/>
                        </a:spcBef>
                        <a:spcAft>
                          <a:spcPts val="0"/>
                        </a:spcAft>
                      </a:pPr>
                      <a:r>
                        <a:rPr lang="en-US" sz="1200" dirty="0">
                          <a:effectLst/>
                        </a:rPr>
                        <a:t>Lowest Quality /</a:t>
                      </a:r>
                      <a:br>
                        <a:rPr lang="en-US" sz="1200" dirty="0">
                          <a:effectLst/>
                        </a:rPr>
                      </a:br>
                      <a:r>
                        <a:rPr lang="en-US" sz="1200" dirty="0">
                          <a:effectLst/>
                        </a:rPr>
                        <a:t>Highest Risk</a:t>
                      </a:r>
                      <a:endParaRPr lang="en-US" sz="1200" dirty="0">
                        <a:effectLst/>
                        <a:latin typeface="Calibri"/>
                        <a:ea typeface="Calibri"/>
                        <a:cs typeface="Times New Roman"/>
                      </a:endParaRPr>
                    </a:p>
                  </a:txBody>
                  <a:tcPr marL="9943" marR="9943" marT="9943" marB="9943" anchor="ctr"/>
                </a:tc>
              </a:tr>
            </a:tbl>
          </a:graphicData>
        </a:graphic>
      </p:graphicFrame>
    </p:spTree>
    <p:extLst>
      <p:ext uri="{BB962C8B-B14F-4D97-AF65-F5344CB8AC3E}">
        <p14:creationId xmlns:p14="http://schemas.microsoft.com/office/powerpoint/2010/main" val="22205542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Standard CMMI Appraisal Method For Process Improvement (Scampi)</a:t>
            </a:r>
          </a:p>
        </p:txBody>
      </p:sp>
      <p:sp>
        <p:nvSpPr>
          <p:cNvPr id="4" name="Rectangle 3"/>
          <p:cNvSpPr/>
          <p:nvPr/>
        </p:nvSpPr>
        <p:spPr>
          <a:xfrm>
            <a:off x="152400" y="2133600"/>
            <a:ext cx="8763000" cy="3970318"/>
          </a:xfrm>
          <a:prstGeom prst="rect">
            <a:avLst/>
          </a:prstGeom>
        </p:spPr>
        <p:txBody>
          <a:bodyPr wrap="square">
            <a:spAutoFit/>
          </a:bodyPr>
          <a:lstStyle/>
          <a:p>
            <a:pPr algn="just"/>
            <a:r>
              <a:rPr lang="en-US" b="1" dirty="0"/>
              <a:t>Scampi A </a:t>
            </a:r>
            <a:r>
              <a:rPr lang="en-US" dirty="0"/>
              <a:t>The most rigorous appraisal method, </a:t>
            </a:r>
            <a:r>
              <a:rPr lang="en-US" dirty="0" smtClean="0"/>
              <a:t>SCAMPI </a:t>
            </a:r>
            <a:r>
              <a:rPr lang="en-US" dirty="0"/>
              <a:t>A is most useful after multiple processes have been implemented. It provides a benchmark for businesses and is the only level that results in an official rating. It must be performed by a certified lead appraiser, who is part of the on-site appraisal team. </a:t>
            </a:r>
            <a:endParaRPr lang="en-US" dirty="0" smtClean="0"/>
          </a:p>
          <a:p>
            <a:pPr algn="just"/>
            <a:endParaRPr lang="en-US" dirty="0"/>
          </a:p>
          <a:p>
            <a:pPr algn="just"/>
            <a:r>
              <a:rPr lang="en-US" b="1" dirty="0" smtClean="0"/>
              <a:t>Scampi </a:t>
            </a:r>
            <a:r>
              <a:rPr lang="en-US" b="1" dirty="0"/>
              <a:t>B </a:t>
            </a:r>
            <a:r>
              <a:rPr lang="en-US" dirty="0"/>
              <a:t>This appraisal is less formal than SCAMPI A; it helps find a target CMMI maturity level, predict success for evaluated practices and give the business a better idea of where they stand in the maturity process. </a:t>
            </a:r>
            <a:endParaRPr lang="en-US" dirty="0" smtClean="0"/>
          </a:p>
          <a:p>
            <a:pPr algn="just"/>
            <a:endParaRPr lang="en-US" dirty="0"/>
          </a:p>
          <a:p>
            <a:pPr algn="just"/>
            <a:r>
              <a:rPr lang="en-US" b="1" dirty="0" smtClean="0"/>
              <a:t>Scampi </a:t>
            </a:r>
            <a:r>
              <a:rPr lang="en-US" b="1" dirty="0"/>
              <a:t>C</a:t>
            </a:r>
            <a:r>
              <a:rPr lang="en-US" dirty="0"/>
              <a:t> This appraisal method is shorter, more flexible and less expensive than Class A or B. It’s designed to quickly assess a business’s established practices and how those will integrate or align with CMMI practices. It can be used at a high-level or micro-level, to address organizational issues or smaller process or departmental issues. It involves more risk than Class A or B, but it’s more cost-effective.</a:t>
            </a:r>
          </a:p>
        </p:txBody>
      </p:sp>
    </p:spTree>
    <p:extLst>
      <p:ext uri="{BB962C8B-B14F-4D97-AF65-F5344CB8AC3E}">
        <p14:creationId xmlns:p14="http://schemas.microsoft.com/office/powerpoint/2010/main" val="31617705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just"/>
            <a:r>
              <a:rPr lang="en-US" dirty="0"/>
              <a:t>CMM measures the maturity level of an organization by determining if an organization completes the specific activities listed in the Key Performance Areas (KPA), oblivious to whether the completion of such activity leads to the desired result. CMMI is also an activity based approach but the major difference is that CMMI takes a more result-oriented approach when defining and measuring Key </a:t>
            </a:r>
            <a:r>
              <a:rPr lang="en-US" dirty="0" smtClean="0"/>
              <a:t>Performance </a:t>
            </a:r>
            <a:r>
              <a:rPr lang="en-US" dirty="0"/>
              <a:t>Areas</a:t>
            </a:r>
            <a:r>
              <a:rPr lang="en-US" dirty="0" smtClean="0"/>
              <a:t>.</a:t>
            </a:r>
          </a:p>
          <a:p>
            <a:pPr algn="just"/>
            <a:endParaRPr lang="en-US" dirty="0"/>
          </a:p>
          <a:p>
            <a:r>
              <a:rPr lang="en-US" b="1" dirty="0"/>
              <a:t>CMM Integration:</a:t>
            </a:r>
            <a:endParaRPr lang="en-US" dirty="0"/>
          </a:p>
          <a:p>
            <a:pPr algn="just"/>
            <a:r>
              <a:rPr lang="en-US" dirty="0"/>
              <a:t>- builds an initial set of integrated models.</a:t>
            </a:r>
          </a:p>
          <a:p>
            <a:pPr algn="just"/>
            <a:r>
              <a:rPr lang="en-US" dirty="0"/>
              <a:t>- improves best practices from source models based on lessons learned.</a:t>
            </a:r>
          </a:p>
          <a:p>
            <a:pPr algn="just"/>
            <a:r>
              <a:rPr lang="en-US" dirty="0"/>
              <a:t>- establishes a framework to enable integration of future models.</a:t>
            </a:r>
          </a:p>
          <a:p>
            <a:pPr algn="just"/>
            <a:endParaRPr lang="en-US" dirty="0"/>
          </a:p>
        </p:txBody>
      </p:sp>
      <p:sp>
        <p:nvSpPr>
          <p:cNvPr id="3" name="Title 2"/>
          <p:cNvSpPr>
            <a:spLocks noGrp="1"/>
          </p:cNvSpPr>
          <p:nvPr>
            <p:ph type="title"/>
          </p:nvPr>
        </p:nvSpPr>
        <p:spPr/>
        <p:txBody>
          <a:bodyPr/>
          <a:lstStyle/>
          <a:p>
            <a:r>
              <a:rPr lang="en-US" dirty="0" smtClean="0"/>
              <a:t>CMM AND CMMI</a:t>
            </a:r>
            <a:endParaRPr lang="en-US" dirty="0"/>
          </a:p>
        </p:txBody>
      </p:sp>
    </p:spTree>
    <p:extLst>
      <p:ext uri="{BB962C8B-B14F-4D97-AF65-F5344CB8AC3E}">
        <p14:creationId xmlns:p14="http://schemas.microsoft.com/office/powerpoint/2010/main" val="27920314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a:p>
        </p:txBody>
      </p:sp>
      <p:sp>
        <p:nvSpPr>
          <p:cNvPr id="3" name="Title 2"/>
          <p:cNvSpPr>
            <a:spLocks noGrp="1"/>
          </p:cNvSpPr>
          <p:nvPr>
            <p:ph type="title"/>
          </p:nvPr>
        </p:nvSpPr>
        <p:spPr/>
        <p:txBody>
          <a:bodyPr/>
          <a:lstStyle/>
          <a:p>
            <a:endParaRPr lang="en-US"/>
          </a:p>
        </p:txBody>
      </p:sp>
      <p:pic>
        <p:nvPicPr>
          <p:cNvPr id="2050" name="Picture 2" descr="Resume cmmi level 3"/>
          <p:cNvPicPr>
            <a:picLocks noChangeAspect="1" noChangeArrowheads="1"/>
          </p:cNvPicPr>
          <p:nvPr/>
        </p:nvPicPr>
        <p:blipFill rotWithShape="1">
          <a:blip r:embed="rId2">
            <a:extLst>
              <a:ext uri="{28A0092B-C50C-407E-A947-70E740481C1C}">
                <a14:useLocalDpi xmlns:a14="http://schemas.microsoft.com/office/drawing/2010/main" val="0"/>
              </a:ext>
            </a:extLst>
          </a:blip>
          <a:srcRect l="3050" t="8895" b="4304"/>
          <a:stretch/>
        </p:blipFill>
        <p:spPr bwMode="auto">
          <a:xfrm>
            <a:off x="165408" y="304800"/>
            <a:ext cx="8958119" cy="640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36977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just"/>
            <a:r>
              <a:rPr lang="en-US" dirty="0"/>
              <a:t>People Capability Maturity Model (PCMM) is a maturity framework that focuses on continuously improving the management and development of the human assets of a software or information systems organization. PCMM can be perceived as the application of the principles of Capability Maturity Model to human assets of a software organization</a:t>
            </a:r>
            <a:r>
              <a:rPr lang="en-US" dirty="0" smtClean="0"/>
              <a:t>.</a:t>
            </a:r>
          </a:p>
          <a:p>
            <a:pPr algn="just"/>
            <a:endParaRPr lang="en-US" dirty="0"/>
          </a:p>
          <a:p>
            <a:pPr algn="just"/>
            <a:r>
              <a:rPr lang="en-US" dirty="0"/>
              <a:t>The primary objective of the People Capability Maturity Model is to improve the capability of the entire workforce. This can be defined as the level of knowledge, skills, and 60 process abilities available for performing an organization’s current and future business activities. </a:t>
            </a:r>
          </a:p>
        </p:txBody>
      </p:sp>
      <p:sp>
        <p:nvSpPr>
          <p:cNvPr id="3" name="Title 2"/>
          <p:cNvSpPr>
            <a:spLocks noGrp="1"/>
          </p:cNvSpPr>
          <p:nvPr>
            <p:ph type="title"/>
          </p:nvPr>
        </p:nvSpPr>
        <p:spPr/>
        <p:txBody>
          <a:bodyPr/>
          <a:lstStyle/>
          <a:p>
            <a:r>
              <a:rPr lang="en-US" dirty="0"/>
              <a:t>People Capability Maturity Model (PCMM)</a:t>
            </a:r>
          </a:p>
        </p:txBody>
      </p:sp>
    </p:spTree>
    <p:extLst>
      <p:ext uri="{BB962C8B-B14F-4D97-AF65-F5344CB8AC3E}">
        <p14:creationId xmlns:p14="http://schemas.microsoft.com/office/powerpoint/2010/main" val="29757426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0" y="1905000"/>
            <a:ext cx="8839200" cy="4953000"/>
          </a:xfrm>
        </p:spPr>
        <p:txBody>
          <a:bodyPr>
            <a:normAutofit fontScale="85000" lnSpcReduction="10000"/>
          </a:bodyPr>
          <a:lstStyle/>
          <a:p>
            <a:pPr marL="457200" indent="-457200" algn="just">
              <a:buAutoNum type="arabicPeriod"/>
            </a:pPr>
            <a:r>
              <a:rPr lang="en-US" dirty="0" smtClean="0"/>
              <a:t>In </a:t>
            </a:r>
            <a:r>
              <a:rPr lang="en-US" dirty="0"/>
              <a:t>mature organizations, workforce capability is directly related to business performance. </a:t>
            </a:r>
            <a:endParaRPr lang="en-US" dirty="0" smtClean="0"/>
          </a:p>
          <a:p>
            <a:pPr marL="457200" indent="-457200" algn="just">
              <a:buAutoNum type="arabicPeriod"/>
            </a:pPr>
            <a:r>
              <a:rPr lang="en-US" dirty="0" smtClean="0"/>
              <a:t>Workforce </a:t>
            </a:r>
            <a:r>
              <a:rPr lang="en-US" dirty="0"/>
              <a:t>capability is a competitive issue and a source of strategic advantage. </a:t>
            </a:r>
            <a:endParaRPr lang="en-US" dirty="0" smtClean="0"/>
          </a:p>
          <a:p>
            <a:pPr marL="457200" indent="-457200" algn="just">
              <a:buAutoNum type="arabicPeriod"/>
            </a:pPr>
            <a:r>
              <a:rPr lang="en-US" dirty="0" smtClean="0"/>
              <a:t>Workforce </a:t>
            </a:r>
            <a:r>
              <a:rPr lang="en-US" dirty="0"/>
              <a:t>capability must be defined in relation to the organization’s strategic business objectives. </a:t>
            </a:r>
            <a:endParaRPr lang="en-US" dirty="0" smtClean="0"/>
          </a:p>
          <a:p>
            <a:pPr marL="457200" indent="-457200" algn="just">
              <a:buAutoNum type="arabicPeriod"/>
            </a:pPr>
            <a:r>
              <a:rPr lang="en-US" dirty="0" smtClean="0"/>
              <a:t>Knowledge-intense </a:t>
            </a:r>
            <a:r>
              <a:rPr lang="en-US" dirty="0"/>
              <a:t>work shifts the focus from job elements to workforce competencies. </a:t>
            </a:r>
            <a:endParaRPr lang="en-US" dirty="0" smtClean="0"/>
          </a:p>
          <a:p>
            <a:pPr marL="457200" indent="-457200" algn="just">
              <a:buAutoNum type="arabicPeriod"/>
            </a:pPr>
            <a:r>
              <a:rPr lang="en-US" dirty="0" smtClean="0"/>
              <a:t>Capability </a:t>
            </a:r>
            <a:r>
              <a:rPr lang="en-US" dirty="0"/>
              <a:t>can be measured and improved at multiple levels, including individuals, workgroups, workforce competencies, and the organization. </a:t>
            </a:r>
            <a:endParaRPr lang="en-US" dirty="0" smtClean="0"/>
          </a:p>
          <a:p>
            <a:pPr marL="457200" indent="-457200" algn="just">
              <a:buAutoNum type="arabicPeriod"/>
            </a:pPr>
            <a:r>
              <a:rPr lang="en-US" dirty="0" smtClean="0"/>
              <a:t>An </a:t>
            </a:r>
            <a:r>
              <a:rPr lang="en-US" dirty="0"/>
              <a:t>organization should invest in improving the capability of those workforce competencies that are critical to its core competency as a business. </a:t>
            </a:r>
            <a:endParaRPr lang="en-US" dirty="0" smtClean="0"/>
          </a:p>
          <a:p>
            <a:pPr marL="457200" indent="-457200" algn="just">
              <a:buAutoNum type="arabicPeriod"/>
            </a:pPr>
            <a:r>
              <a:rPr lang="en-US" dirty="0" smtClean="0"/>
              <a:t>Operational </a:t>
            </a:r>
            <a:r>
              <a:rPr lang="en-US" dirty="0"/>
              <a:t>management is responsible for the capability of the workforce. </a:t>
            </a:r>
            <a:endParaRPr lang="en-US" dirty="0" smtClean="0"/>
          </a:p>
          <a:p>
            <a:pPr marL="457200" indent="-457200" algn="just">
              <a:buAutoNum type="arabicPeriod"/>
            </a:pPr>
            <a:r>
              <a:rPr lang="en-US" dirty="0" smtClean="0"/>
              <a:t>The </a:t>
            </a:r>
            <a:r>
              <a:rPr lang="en-US" dirty="0"/>
              <a:t>improvement of workforce capability can be pursued as a process composed from proven practices and procedures. </a:t>
            </a:r>
            <a:endParaRPr lang="en-US" dirty="0" smtClean="0"/>
          </a:p>
          <a:p>
            <a:pPr marL="457200" indent="-457200" algn="just">
              <a:buAutoNum type="arabicPeriod"/>
            </a:pPr>
            <a:r>
              <a:rPr lang="en-US" dirty="0" smtClean="0"/>
              <a:t>The </a:t>
            </a:r>
            <a:r>
              <a:rPr lang="en-US" dirty="0"/>
              <a:t>organization is responsible for providing improvement opportunities, while individuals are responsible for taking advantage of them. </a:t>
            </a:r>
            <a:endParaRPr lang="en-US" dirty="0" smtClean="0"/>
          </a:p>
          <a:p>
            <a:pPr marL="457200" indent="-457200" algn="just">
              <a:buAutoNum type="arabicPeriod"/>
            </a:pPr>
            <a:r>
              <a:rPr lang="en-US" dirty="0" smtClean="0"/>
              <a:t>Since </a:t>
            </a:r>
            <a:r>
              <a:rPr lang="en-US" dirty="0"/>
              <a:t>technologies and organizational forms evolve rapidly, organizations must continually evolve their workforce practices and develop new workforce competencies.</a:t>
            </a:r>
          </a:p>
        </p:txBody>
      </p:sp>
      <p:sp>
        <p:nvSpPr>
          <p:cNvPr id="3" name="Title 2"/>
          <p:cNvSpPr>
            <a:spLocks noGrp="1"/>
          </p:cNvSpPr>
          <p:nvPr>
            <p:ph type="title"/>
          </p:nvPr>
        </p:nvSpPr>
        <p:spPr/>
        <p:txBody>
          <a:bodyPr>
            <a:normAutofit fontScale="90000"/>
          </a:bodyPr>
          <a:lstStyle/>
          <a:p>
            <a:r>
              <a:rPr lang="en-US" dirty="0"/>
              <a:t>Principles of People Capability Maturity Model (PCMM)</a:t>
            </a:r>
          </a:p>
        </p:txBody>
      </p:sp>
    </p:spTree>
    <p:extLst>
      <p:ext uri="{BB962C8B-B14F-4D97-AF65-F5344CB8AC3E}">
        <p14:creationId xmlns:p14="http://schemas.microsoft.com/office/powerpoint/2010/main" val="725082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People </a:t>
            </a:r>
            <a:r>
              <a:rPr lang="en-US" dirty="0"/>
              <a:t>Capability Maturity Model </a:t>
            </a:r>
            <a:r>
              <a:rPr lang="en-US" dirty="0" smtClean="0"/>
              <a:t>: five </a:t>
            </a:r>
            <a:r>
              <a:rPr lang="en-US" dirty="0"/>
              <a:t>maturity </a:t>
            </a:r>
            <a:r>
              <a:rPr lang="en-US" dirty="0" smtClean="0"/>
              <a:t>levels </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009774"/>
            <a:ext cx="8478497" cy="416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59585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457200"/>
            <a:ext cx="8421260"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27060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marL="342900" indent="-342900" algn="just">
              <a:buFont typeface="Arial" pitchFamily="34" charset="0"/>
              <a:buChar char="•"/>
            </a:pPr>
            <a:r>
              <a:rPr lang="en-US" sz="2400" dirty="0" smtClean="0"/>
              <a:t>CMM is more Generic and focused on organization process. </a:t>
            </a:r>
          </a:p>
          <a:p>
            <a:pPr marL="342900" indent="-342900" algn="just">
              <a:buFont typeface="Arial" pitchFamily="34" charset="0"/>
              <a:buChar char="•"/>
            </a:pPr>
            <a:r>
              <a:rPr lang="en-US" sz="2400" dirty="0" smtClean="0"/>
              <a:t>PCMM is more focused on the organization workforce.</a:t>
            </a:r>
          </a:p>
          <a:p>
            <a:pPr marL="342900" indent="-342900" algn="just">
              <a:buFont typeface="Arial" pitchFamily="34" charset="0"/>
              <a:buChar char="•"/>
            </a:pPr>
            <a:r>
              <a:rPr lang="en-US" sz="2400" dirty="0" smtClean="0"/>
              <a:t>PCMM has a staged architecture then just maturity levels as in CMM. </a:t>
            </a:r>
          </a:p>
          <a:p>
            <a:pPr marL="342900" indent="-342900" algn="just">
              <a:buFont typeface="Arial" pitchFamily="34" charset="0"/>
              <a:buChar char="•"/>
            </a:pPr>
            <a:r>
              <a:rPr lang="en-US" sz="2400" dirty="0" smtClean="0"/>
              <a:t>It is used world wide by organizations like IBM, BAE Systems, TCS, Ericsson etc. </a:t>
            </a:r>
            <a:endParaRPr lang="en-US" sz="2400" dirty="0"/>
          </a:p>
        </p:txBody>
      </p:sp>
    </p:spTree>
    <p:extLst>
      <p:ext uri="{BB962C8B-B14F-4D97-AF65-F5344CB8AC3E}">
        <p14:creationId xmlns:p14="http://schemas.microsoft.com/office/powerpoint/2010/main" val="4169914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685800"/>
            <a:ext cx="8487419" cy="539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63270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33777"/>
            <a:ext cx="8114645"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22204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dirty="0" smtClean="0"/>
          </a:p>
          <a:p>
            <a:endParaRPr lang="en-US" dirty="0"/>
          </a:p>
          <a:p>
            <a:pPr lvl="1">
              <a:spcBef>
                <a:spcPts val="600"/>
              </a:spcBef>
            </a:pPr>
            <a:r>
              <a:rPr lang="en-US" sz="2800" dirty="0"/>
              <a:t>D. More often than daily</a:t>
            </a:r>
          </a:p>
          <a:p>
            <a:endParaRPr lang="en-US" dirty="0"/>
          </a:p>
        </p:txBody>
      </p:sp>
      <p:sp>
        <p:nvSpPr>
          <p:cNvPr id="3" name="Title 2"/>
          <p:cNvSpPr>
            <a:spLocks noGrp="1"/>
          </p:cNvSpPr>
          <p:nvPr>
            <p:ph type="title"/>
          </p:nvPr>
        </p:nvSpPr>
        <p:spPr/>
        <p:txBody>
          <a:bodyPr/>
          <a:lstStyle/>
          <a:p>
            <a:r>
              <a:rPr lang="en-US" dirty="0" smtClean="0"/>
              <a:t>ANSWER</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11" y="18245"/>
            <a:ext cx="7585564" cy="414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475" y="4092195"/>
            <a:ext cx="5724525" cy="256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23247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609600"/>
            <a:ext cx="8522474" cy="4462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62399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a:p>
        </p:txBody>
      </p:sp>
      <p:sp>
        <p:nvSpPr>
          <p:cNvPr id="3" name="Title 2"/>
          <p:cNvSpPr>
            <a:spLocks noGrp="1"/>
          </p:cNvSpPr>
          <p:nvPr>
            <p:ph type="title"/>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076" y="685800"/>
            <a:ext cx="848127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04838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73" y="152400"/>
            <a:ext cx="9220200" cy="6740307"/>
          </a:xfrm>
          <a:prstGeom prst="rect">
            <a:avLst/>
          </a:prstGeom>
        </p:spPr>
        <p:txBody>
          <a:bodyPr wrap="square">
            <a:spAutoFit/>
          </a:bodyPr>
          <a:lstStyle/>
          <a:p>
            <a:r>
              <a:rPr lang="en-US" dirty="0"/>
              <a:t>CONVENTIONAL SOFTWARE MANAGEMENT PERFORMANCE Barry Boehm’s Top 10 “Industrial Software Metrics”: </a:t>
            </a:r>
            <a:endParaRPr lang="en-US" dirty="0" smtClean="0"/>
          </a:p>
          <a:p>
            <a:endParaRPr lang="en-US" dirty="0" smtClean="0"/>
          </a:p>
          <a:p>
            <a:pPr marL="342900" indent="-342900">
              <a:buAutoNum type="arabicParenR"/>
            </a:pPr>
            <a:r>
              <a:rPr lang="en-US" dirty="0" smtClean="0"/>
              <a:t>Finding </a:t>
            </a:r>
            <a:r>
              <a:rPr lang="en-US" dirty="0"/>
              <a:t>and fixing a software problem after delivery costs 100 times more than finding and fixing the problem in early design phases. </a:t>
            </a:r>
            <a:endParaRPr lang="en-US" dirty="0" smtClean="0"/>
          </a:p>
          <a:p>
            <a:pPr marL="342900" indent="-342900">
              <a:buAutoNum type="arabicParenR"/>
            </a:pPr>
            <a:r>
              <a:rPr lang="en-US" dirty="0" smtClean="0"/>
              <a:t>You </a:t>
            </a:r>
            <a:r>
              <a:rPr lang="en-US" dirty="0"/>
              <a:t>can compress software development schedules 25% of nominal (small), but no more. </a:t>
            </a:r>
            <a:endParaRPr lang="en-US" dirty="0" smtClean="0"/>
          </a:p>
          <a:p>
            <a:pPr marL="342900" indent="-342900">
              <a:buAutoNum type="arabicParenR"/>
            </a:pPr>
            <a:r>
              <a:rPr lang="en-US" dirty="0" smtClean="0"/>
              <a:t>For </a:t>
            </a:r>
            <a:r>
              <a:rPr lang="en-US" dirty="0"/>
              <a:t>every $1 you spend on development, you will spend $2 on maintenance. </a:t>
            </a:r>
            <a:endParaRPr lang="en-US" dirty="0" smtClean="0"/>
          </a:p>
          <a:p>
            <a:pPr marL="342900" indent="-342900">
              <a:buAutoNum type="arabicParenR"/>
            </a:pPr>
            <a:r>
              <a:rPr lang="en-US" dirty="0" smtClean="0"/>
              <a:t>Software </a:t>
            </a:r>
            <a:r>
              <a:rPr lang="en-US" dirty="0"/>
              <a:t>development and maintenance costs are primarily a function of the number of source lines of code. </a:t>
            </a:r>
            <a:endParaRPr lang="en-US" dirty="0" smtClean="0"/>
          </a:p>
          <a:p>
            <a:pPr marL="342900" indent="-342900">
              <a:buAutoNum type="arabicParenR"/>
            </a:pPr>
            <a:r>
              <a:rPr lang="en-US" dirty="0" smtClean="0"/>
              <a:t>Variations </a:t>
            </a:r>
            <a:r>
              <a:rPr lang="en-US" dirty="0"/>
              <a:t>among people account for the biggest difference in software productivity. </a:t>
            </a:r>
            <a:endParaRPr lang="en-US" dirty="0" smtClean="0"/>
          </a:p>
          <a:p>
            <a:pPr marL="342900" indent="-342900">
              <a:buAutoNum type="arabicParenR"/>
            </a:pPr>
            <a:r>
              <a:rPr lang="en-US" dirty="0" smtClean="0"/>
              <a:t>The </a:t>
            </a:r>
            <a:r>
              <a:rPr lang="en-US" dirty="0"/>
              <a:t>overall ratio of software to hardware costs is still growing. In 1955 it was 15:85; in 1985, 85:15. </a:t>
            </a:r>
            <a:endParaRPr lang="en-US" dirty="0" smtClean="0"/>
          </a:p>
          <a:p>
            <a:pPr marL="342900" indent="-342900">
              <a:buAutoNum type="arabicParenR"/>
            </a:pPr>
            <a:r>
              <a:rPr lang="en-US" dirty="0" smtClean="0"/>
              <a:t>Only </a:t>
            </a:r>
            <a:r>
              <a:rPr lang="en-US" dirty="0"/>
              <a:t>about 15% of software development effort is devoted to programming. </a:t>
            </a:r>
            <a:endParaRPr lang="en-US" dirty="0" smtClean="0"/>
          </a:p>
          <a:p>
            <a:pPr marL="342900" indent="-342900">
              <a:buAutoNum type="arabicParenR"/>
            </a:pPr>
            <a:r>
              <a:rPr lang="en-US" dirty="0" smtClean="0"/>
              <a:t>Software </a:t>
            </a:r>
            <a:r>
              <a:rPr lang="en-US" dirty="0"/>
              <a:t>systems and products typically cost 3 times as much per SLOC as individual software programs. Software-system products cost 9 times as much. </a:t>
            </a:r>
            <a:endParaRPr lang="en-US" dirty="0" smtClean="0"/>
          </a:p>
          <a:p>
            <a:pPr marL="342900" indent="-342900">
              <a:buAutoNum type="arabicParenR"/>
            </a:pPr>
            <a:r>
              <a:rPr lang="en-US" dirty="0" smtClean="0"/>
              <a:t>Walkthroughs </a:t>
            </a:r>
            <a:r>
              <a:rPr lang="en-US" dirty="0"/>
              <a:t>catch 60% of the errors. </a:t>
            </a:r>
            <a:endParaRPr lang="en-US" dirty="0" smtClean="0"/>
          </a:p>
          <a:p>
            <a:pPr marL="342900" indent="-342900">
              <a:buAutoNum type="arabicParenR"/>
            </a:pPr>
            <a:r>
              <a:rPr lang="en-US" dirty="0" smtClean="0"/>
              <a:t>80</a:t>
            </a:r>
            <a:r>
              <a:rPr lang="en-US" dirty="0"/>
              <a:t>% of the contribution comes from 20% of the contributors</a:t>
            </a:r>
            <a:r>
              <a:rPr lang="en-US" dirty="0" smtClean="0"/>
              <a:t>.</a:t>
            </a:r>
          </a:p>
          <a:p>
            <a:pPr marL="342900" indent="-342900">
              <a:buFont typeface="Arial" pitchFamily="34" charset="0"/>
              <a:buChar char="•"/>
            </a:pPr>
            <a:r>
              <a:rPr lang="en-US" dirty="0" smtClean="0"/>
              <a:t> - </a:t>
            </a:r>
            <a:r>
              <a:rPr lang="en-US" dirty="0"/>
              <a:t>80% of the engineering is consumed by 20% of the requirements. </a:t>
            </a:r>
            <a:endParaRPr lang="en-US" dirty="0" smtClean="0"/>
          </a:p>
          <a:p>
            <a:pPr marL="342900" indent="-342900">
              <a:buFont typeface="Arial" pitchFamily="34" charset="0"/>
              <a:buChar char="•"/>
            </a:pPr>
            <a:r>
              <a:rPr lang="en-US" dirty="0" smtClean="0"/>
              <a:t>- </a:t>
            </a:r>
            <a:r>
              <a:rPr lang="en-US" dirty="0"/>
              <a:t>80% of the software cost is consumed by 20% of the components</a:t>
            </a:r>
            <a:r>
              <a:rPr lang="en-US" dirty="0" smtClean="0"/>
              <a:t>.</a:t>
            </a:r>
          </a:p>
          <a:p>
            <a:pPr marL="342900" indent="-342900">
              <a:buFont typeface="Arial" pitchFamily="34" charset="0"/>
              <a:buChar char="•"/>
            </a:pPr>
            <a:r>
              <a:rPr lang="en-US" dirty="0" smtClean="0"/>
              <a:t> </a:t>
            </a:r>
            <a:r>
              <a:rPr lang="en-US" dirty="0"/>
              <a:t>- 80% of the errors are caused by 20% of the components. </a:t>
            </a:r>
            <a:endParaRPr lang="en-US" dirty="0" smtClean="0"/>
          </a:p>
          <a:p>
            <a:pPr marL="342900" indent="-342900">
              <a:buFont typeface="Arial" pitchFamily="34" charset="0"/>
              <a:buChar char="•"/>
            </a:pPr>
            <a:r>
              <a:rPr lang="en-US" dirty="0" smtClean="0"/>
              <a:t>- </a:t>
            </a:r>
            <a:r>
              <a:rPr lang="en-US" dirty="0"/>
              <a:t>80% of the software scrap and rework is caused by 20% of the errors. </a:t>
            </a:r>
            <a:endParaRPr lang="en-US" dirty="0" smtClean="0"/>
          </a:p>
          <a:p>
            <a:pPr marL="342900" indent="-342900">
              <a:buFont typeface="Arial" pitchFamily="34" charset="0"/>
              <a:buChar char="•"/>
            </a:pPr>
            <a:r>
              <a:rPr lang="en-US" dirty="0" smtClean="0"/>
              <a:t>- </a:t>
            </a:r>
            <a:r>
              <a:rPr lang="en-US" dirty="0"/>
              <a:t>80% of the resources are consumed by 20% of the components. </a:t>
            </a:r>
            <a:endParaRPr lang="en-US" dirty="0" smtClean="0"/>
          </a:p>
          <a:p>
            <a:pPr marL="342900" indent="-342900">
              <a:buFont typeface="Arial" pitchFamily="34" charset="0"/>
              <a:buChar char="•"/>
            </a:pPr>
            <a:r>
              <a:rPr lang="en-US" dirty="0" smtClean="0"/>
              <a:t>- </a:t>
            </a:r>
            <a:r>
              <a:rPr lang="en-US" dirty="0"/>
              <a:t>80% of the engineering is accomplished by 20% of the tools. </a:t>
            </a:r>
            <a:endParaRPr lang="en-US" dirty="0" smtClean="0"/>
          </a:p>
          <a:p>
            <a:pPr marL="342900" indent="-342900">
              <a:buFont typeface="Arial" pitchFamily="34" charset="0"/>
              <a:buChar char="•"/>
            </a:pPr>
            <a:r>
              <a:rPr lang="en-US" dirty="0" smtClean="0"/>
              <a:t>- </a:t>
            </a:r>
            <a:r>
              <a:rPr lang="en-US" dirty="0"/>
              <a:t>80% of the progress is made by 20% of the people. </a:t>
            </a:r>
          </a:p>
        </p:txBody>
      </p:sp>
    </p:spTree>
    <p:extLst>
      <p:ext uri="{BB962C8B-B14F-4D97-AF65-F5344CB8AC3E}">
        <p14:creationId xmlns:p14="http://schemas.microsoft.com/office/powerpoint/2010/main" val="12670450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dirty="0" smtClean="0"/>
          </a:p>
          <a:p>
            <a:endParaRPr lang="en-US" dirty="0"/>
          </a:p>
          <a:p>
            <a:pPr lvl="1">
              <a:spcBef>
                <a:spcPts val="600"/>
              </a:spcBef>
            </a:pPr>
            <a:r>
              <a:rPr lang="en-US" sz="2800" dirty="0"/>
              <a:t>D. 5,14,24</a:t>
            </a:r>
          </a:p>
          <a:p>
            <a:endParaRPr lang="en-US" dirty="0"/>
          </a:p>
        </p:txBody>
      </p:sp>
      <p:sp>
        <p:nvSpPr>
          <p:cNvPr id="3" name="Title 2"/>
          <p:cNvSpPr>
            <a:spLocks noGrp="1"/>
          </p:cNvSpPr>
          <p:nvPr>
            <p:ph type="title"/>
          </p:nvPr>
        </p:nvSpPr>
        <p:spPr/>
        <p:txBody>
          <a:bodyPr/>
          <a:lstStyle/>
          <a:p>
            <a:r>
              <a:rPr lang="en-US" dirty="0" smtClean="0"/>
              <a:t>ANSWER</a:t>
            </a:r>
            <a:endParaRPr lang="en-US" dirty="0"/>
          </a:p>
        </p:txBody>
      </p:sp>
    </p:spTree>
    <p:extLst>
      <p:ext uri="{BB962C8B-B14F-4D97-AF65-F5344CB8AC3E}">
        <p14:creationId xmlns:p14="http://schemas.microsoft.com/office/powerpoint/2010/main" val="9316798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algn="l"/>
            <a:r>
              <a:rPr lang="en-US" dirty="0"/>
              <a:t>Which practice prescribe "the code is always written by two programmers at one machine</a:t>
            </a:r>
            <a:r>
              <a:rPr lang="en-US" dirty="0" smtClean="0"/>
              <a:t>"?</a:t>
            </a:r>
          </a:p>
          <a:p>
            <a:pPr algn="l"/>
            <a:endParaRPr lang="en-US" dirty="0"/>
          </a:p>
          <a:p>
            <a:pPr lvl="1" algn="l"/>
            <a:r>
              <a:rPr lang="en-US" dirty="0"/>
              <a:t>A. </a:t>
            </a:r>
            <a:r>
              <a:rPr lang="en-US" dirty="0" smtClean="0"/>
              <a:t>Twin </a:t>
            </a:r>
            <a:r>
              <a:rPr lang="en-US" dirty="0"/>
              <a:t>Programming</a:t>
            </a:r>
          </a:p>
          <a:p>
            <a:pPr lvl="1" algn="l"/>
            <a:r>
              <a:rPr lang="en-US" dirty="0"/>
              <a:t>B. </a:t>
            </a:r>
            <a:r>
              <a:rPr lang="en-US" dirty="0" smtClean="0"/>
              <a:t>Peer </a:t>
            </a:r>
            <a:r>
              <a:rPr lang="en-US" dirty="0"/>
              <a:t>Programming</a:t>
            </a:r>
          </a:p>
          <a:p>
            <a:pPr lvl="1" algn="l"/>
            <a:r>
              <a:rPr lang="en-US" dirty="0"/>
              <a:t>C. </a:t>
            </a:r>
            <a:r>
              <a:rPr lang="en-US" dirty="0" smtClean="0"/>
              <a:t>Pair </a:t>
            </a:r>
            <a:r>
              <a:rPr lang="en-US" dirty="0"/>
              <a:t>Programming</a:t>
            </a:r>
          </a:p>
          <a:p>
            <a:pPr lvl="1" algn="l"/>
            <a:r>
              <a:rPr lang="en-US" dirty="0"/>
              <a:t>D. </a:t>
            </a:r>
            <a:r>
              <a:rPr lang="en-US" dirty="0" smtClean="0"/>
              <a:t>Buddy </a:t>
            </a:r>
            <a:r>
              <a:rPr lang="en-US" dirty="0"/>
              <a:t>Programming</a:t>
            </a:r>
          </a:p>
          <a:p>
            <a:pPr algn="l"/>
            <a:endParaRPr lang="en-US" dirty="0"/>
          </a:p>
        </p:txBody>
      </p:sp>
      <p:sp>
        <p:nvSpPr>
          <p:cNvPr id="3" name="Title 2"/>
          <p:cNvSpPr>
            <a:spLocks noGrp="1"/>
          </p:cNvSpPr>
          <p:nvPr>
            <p:ph type="title"/>
          </p:nvPr>
        </p:nvSpPr>
        <p:spPr/>
        <p:txBody>
          <a:bodyPr/>
          <a:lstStyle/>
          <a:p>
            <a:r>
              <a:rPr lang="en-US" dirty="0" smtClean="0"/>
              <a:t>QUESTION-6</a:t>
            </a:r>
            <a:endParaRPr lang="en-US" dirty="0"/>
          </a:p>
        </p:txBody>
      </p:sp>
    </p:spTree>
    <p:extLst>
      <p:ext uri="{BB962C8B-B14F-4D97-AF65-F5344CB8AC3E}">
        <p14:creationId xmlns:p14="http://schemas.microsoft.com/office/powerpoint/2010/main" val="40252675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dirty="0" smtClean="0"/>
          </a:p>
          <a:p>
            <a:endParaRPr lang="en-US" dirty="0"/>
          </a:p>
          <a:p>
            <a:pPr lvl="1">
              <a:spcBef>
                <a:spcPts val="600"/>
              </a:spcBef>
            </a:pPr>
            <a:r>
              <a:rPr lang="en-US" sz="2800" dirty="0"/>
              <a:t>C. Pair Programming</a:t>
            </a:r>
          </a:p>
          <a:p>
            <a:endParaRPr lang="en-US" dirty="0"/>
          </a:p>
        </p:txBody>
      </p:sp>
      <p:sp>
        <p:nvSpPr>
          <p:cNvPr id="3" name="Title 2"/>
          <p:cNvSpPr>
            <a:spLocks noGrp="1"/>
          </p:cNvSpPr>
          <p:nvPr>
            <p:ph type="title"/>
          </p:nvPr>
        </p:nvSpPr>
        <p:spPr/>
        <p:txBody>
          <a:bodyPr/>
          <a:lstStyle/>
          <a:p>
            <a:r>
              <a:rPr lang="en-US" dirty="0" smtClean="0"/>
              <a:t>ANSWER</a:t>
            </a:r>
            <a:endParaRPr lang="en-US" dirty="0"/>
          </a:p>
        </p:txBody>
      </p:sp>
    </p:spTree>
    <p:extLst>
      <p:ext uri="{BB962C8B-B14F-4D97-AF65-F5344CB8AC3E}">
        <p14:creationId xmlns:p14="http://schemas.microsoft.com/office/powerpoint/2010/main" val="36381260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b="1" dirty="0"/>
              <a:t>Which statement is true about story in XP</a:t>
            </a:r>
            <a:r>
              <a:rPr lang="en-US" b="1" dirty="0" smtClean="0"/>
              <a:t>?</a:t>
            </a:r>
          </a:p>
          <a:p>
            <a:pPr algn="l"/>
            <a:endParaRPr lang="en-US" b="1" dirty="0"/>
          </a:p>
          <a:p>
            <a:pPr algn="l"/>
            <a:r>
              <a:rPr lang="en-US" dirty="0"/>
              <a:t>A. It is a short description of customer visible functionalities</a:t>
            </a:r>
            <a:br>
              <a:rPr lang="en-US" dirty="0"/>
            </a:br>
            <a:r>
              <a:rPr lang="en-US" dirty="0"/>
              <a:t>B. Each story need to represent a complete feature</a:t>
            </a:r>
            <a:br>
              <a:rPr lang="en-US" dirty="0"/>
            </a:br>
            <a:r>
              <a:rPr lang="en-US" dirty="0"/>
              <a:t>C. Story is XP terminology for the Use Case</a:t>
            </a:r>
            <a:br>
              <a:rPr lang="en-US" dirty="0"/>
            </a:br>
            <a:r>
              <a:rPr lang="en-US" dirty="0"/>
              <a:t>D. A Story should not be described in more than one page</a:t>
            </a:r>
          </a:p>
          <a:p>
            <a:pPr algn="l"/>
            <a:endParaRPr lang="en-US" dirty="0"/>
          </a:p>
        </p:txBody>
      </p:sp>
      <p:sp>
        <p:nvSpPr>
          <p:cNvPr id="3" name="Title 2"/>
          <p:cNvSpPr>
            <a:spLocks noGrp="1"/>
          </p:cNvSpPr>
          <p:nvPr>
            <p:ph type="title"/>
          </p:nvPr>
        </p:nvSpPr>
        <p:spPr/>
        <p:txBody>
          <a:bodyPr/>
          <a:lstStyle/>
          <a:p>
            <a:r>
              <a:rPr lang="en-US" dirty="0" smtClean="0"/>
              <a:t>QUESTION-7</a:t>
            </a:r>
            <a:endParaRPr lang="en-US" dirty="0"/>
          </a:p>
        </p:txBody>
      </p:sp>
    </p:spTree>
    <p:extLst>
      <p:ext uri="{BB962C8B-B14F-4D97-AF65-F5344CB8AC3E}">
        <p14:creationId xmlns:p14="http://schemas.microsoft.com/office/powerpoint/2010/main" val="41162240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dirty="0" smtClean="0"/>
          </a:p>
          <a:p>
            <a:endParaRPr lang="en-US" dirty="0"/>
          </a:p>
          <a:p>
            <a:r>
              <a:rPr lang="en-US" sz="2800" dirty="0"/>
              <a:t>A. It is a short description of customer visible functionalities</a:t>
            </a:r>
          </a:p>
        </p:txBody>
      </p:sp>
      <p:sp>
        <p:nvSpPr>
          <p:cNvPr id="3" name="Title 2"/>
          <p:cNvSpPr>
            <a:spLocks noGrp="1"/>
          </p:cNvSpPr>
          <p:nvPr>
            <p:ph type="title"/>
          </p:nvPr>
        </p:nvSpPr>
        <p:spPr/>
        <p:txBody>
          <a:bodyPr/>
          <a:lstStyle/>
          <a:p>
            <a:r>
              <a:rPr lang="en-US" dirty="0" smtClean="0"/>
              <a:t>ANSWER</a:t>
            </a:r>
            <a:endParaRPr lang="en-US" dirty="0"/>
          </a:p>
        </p:txBody>
      </p:sp>
    </p:spTree>
    <p:extLst>
      <p:ext uri="{BB962C8B-B14F-4D97-AF65-F5344CB8AC3E}">
        <p14:creationId xmlns:p14="http://schemas.microsoft.com/office/powerpoint/2010/main" val="32546944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a:t>What are the four framework activities found in the Extreme Programming (XP) process model</a:t>
            </a:r>
            <a:r>
              <a:rPr lang="en-US" dirty="0" smtClean="0"/>
              <a:t>?</a:t>
            </a:r>
          </a:p>
          <a:p>
            <a:pPr algn="l"/>
            <a:endParaRPr lang="en-US" dirty="0"/>
          </a:p>
          <a:p>
            <a:pPr algn="l"/>
            <a:r>
              <a:rPr lang="en-US" dirty="0" smtClean="0"/>
              <a:t>a. analysis</a:t>
            </a:r>
            <a:r>
              <a:rPr lang="en-US" dirty="0"/>
              <a:t>, design, coding, testing</a:t>
            </a:r>
          </a:p>
          <a:p>
            <a:pPr algn="l"/>
            <a:r>
              <a:rPr lang="en-US" dirty="0" smtClean="0"/>
              <a:t>b. planning</a:t>
            </a:r>
            <a:r>
              <a:rPr lang="en-US" dirty="0"/>
              <a:t>, analysis, design, coding</a:t>
            </a:r>
          </a:p>
          <a:p>
            <a:pPr algn="l"/>
            <a:r>
              <a:rPr lang="en-US" dirty="0" smtClean="0"/>
              <a:t>c. planning</a:t>
            </a:r>
            <a:r>
              <a:rPr lang="en-US" dirty="0"/>
              <a:t>, analysis, coding, testing</a:t>
            </a:r>
          </a:p>
          <a:p>
            <a:pPr algn="l"/>
            <a:r>
              <a:rPr lang="en-US" dirty="0" smtClean="0"/>
              <a:t>d. planning</a:t>
            </a:r>
            <a:r>
              <a:rPr lang="en-US" dirty="0"/>
              <a:t>, design, coding, testing</a:t>
            </a:r>
          </a:p>
        </p:txBody>
      </p:sp>
      <p:sp>
        <p:nvSpPr>
          <p:cNvPr id="3" name="Title 2"/>
          <p:cNvSpPr>
            <a:spLocks noGrp="1"/>
          </p:cNvSpPr>
          <p:nvPr>
            <p:ph type="title"/>
          </p:nvPr>
        </p:nvSpPr>
        <p:spPr/>
        <p:txBody>
          <a:bodyPr/>
          <a:lstStyle/>
          <a:p>
            <a:r>
              <a:rPr lang="en-US" dirty="0" smtClean="0"/>
              <a:t>QUESTION-8</a:t>
            </a:r>
            <a:endParaRPr lang="en-US" dirty="0"/>
          </a:p>
        </p:txBody>
      </p:sp>
    </p:spTree>
    <p:extLst>
      <p:ext uri="{BB962C8B-B14F-4D97-AF65-F5344CB8AC3E}">
        <p14:creationId xmlns:p14="http://schemas.microsoft.com/office/powerpoint/2010/main" val="42000866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b="1" dirty="0"/>
              <a:t>What does “Timeboxed” means in Agile terms</a:t>
            </a:r>
            <a:r>
              <a:rPr lang="en-US" b="1" dirty="0" smtClean="0"/>
              <a:t>?</a:t>
            </a:r>
          </a:p>
          <a:p>
            <a:pPr algn="l"/>
            <a:r>
              <a:rPr lang="en-US" dirty="0"/>
              <a:t/>
            </a:r>
            <a:br>
              <a:rPr lang="en-US" dirty="0"/>
            </a:br>
            <a:r>
              <a:rPr lang="en-US" dirty="0"/>
              <a:t>A. Fast</a:t>
            </a:r>
            <a:br>
              <a:rPr lang="en-US" dirty="0"/>
            </a:br>
            <a:r>
              <a:rPr lang="en-US" dirty="0"/>
              <a:t>B. Flexible</a:t>
            </a:r>
            <a:br>
              <a:rPr lang="en-US" dirty="0"/>
            </a:br>
            <a:r>
              <a:rPr lang="en-US" dirty="0"/>
              <a:t>C. Frequent</a:t>
            </a:r>
            <a:br>
              <a:rPr lang="en-US" dirty="0"/>
            </a:br>
            <a:r>
              <a:rPr lang="en-US" dirty="0"/>
              <a:t>D. Fixed</a:t>
            </a:r>
          </a:p>
        </p:txBody>
      </p:sp>
      <p:sp>
        <p:nvSpPr>
          <p:cNvPr id="3" name="Title 2"/>
          <p:cNvSpPr>
            <a:spLocks noGrp="1"/>
          </p:cNvSpPr>
          <p:nvPr>
            <p:ph type="title"/>
          </p:nvPr>
        </p:nvSpPr>
        <p:spPr/>
        <p:txBody>
          <a:bodyPr/>
          <a:lstStyle/>
          <a:p>
            <a:r>
              <a:rPr lang="en-US" dirty="0" smtClean="0"/>
              <a:t>QUESTION-2</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04800"/>
            <a:ext cx="8153400" cy="6432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30876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dirty="0" smtClean="0"/>
          </a:p>
          <a:p>
            <a:endParaRPr lang="en-US" dirty="0"/>
          </a:p>
          <a:p>
            <a:endParaRPr lang="en-US" dirty="0" smtClean="0"/>
          </a:p>
          <a:p>
            <a:r>
              <a:rPr lang="en-US" sz="2800" dirty="0"/>
              <a:t>d. planning, design, coding, testing</a:t>
            </a:r>
          </a:p>
          <a:p>
            <a:endParaRPr lang="en-US" dirty="0"/>
          </a:p>
        </p:txBody>
      </p:sp>
      <p:sp>
        <p:nvSpPr>
          <p:cNvPr id="3" name="Title 2"/>
          <p:cNvSpPr>
            <a:spLocks noGrp="1"/>
          </p:cNvSpPr>
          <p:nvPr>
            <p:ph type="title"/>
          </p:nvPr>
        </p:nvSpPr>
        <p:spPr/>
        <p:txBody>
          <a:bodyPr/>
          <a:lstStyle/>
          <a:p>
            <a:r>
              <a:rPr lang="en-US" dirty="0" smtClean="0"/>
              <a:t>ANSWER</a:t>
            </a:r>
            <a:endParaRPr lang="en-US" dirty="0"/>
          </a:p>
        </p:txBody>
      </p:sp>
    </p:spTree>
    <p:extLst>
      <p:ext uri="{BB962C8B-B14F-4D97-AF65-F5344CB8AC3E}">
        <p14:creationId xmlns:p14="http://schemas.microsoft.com/office/powerpoint/2010/main" val="29796873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a:t>Agile is a ______ .</a:t>
            </a:r>
          </a:p>
          <a:p>
            <a:pPr algn="l"/>
            <a:endParaRPr lang="en-US" dirty="0"/>
          </a:p>
          <a:p>
            <a:pPr algn="l"/>
            <a:r>
              <a:rPr lang="en-US" dirty="0"/>
              <a:t>a. Sequential</a:t>
            </a:r>
          </a:p>
          <a:p>
            <a:pPr algn="l"/>
            <a:r>
              <a:rPr lang="en-US" dirty="0"/>
              <a:t>b. Iterative</a:t>
            </a:r>
          </a:p>
          <a:p>
            <a:pPr algn="l"/>
            <a:r>
              <a:rPr lang="en-US" dirty="0"/>
              <a:t>c. Incremental</a:t>
            </a:r>
          </a:p>
          <a:p>
            <a:pPr algn="l"/>
            <a:r>
              <a:rPr lang="en-US" dirty="0"/>
              <a:t>d. Both b &amp; c</a:t>
            </a:r>
          </a:p>
        </p:txBody>
      </p:sp>
      <p:sp>
        <p:nvSpPr>
          <p:cNvPr id="3" name="Title 2"/>
          <p:cNvSpPr>
            <a:spLocks noGrp="1"/>
          </p:cNvSpPr>
          <p:nvPr>
            <p:ph type="title"/>
          </p:nvPr>
        </p:nvSpPr>
        <p:spPr/>
        <p:txBody>
          <a:bodyPr/>
          <a:lstStyle/>
          <a:p>
            <a:r>
              <a:rPr lang="en-US" dirty="0" smtClean="0"/>
              <a:t>Question-9</a:t>
            </a:r>
            <a:endParaRPr lang="en-US" dirty="0"/>
          </a:p>
        </p:txBody>
      </p:sp>
    </p:spTree>
    <p:extLst>
      <p:ext uri="{BB962C8B-B14F-4D97-AF65-F5344CB8AC3E}">
        <p14:creationId xmlns:p14="http://schemas.microsoft.com/office/powerpoint/2010/main" val="17382130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dirty="0" smtClean="0"/>
          </a:p>
          <a:p>
            <a:endParaRPr lang="en-US" dirty="0"/>
          </a:p>
          <a:p>
            <a:endParaRPr lang="en-US" dirty="0" smtClean="0"/>
          </a:p>
          <a:p>
            <a:r>
              <a:rPr lang="en-US" sz="2800" dirty="0"/>
              <a:t>d. Both b &amp; c</a:t>
            </a:r>
          </a:p>
          <a:p>
            <a:endParaRPr lang="en-US" dirty="0"/>
          </a:p>
        </p:txBody>
      </p:sp>
      <p:sp>
        <p:nvSpPr>
          <p:cNvPr id="3" name="Title 2"/>
          <p:cNvSpPr>
            <a:spLocks noGrp="1"/>
          </p:cNvSpPr>
          <p:nvPr>
            <p:ph type="title"/>
          </p:nvPr>
        </p:nvSpPr>
        <p:spPr/>
        <p:txBody>
          <a:bodyPr/>
          <a:lstStyle/>
          <a:p>
            <a:r>
              <a:rPr lang="en-US" dirty="0" smtClean="0"/>
              <a:t>answer</a:t>
            </a:r>
            <a:endParaRPr lang="en-US" dirty="0"/>
          </a:p>
        </p:txBody>
      </p:sp>
    </p:spTree>
    <p:extLst>
      <p:ext uri="{BB962C8B-B14F-4D97-AF65-F5344CB8AC3E}">
        <p14:creationId xmlns:p14="http://schemas.microsoft.com/office/powerpoint/2010/main" val="1898163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b="1" dirty="0"/>
              <a:t>In agile development, lengthy documentation is created</a:t>
            </a:r>
            <a:r>
              <a:rPr lang="en-US" b="1" dirty="0" smtClean="0"/>
              <a:t>.</a:t>
            </a:r>
            <a:r>
              <a:rPr lang="en-US" dirty="0"/>
              <a:t/>
            </a:r>
            <a:br>
              <a:rPr lang="en-US" dirty="0"/>
            </a:br>
            <a:r>
              <a:rPr lang="en-US" dirty="0"/>
              <a:t/>
            </a:r>
            <a:br>
              <a:rPr lang="en-US" dirty="0"/>
            </a:br>
            <a:endParaRPr lang="en-US" dirty="0"/>
          </a:p>
          <a:p>
            <a:pPr algn="l"/>
            <a:r>
              <a:rPr lang="en-US" b="1" dirty="0"/>
              <a:t>a.</a:t>
            </a:r>
            <a:r>
              <a:rPr lang="en-US" dirty="0"/>
              <a:t> True</a:t>
            </a:r>
          </a:p>
          <a:p>
            <a:pPr algn="l"/>
            <a:r>
              <a:rPr lang="en-US" b="1" dirty="0"/>
              <a:t>b.</a:t>
            </a:r>
            <a:r>
              <a:rPr lang="en-US" dirty="0"/>
              <a:t> False</a:t>
            </a:r>
          </a:p>
          <a:p>
            <a:pPr algn="l"/>
            <a:endParaRPr lang="en-US" dirty="0"/>
          </a:p>
        </p:txBody>
      </p:sp>
      <p:sp>
        <p:nvSpPr>
          <p:cNvPr id="3" name="Title 2"/>
          <p:cNvSpPr>
            <a:spLocks noGrp="1"/>
          </p:cNvSpPr>
          <p:nvPr>
            <p:ph type="title"/>
          </p:nvPr>
        </p:nvSpPr>
        <p:spPr/>
        <p:txBody>
          <a:bodyPr/>
          <a:lstStyle/>
          <a:p>
            <a:r>
              <a:rPr lang="en-US" dirty="0" smtClean="0"/>
              <a:t>Question-10</a:t>
            </a:r>
            <a:endParaRPr lang="en-US" dirty="0"/>
          </a:p>
        </p:txBody>
      </p:sp>
    </p:spTree>
    <p:extLst>
      <p:ext uri="{BB962C8B-B14F-4D97-AF65-F5344CB8AC3E}">
        <p14:creationId xmlns:p14="http://schemas.microsoft.com/office/powerpoint/2010/main" val="402104292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dirty="0" smtClean="0"/>
          </a:p>
          <a:p>
            <a:endParaRPr lang="en-US" dirty="0"/>
          </a:p>
          <a:p>
            <a:endParaRPr lang="en-US" dirty="0" smtClean="0"/>
          </a:p>
          <a:p>
            <a:r>
              <a:rPr lang="en-US" sz="2800" b="1" dirty="0"/>
              <a:t>b.</a:t>
            </a:r>
            <a:r>
              <a:rPr lang="en-US" sz="2800" dirty="0"/>
              <a:t> False</a:t>
            </a:r>
          </a:p>
          <a:p>
            <a:endParaRPr lang="en-US" dirty="0"/>
          </a:p>
        </p:txBody>
      </p:sp>
      <p:sp>
        <p:nvSpPr>
          <p:cNvPr id="3" name="Title 2"/>
          <p:cNvSpPr>
            <a:spLocks noGrp="1"/>
          </p:cNvSpPr>
          <p:nvPr>
            <p:ph type="title"/>
          </p:nvPr>
        </p:nvSpPr>
        <p:spPr/>
        <p:txBody>
          <a:bodyPr/>
          <a:lstStyle/>
          <a:p>
            <a:r>
              <a:rPr lang="en-US" dirty="0" smtClean="0"/>
              <a:t>answer</a:t>
            </a:r>
            <a:endParaRPr lang="en-US" dirty="0"/>
          </a:p>
        </p:txBody>
      </p:sp>
    </p:spTree>
    <p:extLst>
      <p:ext uri="{BB962C8B-B14F-4D97-AF65-F5344CB8AC3E}">
        <p14:creationId xmlns:p14="http://schemas.microsoft.com/office/powerpoint/2010/main" val="21964407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just"/>
            <a:r>
              <a:rPr lang="en-US" dirty="0"/>
              <a:t>A managed process is a performed process that is planned and executed in accordance with policy; employs skilled people having adequate resources to produce controlled outputs; involves relevant stakeholders; is monitored, controlled, and reviewed; and is evaluated for adherence to its process </a:t>
            </a:r>
            <a:r>
              <a:rPr lang="en-US" dirty="0" smtClean="0"/>
              <a:t>description</a:t>
            </a:r>
          </a:p>
          <a:p>
            <a:pPr algn="just"/>
            <a:endParaRPr lang="en-US" dirty="0"/>
          </a:p>
          <a:p>
            <a:pPr algn="just"/>
            <a:r>
              <a:rPr lang="en-US" dirty="0"/>
              <a:t>The requirements and objectives for the process are established by the organization. The status of the work products and services are visible to management at defined points (e.g., at major milestones, on completion of major tasks). Commitments are established among those who perform the work and the relevant stakeholders and are revised as necessary. </a:t>
            </a:r>
          </a:p>
        </p:txBody>
      </p:sp>
      <p:sp>
        <p:nvSpPr>
          <p:cNvPr id="3" name="Title 2"/>
          <p:cNvSpPr>
            <a:spLocks noGrp="1"/>
          </p:cNvSpPr>
          <p:nvPr>
            <p:ph type="title"/>
          </p:nvPr>
        </p:nvSpPr>
        <p:spPr/>
        <p:txBody>
          <a:bodyPr/>
          <a:lstStyle/>
          <a:p>
            <a:r>
              <a:rPr lang="en-US" dirty="0" smtClean="0"/>
              <a:t> MANAGED PROCESS</a:t>
            </a:r>
            <a:endParaRPr lang="en-US" dirty="0"/>
          </a:p>
        </p:txBody>
      </p:sp>
    </p:spTree>
    <p:extLst>
      <p:ext uri="{BB962C8B-B14F-4D97-AF65-F5344CB8AC3E}">
        <p14:creationId xmlns:p14="http://schemas.microsoft.com/office/powerpoint/2010/main" val="18504844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74372" y="838200"/>
            <a:ext cx="2769989" cy="369332"/>
          </a:xfrm>
          <a:prstGeom prst="rect">
            <a:avLst/>
          </a:prstGeom>
        </p:spPr>
        <p:txBody>
          <a:bodyPr wrap="none">
            <a:spAutoFit/>
          </a:bodyPr>
          <a:lstStyle/>
          <a:p>
            <a:r>
              <a:rPr lang="en-US" b="1" dirty="0"/>
              <a:t>The Optimization Process</a:t>
            </a:r>
          </a:p>
        </p:txBody>
      </p:sp>
      <p:sp>
        <p:nvSpPr>
          <p:cNvPr id="3" name="Rectangle 2"/>
          <p:cNvSpPr/>
          <p:nvPr/>
        </p:nvSpPr>
        <p:spPr>
          <a:xfrm>
            <a:off x="381000" y="1524000"/>
            <a:ext cx="8534400" cy="923330"/>
          </a:xfrm>
          <a:prstGeom prst="rect">
            <a:avLst/>
          </a:prstGeom>
        </p:spPr>
        <p:txBody>
          <a:bodyPr wrap="square">
            <a:spAutoFit/>
          </a:bodyPr>
          <a:lstStyle/>
          <a:p>
            <a:pPr algn="just"/>
            <a:r>
              <a:rPr lang="en-US" dirty="0"/>
              <a:t>The purpose of optimization is to achieve the “best” design relative to a set of prioritized</a:t>
            </a:r>
          </a:p>
          <a:p>
            <a:pPr algn="just"/>
            <a:r>
              <a:rPr lang="en-US" dirty="0"/>
              <a:t>criteria or constraints. These include maximizing factors such as productivity, strength,</a:t>
            </a:r>
          </a:p>
          <a:p>
            <a:pPr algn="just"/>
            <a:r>
              <a:rPr lang="en-US" dirty="0"/>
              <a:t>reliability, longevity, efficiency, and utilization.</a:t>
            </a:r>
          </a:p>
        </p:txBody>
      </p:sp>
      <p:sp>
        <p:nvSpPr>
          <p:cNvPr id="5" name="Rectangle 4"/>
          <p:cNvSpPr/>
          <p:nvPr/>
        </p:nvSpPr>
        <p:spPr>
          <a:xfrm>
            <a:off x="417394" y="2667000"/>
            <a:ext cx="2208361" cy="369332"/>
          </a:xfrm>
          <a:prstGeom prst="rect">
            <a:avLst/>
          </a:prstGeom>
        </p:spPr>
        <p:txBody>
          <a:bodyPr wrap="none">
            <a:spAutoFit/>
          </a:bodyPr>
          <a:lstStyle/>
          <a:p>
            <a:r>
              <a:rPr lang="en-US" b="1" dirty="0"/>
              <a:t>Goals of the subject </a:t>
            </a:r>
          </a:p>
        </p:txBody>
      </p:sp>
      <p:sp>
        <p:nvSpPr>
          <p:cNvPr id="6" name="Rectangle 5"/>
          <p:cNvSpPr/>
          <p:nvPr/>
        </p:nvSpPr>
        <p:spPr>
          <a:xfrm>
            <a:off x="451513" y="3244334"/>
            <a:ext cx="1664238" cy="369332"/>
          </a:xfrm>
          <a:prstGeom prst="rect">
            <a:avLst/>
          </a:prstGeom>
        </p:spPr>
        <p:txBody>
          <a:bodyPr wrap="none">
            <a:spAutoFit/>
          </a:bodyPr>
          <a:lstStyle/>
          <a:p>
            <a:r>
              <a:rPr lang="en-US" dirty="0"/>
              <a:t>Modeling </a:t>
            </a:r>
            <a:r>
              <a:rPr lang="en-US" dirty="0" smtClean="0"/>
              <a:t>issues </a:t>
            </a:r>
            <a:endParaRPr lang="en-US" dirty="0"/>
          </a:p>
        </p:txBody>
      </p:sp>
      <p:sp>
        <p:nvSpPr>
          <p:cNvPr id="7" name="Rectangle 6"/>
          <p:cNvSpPr/>
          <p:nvPr/>
        </p:nvSpPr>
        <p:spPr>
          <a:xfrm>
            <a:off x="486803" y="3810000"/>
            <a:ext cx="2069541" cy="369332"/>
          </a:xfrm>
          <a:prstGeom prst="rect">
            <a:avLst/>
          </a:prstGeom>
        </p:spPr>
        <p:txBody>
          <a:bodyPr wrap="none">
            <a:spAutoFit/>
          </a:bodyPr>
          <a:lstStyle/>
          <a:p>
            <a:r>
              <a:rPr lang="en-US" dirty="0"/>
              <a:t>Analysis of solutions</a:t>
            </a:r>
          </a:p>
        </p:txBody>
      </p:sp>
      <p:sp>
        <p:nvSpPr>
          <p:cNvPr id="8" name="Rectangle 7"/>
          <p:cNvSpPr/>
          <p:nvPr/>
        </p:nvSpPr>
        <p:spPr>
          <a:xfrm>
            <a:off x="542779" y="4419600"/>
            <a:ext cx="1957587" cy="369332"/>
          </a:xfrm>
          <a:prstGeom prst="rect">
            <a:avLst/>
          </a:prstGeom>
        </p:spPr>
        <p:txBody>
          <a:bodyPr wrap="none">
            <a:spAutoFit/>
          </a:bodyPr>
          <a:lstStyle/>
          <a:p>
            <a:r>
              <a:rPr lang="en-US" dirty="0"/>
              <a:t>Numerical methods</a:t>
            </a:r>
          </a:p>
        </p:txBody>
      </p:sp>
    </p:spTree>
    <p:extLst>
      <p:ext uri="{BB962C8B-B14F-4D97-AF65-F5344CB8AC3E}">
        <p14:creationId xmlns:p14="http://schemas.microsoft.com/office/powerpoint/2010/main" val="20537972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5948" y="838200"/>
            <a:ext cx="2764539" cy="369332"/>
          </a:xfrm>
          <a:prstGeom prst="rect">
            <a:avLst/>
          </a:prstGeom>
        </p:spPr>
        <p:txBody>
          <a:bodyPr wrap="none">
            <a:spAutoFit/>
          </a:bodyPr>
          <a:lstStyle/>
          <a:p>
            <a:r>
              <a:rPr lang="en-US" b="1" dirty="0"/>
              <a:t>Process Reference Models</a:t>
            </a:r>
          </a:p>
        </p:txBody>
      </p:sp>
      <p:sp>
        <p:nvSpPr>
          <p:cNvPr id="5" name="Rectangle 4"/>
          <p:cNvSpPr/>
          <p:nvPr/>
        </p:nvSpPr>
        <p:spPr>
          <a:xfrm>
            <a:off x="2897310" y="1447800"/>
            <a:ext cx="3581814" cy="369332"/>
          </a:xfrm>
          <a:prstGeom prst="rect">
            <a:avLst/>
          </a:prstGeom>
        </p:spPr>
        <p:txBody>
          <a:bodyPr wrap="none">
            <a:spAutoFit/>
          </a:bodyPr>
          <a:lstStyle/>
          <a:p>
            <a:r>
              <a:rPr lang="en-US" b="1" dirty="0"/>
              <a:t>Capability Maturity Model (CMM)</a:t>
            </a:r>
          </a:p>
        </p:txBody>
      </p:sp>
      <p:sp>
        <p:nvSpPr>
          <p:cNvPr id="6" name="Rectangle 5"/>
          <p:cNvSpPr/>
          <p:nvPr/>
        </p:nvSpPr>
        <p:spPr>
          <a:xfrm>
            <a:off x="421017" y="2089878"/>
            <a:ext cx="8534400" cy="923330"/>
          </a:xfrm>
          <a:prstGeom prst="rect">
            <a:avLst/>
          </a:prstGeom>
        </p:spPr>
        <p:txBody>
          <a:bodyPr wrap="square">
            <a:spAutoFit/>
          </a:bodyPr>
          <a:lstStyle/>
          <a:p>
            <a:pPr algn="just"/>
            <a:r>
              <a:rPr lang="en-US" dirty="0"/>
              <a:t>The Capability Maturity Model (CMM) is a methodology used to develop and refine an organization's software development process. The model describes a five-level evolutionary path of increasingly organized and systematically more mature processes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018" y="3026856"/>
            <a:ext cx="8418182" cy="3754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92377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a:p>
        </p:txBody>
      </p:sp>
      <p:sp>
        <p:nvSpPr>
          <p:cNvPr id="3" name="Title 2"/>
          <p:cNvSpPr>
            <a:spLocks noGrp="1"/>
          </p:cNvSpPr>
          <p:nvPr>
            <p:ph type="title"/>
          </p:nvPr>
        </p:nvSpPr>
        <p:spPr/>
        <p:txBody>
          <a:bodyPr/>
          <a:lstStyle/>
          <a:p>
            <a:endParaRPr lang="en-US"/>
          </a:p>
        </p:txBody>
      </p:sp>
      <p:pic>
        <p:nvPicPr>
          <p:cNvPr id="1026" name="Picture 2" descr="https://media.geeksforgeeks.org/wp-content/uploads/cm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24051"/>
            <a:ext cx="7010400" cy="6486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69723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2020824"/>
            <a:ext cx="8229600" cy="4837176"/>
          </a:xfrm>
        </p:spPr>
        <p:txBody>
          <a:bodyPr>
            <a:normAutofit fontScale="92500" lnSpcReduction="20000"/>
          </a:bodyPr>
          <a:lstStyle/>
          <a:p>
            <a:pPr algn="just"/>
            <a:r>
              <a:rPr lang="en-US" b="1" dirty="0"/>
              <a:t>Lack of Integration</a:t>
            </a:r>
            <a:r>
              <a:rPr lang="en-US" dirty="0"/>
              <a:t>: CMM has separate models for each function. Such models often overlap, contradict, and display different levels of maturity. This lack of standardization leads to confusion and conflict during the implementation phase and increase training and appraisal costs</a:t>
            </a:r>
            <a:r>
              <a:rPr lang="en-US" dirty="0" smtClean="0"/>
              <a:t>.</a:t>
            </a:r>
          </a:p>
          <a:p>
            <a:pPr algn="just"/>
            <a:endParaRPr lang="en-US" dirty="0"/>
          </a:p>
          <a:p>
            <a:pPr algn="just"/>
            <a:r>
              <a:rPr lang="en-US" b="1" dirty="0"/>
              <a:t>Limitations of KPA</a:t>
            </a:r>
            <a:r>
              <a:rPr lang="en-US" dirty="0"/>
              <a:t>: The “Key Performance Areas (KPA),” that define CMM levels focus on “policing” activities such as specifications, documentation, audits, and inspections, and do not reveal architecturally significant flaws</a:t>
            </a:r>
            <a:r>
              <a:rPr lang="en-US" dirty="0" smtClean="0"/>
              <a:t>.</a:t>
            </a:r>
          </a:p>
          <a:p>
            <a:pPr algn="just"/>
            <a:endParaRPr lang="en-US" dirty="0"/>
          </a:p>
          <a:p>
            <a:pPr algn="just"/>
            <a:r>
              <a:rPr lang="en-US" b="1" dirty="0"/>
              <a:t>Activity-based Approach</a:t>
            </a:r>
            <a:r>
              <a:rPr lang="en-US" dirty="0"/>
              <a:t>: CMM is an activity-based approach that considers only the completion of a specific activity, and not whether the completed activity achieved the desired results</a:t>
            </a:r>
            <a:r>
              <a:rPr lang="en-US" dirty="0" smtClean="0"/>
              <a:t>.</a:t>
            </a:r>
          </a:p>
          <a:p>
            <a:pPr algn="just"/>
            <a:endParaRPr lang="en-US" dirty="0"/>
          </a:p>
          <a:p>
            <a:pPr algn="just"/>
            <a:r>
              <a:rPr lang="en-US" b="1" dirty="0"/>
              <a:t>Paperwork</a:t>
            </a:r>
            <a:r>
              <a:rPr lang="en-US" dirty="0"/>
              <a:t>: CMM places great importance on paperwork and meetings that take management’s time and effort away from actual work processes. CMM traps the organization in recording and complying with processes, often at the cost of strategic goals.</a:t>
            </a:r>
          </a:p>
          <a:p>
            <a:pPr algn="just"/>
            <a:endParaRPr lang="en-US" dirty="0"/>
          </a:p>
        </p:txBody>
      </p:sp>
      <p:sp>
        <p:nvSpPr>
          <p:cNvPr id="3" name="Title 2"/>
          <p:cNvSpPr>
            <a:spLocks noGrp="1"/>
          </p:cNvSpPr>
          <p:nvPr>
            <p:ph type="title"/>
          </p:nvPr>
        </p:nvSpPr>
        <p:spPr/>
        <p:txBody>
          <a:bodyPr>
            <a:normAutofit/>
          </a:bodyPr>
          <a:lstStyle/>
          <a:p>
            <a:r>
              <a:rPr lang="en-US" dirty="0" smtClean="0"/>
              <a:t>Challenges </a:t>
            </a:r>
            <a:r>
              <a:rPr lang="en-US" dirty="0"/>
              <a:t>Faced During CMM </a:t>
            </a:r>
            <a:r>
              <a:rPr lang="en-US" dirty="0" smtClean="0"/>
              <a:t>Implementation</a:t>
            </a:r>
            <a:endParaRPr lang="en-US" dirty="0"/>
          </a:p>
        </p:txBody>
      </p:sp>
    </p:spTree>
    <p:extLst>
      <p:ext uri="{BB962C8B-B14F-4D97-AF65-F5344CB8AC3E}">
        <p14:creationId xmlns:p14="http://schemas.microsoft.com/office/powerpoint/2010/main" val="23400663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just"/>
            <a:r>
              <a:rPr lang="en-US" dirty="0" smtClean="0"/>
              <a:t>The </a:t>
            </a:r>
            <a:r>
              <a:rPr lang="en-US" dirty="0"/>
              <a:t>Capability Maturity Model Integration (CMMI) is a process and behavioral model that helps organizations streamline process improvement and encourage productive, efficient behaviors that decrease risks in software, product and service development. </a:t>
            </a:r>
          </a:p>
        </p:txBody>
      </p:sp>
      <p:sp>
        <p:nvSpPr>
          <p:cNvPr id="3" name="Title 2"/>
          <p:cNvSpPr>
            <a:spLocks noGrp="1"/>
          </p:cNvSpPr>
          <p:nvPr>
            <p:ph type="title"/>
          </p:nvPr>
        </p:nvSpPr>
        <p:spPr/>
        <p:txBody>
          <a:bodyPr/>
          <a:lstStyle/>
          <a:p>
            <a:r>
              <a:rPr lang="en-US" dirty="0"/>
              <a:t>Capability Maturity Model Integration</a:t>
            </a:r>
          </a:p>
        </p:txBody>
      </p:sp>
      <p:sp>
        <p:nvSpPr>
          <p:cNvPr id="4" name="Rectangle 3"/>
          <p:cNvSpPr/>
          <p:nvPr/>
        </p:nvSpPr>
        <p:spPr>
          <a:xfrm>
            <a:off x="533400" y="3657600"/>
            <a:ext cx="8001000" cy="923330"/>
          </a:xfrm>
          <a:prstGeom prst="rect">
            <a:avLst/>
          </a:prstGeom>
        </p:spPr>
        <p:txBody>
          <a:bodyPr wrap="square">
            <a:spAutoFit/>
          </a:bodyPr>
          <a:lstStyle/>
          <a:p>
            <a:pPr algn="just"/>
            <a:r>
              <a:rPr lang="en-US" dirty="0"/>
              <a:t>The CMMI was developed by the Software Engineering Institute at Carnegie Mellon University as a process improvement tool for projects, divisions or organizations. The </a:t>
            </a:r>
            <a:r>
              <a:rPr lang="en-US" dirty="0" err="1"/>
              <a:t>DoD</a:t>
            </a:r>
            <a:r>
              <a:rPr lang="en-US" dirty="0"/>
              <a:t> and U.S. </a:t>
            </a:r>
          </a:p>
        </p:txBody>
      </p:sp>
    </p:spTree>
    <p:extLst>
      <p:ext uri="{BB962C8B-B14F-4D97-AF65-F5344CB8AC3E}">
        <p14:creationId xmlns:p14="http://schemas.microsoft.com/office/powerpoint/2010/main" val="113415090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1089</TotalTime>
  <Words>1680</Words>
  <Application>Microsoft Office PowerPoint</Application>
  <PresentationFormat>On-screen Show (4:3)</PresentationFormat>
  <Paragraphs>188</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BlackTie</vt:lpstr>
      <vt:lpstr>        SPPM PCMM   07/09/2020      </vt:lpstr>
      <vt:lpstr>PowerPoint Presentation</vt:lpstr>
      <vt:lpstr>QUESTION-2</vt:lpstr>
      <vt:lpstr> MANAGED PROCESS</vt:lpstr>
      <vt:lpstr>PowerPoint Presentation</vt:lpstr>
      <vt:lpstr>PowerPoint Presentation</vt:lpstr>
      <vt:lpstr>PowerPoint Presentation</vt:lpstr>
      <vt:lpstr>Challenges Faced During CMM Implementation</vt:lpstr>
      <vt:lpstr>Capability Maturity Model Integration</vt:lpstr>
      <vt:lpstr>PowerPoint Presentation</vt:lpstr>
      <vt:lpstr>Standard CMMI Appraisal Method For Process Improvement (Scampi)</vt:lpstr>
      <vt:lpstr>CMM AND CMMI</vt:lpstr>
      <vt:lpstr>PowerPoint Presentation</vt:lpstr>
      <vt:lpstr>People Capability Maturity Model (PCMM)</vt:lpstr>
      <vt:lpstr>Principles of People Capability Maturity Model (PCMM)</vt:lpstr>
      <vt:lpstr>People Capability Maturity Model : five maturity levels </vt:lpstr>
      <vt:lpstr>PowerPoint Presentation</vt:lpstr>
      <vt:lpstr>PowerPoint Presentation</vt:lpstr>
      <vt:lpstr>PowerPoint Presentation</vt:lpstr>
      <vt:lpstr>ANSWER</vt:lpstr>
      <vt:lpstr>PowerPoint Presentation</vt:lpstr>
      <vt:lpstr>PowerPoint Presentation</vt:lpstr>
      <vt:lpstr>PowerPoint Presentation</vt:lpstr>
      <vt:lpstr>ANSWER</vt:lpstr>
      <vt:lpstr>QUESTION-6</vt:lpstr>
      <vt:lpstr>ANSWER</vt:lpstr>
      <vt:lpstr>QUESTION-7</vt:lpstr>
      <vt:lpstr>ANSWER</vt:lpstr>
      <vt:lpstr>QUESTION-8</vt:lpstr>
      <vt:lpstr>ANSWER</vt:lpstr>
      <vt:lpstr>Question-9</vt:lpstr>
      <vt:lpstr>answer</vt:lpstr>
      <vt:lpstr>Question-10</vt:lpstr>
      <vt:lpstr>answer</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 questions </dc:title>
  <dc:creator>Sony</dc:creator>
  <cp:lastModifiedBy>Sony</cp:lastModifiedBy>
  <cp:revision>68</cp:revision>
  <dcterms:created xsi:type="dcterms:W3CDTF">2006-08-16T00:00:00Z</dcterms:created>
  <dcterms:modified xsi:type="dcterms:W3CDTF">2020-09-07T06:50:34Z</dcterms:modified>
</cp:coreProperties>
</file>