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97" r:id="rId5"/>
    <p:sldId id="301" r:id="rId6"/>
    <p:sldId id="302" r:id="rId7"/>
    <p:sldId id="303" r:id="rId8"/>
    <p:sldId id="304" r:id="rId9"/>
    <p:sldId id="305" r:id="rId10"/>
    <p:sldId id="306" r:id="rId11"/>
    <p:sldId id="307" r:id="rId12"/>
    <p:sldId id="308" r:id="rId13"/>
    <p:sldId id="309" r:id="rId14"/>
    <p:sldId id="263" r:id="rId15"/>
    <p:sldId id="264" r:id="rId16"/>
    <p:sldId id="277" r:id="rId17"/>
    <p:sldId id="278"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82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9/9/2020</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9/9/2020</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9/9/2020</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9/9/2020</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9/9/2020</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9/9/2020</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9/9/2020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9/9/2020</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9/9/2020</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9/9/2020</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3200400"/>
            <a:ext cx="4013200" cy="993140"/>
          </a:xfrm>
        </p:spPr>
        <p:txBody>
          <a:bodyPr/>
          <a:lstStyle/>
          <a:p>
            <a:r>
              <a:rPr lang="en-US" sz="2400" b="1" dirty="0" smtClean="0"/>
              <a:t>BY: NEHA NANDAL </a:t>
            </a:r>
            <a:endParaRPr lang="en-US" sz="2400" b="1" dirty="0"/>
          </a:p>
        </p:txBody>
      </p:sp>
      <p:sp>
        <p:nvSpPr>
          <p:cNvPr id="4" name="Rectangle 3"/>
          <p:cNvSpPr/>
          <p:nvPr/>
        </p:nvSpPr>
        <p:spPr>
          <a:xfrm>
            <a:off x="1470546" y="1646830"/>
            <a:ext cx="6096000" cy="1524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447800" y="2743200"/>
            <a:ext cx="6096000" cy="2133600"/>
          </a:xfrm>
        </p:spPr>
        <p:txBody>
          <a:bodyPr>
            <a:noAutofit/>
          </a:bodyPr>
          <a:lstStyle/>
          <a:p>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t>SPPM</a:t>
            </a:r>
            <a:br>
              <a:rPr lang="en-US" sz="2000" dirty="0" smtClean="0"/>
            </a:br>
            <a:r>
              <a:rPr lang="en-US" sz="2000" dirty="0" smtClean="0"/>
              <a:t>PSP AND TSP</a:t>
            </a:r>
            <a:br>
              <a:rPr lang="en-US" sz="2000" dirty="0" smtClean="0"/>
            </a:br>
            <a:r>
              <a:rPr lang="en-US" sz="2000" dirty="0" smtClean="0"/>
              <a:t>  </a:t>
            </a:r>
            <a:r>
              <a:rPr lang="en-US" sz="2000" dirty="0" smtClean="0"/>
              <a:t>09/09/2020</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a:t/>
            </a:r>
            <a:br>
              <a:rPr lang="en-US" sz="2000" dirty="0"/>
            </a:br>
            <a:r>
              <a:rPr lang="en-US" sz="2000" dirty="0" smtClean="0"/>
              <a:t/>
            </a:r>
            <a:br>
              <a:rPr lang="en-US" sz="2000" dirty="0" smtClean="0"/>
            </a:br>
            <a:endParaRPr lang="en-US" sz="2000" dirty="0"/>
          </a:p>
        </p:txBody>
      </p:sp>
    </p:spTree>
    <p:extLst>
      <p:ext uri="{BB962C8B-B14F-4D97-AF65-F5344CB8AC3E}">
        <p14:creationId xmlns:p14="http://schemas.microsoft.com/office/powerpoint/2010/main" val="2919134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3652" y="2031739"/>
            <a:ext cx="6975285" cy="414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490723" y="838200"/>
            <a:ext cx="2262029" cy="369332"/>
          </a:xfrm>
          <a:prstGeom prst="rect">
            <a:avLst/>
          </a:prstGeom>
        </p:spPr>
        <p:txBody>
          <a:bodyPr wrap="none">
            <a:spAutoFit/>
          </a:bodyPr>
          <a:lstStyle/>
          <a:p>
            <a:r>
              <a:rPr lang="en-US" b="1" dirty="0"/>
              <a:t>PSP Phases Diagram</a:t>
            </a:r>
          </a:p>
        </p:txBody>
      </p:sp>
    </p:spTree>
    <p:extLst>
      <p:ext uri="{BB962C8B-B14F-4D97-AF65-F5344CB8AC3E}">
        <p14:creationId xmlns:p14="http://schemas.microsoft.com/office/powerpoint/2010/main" val="1288756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839200" cy="2308324"/>
          </a:xfrm>
          <a:prstGeom prst="rect">
            <a:avLst/>
          </a:prstGeom>
        </p:spPr>
        <p:txBody>
          <a:bodyPr wrap="square">
            <a:spAutoFit/>
          </a:bodyPr>
          <a:lstStyle/>
          <a:p>
            <a:pPr algn="just"/>
            <a:r>
              <a:rPr lang="en-US" b="1" dirty="0"/>
              <a:t>PSP Benefits</a:t>
            </a:r>
          </a:p>
          <a:p>
            <a:pPr algn="just"/>
            <a:r>
              <a:rPr lang="en-US" b="1" dirty="0"/>
              <a:t> </a:t>
            </a:r>
            <a:endParaRPr lang="en-US" dirty="0"/>
          </a:p>
          <a:p>
            <a:pPr marL="285750" lvl="0" indent="-285750" algn="just">
              <a:buFont typeface="Arial" pitchFamily="34" charset="0"/>
              <a:buChar char="•"/>
            </a:pPr>
            <a:r>
              <a:rPr lang="en-US" dirty="0"/>
              <a:t>Increases personal commitment by investing each engineer with process responsibility</a:t>
            </a:r>
          </a:p>
          <a:p>
            <a:pPr marL="285750" lvl="0" indent="-285750" algn="just">
              <a:buFont typeface="Arial" pitchFamily="34" charset="0"/>
              <a:buChar char="•"/>
            </a:pPr>
            <a:r>
              <a:rPr lang="en-US" dirty="0"/>
              <a:t>Assists engineers in making accurate plans</a:t>
            </a:r>
          </a:p>
          <a:p>
            <a:pPr marL="285750" lvl="0" indent="-285750" algn="just">
              <a:buFont typeface="Arial" pitchFamily="34" charset="0"/>
              <a:buChar char="•"/>
            </a:pPr>
            <a:r>
              <a:rPr lang="en-US" dirty="0"/>
              <a:t>Provides steps engineers can take to improve personal and project quality</a:t>
            </a:r>
          </a:p>
          <a:p>
            <a:pPr marL="285750" lvl="0" indent="-285750" algn="just">
              <a:buFont typeface="Arial" pitchFamily="34" charset="0"/>
              <a:buChar char="•"/>
            </a:pPr>
            <a:r>
              <a:rPr lang="en-US" dirty="0"/>
              <a:t>Sets benchmarks to measure personal process improvements</a:t>
            </a:r>
          </a:p>
          <a:p>
            <a:pPr marL="285750" lvl="0" indent="-285750" algn="just">
              <a:buFont typeface="Arial" pitchFamily="34" charset="0"/>
              <a:buChar char="•"/>
            </a:pPr>
            <a:r>
              <a:rPr lang="en-US" dirty="0"/>
              <a:t>Demonstrates the impact of process changes on an engineer's performance</a:t>
            </a:r>
          </a:p>
          <a:p>
            <a:pPr algn="just"/>
            <a:r>
              <a:rPr lang="en-US" b="1" dirty="0"/>
              <a:t> </a:t>
            </a:r>
          </a:p>
        </p:txBody>
      </p:sp>
    </p:spTree>
    <p:extLst>
      <p:ext uri="{BB962C8B-B14F-4D97-AF65-F5344CB8AC3E}">
        <p14:creationId xmlns:p14="http://schemas.microsoft.com/office/powerpoint/2010/main" val="1048805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295400"/>
            <a:ext cx="8229600" cy="4075176"/>
          </a:xfrm>
        </p:spPr>
        <p:txBody>
          <a:bodyPr/>
          <a:lstStyle/>
          <a:p>
            <a:pPr algn="just"/>
            <a:r>
              <a:rPr lang="en-US" dirty="0"/>
              <a:t>In combination with the personal software process (PSP), the </a:t>
            </a:r>
            <a:r>
              <a:rPr lang="en-US" b="1" dirty="0"/>
              <a:t>team software process</a:t>
            </a:r>
            <a:r>
              <a:rPr lang="en-US" dirty="0"/>
              <a:t> (</a:t>
            </a:r>
            <a:r>
              <a:rPr lang="en-US" b="1" dirty="0"/>
              <a:t>TSP</a:t>
            </a:r>
            <a:r>
              <a:rPr lang="en-US" dirty="0"/>
              <a:t>) provides a defined operational process framework that is designed to help teams of managers and engineers organize </a:t>
            </a:r>
            <a:r>
              <a:rPr lang="en-US" dirty="0" smtClean="0"/>
              <a:t>projects. </a:t>
            </a:r>
            <a:endParaRPr lang="en-US" dirty="0"/>
          </a:p>
        </p:txBody>
      </p:sp>
      <p:sp>
        <p:nvSpPr>
          <p:cNvPr id="3" name="Title 2"/>
          <p:cNvSpPr>
            <a:spLocks noGrp="1"/>
          </p:cNvSpPr>
          <p:nvPr>
            <p:ph type="title"/>
          </p:nvPr>
        </p:nvSpPr>
        <p:spPr>
          <a:xfrm>
            <a:off x="2514600" y="304800"/>
            <a:ext cx="4114800" cy="701040"/>
          </a:xfrm>
        </p:spPr>
        <p:txBody>
          <a:bodyPr/>
          <a:lstStyle/>
          <a:p>
            <a:r>
              <a:rPr lang="x-none"/>
              <a:t>Team Software Process (Tsp)</a:t>
            </a:r>
            <a:r>
              <a:rPr lang="en-US" dirty="0"/>
              <a:t/>
            </a:r>
            <a:br>
              <a:rPr lang="en-US" dirty="0"/>
            </a:br>
            <a:endParaRPr lang="en-US" dirty="0"/>
          </a:p>
        </p:txBody>
      </p:sp>
      <p:sp>
        <p:nvSpPr>
          <p:cNvPr id="4" name="Rectangle 3"/>
          <p:cNvSpPr/>
          <p:nvPr/>
        </p:nvSpPr>
        <p:spPr>
          <a:xfrm>
            <a:off x="1447800" y="2819400"/>
            <a:ext cx="6324600" cy="3416320"/>
          </a:xfrm>
          <a:prstGeom prst="rect">
            <a:avLst/>
          </a:prstGeom>
        </p:spPr>
        <p:txBody>
          <a:bodyPr wrap="square">
            <a:spAutoFit/>
          </a:bodyPr>
          <a:lstStyle/>
          <a:p>
            <a:r>
              <a:rPr lang="en-US" b="1" dirty="0"/>
              <a:t>TSP Strategy</a:t>
            </a:r>
            <a:endParaRPr lang="en-US" dirty="0"/>
          </a:p>
          <a:p>
            <a:r>
              <a:rPr lang="en-US" b="1" dirty="0"/>
              <a:t> </a:t>
            </a:r>
            <a:endParaRPr lang="en-US" dirty="0"/>
          </a:p>
          <a:p>
            <a:pPr marL="285750" lvl="0" indent="-285750">
              <a:buFont typeface="Arial" pitchFamily="34" charset="0"/>
              <a:buChar char="•"/>
            </a:pPr>
            <a:r>
              <a:rPr lang="en-US" dirty="0"/>
              <a:t>Provide a simple process framework based on the PSP.</a:t>
            </a:r>
          </a:p>
          <a:p>
            <a:pPr marL="285750" lvl="0" indent="-285750">
              <a:buFont typeface="Arial" pitchFamily="34" charset="0"/>
              <a:buChar char="•"/>
            </a:pPr>
            <a:r>
              <a:rPr lang="en-US" dirty="0"/>
              <a:t>Use modest, well-defined problems.</a:t>
            </a:r>
          </a:p>
          <a:p>
            <a:pPr marL="285750" lvl="0" indent="-285750">
              <a:buFont typeface="Arial" pitchFamily="34" charset="0"/>
              <a:buChar char="•"/>
            </a:pPr>
            <a:r>
              <a:rPr lang="en-US" dirty="0"/>
              <a:t>Develop products in several cycles.</a:t>
            </a:r>
          </a:p>
          <a:p>
            <a:pPr marL="285750" lvl="0" indent="-285750">
              <a:buFont typeface="Arial" pitchFamily="34" charset="0"/>
              <a:buChar char="•"/>
            </a:pPr>
            <a:r>
              <a:rPr lang="en-US" dirty="0"/>
              <a:t>Establish standard measures for quality and performance.</a:t>
            </a:r>
          </a:p>
          <a:p>
            <a:pPr marL="285750" lvl="0" indent="-285750">
              <a:buFont typeface="Arial" pitchFamily="34" charset="0"/>
              <a:buChar char="•"/>
            </a:pPr>
            <a:r>
              <a:rPr lang="en-US" dirty="0"/>
              <a:t>Provide detailed role definitions.</a:t>
            </a:r>
          </a:p>
          <a:p>
            <a:pPr marL="285750" lvl="0" indent="-285750">
              <a:buFont typeface="Arial" pitchFamily="34" charset="0"/>
              <a:buChar char="•"/>
            </a:pPr>
            <a:r>
              <a:rPr lang="en-US" dirty="0"/>
              <a:t>Use role and team evaluations.</a:t>
            </a:r>
          </a:p>
          <a:p>
            <a:pPr marL="285750" lvl="0" indent="-285750">
              <a:buFont typeface="Arial" pitchFamily="34" charset="0"/>
              <a:buChar char="•"/>
            </a:pPr>
            <a:r>
              <a:rPr lang="en-US" dirty="0"/>
              <a:t>Require process discipline.</a:t>
            </a:r>
          </a:p>
          <a:p>
            <a:pPr marL="285750" lvl="0" indent="-285750">
              <a:buFont typeface="Arial" pitchFamily="34" charset="0"/>
              <a:buChar char="•"/>
            </a:pPr>
            <a:r>
              <a:rPr lang="en-US" dirty="0"/>
              <a:t>Provide guidance on teamwork problems.</a:t>
            </a:r>
          </a:p>
          <a:p>
            <a:r>
              <a:rPr lang="en-US" dirty="0"/>
              <a:t> </a:t>
            </a:r>
          </a:p>
          <a:p>
            <a:r>
              <a:rPr lang="en-US" b="1" dirty="0"/>
              <a:t> </a:t>
            </a:r>
            <a:endParaRPr lang="en-US" dirty="0"/>
          </a:p>
        </p:txBody>
      </p:sp>
    </p:spTree>
    <p:extLst>
      <p:ext uri="{BB962C8B-B14F-4D97-AF65-F5344CB8AC3E}">
        <p14:creationId xmlns:p14="http://schemas.microsoft.com/office/powerpoint/2010/main" val="2798198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a:t/>
            </a:r>
            <a:br>
              <a:rPr lang="en-US" dirty="0"/>
            </a:br>
            <a:r>
              <a:rPr lang="en-US" dirty="0" smtClean="0"/>
              <a:t>Launch </a:t>
            </a:r>
            <a:r>
              <a:rPr lang="en-US" dirty="0"/>
              <a:t>Process</a:t>
            </a:r>
            <a:br>
              <a:rPr lang="en-US" dirty="0"/>
            </a:br>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852" y="2057400"/>
            <a:ext cx="7972295"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Figure 9: Launch Process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69676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85800"/>
            <a:ext cx="8487419"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327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D. More often than daily</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1" y="18245"/>
            <a:ext cx="7585564"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4092195"/>
            <a:ext cx="57245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324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522474" cy="44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239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76" y="685800"/>
            <a:ext cx="848127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483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3" y="152400"/>
            <a:ext cx="9220200" cy="6740307"/>
          </a:xfrm>
          <a:prstGeom prst="rect">
            <a:avLst/>
          </a:prstGeom>
        </p:spPr>
        <p:txBody>
          <a:bodyPr wrap="square">
            <a:spAutoFit/>
          </a:bodyPr>
          <a:lstStyle/>
          <a:p>
            <a:r>
              <a:rPr lang="en-US" dirty="0"/>
              <a:t>CONVENTIONAL SOFTWARE MANAGEMENT PERFORMANCE Barry Boehm’s Top 10 “Industrial Software Metrics”: </a:t>
            </a:r>
            <a:endParaRPr lang="en-US" dirty="0" smtClean="0"/>
          </a:p>
          <a:p>
            <a:endParaRPr lang="en-US" dirty="0" smtClean="0"/>
          </a:p>
          <a:p>
            <a:pPr marL="342900" indent="-342900">
              <a:buAutoNum type="arabicParenR"/>
            </a:pPr>
            <a:r>
              <a:rPr lang="en-US" dirty="0" smtClean="0"/>
              <a:t>Finding </a:t>
            </a:r>
            <a:r>
              <a:rPr lang="en-US" dirty="0"/>
              <a:t>and fixing a software problem after delivery costs 100 times more than finding and fixing the problem in early design phases. </a:t>
            </a:r>
            <a:endParaRPr lang="en-US" dirty="0" smtClean="0"/>
          </a:p>
          <a:p>
            <a:pPr marL="342900" indent="-342900">
              <a:buAutoNum type="arabicParenR"/>
            </a:pPr>
            <a:r>
              <a:rPr lang="en-US" dirty="0" smtClean="0"/>
              <a:t>You </a:t>
            </a:r>
            <a:r>
              <a:rPr lang="en-US" dirty="0"/>
              <a:t>can compress software development schedules 25% of nominal (small), but no more. </a:t>
            </a:r>
            <a:endParaRPr lang="en-US" dirty="0" smtClean="0"/>
          </a:p>
          <a:p>
            <a:pPr marL="342900" indent="-342900">
              <a:buAutoNum type="arabicParenR"/>
            </a:pPr>
            <a:r>
              <a:rPr lang="en-US" dirty="0" smtClean="0"/>
              <a:t>For </a:t>
            </a:r>
            <a:r>
              <a:rPr lang="en-US" dirty="0"/>
              <a:t>every $1 you spend on development, you will spend $2 on maintenance. </a:t>
            </a:r>
            <a:endParaRPr lang="en-US" dirty="0" smtClean="0"/>
          </a:p>
          <a:p>
            <a:pPr marL="342900" indent="-342900">
              <a:buAutoNum type="arabicParenR"/>
            </a:pPr>
            <a:r>
              <a:rPr lang="en-US" dirty="0" smtClean="0"/>
              <a:t>Software </a:t>
            </a:r>
            <a:r>
              <a:rPr lang="en-US" dirty="0"/>
              <a:t>development and maintenance costs are primarily a function of the number of source lines of code. </a:t>
            </a:r>
            <a:endParaRPr lang="en-US" dirty="0" smtClean="0"/>
          </a:p>
          <a:p>
            <a:pPr marL="342900" indent="-342900">
              <a:buAutoNum type="arabicParenR"/>
            </a:pPr>
            <a:r>
              <a:rPr lang="en-US" dirty="0" smtClean="0"/>
              <a:t>Variations </a:t>
            </a:r>
            <a:r>
              <a:rPr lang="en-US" dirty="0"/>
              <a:t>among people account for the biggest difference in software productivity. </a:t>
            </a:r>
            <a:endParaRPr lang="en-US" dirty="0" smtClean="0"/>
          </a:p>
          <a:p>
            <a:pPr marL="342900" indent="-342900">
              <a:buAutoNum type="arabicParenR"/>
            </a:pPr>
            <a:r>
              <a:rPr lang="en-US" dirty="0" smtClean="0"/>
              <a:t>The </a:t>
            </a:r>
            <a:r>
              <a:rPr lang="en-US" dirty="0"/>
              <a:t>overall ratio of software to hardware costs is still growing. In 1955 it was 15:85; in 1985, 85:15. </a:t>
            </a:r>
            <a:endParaRPr lang="en-US" dirty="0" smtClean="0"/>
          </a:p>
          <a:p>
            <a:pPr marL="342900" indent="-342900">
              <a:buAutoNum type="arabicParenR"/>
            </a:pPr>
            <a:r>
              <a:rPr lang="en-US" dirty="0" smtClean="0"/>
              <a:t>Only </a:t>
            </a:r>
            <a:r>
              <a:rPr lang="en-US" dirty="0"/>
              <a:t>about 15% of software development effort is devoted to programming. </a:t>
            </a:r>
            <a:endParaRPr lang="en-US" dirty="0" smtClean="0"/>
          </a:p>
          <a:p>
            <a:pPr marL="342900" indent="-342900">
              <a:buAutoNum type="arabicParenR"/>
            </a:pPr>
            <a:r>
              <a:rPr lang="en-US" dirty="0" smtClean="0"/>
              <a:t>Software </a:t>
            </a:r>
            <a:r>
              <a:rPr lang="en-US" dirty="0"/>
              <a:t>systems and products typically cost 3 times as much per SLOC as individual software programs. Software-system products cost 9 times as much. </a:t>
            </a:r>
            <a:endParaRPr lang="en-US" dirty="0" smtClean="0"/>
          </a:p>
          <a:p>
            <a:pPr marL="342900" indent="-342900">
              <a:buAutoNum type="arabicParenR"/>
            </a:pPr>
            <a:r>
              <a:rPr lang="en-US" dirty="0" smtClean="0"/>
              <a:t>Walkthroughs </a:t>
            </a:r>
            <a:r>
              <a:rPr lang="en-US" dirty="0"/>
              <a:t>catch 60% of the errors. </a:t>
            </a:r>
            <a:endParaRPr lang="en-US" dirty="0" smtClean="0"/>
          </a:p>
          <a:p>
            <a:pPr marL="342900" indent="-342900">
              <a:buAutoNum type="arabicParenR"/>
            </a:pPr>
            <a:r>
              <a:rPr lang="en-US" dirty="0" smtClean="0"/>
              <a:t>80</a:t>
            </a:r>
            <a:r>
              <a:rPr lang="en-US" dirty="0"/>
              <a:t>% of the contribution comes from 20% of the contributors</a:t>
            </a:r>
            <a:r>
              <a:rPr lang="en-US" dirty="0" smtClean="0"/>
              <a:t>.</a:t>
            </a:r>
          </a:p>
          <a:p>
            <a:pPr marL="342900" indent="-342900">
              <a:buFont typeface="Arial" pitchFamily="34" charset="0"/>
              <a:buChar char="•"/>
            </a:pPr>
            <a:r>
              <a:rPr lang="en-US" dirty="0" smtClean="0"/>
              <a:t> - </a:t>
            </a:r>
            <a:r>
              <a:rPr lang="en-US" dirty="0"/>
              <a:t>80% of the engineering is consumed by 20% of the requirements. </a:t>
            </a:r>
            <a:endParaRPr lang="en-US" dirty="0" smtClean="0"/>
          </a:p>
          <a:p>
            <a:pPr marL="342900" indent="-342900">
              <a:buFont typeface="Arial" pitchFamily="34" charset="0"/>
              <a:buChar char="•"/>
            </a:pPr>
            <a:r>
              <a:rPr lang="en-US" dirty="0" smtClean="0"/>
              <a:t>- </a:t>
            </a:r>
            <a:r>
              <a:rPr lang="en-US" dirty="0"/>
              <a:t>80% of the software cost is consumed by 20% of the components</a:t>
            </a:r>
            <a:r>
              <a:rPr lang="en-US" dirty="0" smtClean="0"/>
              <a:t>.</a:t>
            </a:r>
          </a:p>
          <a:p>
            <a:pPr marL="342900" indent="-342900">
              <a:buFont typeface="Arial" pitchFamily="34" charset="0"/>
              <a:buChar char="•"/>
            </a:pPr>
            <a:r>
              <a:rPr lang="en-US" dirty="0" smtClean="0"/>
              <a:t> </a:t>
            </a:r>
            <a:r>
              <a:rPr lang="en-US" dirty="0"/>
              <a:t>- 80% of the errors are caused by 20% of the components. </a:t>
            </a:r>
            <a:endParaRPr lang="en-US" dirty="0" smtClean="0"/>
          </a:p>
          <a:p>
            <a:pPr marL="342900" indent="-342900">
              <a:buFont typeface="Arial" pitchFamily="34" charset="0"/>
              <a:buChar char="•"/>
            </a:pPr>
            <a:r>
              <a:rPr lang="en-US" dirty="0" smtClean="0"/>
              <a:t>- </a:t>
            </a:r>
            <a:r>
              <a:rPr lang="en-US" dirty="0"/>
              <a:t>80% of the software scrap and rework is caused by 20% of the errors. </a:t>
            </a:r>
            <a:endParaRPr lang="en-US" dirty="0" smtClean="0"/>
          </a:p>
          <a:p>
            <a:pPr marL="342900" indent="-342900">
              <a:buFont typeface="Arial" pitchFamily="34" charset="0"/>
              <a:buChar char="•"/>
            </a:pPr>
            <a:r>
              <a:rPr lang="en-US" dirty="0" smtClean="0"/>
              <a:t>- </a:t>
            </a:r>
            <a:r>
              <a:rPr lang="en-US" dirty="0"/>
              <a:t>80% of the resources are consumed by 20% of the components. </a:t>
            </a:r>
            <a:endParaRPr lang="en-US" dirty="0" smtClean="0"/>
          </a:p>
          <a:p>
            <a:pPr marL="342900" indent="-342900">
              <a:buFont typeface="Arial" pitchFamily="34" charset="0"/>
              <a:buChar char="•"/>
            </a:pPr>
            <a:r>
              <a:rPr lang="en-US" dirty="0" smtClean="0"/>
              <a:t>- </a:t>
            </a:r>
            <a:r>
              <a:rPr lang="en-US" dirty="0"/>
              <a:t>80% of the engineering is accomplished by 20% of the tools. </a:t>
            </a:r>
            <a:endParaRPr lang="en-US" dirty="0" smtClean="0"/>
          </a:p>
          <a:p>
            <a:pPr marL="342900" indent="-342900">
              <a:buFont typeface="Arial" pitchFamily="34" charset="0"/>
              <a:buChar char="•"/>
            </a:pPr>
            <a:r>
              <a:rPr lang="en-US" dirty="0" smtClean="0"/>
              <a:t>- </a:t>
            </a:r>
            <a:r>
              <a:rPr lang="en-US" dirty="0"/>
              <a:t>80% of the progress is made by 20% of the people. </a:t>
            </a:r>
          </a:p>
        </p:txBody>
      </p:sp>
    </p:spTree>
    <p:extLst>
      <p:ext uri="{BB962C8B-B14F-4D97-AF65-F5344CB8AC3E}">
        <p14:creationId xmlns:p14="http://schemas.microsoft.com/office/powerpoint/2010/main" val="1267045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D. 5,14,24</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931679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3777"/>
            <a:ext cx="811464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220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l"/>
            <a:r>
              <a:rPr lang="en-US" dirty="0"/>
              <a:t>Which practice prescribe "the code is always written by two programmers at one machine</a:t>
            </a:r>
            <a:r>
              <a:rPr lang="en-US" dirty="0" smtClean="0"/>
              <a:t>"?</a:t>
            </a:r>
          </a:p>
          <a:p>
            <a:pPr algn="l"/>
            <a:endParaRPr lang="en-US" dirty="0"/>
          </a:p>
          <a:p>
            <a:pPr lvl="1" algn="l"/>
            <a:r>
              <a:rPr lang="en-US" dirty="0"/>
              <a:t>A. </a:t>
            </a:r>
            <a:r>
              <a:rPr lang="en-US" dirty="0" smtClean="0"/>
              <a:t>Twin </a:t>
            </a:r>
            <a:r>
              <a:rPr lang="en-US" dirty="0"/>
              <a:t>Programming</a:t>
            </a:r>
          </a:p>
          <a:p>
            <a:pPr lvl="1" algn="l"/>
            <a:r>
              <a:rPr lang="en-US" dirty="0"/>
              <a:t>B. </a:t>
            </a:r>
            <a:r>
              <a:rPr lang="en-US" dirty="0" smtClean="0"/>
              <a:t>Peer </a:t>
            </a:r>
            <a:r>
              <a:rPr lang="en-US" dirty="0"/>
              <a:t>Programming</a:t>
            </a:r>
          </a:p>
          <a:p>
            <a:pPr lvl="1" algn="l"/>
            <a:r>
              <a:rPr lang="en-US" dirty="0"/>
              <a:t>C. </a:t>
            </a:r>
            <a:r>
              <a:rPr lang="en-US" dirty="0" smtClean="0"/>
              <a:t>Pair </a:t>
            </a:r>
            <a:r>
              <a:rPr lang="en-US" dirty="0"/>
              <a:t>Programming</a:t>
            </a:r>
          </a:p>
          <a:p>
            <a:pPr lvl="1" algn="l"/>
            <a:r>
              <a:rPr lang="en-US" dirty="0"/>
              <a:t>D. </a:t>
            </a:r>
            <a:r>
              <a:rPr lang="en-US" dirty="0" smtClean="0"/>
              <a:t>Buddy </a:t>
            </a:r>
            <a:r>
              <a:rPr lang="en-US" dirty="0"/>
              <a:t>Programming</a:t>
            </a:r>
          </a:p>
          <a:p>
            <a:pPr algn="l"/>
            <a:endParaRPr lang="en-US" dirty="0"/>
          </a:p>
        </p:txBody>
      </p:sp>
      <p:sp>
        <p:nvSpPr>
          <p:cNvPr id="3" name="Title 2"/>
          <p:cNvSpPr>
            <a:spLocks noGrp="1"/>
          </p:cNvSpPr>
          <p:nvPr>
            <p:ph type="title"/>
          </p:nvPr>
        </p:nvSpPr>
        <p:spPr/>
        <p:txBody>
          <a:bodyPr/>
          <a:lstStyle/>
          <a:p>
            <a:r>
              <a:rPr lang="en-US" dirty="0" smtClean="0"/>
              <a:t>QUESTION-6</a:t>
            </a:r>
            <a:endParaRPr lang="en-US" dirty="0"/>
          </a:p>
        </p:txBody>
      </p:sp>
    </p:spTree>
    <p:extLst>
      <p:ext uri="{BB962C8B-B14F-4D97-AF65-F5344CB8AC3E}">
        <p14:creationId xmlns:p14="http://schemas.microsoft.com/office/powerpoint/2010/main" val="4025267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pPr lvl="1">
              <a:spcBef>
                <a:spcPts val="600"/>
              </a:spcBef>
            </a:pPr>
            <a:r>
              <a:rPr lang="en-US" sz="2800" dirty="0"/>
              <a:t>C. Pair Programming</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3638126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Which statement is true about story in XP</a:t>
            </a:r>
            <a:r>
              <a:rPr lang="en-US" b="1" dirty="0" smtClean="0"/>
              <a:t>?</a:t>
            </a:r>
          </a:p>
          <a:p>
            <a:pPr algn="l"/>
            <a:endParaRPr lang="en-US" b="1" dirty="0"/>
          </a:p>
          <a:p>
            <a:pPr algn="l"/>
            <a:r>
              <a:rPr lang="en-US" dirty="0"/>
              <a:t>A. It is a short description of customer visible functionalities</a:t>
            </a:r>
            <a:br>
              <a:rPr lang="en-US" dirty="0"/>
            </a:br>
            <a:r>
              <a:rPr lang="en-US" dirty="0"/>
              <a:t>B. Each story need to represent a complete feature</a:t>
            </a:r>
            <a:br>
              <a:rPr lang="en-US" dirty="0"/>
            </a:br>
            <a:r>
              <a:rPr lang="en-US" dirty="0"/>
              <a:t>C. Story is XP terminology for the Use Case</a:t>
            </a:r>
            <a:br>
              <a:rPr lang="en-US" dirty="0"/>
            </a:br>
            <a:r>
              <a:rPr lang="en-US" dirty="0"/>
              <a:t>D. A Story should not be described in more than one page</a:t>
            </a:r>
          </a:p>
          <a:p>
            <a:pPr algn="l"/>
            <a:endParaRPr lang="en-US" dirty="0"/>
          </a:p>
        </p:txBody>
      </p:sp>
      <p:sp>
        <p:nvSpPr>
          <p:cNvPr id="3" name="Title 2"/>
          <p:cNvSpPr>
            <a:spLocks noGrp="1"/>
          </p:cNvSpPr>
          <p:nvPr>
            <p:ph type="title"/>
          </p:nvPr>
        </p:nvSpPr>
        <p:spPr/>
        <p:txBody>
          <a:bodyPr/>
          <a:lstStyle/>
          <a:p>
            <a:r>
              <a:rPr lang="en-US" dirty="0" smtClean="0"/>
              <a:t>QUESTION-7</a:t>
            </a:r>
            <a:endParaRPr lang="en-US" dirty="0"/>
          </a:p>
        </p:txBody>
      </p:sp>
    </p:spTree>
    <p:extLst>
      <p:ext uri="{BB962C8B-B14F-4D97-AF65-F5344CB8AC3E}">
        <p14:creationId xmlns:p14="http://schemas.microsoft.com/office/powerpoint/2010/main" val="4116224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r>
              <a:rPr lang="en-US" sz="2800" dirty="0"/>
              <a:t>A. It is a short description of customer visible functionalities</a:t>
            </a:r>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32546944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What are the four framework activities found in the Extreme Programming (XP) process model</a:t>
            </a:r>
            <a:r>
              <a:rPr lang="en-US" dirty="0" smtClean="0"/>
              <a:t>?</a:t>
            </a:r>
          </a:p>
          <a:p>
            <a:pPr algn="l"/>
            <a:endParaRPr lang="en-US" dirty="0"/>
          </a:p>
          <a:p>
            <a:pPr algn="l"/>
            <a:r>
              <a:rPr lang="en-US" dirty="0" smtClean="0"/>
              <a:t>a. analysis</a:t>
            </a:r>
            <a:r>
              <a:rPr lang="en-US" dirty="0"/>
              <a:t>, design, coding, testing</a:t>
            </a:r>
          </a:p>
          <a:p>
            <a:pPr algn="l"/>
            <a:r>
              <a:rPr lang="en-US" dirty="0" smtClean="0"/>
              <a:t>b. planning</a:t>
            </a:r>
            <a:r>
              <a:rPr lang="en-US" dirty="0"/>
              <a:t>, analysis, design, coding</a:t>
            </a:r>
          </a:p>
          <a:p>
            <a:pPr algn="l"/>
            <a:r>
              <a:rPr lang="en-US" dirty="0" smtClean="0"/>
              <a:t>c. planning</a:t>
            </a:r>
            <a:r>
              <a:rPr lang="en-US" dirty="0"/>
              <a:t>, analysis, coding, testing</a:t>
            </a:r>
          </a:p>
          <a:p>
            <a:pPr algn="l"/>
            <a:r>
              <a:rPr lang="en-US" dirty="0" smtClean="0"/>
              <a:t>d. planning</a:t>
            </a:r>
            <a:r>
              <a:rPr lang="en-US" dirty="0"/>
              <a:t>, design, coding, testing</a:t>
            </a:r>
          </a:p>
        </p:txBody>
      </p:sp>
      <p:sp>
        <p:nvSpPr>
          <p:cNvPr id="3" name="Title 2"/>
          <p:cNvSpPr>
            <a:spLocks noGrp="1"/>
          </p:cNvSpPr>
          <p:nvPr>
            <p:ph type="title"/>
          </p:nvPr>
        </p:nvSpPr>
        <p:spPr/>
        <p:txBody>
          <a:bodyPr/>
          <a:lstStyle/>
          <a:p>
            <a:r>
              <a:rPr lang="en-US" dirty="0" smtClean="0"/>
              <a:t>QUESTION-8</a:t>
            </a:r>
            <a:endParaRPr lang="en-US" dirty="0"/>
          </a:p>
        </p:txBody>
      </p:sp>
    </p:spTree>
    <p:extLst>
      <p:ext uri="{BB962C8B-B14F-4D97-AF65-F5344CB8AC3E}">
        <p14:creationId xmlns:p14="http://schemas.microsoft.com/office/powerpoint/2010/main" val="4200086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dirty="0"/>
              <a:t>d. planning, design, coding, testing</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297968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dirty="0"/>
              <a:t>Agile is a ______ .</a:t>
            </a:r>
          </a:p>
          <a:p>
            <a:pPr algn="l"/>
            <a:endParaRPr lang="en-US" dirty="0"/>
          </a:p>
          <a:p>
            <a:pPr algn="l"/>
            <a:r>
              <a:rPr lang="en-US" dirty="0"/>
              <a:t>a. Sequential</a:t>
            </a:r>
          </a:p>
          <a:p>
            <a:pPr algn="l"/>
            <a:r>
              <a:rPr lang="en-US" dirty="0"/>
              <a:t>b. Iterative</a:t>
            </a:r>
          </a:p>
          <a:p>
            <a:pPr algn="l"/>
            <a:r>
              <a:rPr lang="en-US" dirty="0"/>
              <a:t>c. Incremental</a:t>
            </a:r>
          </a:p>
          <a:p>
            <a:pPr algn="l"/>
            <a:r>
              <a:rPr lang="en-US" dirty="0"/>
              <a:t>d. Both b &amp; c</a:t>
            </a:r>
          </a:p>
        </p:txBody>
      </p:sp>
      <p:sp>
        <p:nvSpPr>
          <p:cNvPr id="3" name="Title 2"/>
          <p:cNvSpPr>
            <a:spLocks noGrp="1"/>
          </p:cNvSpPr>
          <p:nvPr>
            <p:ph type="title"/>
          </p:nvPr>
        </p:nvSpPr>
        <p:spPr/>
        <p:txBody>
          <a:bodyPr/>
          <a:lstStyle/>
          <a:p>
            <a:r>
              <a:rPr lang="en-US" dirty="0" smtClean="0"/>
              <a:t>Question-9</a:t>
            </a:r>
            <a:endParaRPr lang="en-US" dirty="0"/>
          </a:p>
        </p:txBody>
      </p:sp>
    </p:spTree>
    <p:extLst>
      <p:ext uri="{BB962C8B-B14F-4D97-AF65-F5344CB8AC3E}">
        <p14:creationId xmlns:p14="http://schemas.microsoft.com/office/powerpoint/2010/main" val="1738213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dirty="0"/>
              <a:t>d. Both b &amp; c</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189816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In agile development, lengthy documentation is created</a:t>
            </a:r>
            <a:r>
              <a:rPr lang="en-US" b="1" dirty="0" smtClean="0"/>
              <a:t>.</a:t>
            </a:r>
            <a:r>
              <a:rPr lang="en-US" dirty="0"/>
              <a:t/>
            </a:r>
            <a:br>
              <a:rPr lang="en-US" dirty="0"/>
            </a:br>
            <a:r>
              <a:rPr lang="en-US" dirty="0"/>
              <a:t/>
            </a:r>
            <a:br>
              <a:rPr lang="en-US" dirty="0"/>
            </a:br>
            <a:endParaRPr lang="en-US" dirty="0"/>
          </a:p>
          <a:p>
            <a:pPr algn="l"/>
            <a:r>
              <a:rPr lang="en-US" b="1" dirty="0"/>
              <a:t>a.</a:t>
            </a:r>
            <a:r>
              <a:rPr lang="en-US" dirty="0"/>
              <a:t> True</a:t>
            </a:r>
          </a:p>
          <a:p>
            <a:pPr algn="l"/>
            <a:r>
              <a:rPr lang="en-US" b="1" dirty="0"/>
              <a:t>b.</a:t>
            </a:r>
            <a:r>
              <a:rPr lang="en-US" dirty="0"/>
              <a:t> False</a:t>
            </a:r>
          </a:p>
          <a:p>
            <a:pPr algn="l"/>
            <a:endParaRPr lang="en-US" dirty="0"/>
          </a:p>
        </p:txBody>
      </p:sp>
      <p:sp>
        <p:nvSpPr>
          <p:cNvPr id="3" name="Title 2"/>
          <p:cNvSpPr>
            <a:spLocks noGrp="1"/>
          </p:cNvSpPr>
          <p:nvPr>
            <p:ph type="title"/>
          </p:nvPr>
        </p:nvSpPr>
        <p:spPr/>
        <p:txBody>
          <a:bodyPr/>
          <a:lstStyle/>
          <a:p>
            <a:r>
              <a:rPr lang="en-US" dirty="0" smtClean="0"/>
              <a:t>Question-10</a:t>
            </a:r>
            <a:endParaRPr lang="en-US" dirty="0"/>
          </a:p>
        </p:txBody>
      </p:sp>
    </p:spTree>
    <p:extLst>
      <p:ext uri="{BB962C8B-B14F-4D97-AF65-F5344CB8AC3E}">
        <p14:creationId xmlns:p14="http://schemas.microsoft.com/office/powerpoint/2010/main" val="4021042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smtClean="0"/>
          </a:p>
          <a:p>
            <a:endParaRPr lang="en-US" dirty="0"/>
          </a:p>
          <a:p>
            <a:endParaRPr lang="en-US" dirty="0" smtClean="0"/>
          </a:p>
          <a:p>
            <a:r>
              <a:rPr lang="en-US" sz="2800" b="1" dirty="0"/>
              <a:t>b.</a:t>
            </a:r>
            <a:r>
              <a:rPr lang="en-US" sz="2800" dirty="0"/>
              <a:t> False</a:t>
            </a:r>
          </a:p>
          <a:p>
            <a:endParaRPr lang="en-US" dirty="0"/>
          </a:p>
        </p:txBody>
      </p:sp>
      <p:sp>
        <p:nvSpPr>
          <p:cNvPr id="3" name="Title 2"/>
          <p:cNvSpPr>
            <a:spLocks noGrp="1"/>
          </p:cNvSpPr>
          <p:nvPr>
            <p:ph type="title"/>
          </p:nvPr>
        </p:nvSpPr>
        <p:spPr/>
        <p:txBody>
          <a:bodyPr/>
          <a:lstStyle/>
          <a:p>
            <a:r>
              <a:rPr lang="en-US" dirty="0" smtClean="0"/>
              <a:t>answer</a:t>
            </a:r>
            <a:endParaRPr lang="en-US" dirty="0"/>
          </a:p>
        </p:txBody>
      </p:sp>
    </p:spTree>
    <p:extLst>
      <p:ext uri="{BB962C8B-B14F-4D97-AF65-F5344CB8AC3E}">
        <p14:creationId xmlns:p14="http://schemas.microsoft.com/office/powerpoint/2010/main" val="2196440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b="1" dirty="0"/>
              <a:t>What does “Timeboxed” means in Agile terms</a:t>
            </a:r>
            <a:r>
              <a:rPr lang="en-US" b="1" dirty="0" smtClean="0"/>
              <a:t>?</a:t>
            </a:r>
          </a:p>
          <a:p>
            <a:pPr algn="l"/>
            <a:r>
              <a:rPr lang="en-US" dirty="0"/>
              <a:t/>
            </a:r>
            <a:br>
              <a:rPr lang="en-US" dirty="0"/>
            </a:br>
            <a:r>
              <a:rPr lang="en-US" dirty="0"/>
              <a:t>A. Fast</a:t>
            </a:r>
            <a:br>
              <a:rPr lang="en-US" dirty="0"/>
            </a:br>
            <a:r>
              <a:rPr lang="en-US" dirty="0"/>
              <a:t>B. Flexible</a:t>
            </a:r>
            <a:br>
              <a:rPr lang="en-US" dirty="0"/>
            </a:br>
            <a:r>
              <a:rPr lang="en-US" dirty="0"/>
              <a:t>C. Frequent</a:t>
            </a:r>
            <a:br>
              <a:rPr lang="en-US" dirty="0"/>
            </a:br>
            <a:r>
              <a:rPr lang="en-US" dirty="0"/>
              <a:t>D. Fixed</a:t>
            </a:r>
          </a:p>
        </p:txBody>
      </p:sp>
      <p:sp>
        <p:nvSpPr>
          <p:cNvPr id="3" name="Title 2"/>
          <p:cNvSpPr>
            <a:spLocks noGrp="1"/>
          </p:cNvSpPr>
          <p:nvPr>
            <p:ph type="title"/>
          </p:nvPr>
        </p:nvSpPr>
        <p:spPr/>
        <p:txBody>
          <a:bodyPr/>
          <a:lstStyle/>
          <a:p>
            <a:r>
              <a:rPr lang="en-US" dirty="0" smtClean="0"/>
              <a:t>QUESTION-2</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153400" cy="643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087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just"/>
            <a:r>
              <a:rPr lang="en-US" dirty="0"/>
              <a:t>People Capability Maturity Model (PCMM) is a maturity framework that focuses on continuously improving the management and development of the human assets of a software or information systems organization. PCMM can be perceived as the application of the principles of Capability Maturity Model to human assets of a software organization</a:t>
            </a:r>
            <a:r>
              <a:rPr lang="en-US" dirty="0" smtClean="0"/>
              <a:t>.</a:t>
            </a:r>
          </a:p>
          <a:p>
            <a:pPr algn="just"/>
            <a:endParaRPr lang="en-US" dirty="0"/>
          </a:p>
          <a:p>
            <a:pPr algn="just"/>
            <a:r>
              <a:rPr lang="en-US" dirty="0"/>
              <a:t>The primary objective of the People Capability Maturity Model is to improve the capability of the entire workforce. This can be defined as the level of knowledge, skills, and 60 process abilities available for performing an organization’s current and future business activities. </a:t>
            </a:r>
          </a:p>
        </p:txBody>
      </p:sp>
      <p:sp>
        <p:nvSpPr>
          <p:cNvPr id="3" name="Title 2"/>
          <p:cNvSpPr>
            <a:spLocks noGrp="1"/>
          </p:cNvSpPr>
          <p:nvPr>
            <p:ph type="title"/>
          </p:nvPr>
        </p:nvSpPr>
        <p:spPr/>
        <p:txBody>
          <a:bodyPr/>
          <a:lstStyle/>
          <a:p>
            <a:r>
              <a:rPr lang="en-US" dirty="0"/>
              <a:t>People Capability Maturity Model (PCMM)</a:t>
            </a:r>
          </a:p>
        </p:txBody>
      </p:sp>
    </p:spTree>
    <p:extLst>
      <p:ext uri="{BB962C8B-B14F-4D97-AF65-F5344CB8AC3E}">
        <p14:creationId xmlns:p14="http://schemas.microsoft.com/office/powerpoint/2010/main" val="2975742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1905000"/>
            <a:ext cx="8839200" cy="4953000"/>
          </a:xfrm>
        </p:spPr>
        <p:txBody>
          <a:bodyPr>
            <a:normAutofit fontScale="85000" lnSpcReduction="10000"/>
          </a:bodyPr>
          <a:lstStyle/>
          <a:p>
            <a:pPr marL="457200" indent="-457200" algn="just">
              <a:buAutoNum type="arabicPeriod"/>
            </a:pPr>
            <a:r>
              <a:rPr lang="en-US" dirty="0" smtClean="0"/>
              <a:t>In </a:t>
            </a:r>
            <a:r>
              <a:rPr lang="en-US" dirty="0"/>
              <a:t>mature organizations, workforce capability is directly related to business performance. </a:t>
            </a:r>
            <a:endParaRPr lang="en-US" dirty="0" smtClean="0"/>
          </a:p>
          <a:p>
            <a:pPr marL="457200" indent="-457200" algn="just">
              <a:buAutoNum type="arabicPeriod"/>
            </a:pPr>
            <a:r>
              <a:rPr lang="en-US" dirty="0" smtClean="0"/>
              <a:t>Workforce </a:t>
            </a:r>
            <a:r>
              <a:rPr lang="en-US" dirty="0"/>
              <a:t>capability is a competitive issue and a source of strategic advantage. </a:t>
            </a:r>
            <a:endParaRPr lang="en-US" dirty="0" smtClean="0"/>
          </a:p>
          <a:p>
            <a:pPr marL="457200" indent="-457200" algn="just">
              <a:buAutoNum type="arabicPeriod"/>
            </a:pPr>
            <a:r>
              <a:rPr lang="en-US" dirty="0" smtClean="0"/>
              <a:t>Workforce </a:t>
            </a:r>
            <a:r>
              <a:rPr lang="en-US" dirty="0"/>
              <a:t>capability must be defined in relation to the organization’s strategic business objectives. </a:t>
            </a:r>
            <a:endParaRPr lang="en-US" dirty="0" smtClean="0"/>
          </a:p>
          <a:p>
            <a:pPr marL="457200" indent="-457200" algn="just">
              <a:buAutoNum type="arabicPeriod"/>
            </a:pPr>
            <a:r>
              <a:rPr lang="en-US" dirty="0" smtClean="0"/>
              <a:t>Knowledge-intense </a:t>
            </a:r>
            <a:r>
              <a:rPr lang="en-US" dirty="0"/>
              <a:t>work shifts the focus from job elements to workforce competencies. </a:t>
            </a:r>
            <a:endParaRPr lang="en-US" dirty="0" smtClean="0"/>
          </a:p>
          <a:p>
            <a:pPr marL="457200" indent="-457200" algn="just">
              <a:buAutoNum type="arabicPeriod"/>
            </a:pPr>
            <a:r>
              <a:rPr lang="en-US" dirty="0" smtClean="0"/>
              <a:t>Capability </a:t>
            </a:r>
            <a:r>
              <a:rPr lang="en-US" dirty="0"/>
              <a:t>can be measured and improved at multiple levels, including individuals, workgroups, workforce competencies, and the organization. </a:t>
            </a:r>
            <a:endParaRPr lang="en-US" dirty="0" smtClean="0"/>
          </a:p>
          <a:p>
            <a:pPr marL="457200" indent="-457200" algn="just">
              <a:buAutoNum type="arabicPeriod"/>
            </a:pPr>
            <a:r>
              <a:rPr lang="en-US" dirty="0" smtClean="0"/>
              <a:t>An </a:t>
            </a:r>
            <a:r>
              <a:rPr lang="en-US" dirty="0"/>
              <a:t>organization should invest in improving the capability of those workforce competencies that are critical to its core competency as a business. </a:t>
            </a:r>
            <a:endParaRPr lang="en-US" dirty="0" smtClean="0"/>
          </a:p>
          <a:p>
            <a:pPr marL="457200" indent="-457200" algn="just">
              <a:buAutoNum type="arabicPeriod"/>
            </a:pPr>
            <a:r>
              <a:rPr lang="en-US" dirty="0" smtClean="0"/>
              <a:t>Operational </a:t>
            </a:r>
            <a:r>
              <a:rPr lang="en-US" dirty="0"/>
              <a:t>management is responsible for the capability of the workforce. </a:t>
            </a:r>
            <a:endParaRPr lang="en-US" dirty="0" smtClean="0"/>
          </a:p>
          <a:p>
            <a:pPr marL="457200" indent="-457200" algn="just">
              <a:buAutoNum type="arabicPeriod"/>
            </a:pPr>
            <a:r>
              <a:rPr lang="en-US" dirty="0" smtClean="0"/>
              <a:t>The </a:t>
            </a:r>
            <a:r>
              <a:rPr lang="en-US" dirty="0"/>
              <a:t>improvement of workforce capability can be pursued as a process composed from proven practices and procedures. </a:t>
            </a:r>
            <a:endParaRPr lang="en-US" dirty="0" smtClean="0"/>
          </a:p>
          <a:p>
            <a:pPr marL="457200" indent="-457200" algn="just">
              <a:buAutoNum type="arabicPeriod"/>
            </a:pPr>
            <a:r>
              <a:rPr lang="en-US" dirty="0" smtClean="0"/>
              <a:t>The </a:t>
            </a:r>
            <a:r>
              <a:rPr lang="en-US" dirty="0"/>
              <a:t>organization is responsible for providing improvement opportunities, while individuals are responsible for taking advantage of them. </a:t>
            </a:r>
            <a:endParaRPr lang="en-US" dirty="0" smtClean="0"/>
          </a:p>
          <a:p>
            <a:pPr marL="457200" indent="-457200" algn="just">
              <a:buAutoNum type="arabicPeriod"/>
            </a:pPr>
            <a:r>
              <a:rPr lang="en-US" dirty="0" smtClean="0"/>
              <a:t>Since </a:t>
            </a:r>
            <a:r>
              <a:rPr lang="en-US" dirty="0"/>
              <a:t>technologies and organizational forms evolve rapidly, organizations must continually evolve their workforce practices and develop new workforce competencies.</a:t>
            </a:r>
          </a:p>
        </p:txBody>
      </p:sp>
      <p:sp>
        <p:nvSpPr>
          <p:cNvPr id="3" name="Title 2"/>
          <p:cNvSpPr>
            <a:spLocks noGrp="1"/>
          </p:cNvSpPr>
          <p:nvPr>
            <p:ph type="title"/>
          </p:nvPr>
        </p:nvSpPr>
        <p:spPr/>
        <p:txBody>
          <a:bodyPr>
            <a:normAutofit fontScale="90000"/>
          </a:bodyPr>
          <a:lstStyle/>
          <a:p>
            <a:r>
              <a:rPr lang="en-US" dirty="0"/>
              <a:t>Principles of People Capability Maturity Model (PCMM)</a:t>
            </a:r>
          </a:p>
        </p:txBody>
      </p:sp>
    </p:spTree>
    <p:extLst>
      <p:ext uri="{BB962C8B-B14F-4D97-AF65-F5344CB8AC3E}">
        <p14:creationId xmlns:p14="http://schemas.microsoft.com/office/powerpoint/2010/main" val="72508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People </a:t>
            </a:r>
            <a:r>
              <a:rPr lang="en-US" dirty="0"/>
              <a:t>Capability Maturity Model </a:t>
            </a:r>
            <a:r>
              <a:rPr lang="en-US" dirty="0" smtClean="0"/>
              <a:t>: five </a:t>
            </a:r>
            <a:r>
              <a:rPr lang="en-US" dirty="0"/>
              <a:t>maturity </a:t>
            </a:r>
            <a:r>
              <a:rPr lang="en-US" dirty="0" smtClean="0"/>
              <a:t>levels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09774"/>
            <a:ext cx="8478497"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5958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42126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706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just">
              <a:buFont typeface="Arial" pitchFamily="34" charset="0"/>
              <a:buChar char="•"/>
            </a:pPr>
            <a:r>
              <a:rPr lang="en-US" sz="2400" dirty="0" smtClean="0"/>
              <a:t>CMM is more Generic and focused on organization process. </a:t>
            </a:r>
          </a:p>
          <a:p>
            <a:pPr marL="342900" indent="-342900" algn="just">
              <a:buFont typeface="Arial" pitchFamily="34" charset="0"/>
              <a:buChar char="•"/>
            </a:pPr>
            <a:r>
              <a:rPr lang="en-US" sz="2400" dirty="0" smtClean="0"/>
              <a:t>PCMM is more focused on the organization workforce.</a:t>
            </a:r>
          </a:p>
          <a:p>
            <a:pPr marL="342900" indent="-342900" algn="just">
              <a:buFont typeface="Arial" pitchFamily="34" charset="0"/>
              <a:buChar char="•"/>
            </a:pPr>
            <a:r>
              <a:rPr lang="en-US" sz="2400" dirty="0" smtClean="0"/>
              <a:t>PCMM has a staged architecture then just maturity levels as in CMM. </a:t>
            </a:r>
          </a:p>
          <a:p>
            <a:pPr marL="342900" indent="-342900" algn="just">
              <a:buFont typeface="Arial" pitchFamily="34" charset="0"/>
              <a:buChar char="•"/>
            </a:pPr>
            <a:r>
              <a:rPr lang="en-US" sz="2400" dirty="0" smtClean="0"/>
              <a:t>It is used world wide by organizations like IBM, BAE Systems, TCS, Ericsson etc. </a:t>
            </a:r>
            <a:endParaRPr lang="en-US" sz="2400" dirty="0"/>
          </a:p>
        </p:txBody>
      </p:sp>
    </p:spTree>
    <p:extLst>
      <p:ext uri="{BB962C8B-B14F-4D97-AF65-F5344CB8AC3E}">
        <p14:creationId xmlns:p14="http://schemas.microsoft.com/office/powerpoint/2010/main" val="416991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295400"/>
            <a:ext cx="8229600" cy="4075176"/>
          </a:xfrm>
        </p:spPr>
        <p:txBody>
          <a:bodyPr/>
          <a:lstStyle/>
          <a:p>
            <a:pPr algn="just"/>
            <a:r>
              <a:rPr lang="en-US" dirty="0"/>
              <a:t>The PSP is a personal process for developing software or for doing any other defined </a:t>
            </a:r>
            <a:r>
              <a:rPr lang="en-US" dirty="0" smtClean="0"/>
              <a:t>activity. It </a:t>
            </a:r>
            <a:r>
              <a:rPr lang="en-US" dirty="0"/>
              <a:t>provides a measurement and analysis framework for characterizing and managing your personal work.</a:t>
            </a:r>
          </a:p>
          <a:p>
            <a:pPr algn="just"/>
            <a:r>
              <a:rPr lang="en-US" dirty="0"/>
              <a:t> </a:t>
            </a:r>
          </a:p>
          <a:p>
            <a:pPr algn="just"/>
            <a:endParaRPr lang="en-US" dirty="0"/>
          </a:p>
        </p:txBody>
      </p:sp>
      <p:sp>
        <p:nvSpPr>
          <p:cNvPr id="3" name="Title 2"/>
          <p:cNvSpPr>
            <a:spLocks noGrp="1"/>
          </p:cNvSpPr>
          <p:nvPr>
            <p:ph type="title"/>
          </p:nvPr>
        </p:nvSpPr>
        <p:spPr>
          <a:xfrm>
            <a:off x="2514600" y="228600"/>
            <a:ext cx="4114800" cy="701040"/>
          </a:xfrm>
        </p:spPr>
        <p:txBody>
          <a:bodyPr/>
          <a:lstStyle/>
          <a:p>
            <a:r>
              <a:rPr lang="en-US" dirty="0" smtClean="0"/>
              <a:t>PERSONAL SOFTWARE PROCESS(PSP)</a:t>
            </a:r>
            <a:endParaRPr lang="en-US" dirty="0"/>
          </a:p>
        </p:txBody>
      </p:sp>
      <p:pic>
        <p:nvPicPr>
          <p:cNvPr id="1026" name="Picture 1" descr="S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8775" y="2963863"/>
            <a:ext cx="5224463" cy="376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93060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1177</TotalTime>
  <Words>872</Words>
  <Application>Microsoft Office PowerPoint</Application>
  <PresentationFormat>On-screen Show (4:3)</PresentationFormat>
  <Paragraphs>132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BlackTie</vt:lpstr>
      <vt:lpstr>        SPPM PSP AND TSP   09/09/2020      </vt:lpstr>
      <vt:lpstr>PowerPoint Presentation</vt:lpstr>
      <vt:lpstr>QUESTION-2</vt:lpstr>
      <vt:lpstr>People Capability Maturity Model (PCMM)</vt:lpstr>
      <vt:lpstr>Principles of People Capability Maturity Model (PCMM)</vt:lpstr>
      <vt:lpstr>People Capability Maturity Model : five maturity levels </vt:lpstr>
      <vt:lpstr>PowerPoint Presentation</vt:lpstr>
      <vt:lpstr>PowerPoint Presentation</vt:lpstr>
      <vt:lpstr>PERSONAL SOFTWARE PROCESS(PSP)</vt:lpstr>
      <vt:lpstr>PowerPoint Presentation</vt:lpstr>
      <vt:lpstr>PowerPoint Presentation</vt:lpstr>
      <vt:lpstr>Team Software Process (Tsp) </vt:lpstr>
      <vt:lpstr> Launch Process </vt:lpstr>
      <vt:lpstr>PowerPoint Presentation</vt:lpstr>
      <vt:lpstr>ANSWER</vt:lpstr>
      <vt:lpstr>PowerPoint Presentation</vt:lpstr>
      <vt:lpstr>PowerPoint Presentation</vt:lpstr>
      <vt:lpstr>PowerPoint Presentation</vt:lpstr>
      <vt:lpstr>ANSWER</vt:lpstr>
      <vt:lpstr>QUESTION-6</vt:lpstr>
      <vt:lpstr>ANSWER</vt:lpstr>
      <vt:lpstr>QUESTION-7</vt:lpstr>
      <vt:lpstr>ANSWER</vt:lpstr>
      <vt:lpstr>QUESTION-8</vt:lpstr>
      <vt:lpstr>ANSWER</vt:lpstr>
      <vt:lpstr>Question-9</vt:lpstr>
      <vt:lpstr>answer</vt:lpstr>
      <vt:lpstr>Question-10</vt:lpstr>
      <vt:lpstr>answer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questions </dc:title>
  <dc:creator>Sony</dc:creator>
  <cp:lastModifiedBy>Sony</cp:lastModifiedBy>
  <cp:revision>74</cp:revision>
  <dcterms:created xsi:type="dcterms:W3CDTF">2006-08-16T00:00:00Z</dcterms:created>
  <dcterms:modified xsi:type="dcterms:W3CDTF">2020-09-09T04:50:18Z</dcterms:modified>
</cp:coreProperties>
</file>