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10" r:id="rId5"/>
    <p:sldId id="311" r:id="rId6"/>
    <p:sldId id="312" r:id="rId7"/>
    <p:sldId id="313" r:id="rId8"/>
    <p:sldId id="314" r:id="rId9"/>
    <p:sldId id="263" r:id="rId10"/>
    <p:sldId id="264" r:id="rId11"/>
    <p:sldId id="277" r:id="rId12"/>
    <p:sldId id="278" r:id="rId13"/>
    <p:sldId id="265" r:id="rId14"/>
    <p:sldId id="315" r:id="rId15"/>
    <p:sldId id="316" r:id="rId16"/>
    <p:sldId id="317" r:id="rId17"/>
    <p:sldId id="318" r:id="rId18"/>
    <p:sldId id="319" r:id="rId19"/>
    <p:sldId id="320" r:id="rId20"/>
    <p:sldId id="321" r:id="rId21"/>
    <p:sldId id="324" r:id="rId22"/>
    <p:sldId id="325" r:id="rId23"/>
    <p:sldId id="326" r:id="rId24"/>
    <p:sldId id="327" r:id="rId25"/>
    <p:sldId id="328" r:id="rId26"/>
    <p:sldId id="322" r:id="rId27"/>
    <p:sldId id="323" r:id="rId28"/>
    <p:sldId id="329" r:id="rId29"/>
    <p:sldId id="330" r:id="rId30"/>
    <p:sldId id="331" r:id="rId31"/>
    <p:sldId id="332" r:id="rId32"/>
    <p:sldId id="334" r:id="rId33"/>
    <p:sldId id="335" r:id="rId34"/>
    <p:sldId id="333" r:id="rId35"/>
    <p:sldId id="336" r:id="rId36"/>
    <p:sldId id="337" r:id="rId37"/>
    <p:sldId id="338" r:id="rId38"/>
    <p:sldId id="33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11/5/2020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11/5/2020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11/5/2020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11/5/2020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11/5/2020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EVOLUTION OF SOFTWARE ECONOMICS, COCOMO MODEL</a:t>
            </a:r>
            <a:br>
              <a:rPr lang="en-US" sz="2000" dirty="0" smtClean="0"/>
            </a:br>
            <a:r>
              <a:rPr lang="en-US" sz="2000" smtClean="0"/>
              <a:t>  </a:t>
            </a:r>
            <a:r>
              <a:rPr lang="en-US" sz="2000" smtClean="0"/>
              <a:t>/09/2020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990600"/>
            <a:ext cx="9067800" cy="6019800"/>
          </a:xfrm>
        </p:spPr>
        <p:txBody>
          <a:bodyPr>
            <a:normAutofit fontScale="92500"/>
          </a:bodyPr>
          <a:lstStyle/>
          <a:p>
            <a:pPr algn="just"/>
            <a:r>
              <a:rPr lang="en-US" b="1" dirty="0"/>
              <a:t>F</a:t>
            </a:r>
            <a:r>
              <a:rPr lang="x-none" b="1" smtClean="0"/>
              <a:t>ive </a:t>
            </a:r>
            <a:r>
              <a:rPr lang="x-none" b="1"/>
              <a:t>basic parameters: size, process, personnel, environment, and required quality.</a:t>
            </a:r>
            <a:endParaRPr lang="en-US" b="1" dirty="0"/>
          </a:p>
          <a:p>
            <a:pPr algn="just"/>
            <a:r>
              <a:rPr lang="x-none"/>
              <a:t>1. The size of the end product (in human-generated components), which is typically quantified in terms of the number  of source  instructions  or the number  of function  points  required  to  develop  the required functionality</a:t>
            </a:r>
            <a:endParaRPr lang="en-US" dirty="0"/>
          </a:p>
          <a:p>
            <a:pPr algn="just"/>
            <a:r>
              <a:rPr lang="x-none"/>
              <a:t>2. The process used to produce the end product, in particular the ability of the process to avoid non- value-adding activities (rework, bureaucratic delays, communications overhead)</a:t>
            </a:r>
            <a:endParaRPr lang="en-US" dirty="0"/>
          </a:p>
          <a:p>
            <a:pPr algn="just"/>
            <a:r>
              <a:rPr lang="x-none"/>
              <a:t>3. The  capabilities  of  software  engineering  personnel,  and  particularly  their  experience  with  the computer science issues and the applications domain issues of the project</a:t>
            </a:r>
            <a:endParaRPr lang="en-US" dirty="0"/>
          </a:p>
          <a:p>
            <a:pPr algn="just"/>
            <a:r>
              <a:rPr lang="x-none"/>
              <a:t>4. The  environment,  which  is  made  up  of the  tools  and  techniques  available  to  support  efficient software development and to automate the process</a:t>
            </a:r>
            <a:endParaRPr lang="en-US" dirty="0"/>
          </a:p>
          <a:p>
            <a:pPr algn="just"/>
            <a:r>
              <a:rPr lang="x-none"/>
              <a:t>5. The required quality of the product, including its features, performance, reliability, and adaptability </a:t>
            </a:r>
            <a:endParaRPr lang="en-US" dirty="0"/>
          </a:p>
          <a:p>
            <a:pPr algn="just"/>
            <a:endParaRPr lang="en-US" dirty="0" smtClean="0"/>
          </a:p>
          <a:p>
            <a:pPr algn="just"/>
            <a:r>
              <a:rPr lang="x-none" smtClean="0"/>
              <a:t>The </a:t>
            </a:r>
            <a:r>
              <a:rPr lang="x-none"/>
              <a:t>relationships among these parameters and the estimated cost can be written as follows:</a:t>
            </a:r>
            <a:endParaRPr lang="en-US" dirty="0"/>
          </a:p>
          <a:p>
            <a:pPr algn="just"/>
            <a:r>
              <a:rPr lang="en-US" dirty="0"/>
              <a:t> </a:t>
            </a:r>
          </a:p>
          <a:p>
            <a:pPr algn="just"/>
            <a:r>
              <a:rPr lang="x-none"/>
              <a:t>Effort = (Personnel) (Environment) (Quality) ( Size</a:t>
            </a:r>
            <a:r>
              <a:rPr lang="x-none" baseline="30000"/>
              <a:t>process</a:t>
            </a:r>
            <a:r>
              <a:rPr lang="x-none"/>
              <a:t>)</a:t>
            </a:r>
            <a:endParaRPr lang="en-US" dirty="0"/>
          </a:p>
          <a:p>
            <a:pPr algn="just"/>
            <a:endParaRPr lang="en-US" dirty="0"/>
          </a:p>
        </p:txBody>
      </p:sp>
      <p:sp>
        <p:nvSpPr>
          <p:cNvPr id="3" name="Title 2"/>
          <p:cNvSpPr>
            <a:spLocks noGrp="1"/>
          </p:cNvSpPr>
          <p:nvPr>
            <p:ph type="title"/>
          </p:nvPr>
        </p:nvSpPr>
        <p:spPr>
          <a:xfrm>
            <a:off x="2514600" y="13138"/>
            <a:ext cx="4114800" cy="701040"/>
          </a:xfrm>
        </p:spPr>
        <p:txBody>
          <a:bodyPr/>
          <a:lstStyle/>
          <a:p>
            <a:r>
              <a:rPr lang="en-US" dirty="0"/>
              <a:t>Evolution Of Software Economics</a:t>
            </a:r>
          </a:p>
        </p:txBody>
      </p:sp>
    </p:spTree>
    <p:extLst>
      <p:ext uri="{BB962C8B-B14F-4D97-AF65-F5344CB8AC3E}">
        <p14:creationId xmlns:p14="http://schemas.microsoft.com/office/powerpoint/2010/main" val="1952250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0"/>
            <a:ext cx="9067800" cy="7162800"/>
          </a:xfrm>
        </p:spPr>
        <p:txBody>
          <a:bodyPr>
            <a:normAutofit/>
          </a:bodyPr>
          <a:lstStyle/>
          <a:p>
            <a:pPr algn="just"/>
            <a:r>
              <a:rPr lang="x-none"/>
              <a:t>The three generations of software development are defined as follows</a:t>
            </a:r>
            <a:r>
              <a:rPr lang="x-none" smtClean="0"/>
              <a:t>:</a:t>
            </a:r>
            <a:endParaRPr lang="en-US" dirty="0" smtClean="0"/>
          </a:p>
          <a:p>
            <a:pPr algn="just"/>
            <a:endParaRPr lang="en-US" dirty="0"/>
          </a:p>
          <a:p>
            <a:pPr algn="just"/>
            <a:r>
              <a:rPr lang="x-none"/>
              <a:t>1)  Conventional: 1960s and 1970s, craftsmanship. Organizations used custom tools, custom processes, and virtually all custom components built in primitive languages. Project performance was highly predictable in that cost, schedule, and quality objectives were almost always underachieved.</a:t>
            </a:r>
            <a:endParaRPr lang="en-US" dirty="0"/>
          </a:p>
          <a:p>
            <a:pPr algn="just"/>
            <a:endParaRPr lang="en-US" dirty="0" smtClean="0"/>
          </a:p>
          <a:p>
            <a:pPr algn="just"/>
            <a:r>
              <a:rPr lang="x-none" smtClean="0"/>
              <a:t>2</a:t>
            </a:r>
            <a:r>
              <a:rPr lang="x-none"/>
              <a:t>)  Transition: 1980s and 1990s, software engineering. Organiz:1tions used more-repeatable processes and off- the-shelf  tools,  and  mostly  (&gt;70%)  custom  components  built  in  higher  level  languages.  Some of the </a:t>
            </a:r>
            <a:r>
              <a:rPr lang="x-none" smtClean="0"/>
              <a:t>components  </a:t>
            </a:r>
            <a:r>
              <a:rPr lang="x-none"/>
              <a:t>(&lt;30%)  were  available  as  commercial  products,  including  the  operating  system,  database management system, networking, and graphical user interface.</a:t>
            </a:r>
            <a:endParaRPr lang="en-US" dirty="0"/>
          </a:p>
          <a:p>
            <a:pPr algn="just"/>
            <a:endParaRPr lang="en-US" dirty="0" smtClean="0"/>
          </a:p>
          <a:p>
            <a:pPr algn="just"/>
            <a:r>
              <a:rPr lang="x-none" smtClean="0"/>
              <a:t>3</a:t>
            </a:r>
            <a:r>
              <a:rPr lang="x-none"/>
              <a:t>)  Modern practices: 2000 and later, software production. </a:t>
            </a:r>
            <a:r>
              <a:rPr lang="x-none" smtClean="0"/>
              <a:t>Th</a:t>
            </a:r>
            <a:r>
              <a:rPr lang="en-US" dirty="0" smtClean="0"/>
              <a:t>e </a:t>
            </a:r>
            <a:r>
              <a:rPr lang="x-none" smtClean="0"/>
              <a:t>philosophy </a:t>
            </a:r>
            <a:r>
              <a:rPr lang="x-none"/>
              <a:t>is rooted in the use of managed and measured processes, integrated automation environments, and mostly (70%) off-the-shelf components. Perhaps as few as 30% of the components need to be custom built Technologies for environment automation, size reduction, and process improvement are not independent of one another. In each new era, the key is complementary growth in all technologies. For example, the process advances could not be used successfully without new component technologies and increased tool automation.</a:t>
            </a:r>
            <a:endParaRPr lang="en-US" dirty="0"/>
          </a:p>
          <a:p>
            <a:pPr algn="just"/>
            <a:endParaRPr lang="en-US" dirty="0"/>
          </a:p>
        </p:txBody>
      </p:sp>
    </p:spTree>
    <p:extLst>
      <p:ext uri="{BB962C8B-B14F-4D97-AF65-F5344CB8AC3E}">
        <p14:creationId xmlns:p14="http://schemas.microsoft.com/office/powerpoint/2010/main" val="319943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b="701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771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What Does Return On Investment - ROI Mean? </a:t>
            </a:r>
            <a:endParaRPr lang="en-US" dirty="0" smtClean="0"/>
          </a:p>
          <a:p>
            <a:pPr algn="just"/>
            <a:endParaRPr lang="en-US" dirty="0"/>
          </a:p>
          <a:p>
            <a:pPr algn="just"/>
            <a:r>
              <a:rPr lang="en-US" dirty="0" smtClean="0"/>
              <a:t>A </a:t>
            </a:r>
            <a:r>
              <a:rPr lang="en-US" dirty="0"/>
              <a:t>performance measure used to evaluate the efficiency of an investment or to compare the efficiency of a number of different investments. To calculate ROI, the benefit (return) of an investment is divided by the cost of the investment; the result is expressed as a percentage or a ratio. The return on investment formula: Return on investment 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76800"/>
            <a:ext cx="459987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29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2020824"/>
            <a:ext cx="9144000" cy="4684776"/>
          </a:xfrm>
        </p:spPr>
        <p:txBody>
          <a:bodyPr>
            <a:normAutofit/>
          </a:bodyPr>
          <a:lstStyle/>
          <a:p>
            <a:pPr algn="just"/>
            <a:r>
              <a:rPr lang="en-US" dirty="0"/>
              <a:t>If there is no proper well-documented case studies then it is difficult to estimate the cost of the software. It is one of the critical problem in software cost </a:t>
            </a:r>
            <a:r>
              <a:rPr lang="en-US" dirty="0" smtClean="0"/>
              <a:t>estimation.</a:t>
            </a:r>
          </a:p>
          <a:p>
            <a:pPr algn="just"/>
            <a:endParaRPr lang="en-US" dirty="0"/>
          </a:p>
          <a:p>
            <a:pPr algn="just"/>
            <a:r>
              <a:rPr lang="en-US" dirty="0"/>
              <a:t>In order to estimate the cost of a project the following three topics should be considered, </a:t>
            </a:r>
            <a:endParaRPr lang="en-US" dirty="0" smtClean="0"/>
          </a:p>
          <a:p>
            <a:pPr marL="457200" indent="-457200" algn="just">
              <a:buAutoNum type="arabicParenR"/>
            </a:pPr>
            <a:r>
              <a:rPr lang="en-US" dirty="0" smtClean="0"/>
              <a:t>Which </a:t>
            </a:r>
            <a:r>
              <a:rPr lang="en-US" dirty="0"/>
              <a:t>cost estimation model to use. </a:t>
            </a:r>
            <a:endParaRPr lang="en-US" dirty="0" smtClean="0"/>
          </a:p>
          <a:p>
            <a:pPr marL="457200" indent="-457200" algn="just">
              <a:buAutoNum type="arabicParenR"/>
            </a:pPr>
            <a:r>
              <a:rPr lang="en-US" dirty="0" smtClean="0"/>
              <a:t>Whether </a:t>
            </a:r>
            <a:r>
              <a:rPr lang="en-US" dirty="0"/>
              <a:t>to measure software size in SLOC or function point. </a:t>
            </a:r>
            <a:endParaRPr lang="en-US" dirty="0" smtClean="0"/>
          </a:p>
          <a:p>
            <a:pPr marL="457200" indent="-457200" algn="just">
              <a:buAutoNum type="arabicParenR"/>
            </a:pPr>
            <a:r>
              <a:rPr lang="en-US" dirty="0" smtClean="0"/>
              <a:t>What </a:t>
            </a:r>
            <a:r>
              <a:rPr lang="en-US" dirty="0"/>
              <a:t>constitutes a good estimate. </a:t>
            </a:r>
            <a:endParaRPr lang="en-US" dirty="0" smtClean="0"/>
          </a:p>
          <a:p>
            <a:pPr algn="just"/>
            <a:endParaRPr lang="en-US" dirty="0" smtClean="0"/>
          </a:p>
          <a:p>
            <a:pPr algn="just"/>
            <a:r>
              <a:rPr lang="en-US" dirty="0" smtClean="0"/>
              <a:t> </a:t>
            </a:r>
            <a:r>
              <a:rPr lang="en-US" dirty="0"/>
              <a:t>There are a lot of software cost estimation models are available such as, COCOMO, CHECKPOINT, ESTIMACS, Knowledge Plan, Price-S, </a:t>
            </a:r>
            <a:r>
              <a:rPr lang="en-US" dirty="0" err="1"/>
              <a:t>ProQMS</a:t>
            </a:r>
            <a:r>
              <a:rPr lang="en-US" dirty="0"/>
              <a:t>, SEER, SLIM, SOFTCOST, and SPQR/20.</a:t>
            </a:r>
          </a:p>
        </p:txBody>
      </p:sp>
      <p:sp>
        <p:nvSpPr>
          <p:cNvPr id="3" name="Title 2"/>
          <p:cNvSpPr>
            <a:spLocks noGrp="1"/>
          </p:cNvSpPr>
          <p:nvPr>
            <p:ph type="title"/>
          </p:nvPr>
        </p:nvSpPr>
        <p:spPr/>
        <p:txBody>
          <a:bodyPr/>
          <a:lstStyle/>
          <a:p>
            <a:r>
              <a:rPr lang="en-US" dirty="0"/>
              <a:t>PRAGMATIC SOFTWARE ESTIMATION: </a:t>
            </a:r>
          </a:p>
        </p:txBody>
      </p:sp>
    </p:spTree>
    <p:extLst>
      <p:ext uri="{BB962C8B-B14F-4D97-AF65-F5344CB8AC3E}">
        <p14:creationId xmlns:p14="http://schemas.microsoft.com/office/powerpoint/2010/main" val="3276107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Predominant cost estimation process</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27655" cy="325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671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Constructive Cost Model (COCOMO) is an algorithmic software cost estimation model developed by Barry W. Boehm. The model uses a basic regression formula with parameters that are derived from historical project data and current project characteristics. </a:t>
            </a:r>
          </a:p>
        </p:txBody>
      </p:sp>
      <p:sp>
        <p:nvSpPr>
          <p:cNvPr id="3" name="Title 2"/>
          <p:cNvSpPr>
            <a:spLocks noGrp="1"/>
          </p:cNvSpPr>
          <p:nvPr>
            <p:ph type="title"/>
          </p:nvPr>
        </p:nvSpPr>
        <p:spPr/>
        <p:txBody>
          <a:bodyPr/>
          <a:lstStyle/>
          <a:p>
            <a:r>
              <a:rPr lang="en-US" dirty="0" err="1" smtClean="0"/>
              <a:t>Cocomo</a:t>
            </a:r>
            <a:r>
              <a:rPr lang="en-US" dirty="0" smtClean="0"/>
              <a:t>  model</a:t>
            </a:r>
            <a:endParaRPr lang="en-US" dirty="0"/>
          </a:p>
        </p:txBody>
      </p:sp>
      <p:sp>
        <p:nvSpPr>
          <p:cNvPr id="4" name="Rectangle 3"/>
          <p:cNvSpPr/>
          <p:nvPr/>
        </p:nvSpPr>
        <p:spPr>
          <a:xfrm>
            <a:off x="457200" y="3733800"/>
            <a:ext cx="8153400" cy="646331"/>
          </a:xfrm>
          <a:prstGeom prst="rect">
            <a:avLst/>
          </a:prstGeom>
        </p:spPr>
        <p:txBody>
          <a:bodyPr wrap="square">
            <a:spAutoFit/>
          </a:bodyPr>
          <a:lstStyle/>
          <a:p>
            <a:pPr algn="just"/>
            <a:r>
              <a:rPr lang="en-US" dirty="0"/>
              <a:t>This cost estimation model is extensively used in predicting </a:t>
            </a:r>
            <a:r>
              <a:rPr lang="en-US" b="1" dirty="0"/>
              <a:t>the effort, development time, average team size and effort required to develop a software project</a:t>
            </a:r>
            <a:r>
              <a:rPr lang="en-US" dirty="0"/>
              <a:t>. </a:t>
            </a:r>
          </a:p>
        </p:txBody>
      </p:sp>
    </p:spTree>
    <p:extLst>
      <p:ext uri="{BB962C8B-B14F-4D97-AF65-F5344CB8AC3E}">
        <p14:creationId xmlns:p14="http://schemas.microsoft.com/office/powerpoint/2010/main" val="3151329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533400"/>
            <a:ext cx="8991600" cy="5562600"/>
          </a:xfrm>
        </p:spPr>
        <p:txBody>
          <a:bodyPr>
            <a:normAutofit/>
          </a:bodyPr>
          <a:lstStyle/>
          <a:p>
            <a:pPr algn="just"/>
            <a:r>
              <a:rPr lang="en-US" dirty="0"/>
              <a:t>Software projects under COCOMO model strategies are classified to 3 categories including, </a:t>
            </a:r>
            <a:r>
              <a:rPr lang="en-US" b="1" dirty="0"/>
              <a:t>organic</a:t>
            </a:r>
            <a:r>
              <a:rPr lang="en-US" dirty="0"/>
              <a:t>, </a:t>
            </a:r>
            <a:r>
              <a:rPr lang="en-US" b="1" dirty="0"/>
              <a:t>semi-detached</a:t>
            </a:r>
            <a:r>
              <a:rPr lang="en-US" dirty="0"/>
              <a:t>, and </a:t>
            </a:r>
            <a:r>
              <a:rPr lang="en-US" b="1" dirty="0"/>
              <a:t>embedded</a:t>
            </a:r>
            <a:r>
              <a:rPr lang="en-US" dirty="0" smtClean="0"/>
              <a:t>.</a:t>
            </a:r>
          </a:p>
          <a:p>
            <a:pPr algn="just"/>
            <a:endParaRPr lang="en-US" dirty="0"/>
          </a:p>
          <a:p>
            <a:pPr algn="just"/>
            <a:r>
              <a:rPr lang="en-US" b="1" dirty="0"/>
              <a:t>Organic</a:t>
            </a:r>
          </a:p>
          <a:p>
            <a:pPr algn="just"/>
            <a:r>
              <a:rPr lang="en-US" dirty="0"/>
              <a:t>This suits a small software team since it has a generally stable development environment. The problem is well understood and has been solved in the past.</a:t>
            </a:r>
          </a:p>
          <a:p>
            <a:pPr algn="just"/>
            <a:endParaRPr lang="en-US" b="1" dirty="0" smtClean="0"/>
          </a:p>
          <a:p>
            <a:pPr algn="just"/>
            <a:r>
              <a:rPr lang="en-US" b="1" dirty="0" smtClean="0"/>
              <a:t>Semi-detached</a:t>
            </a:r>
            <a:endParaRPr lang="en-US" b="1" dirty="0"/>
          </a:p>
          <a:p>
            <a:pPr algn="just"/>
            <a:r>
              <a:rPr lang="en-US" dirty="0"/>
              <a:t>The software project which requires more experience and better guidance and creativity. For example, Compiler or different Embedded System</a:t>
            </a:r>
          </a:p>
          <a:p>
            <a:pPr algn="just"/>
            <a:endParaRPr lang="en-US" b="1" dirty="0" smtClean="0"/>
          </a:p>
          <a:p>
            <a:pPr algn="just"/>
            <a:r>
              <a:rPr lang="en-US" b="1" dirty="0" smtClean="0"/>
              <a:t>Embedded</a:t>
            </a:r>
            <a:endParaRPr lang="en-US" b="1" dirty="0"/>
          </a:p>
          <a:p>
            <a:pPr algn="just"/>
            <a:r>
              <a:rPr lang="en-US" dirty="0"/>
              <a:t>The project with operating tight constraints and requirements is under this category. The developer requires high experiences and has to be creative to develop complex models</a:t>
            </a:r>
            <a:r>
              <a:rPr lang="en-US" dirty="0" smtClean="0"/>
              <a:t>.</a:t>
            </a:r>
            <a:endParaRPr lang="en-US" dirty="0"/>
          </a:p>
        </p:txBody>
      </p:sp>
    </p:spTree>
    <p:extLst>
      <p:ext uri="{BB962C8B-B14F-4D97-AF65-F5344CB8AC3E}">
        <p14:creationId xmlns:p14="http://schemas.microsoft.com/office/powerpoint/2010/main" val="4068546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The table below indicates the criteria for selecting the type of software project to be applied for further calculation in the model.</a:t>
            </a:r>
          </a:p>
          <a:p>
            <a:endParaRPr lang="en-US"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1628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908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593834"/>
            <a:ext cx="9067800" cy="6492766"/>
          </a:xfrm>
        </p:spPr>
        <p:txBody>
          <a:bodyPr>
            <a:normAutofit lnSpcReduction="10000"/>
          </a:bodyPr>
          <a:lstStyle/>
          <a:p>
            <a:pPr algn="just"/>
            <a:r>
              <a:rPr lang="en-US" dirty="0"/>
              <a:t>There are </a:t>
            </a:r>
            <a:r>
              <a:rPr lang="en-US" b="1" dirty="0"/>
              <a:t>basic COCOMO,</a:t>
            </a:r>
            <a:r>
              <a:rPr lang="en-US" dirty="0"/>
              <a:t> </a:t>
            </a:r>
            <a:r>
              <a:rPr lang="en-US" b="1" dirty="0"/>
              <a:t>Intermediate COCOMO</a:t>
            </a:r>
            <a:r>
              <a:rPr lang="en-US" dirty="0"/>
              <a:t>, and </a:t>
            </a:r>
            <a:r>
              <a:rPr lang="en-US" b="1" dirty="0"/>
              <a:t>Detailed/Completed COCOMO</a:t>
            </a:r>
            <a:r>
              <a:rPr lang="en-US" dirty="0" smtClean="0"/>
              <a:t>.</a:t>
            </a:r>
          </a:p>
          <a:p>
            <a:pPr algn="just"/>
            <a:endParaRPr lang="en-US" dirty="0"/>
          </a:p>
          <a:p>
            <a:pPr algn="just"/>
            <a:r>
              <a:rPr lang="en-US" b="1" dirty="0"/>
              <a:t>Basic COCOMO model</a:t>
            </a:r>
          </a:p>
          <a:p>
            <a:pPr algn="just"/>
            <a:r>
              <a:rPr lang="en-US" dirty="0"/>
              <a:t>The basic COCOMO is used for </a:t>
            </a:r>
            <a:r>
              <a:rPr lang="en-US" b="1" dirty="0"/>
              <a:t>rough calculation</a:t>
            </a:r>
            <a:r>
              <a:rPr lang="en-US" dirty="0"/>
              <a:t> which </a:t>
            </a:r>
            <a:r>
              <a:rPr lang="en-US" b="1" dirty="0"/>
              <a:t>limits accuracy in calculating software estimation.</a:t>
            </a:r>
            <a:r>
              <a:rPr lang="en-US" dirty="0"/>
              <a:t> This is because the model solely considers based on lines of source code together with constant values obtained from software project types rather than other factors which have major influences to Software development process as a whole.</a:t>
            </a:r>
          </a:p>
          <a:p>
            <a:pPr algn="just"/>
            <a:endParaRPr lang="en-US" b="1" dirty="0" smtClean="0"/>
          </a:p>
          <a:p>
            <a:pPr algn="just"/>
            <a:r>
              <a:rPr lang="en-US" b="1" dirty="0" smtClean="0"/>
              <a:t>Intermediate </a:t>
            </a:r>
            <a:r>
              <a:rPr lang="en-US" b="1" dirty="0"/>
              <a:t>COCOMO model</a:t>
            </a:r>
          </a:p>
          <a:p>
            <a:pPr algn="just"/>
            <a:r>
              <a:rPr lang="en-US" dirty="0"/>
              <a:t>Intermediate COCOMO model is an extension of the Basic COCOMO model which includes a set of cost drivers into account in order to enhance more accuracy to the cost estimation model as a result.</a:t>
            </a:r>
          </a:p>
          <a:p>
            <a:pPr algn="just"/>
            <a:endParaRPr lang="en-US" b="1" dirty="0" smtClean="0"/>
          </a:p>
          <a:p>
            <a:pPr algn="just"/>
            <a:r>
              <a:rPr lang="en-US" b="1" dirty="0" smtClean="0"/>
              <a:t>Complete/detailed </a:t>
            </a:r>
            <a:r>
              <a:rPr lang="en-US" b="1" dirty="0"/>
              <a:t>COCOMO model</a:t>
            </a:r>
          </a:p>
          <a:p>
            <a:pPr algn="just"/>
            <a:r>
              <a:rPr lang="en-US" dirty="0"/>
              <a:t>The model incorporates all qualities of both Basic COCOMO and Intermediate COCOMO strategies on each software engineering process. The model accounts for the influence of the individual development phase (analysis, design, etc.) of the project.</a:t>
            </a:r>
          </a:p>
          <a:p>
            <a:pPr algn="just"/>
            <a:endParaRPr lang="en-US" dirty="0"/>
          </a:p>
        </p:txBody>
      </p:sp>
    </p:spTree>
    <p:extLst>
      <p:ext uri="{BB962C8B-B14F-4D97-AF65-F5344CB8AC3E}">
        <p14:creationId xmlns:p14="http://schemas.microsoft.com/office/powerpoint/2010/main" val="1684291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The arithmetic formula of Basic COCOMO is</a:t>
            </a:r>
          </a:p>
          <a:p>
            <a:endParaRPr lang="en-US" dirty="0"/>
          </a:p>
        </p:txBody>
      </p:sp>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92929"/>
                </a:solidFill>
                <a:effectLst/>
                <a:latin typeface="medium-content-serif-font"/>
                <a:cs typeface="Arial" pitchFamily="34" charset="0"/>
              </a:rPr>
              <a:t>The arithmetic formula of Basic COCOMO is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7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2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1030" name="Picture 6"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 y="2743200"/>
            <a:ext cx="9128234"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0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Each of the constant a, b, c, d can be defined as show in the Table 2.</a:t>
            </a:r>
          </a:p>
          <a:p>
            <a:endParaRPr lang="en-US" dirty="0"/>
          </a:p>
        </p:txBody>
      </p:sp>
      <p:pic>
        <p:nvPicPr>
          <p:cNvPr id="2051" name="Picture 3"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99693"/>
            <a:ext cx="804386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473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A company needs to develop digital signal processing software for one of its newest inventions. The software is expected to have 40000 lines of code. The company needs to determine the effort in person-months needed to develop this software using the basic COCOMO model. The multiplicative factor for this model is given as 2.8 for the software development on embedded systems, while the exponentiation factor is given as 1.20. What is the estimated effort in person-months?</a:t>
            </a:r>
          </a:p>
        </p:txBody>
      </p:sp>
      <p:sp>
        <p:nvSpPr>
          <p:cNvPr id="3" name="Title 2"/>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2125647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Effort Applied (E) = </a:t>
            </a:r>
            <a:r>
              <a:rPr lang="en-US" dirty="0" err="1"/>
              <a:t>a</a:t>
            </a:r>
            <a:r>
              <a:rPr lang="en-US" baseline="-25000" dirty="0" err="1"/>
              <a:t>b</a:t>
            </a:r>
            <a:r>
              <a:rPr lang="en-US" dirty="0"/>
              <a:t>(KLOC)</a:t>
            </a:r>
            <a:r>
              <a:rPr lang="en-US" baseline="30000" dirty="0"/>
              <a:t>b</a:t>
            </a:r>
            <a:r>
              <a:rPr lang="en-US" baseline="-25000" dirty="0"/>
              <a:t>b</a:t>
            </a:r>
            <a:r>
              <a:rPr lang="en-US" dirty="0"/>
              <a:t> [ person-months ] </a:t>
            </a:r>
            <a:endParaRPr lang="en-US" dirty="0" smtClean="0"/>
          </a:p>
          <a:p>
            <a:r>
              <a:rPr lang="en-US" dirty="0"/>
              <a:t> </a:t>
            </a:r>
            <a:r>
              <a:rPr lang="en-US" dirty="0" smtClean="0"/>
              <a:t>                                    = </a:t>
            </a:r>
            <a:r>
              <a:rPr lang="en-US" dirty="0"/>
              <a:t>2.8 x(40</a:t>
            </a:r>
            <a:r>
              <a:rPr lang="en-US" dirty="0" smtClean="0"/>
              <a:t>)^1.20 </a:t>
            </a:r>
          </a:p>
          <a:p>
            <a:r>
              <a:rPr lang="en-US" dirty="0"/>
              <a:t> </a:t>
            </a:r>
            <a:r>
              <a:rPr lang="en-US" dirty="0" smtClean="0"/>
              <a:t>                                 = </a:t>
            </a:r>
            <a:r>
              <a:rPr lang="en-US" dirty="0"/>
              <a:t>2.8 x 83.65 </a:t>
            </a:r>
            <a:endParaRPr lang="en-US" dirty="0" smtClean="0"/>
          </a:p>
          <a:p>
            <a:r>
              <a:rPr lang="en-US" dirty="0"/>
              <a:t> </a:t>
            </a:r>
            <a:r>
              <a:rPr lang="en-US" dirty="0" smtClean="0"/>
              <a:t>                           = </a:t>
            </a:r>
            <a:r>
              <a:rPr lang="en-US" dirty="0"/>
              <a:t>234.25</a:t>
            </a:r>
          </a:p>
        </p:txBody>
      </p:sp>
      <p:sp>
        <p:nvSpPr>
          <p:cNvPr id="4" name="Rectangle 1"/>
          <p:cNvSpPr>
            <a:spLocks noChangeArrowheads="1"/>
          </p:cNvSpPr>
          <p:nvPr/>
        </p:nvSpPr>
        <p:spPr bwMode="auto">
          <a:xfrm>
            <a:off x="0" y="0"/>
            <a:ext cx="9144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nsolas" pitchFamily="49" charset="0"/>
                <a:cs typeface="Arial" pitchFamily="34" charset="0"/>
              </a:rPr>
              <a:t>Effort Applied (E) = a</a:t>
            </a:r>
            <a:r>
              <a:rPr kumimoji="0" lang="en-US" sz="800" b="0" i="0" u="none" strike="noStrike" cap="none" normalizeH="0" baseline="-30000" smtClean="0">
                <a:ln>
                  <a:noFill/>
                </a:ln>
                <a:solidFill>
                  <a:schemeClr val="tx1"/>
                </a:solidFill>
                <a:effectLst/>
                <a:latin typeface="Consolas" pitchFamily="49" charset="0"/>
                <a:cs typeface="Arial" pitchFamily="34" charset="0"/>
              </a:rPr>
              <a:t>b</a:t>
            </a:r>
            <a:r>
              <a:rPr kumimoji="0" lang="en-US" sz="1100" b="0" i="0" u="none" strike="noStrike" cap="none" normalizeH="0" baseline="0" smtClean="0">
                <a:ln>
                  <a:noFill/>
                </a:ln>
                <a:solidFill>
                  <a:schemeClr val="tx1"/>
                </a:solidFill>
                <a:effectLst/>
                <a:latin typeface="Consolas" pitchFamily="49" charset="0"/>
                <a:cs typeface="Arial" pitchFamily="34" charset="0"/>
              </a:rPr>
              <a:t>(KLOC)</a:t>
            </a:r>
            <a:r>
              <a:rPr kumimoji="0" lang="en-US" sz="800" b="0" i="0" u="none" strike="noStrike" cap="none" normalizeH="0" baseline="30000" smtClean="0">
                <a:ln>
                  <a:noFill/>
                </a:ln>
                <a:solidFill>
                  <a:schemeClr val="tx1"/>
                </a:solidFill>
                <a:effectLst/>
                <a:latin typeface="Consolas" pitchFamily="49" charset="0"/>
                <a:cs typeface="Arial" pitchFamily="34" charset="0"/>
              </a:rPr>
              <a:t>b</a:t>
            </a:r>
            <a:r>
              <a:rPr kumimoji="0" lang="en-US" sz="600" b="0" i="0" u="none" strike="noStrike" cap="none" normalizeH="0" baseline="-30000" smtClean="0">
                <a:ln>
                  <a:noFill/>
                </a:ln>
                <a:solidFill>
                  <a:schemeClr val="tx1"/>
                </a:solidFill>
                <a:effectLst/>
                <a:latin typeface="Consolas" pitchFamily="49" charset="0"/>
                <a:cs typeface="Arial" pitchFamily="34" charset="0"/>
              </a:rPr>
              <a:t>b</a:t>
            </a:r>
            <a:r>
              <a:rPr kumimoji="0" lang="en-US" sz="1100" b="0" i="0" u="none" strike="noStrike" cap="none" normalizeH="0" baseline="0" smtClean="0">
                <a:ln>
                  <a:noFill/>
                </a:ln>
                <a:solidFill>
                  <a:schemeClr val="tx1"/>
                </a:solidFill>
                <a:effectLst/>
                <a:latin typeface="Consolas" pitchFamily="49" charset="0"/>
                <a:cs typeface="Arial" pitchFamily="34" charset="0"/>
              </a:rPr>
              <a:t> [ person-months ] = 2.8 x(40)1.20 = 2.8 x 83.65 = 234.25</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95556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i="1" dirty="0"/>
              <a:t>Intermediate COCOMO</a:t>
            </a:r>
            <a:r>
              <a:rPr lang="en-US" dirty="0"/>
              <a:t> computes software development effort as function of program size and a set of "cost drivers" that include subjective assessment of product, hardware, personnel and project attributes. This extension considers a set of four "cost drivers", each with a number of subsidiary attributes</a:t>
            </a:r>
          </a:p>
        </p:txBody>
      </p:sp>
      <p:sp>
        <p:nvSpPr>
          <p:cNvPr id="3" name="Title 2"/>
          <p:cNvSpPr>
            <a:spLocks noGrp="1"/>
          </p:cNvSpPr>
          <p:nvPr>
            <p:ph type="title"/>
          </p:nvPr>
        </p:nvSpPr>
        <p:spPr/>
        <p:txBody>
          <a:bodyPr/>
          <a:lstStyle/>
          <a:p>
            <a:r>
              <a:rPr lang="en-US" dirty="0"/>
              <a:t>Intermediate COCOMO</a:t>
            </a:r>
          </a:p>
        </p:txBody>
      </p:sp>
    </p:spTree>
    <p:extLst>
      <p:ext uri="{BB962C8B-B14F-4D97-AF65-F5344CB8AC3E}">
        <p14:creationId xmlns:p14="http://schemas.microsoft.com/office/powerpoint/2010/main" val="2486742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3648" y="0"/>
            <a:ext cx="8991600" cy="6400800"/>
          </a:xfrm>
        </p:spPr>
        <p:txBody>
          <a:bodyPr/>
          <a:lstStyle/>
          <a:p>
            <a:pPr algn="just"/>
            <a:r>
              <a:rPr lang="en-US" dirty="0"/>
              <a:t>Each of the 15 attributes receives a rating on a six-point scale that ranges from "very low" to "extra high" (in importance or value). An effort multiplier from the table below applies to the rating. The product of all effort multipliers results in an </a:t>
            </a:r>
            <a:r>
              <a:rPr lang="en-US" i="1" dirty="0"/>
              <a:t>effort adjustment factor (EAF)</a:t>
            </a:r>
            <a:r>
              <a:rPr lang="en-US" dirty="0"/>
              <a:t>. Typical values for EAF range from 0.9 to 1.4.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9143999"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741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3" name="Rectangle 4"/>
          <p:cNvSpPr>
            <a:spLocks noChangeArrowheads="1"/>
          </p:cNvSpPr>
          <p:nvPr/>
        </p:nvSpPr>
        <p:spPr bwMode="auto">
          <a:xfrm>
            <a:off x="152400" y="255658"/>
            <a:ext cx="8873359" cy="1987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The Intermediate </a:t>
            </a:r>
            <a:r>
              <a:rPr kumimoji="0" lang="en-US" b="0" i="0" u="none" strike="noStrike" cap="none" normalizeH="0" baseline="0" dirty="0" err="1" smtClean="0">
                <a:ln>
                  <a:noFill/>
                </a:ln>
                <a:solidFill>
                  <a:srgbClr val="202122"/>
                </a:solidFill>
                <a:effectLst/>
                <a:latin typeface="Arial" pitchFamily="34" charset="0"/>
                <a:cs typeface="Arial" pitchFamily="34" charset="0"/>
              </a:rPr>
              <a:t>Cocomo</a:t>
            </a:r>
            <a:r>
              <a:rPr kumimoji="0" lang="en-US" b="0" i="0" u="none" strike="noStrike" cap="none" normalizeH="0" baseline="0" dirty="0" smtClean="0">
                <a:ln>
                  <a:noFill/>
                </a:ln>
                <a:solidFill>
                  <a:srgbClr val="202122"/>
                </a:solidFill>
                <a:effectLst/>
                <a:latin typeface="Arial" pitchFamily="34" charset="0"/>
                <a:cs typeface="Arial" pitchFamily="34" charset="0"/>
              </a:rPr>
              <a:t> formula now takes the form: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E=</a:t>
            </a:r>
            <a:r>
              <a:rPr kumimoji="0" lang="en-US" b="1" i="1" u="none" strike="noStrike" cap="none" normalizeH="0" baseline="0" dirty="0" err="1" smtClean="0">
                <a:ln>
                  <a:noFill/>
                </a:ln>
                <a:solidFill>
                  <a:srgbClr val="202122"/>
                </a:solidFill>
                <a:effectLst/>
                <a:latin typeface="Arial" pitchFamily="34" charset="0"/>
                <a:cs typeface="Arial" pitchFamily="34" charset="0"/>
              </a:rPr>
              <a:t>a</a:t>
            </a:r>
            <a:r>
              <a:rPr kumimoji="0" lang="en-US" b="1" i="1" u="none" strike="noStrike" cap="none" normalizeH="0" baseline="-30000" dirty="0" err="1" smtClean="0">
                <a:ln>
                  <a:noFill/>
                </a:ln>
                <a:solidFill>
                  <a:srgbClr val="202122"/>
                </a:solidFill>
                <a:effectLst/>
                <a:latin typeface="Arial" pitchFamily="34" charset="0"/>
                <a:cs typeface="Arial" pitchFamily="34" charset="0"/>
              </a:rPr>
              <a:t>i</a:t>
            </a:r>
            <a:r>
              <a:rPr kumimoji="0" lang="en-US" b="1" i="0" u="none" strike="noStrike" cap="none" normalizeH="0" baseline="0" dirty="0" smtClean="0">
                <a:ln>
                  <a:noFill/>
                </a:ln>
                <a:solidFill>
                  <a:srgbClr val="202122"/>
                </a:solidFill>
                <a:effectLst/>
                <a:latin typeface="Arial" pitchFamily="34" charset="0"/>
                <a:cs typeface="Arial" pitchFamily="34" charset="0"/>
              </a:rPr>
              <a:t>(</a:t>
            </a:r>
            <a:r>
              <a:rPr kumimoji="0" lang="en-US" b="1" i="0" u="none" strike="noStrike" cap="none" normalizeH="0" baseline="0" dirty="0" err="1" smtClean="0">
                <a:ln>
                  <a:noFill/>
                </a:ln>
                <a:solidFill>
                  <a:srgbClr val="202122"/>
                </a:solidFill>
                <a:effectLst/>
                <a:latin typeface="Arial" pitchFamily="34" charset="0"/>
                <a:cs typeface="Arial" pitchFamily="34" charset="0"/>
              </a:rPr>
              <a:t>KLoC</a:t>
            </a:r>
            <a:r>
              <a:rPr kumimoji="0" lang="en-US" b="1" i="0" u="none" strike="noStrike" cap="none" normalizeH="0" baseline="0" dirty="0" smtClean="0">
                <a:ln>
                  <a:noFill/>
                </a:ln>
                <a:solidFill>
                  <a:srgbClr val="202122"/>
                </a:solidFill>
                <a:effectLst/>
                <a:latin typeface="Arial" pitchFamily="34" charset="0"/>
                <a:cs typeface="Arial" pitchFamily="34" charset="0"/>
              </a:rPr>
              <a:t>)</a:t>
            </a:r>
            <a:r>
              <a:rPr kumimoji="0" lang="en-US" b="1" i="1" u="none" strike="noStrike" cap="none" normalizeH="0" baseline="30000" dirty="0" smtClean="0">
                <a:ln>
                  <a:noFill/>
                </a:ln>
                <a:solidFill>
                  <a:srgbClr val="202122"/>
                </a:solidFill>
                <a:effectLst/>
                <a:latin typeface="Arial" pitchFamily="34" charset="0"/>
                <a:cs typeface="Arial" pitchFamily="34" charset="0"/>
              </a:rPr>
              <a:t>(b</a:t>
            </a:r>
            <a:r>
              <a:rPr kumimoji="0" lang="en-US" b="1" i="1" u="none" strike="noStrike" cap="none" normalizeH="0" baseline="-30000" dirty="0" smtClean="0">
                <a:ln>
                  <a:noFill/>
                </a:ln>
                <a:solidFill>
                  <a:srgbClr val="202122"/>
                </a:solidFill>
                <a:effectLst/>
                <a:latin typeface="Arial" pitchFamily="34" charset="0"/>
                <a:cs typeface="Arial" pitchFamily="34" charset="0"/>
              </a:rPr>
              <a:t>i</a:t>
            </a:r>
            <a:r>
              <a:rPr kumimoji="0" lang="en-US" b="1" i="1" u="none" strike="noStrike" cap="none" normalizeH="0" baseline="30000" dirty="0" smtClean="0">
                <a:ln>
                  <a:noFill/>
                </a:ln>
                <a:solidFill>
                  <a:srgbClr val="202122"/>
                </a:solidFill>
                <a:effectLst/>
                <a:latin typeface="Arial" pitchFamily="34" charset="0"/>
                <a:cs typeface="Arial" pitchFamily="34" charset="0"/>
              </a:rPr>
              <a:t>)</a:t>
            </a:r>
            <a:r>
              <a:rPr kumimoji="0" lang="en-US" b="1" i="0" u="none" strike="noStrike" cap="none" normalizeH="0" baseline="0" dirty="0" smtClean="0">
                <a:ln>
                  <a:noFill/>
                </a:ln>
                <a:solidFill>
                  <a:srgbClr val="202122"/>
                </a:solidFill>
                <a:effectLst/>
                <a:latin typeface="Arial" pitchFamily="34" charset="0"/>
                <a:cs typeface="Arial" pitchFamily="34" charset="0"/>
              </a:rPr>
              <a:t>(EAF)</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where E is the effort applied in person-months, </a:t>
            </a:r>
            <a:r>
              <a:rPr kumimoji="0" lang="en-US" b="1" i="0" u="none" strike="noStrike" cap="none" normalizeH="0" baseline="0" dirty="0" err="1" smtClean="0">
                <a:ln>
                  <a:noFill/>
                </a:ln>
                <a:solidFill>
                  <a:srgbClr val="202122"/>
                </a:solidFill>
                <a:effectLst/>
                <a:latin typeface="Arial" pitchFamily="34" charset="0"/>
                <a:cs typeface="Arial" pitchFamily="34" charset="0"/>
              </a:rPr>
              <a:t>KLoC</a:t>
            </a:r>
            <a:r>
              <a:rPr kumimoji="0" lang="en-US" b="0" i="0" u="none" strike="noStrike" cap="none" normalizeH="0" baseline="0" dirty="0" smtClean="0">
                <a:ln>
                  <a:noFill/>
                </a:ln>
                <a:solidFill>
                  <a:srgbClr val="202122"/>
                </a:solidFill>
                <a:effectLst/>
                <a:latin typeface="Arial" pitchFamily="34" charset="0"/>
                <a:cs typeface="Arial" pitchFamily="34" charset="0"/>
              </a:rPr>
              <a:t> is the estimated number of thousands of delivered lines of code for the project, and </a:t>
            </a:r>
            <a:r>
              <a:rPr kumimoji="0" lang="en-US" b="1" i="0" u="none" strike="noStrike" cap="none" normalizeH="0" baseline="0" dirty="0" smtClean="0">
                <a:ln>
                  <a:noFill/>
                </a:ln>
                <a:solidFill>
                  <a:srgbClr val="202122"/>
                </a:solidFill>
                <a:effectLst/>
                <a:latin typeface="Arial" pitchFamily="34" charset="0"/>
                <a:cs typeface="Arial" pitchFamily="34" charset="0"/>
              </a:rPr>
              <a:t>EAF</a:t>
            </a:r>
            <a:r>
              <a:rPr kumimoji="0" lang="en-US" b="0" i="0" u="none" strike="noStrike" cap="none" normalizeH="0" baseline="0" dirty="0" smtClean="0">
                <a:ln>
                  <a:noFill/>
                </a:ln>
                <a:solidFill>
                  <a:srgbClr val="202122"/>
                </a:solidFill>
                <a:effectLst/>
                <a:latin typeface="Arial" pitchFamily="34" charset="0"/>
                <a:cs typeface="Arial" pitchFamily="34" charset="0"/>
              </a:rPr>
              <a:t> is the factor calculated above. The coefficient </a:t>
            </a:r>
            <a:r>
              <a:rPr kumimoji="0" lang="en-US" b="1" i="0" u="none" strike="noStrike" cap="none" normalizeH="0" baseline="0" dirty="0" err="1" smtClean="0">
                <a:ln>
                  <a:noFill/>
                </a:ln>
                <a:solidFill>
                  <a:srgbClr val="202122"/>
                </a:solidFill>
                <a:effectLst/>
                <a:latin typeface="Arial" pitchFamily="34" charset="0"/>
                <a:cs typeface="Arial" pitchFamily="34" charset="0"/>
              </a:rPr>
              <a:t>a</a:t>
            </a:r>
            <a:r>
              <a:rPr kumimoji="0" lang="en-US" b="1" i="0" u="none" strike="noStrike" cap="none" normalizeH="0" baseline="-30000" dirty="0" err="1" smtClean="0">
                <a:ln>
                  <a:noFill/>
                </a:ln>
                <a:solidFill>
                  <a:srgbClr val="202122"/>
                </a:solidFill>
                <a:effectLst/>
                <a:latin typeface="Arial" pitchFamily="34" charset="0"/>
                <a:cs typeface="Arial" pitchFamily="34" charset="0"/>
              </a:rPr>
              <a:t>i</a:t>
            </a:r>
            <a:r>
              <a:rPr kumimoji="0" lang="en-US" b="0" i="0" u="none" strike="noStrike" cap="none" normalizeH="0" baseline="0" dirty="0" smtClean="0">
                <a:ln>
                  <a:noFill/>
                </a:ln>
                <a:solidFill>
                  <a:srgbClr val="202122"/>
                </a:solidFill>
                <a:effectLst/>
                <a:latin typeface="Arial" pitchFamily="34" charset="0"/>
                <a:cs typeface="Arial" pitchFamily="34" charset="0"/>
              </a:rPr>
              <a:t> and the exponent </a:t>
            </a:r>
            <a:r>
              <a:rPr kumimoji="0" lang="en-US" b="1" i="0" u="none" strike="noStrike" cap="none" normalizeH="0" baseline="0" dirty="0" smtClean="0">
                <a:ln>
                  <a:noFill/>
                </a:ln>
                <a:solidFill>
                  <a:srgbClr val="202122"/>
                </a:solidFill>
                <a:effectLst/>
                <a:latin typeface="Arial" pitchFamily="34" charset="0"/>
                <a:cs typeface="Arial" pitchFamily="34" charset="0"/>
              </a:rPr>
              <a:t>b</a:t>
            </a:r>
            <a:r>
              <a:rPr kumimoji="0" lang="en-US" b="1" i="0" u="none" strike="noStrike" cap="none" normalizeH="0" baseline="-30000" dirty="0" smtClean="0">
                <a:ln>
                  <a:noFill/>
                </a:ln>
                <a:solidFill>
                  <a:srgbClr val="202122"/>
                </a:solidFill>
                <a:effectLst/>
                <a:latin typeface="Arial" pitchFamily="34" charset="0"/>
                <a:cs typeface="Arial" pitchFamily="34" charset="0"/>
              </a:rPr>
              <a:t>i</a:t>
            </a:r>
            <a:r>
              <a:rPr kumimoji="0" lang="en-US" b="0" i="0" u="none" strike="noStrike" cap="none" normalizeH="0" baseline="0" dirty="0" smtClean="0">
                <a:ln>
                  <a:noFill/>
                </a:ln>
                <a:solidFill>
                  <a:srgbClr val="202122"/>
                </a:solidFill>
                <a:effectLst/>
                <a:latin typeface="Arial" pitchFamily="34" charset="0"/>
                <a:cs typeface="Arial" pitchFamily="34" charset="0"/>
              </a:rPr>
              <a:t> are given in the next table.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438400"/>
            <a:ext cx="58877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7"/>
          <p:cNvSpPr>
            <a:spLocks noChangeArrowheads="1"/>
          </p:cNvSpPr>
          <p:nvPr/>
        </p:nvSpPr>
        <p:spPr bwMode="auto">
          <a:xfrm>
            <a:off x="186559" y="4981546"/>
            <a:ext cx="8839200" cy="1679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The Development time </a:t>
            </a:r>
            <a:r>
              <a:rPr kumimoji="0" lang="en-US" b="1" i="0" u="none" strike="noStrike" cap="none" normalizeH="0" baseline="0" dirty="0" smtClean="0">
                <a:ln>
                  <a:noFill/>
                </a:ln>
                <a:solidFill>
                  <a:srgbClr val="202122"/>
                </a:solidFill>
                <a:effectLst/>
                <a:latin typeface="Arial" pitchFamily="34" charset="0"/>
                <a:cs typeface="Arial" pitchFamily="34" charset="0"/>
              </a:rPr>
              <a:t>D</a:t>
            </a:r>
            <a:r>
              <a:rPr kumimoji="0" lang="en-US" b="0" i="0" u="none" strike="noStrike" cap="none" normalizeH="0" baseline="0" dirty="0" smtClean="0">
                <a:ln>
                  <a:noFill/>
                </a:ln>
                <a:solidFill>
                  <a:srgbClr val="202122"/>
                </a:solidFill>
                <a:effectLst/>
                <a:latin typeface="Arial" pitchFamily="34" charset="0"/>
                <a:cs typeface="Arial" pitchFamily="34" charset="0"/>
              </a:rPr>
              <a:t> and also the most effective number of Persons </a:t>
            </a:r>
            <a:r>
              <a:rPr kumimoji="0" lang="en-US" b="1" i="0" u="none" strike="noStrike" cap="none" normalizeH="0" baseline="0" dirty="0" smtClean="0">
                <a:ln>
                  <a:noFill/>
                </a:ln>
                <a:solidFill>
                  <a:srgbClr val="202122"/>
                </a:solidFill>
                <a:effectLst/>
                <a:latin typeface="Arial" pitchFamily="34" charset="0"/>
                <a:cs typeface="Arial" pitchFamily="34" charset="0"/>
              </a:rPr>
              <a:t>P</a:t>
            </a:r>
            <a:r>
              <a:rPr kumimoji="0" lang="en-US" b="0" i="0" u="none" strike="noStrike" cap="none" normalizeH="0" baseline="0" dirty="0" smtClean="0">
                <a:ln>
                  <a:noFill/>
                </a:ln>
                <a:solidFill>
                  <a:srgbClr val="202122"/>
                </a:solidFill>
                <a:effectLst/>
                <a:latin typeface="Arial" pitchFamily="34" charset="0"/>
                <a:cs typeface="Arial" pitchFamily="34" charset="0"/>
              </a:rPr>
              <a:t> calculation uses </a:t>
            </a:r>
            <a:r>
              <a:rPr kumimoji="0" lang="en-US" b="1" i="0" u="none" strike="noStrike" cap="none" normalizeH="0" baseline="0" dirty="0" smtClean="0">
                <a:ln>
                  <a:noFill/>
                </a:ln>
                <a:solidFill>
                  <a:srgbClr val="202122"/>
                </a:solidFill>
                <a:effectLst/>
                <a:latin typeface="Arial" pitchFamily="34" charset="0"/>
                <a:cs typeface="Arial" pitchFamily="34" charset="0"/>
              </a:rPr>
              <a:t>E</a:t>
            </a:r>
            <a:r>
              <a:rPr kumimoji="0" lang="en-US" b="0" i="0" u="none" strike="noStrike" cap="none" normalizeH="0" baseline="0" dirty="0" smtClean="0">
                <a:ln>
                  <a:noFill/>
                </a:ln>
                <a:solidFill>
                  <a:srgbClr val="202122"/>
                </a:solidFill>
                <a:effectLst/>
                <a:latin typeface="Arial" pitchFamily="34" charset="0"/>
                <a:cs typeface="Arial" pitchFamily="34" charset="0"/>
              </a:rPr>
              <a:t> in the same way as in the Basic COCOMO: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D=2.5 E</a:t>
            </a:r>
            <a:r>
              <a:rPr kumimoji="0" lang="en-US" b="1" i="1" u="none" strike="noStrike" cap="none" normalizeH="0" baseline="30000" dirty="0" smtClean="0">
                <a:ln>
                  <a:noFill/>
                </a:ln>
                <a:solidFill>
                  <a:srgbClr val="202122"/>
                </a:solidFill>
                <a:effectLst/>
                <a:latin typeface="Arial" pitchFamily="34" charset="0"/>
                <a:cs typeface="Arial" pitchFamily="34" charset="0"/>
              </a:rPr>
              <a:t>(c</a:t>
            </a:r>
            <a:r>
              <a:rPr kumimoji="0" lang="en-US" b="1" i="1" u="none" strike="noStrike" cap="none" normalizeH="0" baseline="-30000" dirty="0" smtClean="0">
                <a:ln>
                  <a:noFill/>
                </a:ln>
                <a:solidFill>
                  <a:srgbClr val="202122"/>
                </a:solidFill>
                <a:effectLst/>
                <a:latin typeface="Arial" pitchFamily="34" charset="0"/>
                <a:cs typeface="Arial" pitchFamily="34" charset="0"/>
              </a:rPr>
              <a:t>i</a:t>
            </a:r>
            <a:r>
              <a:rPr kumimoji="0" lang="en-US" b="1" i="1" u="none" strike="noStrike" cap="none" normalizeH="0" baseline="30000" dirty="0" smtClean="0">
                <a:ln>
                  <a:noFill/>
                </a:ln>
                <a:solidFill>
                  <a:srgbClr val="202122"/>
                </a:solidFill>
                <a:effectLst/>
                <a:latin typeface="Arial" pitchFamily="34" charset="0"/>
                <a:cs typeface="Arial" pitchFamily="34" charset="0"/>
              </a:rPr>
              <a:t>)</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P=E/D</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7924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783"/>
            <a:ext cx="7315200" cy="682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84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275"/>
            <a:ext cx="5062538" cy="68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881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7543800" cy="626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422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TextBox 1"/>
          <p:cNvSpPr txBox="1"/>
          <p:nvPr/>
        </p:nvSpPr>
        <p:spPr>
          <a:xfrm>
            <a:off x="2133600" y="3124200"/>
            <a:ext cx="76200" cy="369332"/>
          </a:xfrm>
          <a:prstGeom prst="rect">
            <a:avLst/>
          </a:prstGeom>
          <a:noFill/>
        </p:spPr>
        <p:txBody>
          <a:bodyPr wrap="square" rtlCol="0">
            <a:spAutoFit/>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0"/>
            <a:ext cx="7696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852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a:t>Five basic parameters of the software cost model are</a:t>
            </a:r>
          </a:p>
          <a:p>
            <a:pPr lvl="0" algn="just"/>
            <a:endParaRPr lang="en-US" dirty="0" smtClean="0"/>
          </a:p>
          <a:p>
            <a:pPr lvl="0" algn="just"/>
            <a:r>
              <a:rPr lang="en-US" dirty="0" smtClean="0"/>
              <a:t>Reducing </a:t>
            </a:r>
            <a:r>
              <a:rPr lang="en-US" dirty="0"/>
              <a:t>the </a:t>
            </a:r>
            <a:r>
              <a:rPr lang="en-US" b="1" i="1" dirty="0"/>
              <a:t>size</a:t>
            </a:r>
            <a:r>
              <a:rPr lang="en-US" i="1" dirty="0"/>
              <a:t> </a:t>
            </a:r>
            <a:r>
              <a:rPr lang="en-US" dirty="0"/>
              <a:t>or complexity of what needs to be developed </a:t>
            </a:r>
          </a:p>
          <a:p>
            <a:pPr algn="just"/>
            <a:endParaRPr lang="en-US" dirty="0" smtClean="0"/>
          </a:p>
          <a:p>
            <a:pPr algn="just"/>
            <a:r>
              <a:rPr lang="en-US" dirty="0" smtClean="0"/>
              <a:t>Improving </a:t>
            </a:r>
            <a:r>
              <a:rPr lang="en-US" dirty="0"/>
              <a:t>the development process</a:t>
            </a:r>
            <a:r>
              <a:rPr lang="en-US" i="1" dirty="0"/>
              <a:t> </a:t>
            </a:r>
            <a:endParaRPr lang="en-US" dirty="0"/>
          </a:p>
          <a:p>
            <a:pPr lvl="0" algn="just"/>
            <a:endParaRPr lang="en-US" dirty="0" smtClean="0"/>
          </a:p>
          <a:p>
            <a:pPr lvl="0" algn="just"/>
            <a:r>
              <a:rPr lang="en-US" dirty="0" smtClean="0"/>
              <a:t>Using </a:t>
            </a:r>
            <a:r>
              <a:rPr lang="en-US" dirty="0"/>
              <a:t>more-skilled personnel and better teams (not necessarily the same thing) </a:t>
            </a:r>
          </a:p>
          <a:p>
            <a:pPr lvl="0" algn="just"/>
            <a:endParaRPr lang="en-US" dirty="0" smtClean="0"/>
          </a:p>
          <a:p>
            <a:pPr lvl="0" algn="just"/>
            <a:r>
              <a:rPr lang="en-US" dirty="0" smtClean="0"/>
              <a:t>Using </a:t>
            </a:r>
            <a:r>
              <a:rPr lang="en-US" dirty="0"/>
              <a:t>better environments</a:t>
            </a:r>
            <a:r>
              <a:rPr lang="en-US" i="1" dirty="0"/>
              <a:t> </a:t>
            </a:r>
            <a:r>
              <a:rPr lang="en-US" dirty="0"/>
              <a:t>(tools to automate the process) </a:t>
            </a:r>
          </a:p>
          <a:p>
            <a:pPr lvl="0" algn="just"/>
            <a:endParaRPr lang="en-US" dirty="0" smtClean="0"/>
          </a:p>
          <a:p>
            <a:pPr lvl="0" algn="just"/>
            <a:r>
              <a:rPr lang="en-US" dirty="0" smtClean="0"/>
              <a:t>Trading </a:t>
            </a:r>
            <a:r>
              <a:rPr lang="en-US" dirty="0"/>
              <a:t>off or backing off on quality</a:t>
            </a:r>
            <a:r>
              <a:rPr lang="en-US" i="1" dirty="0"/>
              <a:t> </a:t>
            </a:r>
            <a:r>
              <a:rPr lang="en-US" dirty="0"/>
              <a:t>thresholds</a:t>
            </a:r>
          </a:p>
          <a:p>
            <a:pPr algn="just"/>
            <a:endParaRPr lang="en-US" dirty="0"/>
          </a:p>
        </p:txBody>
      </p:sp>
      <p:sp>
        <p:nvSpPr>
          <p:cNvPr id="3" name="Title 2"/>
          <p:cNvSpPr>
            <a:spLocks noGrp="1"/>
          </p:cNvSpPr>
          <p:nvPr>
            <p:ph type="title"/>
          </p:nvPr>
        </p:nvSpPr>
        <p:spPr/>
        <p:txBody>
          <a:bodyPr/>
          <a:lstStyle/>
          <a:p>
            <a:r>
              <a:rPr lang="en-US" dirty="0"/>
              <a:t>Improving Software Economics </a:t>
            </a:r>
          </a:p>
        </p:txBody>
      </p:sp>
    </p:spTree>
    <p:extLst>
      <p:ext uri="{BB962C8B-B14F-4D97-AF65-F5344CB8AC3E}">
        <p14:creationId xmlns:p14="http://schemas.microsoft.com/office/powerpoint/2010/main" val="1702294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slide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39" y="381000"/>
            <a:ext cx="870700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255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PRINCIPLES OF CONVENTIONAL SE</a:t>
            </a:r>
          </a:p>
          <a:p>
            <a:endParaRPr lang="en-US" dirty="0"/>
          </a:p>
          <a:p>
            <a:pPr marL="342900" indent="-342900">
              <a:buFont typeface="Arial" pitchFamily="34" charset="0"/>
              <a:buChar char="•"/>
            </a:pPr>
            <a:r>
              <a:rPr lang="en-US" dirty="0" smtClean="0"/>
              <a:t>Make Quality</a:t>
            </a:r>
          </a:p>
          <a:p>
            <a:pPr marL="342900" indent="-342900">
              <a:buFont typeface="Arial" pitchFamily="34" charset="0"/>
              <a:buChar char="•"/>
            </a:pPr>
            <a:r>
              <a:rPr lang="en-US" dirty="0" smtClean="0"/>
              <a:t>High Quality software is possible</a:t>
            </a:r>
          </a:p>
          <a:p>
            <a:pPr marL="342900" indent="-342900">
              <a:buFont typeface="Arial" pitchFamily="34" charset="0"/>
              <a:buChar char="•"/>
            </a:pPr>
            <a:r>
              <a:rPr lang="en-US" dirty="0" smtClean="0"/>
              <a:t>Give products to customers early</a:t>
            </a:r>
          </a:p>
          <a:p>
            <a:pPr marL="342900" indent="-342900">
              <a:buFont typeface="Arial" pitchFamily="34" charset="0"/>
              <a:buChar char="•"/>
            </a:pPr>
            <a:r>
              <a:rPr lang="en-US" dirty="0" smtClean="0"/>
              <a:t>Determine the problem before writing the requirements</a:t>
            </a:r>
          </a:p>
          <a:p>
            <a:pPr marL="342900" indent="-342900">
              <a:buFont typeface="Arial" pitchFamily="34" charset="0"/>
              <a:buChar char="•"/>
            </a:pPr>
            <a:r>
              <a:rPr lang="en-US" dirty="0" smtClean="0"/>
              <a:t>Evaluate design alternatives</a:t>
            </a:r>
          </a:p>
          <a:p>
            <a:pPr marL="342900" indent="-342900">
              <a:buFont typeface="Arial" pitchFamily="34" charset="0"/>
              <a:buChar char="•"/>
            </a:pPr>
            <a:r>
              <a:rPr lang="en-US" dirty="0" smtClean="0"/>
              <a:t>Use appropriate process model</a:t>
            </a:r>
          </a:p>
          <a:p>
            <a:pPr marL="342900" indent="-342900">
              <a:buFont typeface="Arial" pitchFamily="34" charset="0"/>
              <a:buChar char="•"/>
            </a:pPr>
            <a:r>
              <a:rPr lang="en-US" dirty="0" smtClean="0"/>
              <a:t>Minimize Intellectual distance</a:t>
            </a:r>
          </a:p>
          <a:p>
            <a:pPr marL="342900" indent="-342900">
              <a:buFont typeface="Arial" pitchFamily="34" charset="0"/>
              <a:buChar char="•"/>
            </a:pPr>
            <a:r>
              <a:rPr lang="en-US" dirty="0" smtClean="0"/>
              <a:t>Put techniques before tools</a:t>
            </a:r>
          </a:p>
          <a:p>
            <a:pPr marL="342900" indent="-342900">
              <a:buFont typeface="Arial" pitchFamily="34" charset="0"/>
              <a:buChar char="•"/>
            </a:pPr>
            <a:endParaRPr lang="en-US" dirty="0"/>
          </a:p>
        </p:txBody>
      </p:sp>
      <p:sp>
        <p:nvSpPr>
          <p:cNvPr id="3" name="Title 2"/>
          <p:cNvSpPr>
            <a:spLocks noGrp="1"/>
          </p:cNvSpPr>
          <p:nvPr>
            <p:ph type="title"/>
          </p:nvPr>
        </p:nvSpPr>
        <p:spPr/>
        <p:txBody>
          <a:bodyPr/>
          <a:lstStyle/>
          <a:p>
            <a:r>
              <a:rPr lang="en-US" dirty="0"/>
              <a:t>The Old Way and The New</a:t>
            </a:r>
            <a:br>
              <a:rPr lang="en-US" dirty="0"/>
            </a:br>
            <a:endParaRPr lang="en-US" dirty="0"/>
          </a:p>
        </p:txBody>
      </p:sp>
    </p:spTree>
    <p:extLst>
      <p:ext uri="{BB962C8B-B14F-4D97-AF65-F5344CB8AC3E}">
        <p14:creationId xmlns:p14="http://schemas.microsoft.com/office/powerpoint/2010/main" val="207821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PRINCIPLES OF CONVENTIONAL SE</a:t>
            </a:r>
          </a:p>
          <a:p>
            <a:endParaRPr lang="en-US" dirty="0"/>
          </a:p>
          <a:p>
            <a:pPr marL="342900" indent="-342900">
              <a:buFont typeface="Arial" pitchFamily="34" charset="0"/>
              <a:buChar char="•"/>
            </a:pPr>
            <a:r>
              <a:rPr lang="en-US" dirty="0" smtClean="0"/>
              <a:t>Get it right before you make it faster</a:t>
            </a:r>
          </a:p>
          <a:p>
            <a:pPr marL="342900" indent="-342900">
              <a:buFont typeface="Arial" pitchFamily="34" charset="0"/>
              <a:buChar char="•"/>
            </a:pPr>
            <a:r>
              <a:rPr lang="en-US" dirty="0" smtClean="0"/>
              <a:t>Inspect code</a:t>
            </a:r>
          </a:p>
          <a:p>
            <a:pPr marL="342900" indent="-342900">
              <a:buFont typeface="Arial" pitchFamily="34" charset="0"/>
              <a:buChar char="•"/>
            </a:pPr>
            <a:r>
              <a:rPr lang="en-US" dirty="0" smtClean="0"/>
              <a:t>Good management</a:t>
            </a:r>
          </a:p>
          <a:p>
            <a:pPr marL="342900" indent="-342900">
              <a:buFont typeface="Arial" pitchFamily="34" charset="0"/>
              <a:buChar char="•"/>
            </a:pPr>
            <a:r>
              <a:rPr lang="en-US" dirty="0" smtClean="0"/>
              <a:t>People are key to success</a:t>
            </a:r>
          </a:p>
          <a:p>
            <a:pPr marL="342900" indent="-342900">
              <a:buFont typeface="Arial" pitchFamily="34" charset="0"/>
              <a:buChar char="•"/>
            </a:pPr>
            <a:r>
              <a:rPr lang="en-US" dirty="0" smtClean="0"/>
              <a:t>Follow with care</a:t>
            </a:r>
          </a:p>
          <a:p>
            <a:pPr marL="342900" indent="-342900">
              <a:buFont typeface="Arial" pitchFamily="34" charset="0"/>
              <a:buChar char="•"/>
            </a:pPr>
            <a:r>
              <a:rPr lang="en-US" dirty="0" smtClean="0"/>
              <a:t>Take responsibility</a:t>
            </a:r>
          </a:p>
          <a:p>
            <a:pPr marL="342900" indent="-342900">
              <a:buFont typeface="Arial" pitchFamily="34" charset="0"/>
              <a:buChar char="•"/>
            </a:pPr>
            <a:r>
              <a:rPr lang="en-US" dirty="0" smtClean="0"/>
              <a:t>Understand the customer’s priority</a:t>
            </a:r>
          </a:p>
          <a:p>
            <a:pPr marL="342900" indent="-342900">
              <a:buFont typeface="Arial" pitchFamily="34" charset="0"/>
              <a:buChar char="•"/>
            </a:pPr>
            <a:r>
              <a:rPr lang="en-US" dirty="0" smtClean="0"/>
              <a:t>The more they see, more they need</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
        <p:nvSpPr>
          <p:cNvPr id="3" name="Title 2"/>
          <p:cNvSpPr>
            <a:spLocks noGrp="1"/>
          </p:cNvSpPr>
          <p:nvPr>
            <p:ph type="title"/>
          </p:nvPr>
        </p:nvSpPr>
        <p:spPr/>
        <p:txBody>
          <a:bodyPr/>
          <a:lstStyle/>
          <a:p>
            <a:r>
              <a:rPr lang="en-US" dirty="0"/>
              <a:t>The Old Way and The New</a:t>
            </a:r>
            <a:br>
              <a:rPr lang="en-US" dirty="0"/>
            </a:br>
            <a:endParaRPr lang="en-US" dirty="0"/>
          </a:p>
        </p:txBody>
      </p:sp>
    </p:spTree>
    <p:extLst>
      <p:ext uri="{BB962C8B-B14F-4D97-AF65-F5344CB8AC3E}">
        <p14:creationId xmlns:p14="http://schemas.microsoft.com/office/powerpoint/2010/main" val="98816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waterfall model of conventional software management, which is still prevalent in many mature software organizations, has served its purpose. </a:t>
            </a:r>
            <a:endParaRPr lang="en-US" dirty="0" smtClean="0"/>
          </a:p>
          <a:p>
            <a:pPr algn="just"/>
            <a:endParaRPr lang="en-US" dirty="0"/>
          </a:p>
          <a:p>
            <a:pPr algn="just"/>
            <a:r>
              <a:rPr lang="x-none"/>
              <a:t>A comparison of conventional and modern software development models illustrates some of the critical discriminators in this transition.</a:t>
            </a:r>
            <a:endParaRPr lang="en-US" dirty="0"/>
          </a:p>
          <a:p>
            <a:pPr algn="just"/>
            <a:endParaRPr lang="en-US" dirty="0" smtClean="0"/>
          </a:p>
          <a:p>
            <a:pPr algn="just"/>
            <a:r>
              <a:rPr lang="en-US" dirty="0" smtClean="0"/>
              <a:t>The </a:t>
            </a:r>
            <a:r>
              <a:rPr lang="en-US" dirty="0"/>
              <a:t>life cycle typically follows a sequential transition from requirements to design to code to testing, with ad hoc documentation that attempts to capture complete intermediate representations at every stage.</a:t>
            </a:r>
          </a:p>
        </p:txBody>
      </p:sp>
      <p:sp>
        <p:nvSpPr>
          <p:cNvPr id="3" name="Title 2"/>
          <p:cNvSpPr>
            <a:spLocks noGrp="1"/>
          </p:cNvSpPr>
          <p:nvPr>
            <p:ph type="title"/>
          </p:nvPr>
        </p:nvSpPr>
        <p:spPr/>
        <p:txBody>
          <a:bodyPr/>
          <a:lstStyle/>
          <a:p>
            <a:r>
              <a:rPr lang="en-US" dirty="0"/>
              <a:t>Conventional Software Management</a:t>
            </a:r>
          </a:p>
        </p:txBody>
      </p:sp>
    </p:spTree>
    <p:extLst>
      <p:ext uri="{BB962C8B-B14F-4D97-AF65-F5344CB8AC3E}">
        <p14:creationId xmlns:p14="http://schemas.microsoft.com/office/powerpoint/2010/main" val="143149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4572000"/>
          </a:xfrm>
        </p:spPr>
        <p:txBody>
          <a:bodyPr>
            <a:normAutofit lnSpcReduction="10000"/>
          </a:bodyPr>
          <a:lstStyle/>
          <a:p>
            <a:pPr algn="just"/>
            <a:r>
              <a:rPr lang="x-none"/>
              <a:t>The top 10 principles of conventional software management are</a:t>
            </a:r>
            <a:r>
              <a:rPr lang="x-none" smtClean="0"/>
              <a:t>:</a:t>
            </a:r>
            <a:endParaRPr lang="en-US" dirty="0" smtClean="0"/>
          </a:p>
          <a:p>
            <a:pPr algn="just"/>
            <a:endParaRPr lang="en-US" dirty="0"/>
          </a:p>
          <a:p>
            <a:pPr algn="just"/>
            <a:r>
              <a:rPr lang="x-none"/>
              <a:t>1. Freeze requirements before design.</a:t>
            </a:r>
            <a:endParaRPr lang="en-US" dirty="0"/>
          </a:p>
          <a:p>
            <a:pPr algn="just"/>
            <a:r>
              <a:rPr lang="x-none"/>
              <a:t>2. Forbid coding before detailed design review.</a:t>
            </a:r>
            <a:endParaRPr lang="en-US" dirty="0"/>
          </a:p>
          <a:p>
            <a:pPr algn="just"/>
            <a:r>
              <a:rPr lang="x-none"/>
              <a:t>3. Use a higher-order programming language.</a:t>
            </a:r>
            <a:endParaRPr lang="en-US" dirty="0"/>
          </a:p>
          <a:p>
            <a:pPr algn="just"/>
            <a:r>
              <a:rPr lang="x-none"/>
              <a:t>4. Complete unit testing before integration.</a:t>
            </a:r>
            <a:endParaRPr lang="en-US" dirty="0"/>
          </a:p>
          <a:p>
            <a:pPr algn="just"/>
            <a:r>
              <a:rPr lang="x-none"/>
              <a:t>5. Maintain detailed traceability among all artifacts.</a:t>
            </a:r>
            <a:endParaRPr lang="en-US" dirty="0"/>
          </a:p>
          <a:p>
            <a:pPr algn="just"/>
            <a:r>
              <a:rPr lang="x-none"/>
              <a:t>6. Thoroughly document each stage of the design.</a:t>
            </a:r>
            <a:endParaRPr lang="en-US" dirty="0"/>
          </a:p>
          <a:p>
            <a:pPr algn="just"/>
            <a:r>
              <a:rPr lang="x-none"/>
              <a:t>7. Assess quality with an independent team.</a:t>
            </a:r>
            <a:endParaRPr lang="en-US" dirty="0"/>
          </a:p>
          <a:p>
            <a:pPr algn="just"/>
            <a:r>
              <a:rPr lang="x-none"/>
              <a:t>8. Inspect everything.</a:t>
            </a:r>
            <a:endParaRPr lang="en-US" dirty="0"/>
          </a:p>
          <a:p>
            <a:pPr algn="just"/>
            <a:r>
              <a:rPr lang="x-none"/>
              <a:t>9. Plan everything early with high fidelity.</a:t>
            </a:r>
            <a:endParaRPr lang="en-US" dirty="0"/>
          </a:p>
          <a:p>
            <a:pPr algn="just"/>
            <a:r>
              <a:rPr lang="x-none"/>
              <a:t>10. Rigorously control source-code baselines.</a:t>
            </a:r>
            <a:endParaRPr lang="en-US" dirty="0"/>
          </a:p>
          <a:p>
            <a:pPr algn="just"/>
            <a:endParaRPr lang="en-US" dirty="0"/>
          </a:p>
        </p:txBody>
      </p:sp>
    </p:spTree>
    <p:extLst>
      <p:ext uri="{BB962C8B-B14F-4D97-AF65-F5344CB8AC3E}">
        <p14:creationId xmlns:p14="http://schemas.microsoft.com/office/powerpoint/2010/main" val="68938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381000"/>
            <a:ext cx="8686800" cy="93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07884" y="1524000"/>
            <a:ext cx="2575833" cy="369332"/>
          </a:xfrm>
          <a:prstGeom prst="rect">
            <a:avLst/>
          </a:prstGeom>
        </p:spPr>
        <p:txBody>
          <a:bodyPr wrap="none">
            <a:spAutoFit/>
          </a:bodyPr>
          <a:lstStyle/>
          <a:p>
            <a:r>
              <a:rPr lang="en-US" dirty="0"/>
              <a:t>WATERFALLL MODEL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64" y="2721970"/>
            <a:ext cx="7880273" cy="215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73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02" y="457200"/>
            <a:ext cx="8765247"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807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443334"/>
            <a:ext cx="8313313" cy="3970318"/>
          </a:xfrm>
          <a:prstGeom prst="rect">
            <a:avLst/>
          </a:prstGeom>
        </p:spPr>
        <p:txBody>
          <a:bodyPr wrap="square">
            <a:spAutoFit/>
          </a:bodyPr>
          <a:lstStyle/>
          <a:p>
            <a:pPr algn="just"/>
            <a:r>
              <a:rPr lang="en-US" dirty="0" smtClean="0"/>
              <a:t>There </a:t>
            </a:r>
            <a:r>
              <a:rPr lang="en-US" dirty="0"/>
              <a:t>are five improvements to the basic waterfall model that would eliminate most of the development risks are as follows: </a:t>
            </a:r>
            <a:endParaRPr lang="en-US" dirty="0" smtClean="0"/>
          </a:p>
          <a:p>
            <a:pPr algn="just"/>
            <a:endParaRPr lang="en-US" dirty="0"/>
          </a:p>
          <a:p>
            <a:pPr marL="342900" indent="-342900" algn="just">
              <a:buAutoNum type="alphaLcParenR"/>
            </a:pPr>
            <a:r>
              <a:rPr lang="en-US" dirty="0" smtClean="0"/>
              <a:t>Complete </a:t>
            </a:r>
            <a:r>
              <a:rPr lang="en-US" dirty="0"/>
              <a:t>program design before analysis and coding begin (program design comes first</a:t>
            </a:r>
            <a:r>
              <a:rPr lang="en-US" dirty="0" smtClean="0"/>
              <a:t>)</a:t>
            </a:r>
          </a:p>
          <a:p>
            <a:pPr marL="342900" indent="-342900" algn="just">
              <a:buAutoNum type="alphaLcParenR"/>
            </a:pPr>
            <a:endParaRPr lang="en-US" dirty="0"/>
          </a:p>
          <a:p>
            <a:pPr marL="342900" indent="-342900" algn="just">
              <a:buAutoNum type="alphaLcParenR"/>
            </a:pPr>
            <a:r>
              <a:rPr lang="en-US" dirty="0" smtClean="0"/>
              <a:t>Maintain </a:t>
            </a:r>
            <a:r>
              <a:rPr lang="en-US" dirty="0"/>
              <a:t>current and complete documentation (Document the design) </a:t>
            </a:r>
            <a:endParaRPr lang="en-US" dirty="0" smtClean="0"/>
          </a:p>
          <a:p>
            <a:pPr marL="342900" indent="-342900" algn="just">
              <a:buAutoNum type="alphaLcParenR"/>
            </a:pPr>
            <a:endParaRPr lang="en-US" dirty="0"/>
          </a:p>
          <a:p>
            <a:pPr marL="342900" indent="-342900" algn="just">
              <a:buAutoNum type="alphaLcParenR"/>
            </a:pPr>
            <a:r>
              <a:rPr lang="en-US" dirty="0" smtClean="0"/>
              <a:t>Do </a:t>
            </a:r>
            <a:r>
              <a:rPr lang="en-US" dirty="0"/>
              <a:t>the job twice, if possible (Do it twice</a:t>
            </a:r>
            <a:r>
              <a:rPr lang="en-US" dirty="0" smtClean="0"/>
              <a:t>)</a:t>
            </a:r>
          </a:p>
          <a:p>
            <a:pPr marL="342900" indent="-342900" algn="just">
              <a:buAutoNum type="alphaLcParenR"/>
            </a:pPr>
            <a:endParaRPr lang="en-US" dirty="0"/>
          </a:p>
          <a:p>
            <a:pPr marL="342900" indent="-342900" algn="just">
              <a:buAutoNum type="alphaLcParenR"/>
            </a:pPr>
            <a:r>
              <a:rPr lang="en-US" dirty="0" smtClean="0"/>
              <a:t>Plan</a:t>
            </a:r>
            <a:r>
              <a:rPr lang="en-US" dirty="0"/>
              <a:t>, control, and monitor </a:t>
            </a:r>
            <a:r>
              <a:rPr lang="en-US" dirty="0" smtClean="0"/>
              <a:t>testing</a:t>
            </a:r>
          </a:p>
          <a:p>
            <a:pPr marL="342900" indent="-342900" algn="just">
              <a:buAutoNum type="alphaLcParenR"/>
            </a:pPr>
            <a:endParaRPr lang="en-US" dirty="0"/>
          </a:p>
          <a:p>
            <a:pPr marL="342900" indent="-342900" algn="just">
              <a:buAutoNum type="alphaLcParenR"/>
            </a:pPr>
            <a:r>
              <a:rPr lang="en-US" dirty="0" smtClean="0"/>
              <a:t>Involve </a:t>
            </a:r>
            <a:r>
              <a:rPr lang="en-US" dirty="0"/>
              <a:t>the customer</a:t>
            </a:r>
          </a:p>
          <a:p>
            <a:pPr marL="342900" indent="-342900" algn="just">
              <a:buAutoNum type="alphaLcParenR"/>
            </a:pPr>
            <a:endParaRPr lang="en-US" dirty="0"/>
          </a:p>
        </p:txBody>
      </p:sp>
    </p:spTree>
    <p:extLst>
      <p:ext uri="{BB962C8B-B14F-4D97-AF65-F5344CB8AC3E}">
        <p14:creationId xmlns:p14="http://schemas.microsoft.com/office/powerpoint/2010/main" val="118131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2113</TotalTime>
  <Words>1620</Words>
  <Application>Microsoft Office PowerPoint</Application>
  <PresentationFormat>On-screen Show (4:3)</PresentationFormat>
  <Paragraphs>172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BlackTie</vt:lpstr>
      <vt:lpstr>        SPPM EVOLUTION OF SOFTWARE ECONOMICS, COCOMO MODEL   /09/2020      </vt:lpstr>
      <vt:lpstr>PowerPoint Presentation</vt:lpstr>
      <vt:lpstr>QUESTION-2</vt:lpstr>
      <vt:lpstr>Conventional Software Management</vt:lpstr>
      <vt:lpstr>PowerPoint Presentation</vt:lpstr>
      <vt:lpstr>PowerPoint Presentation</vt:lpstr>
      <vt:lpstr>PowerPoint Presentation</vt:lpstr>
      <vt:lpstr>PowerPoint Presentation</vt:lpstr>
      <vt:lpstr>PowerPoint Presentation</vt:lpstr>
      <vt:lpstr>ANSWER</vt:lpstr>
      <vt:lpstr>PowerPoint Presentation</vt:lpstr>
      <vt:lpstr>PowerPoint Presentation</vt:lpstr>
      <vt:lpstr>PowerPoint Presentation</vt:lpstr>
      <vt:lpstr>Evolution Of Software Economics</vt:lpstr>
      <vt:lpstr>PowerPoint Presentation</vt:lpstr>
      <vt:lpstr>PowerPoint Presentation</vt:lpstr>
      <vt:lpstr>PowerPoint Presentation</vt:lpstr>
      <vt:lpstr>PRAGMATIC SOFTWARE ESTIMATION: </vt:lpstr>
      <vt:lpstr>Predominant cost estimation process</vt:lpstr>
      <vt:lpstr>Cocomo  model</vt:lpstr>
      <vt:lpstr>PowerPoint Presentation</vt:lpstr>
      <vt:lpstr>PowerPoint Presentation</vt:lpstr>
      <vt:lpstr>PowerPoint Presentation</vt:lpstr>
      <vt:lpstr>PowerPoint Presentation</vt:lpstr>
      <vt:lpstr>PowerPoint Presentation</vt:lpstr>
      <vt:lpstr>question</vt:lpstr>
      <vt:lpstr>PowerPoint Presentation</vt:lpstr>
      <vt:lpstr>Intermediate COCOMO</vt:lpstr>
      <vt:lpstr>PowerPoint Presentation</vt:lpstr>
      <vt:lpstr>PowerPoint Presentation</vt:lpstr>
      <vt:lpstr>PowerPoint Presentation</vt:lpstr>
      <vt:lpstr>PowerPoint Presentation</vt:lpstr>
      <vt:lpstr>PowerPoint Presentation</vt:lpstr>
      <vt:lpstr>PowerPoint Presentation</vt:lpstr>
      <vt:lpstr>Improving Software Economics </vt:lpstr>
      <vt:lpstr>PowerPoint Presentation</vt:lpstr>
      <vt:lpstr>The Old Way and The New </vt:lpstr>
      <vt:lpstr>The Old Way and The New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108</cp:revision>
  <dcterms:created xsi:type="dcterms:W3CDTF">2006-08-16T00:00:00Z</dcterms:created>
  <dcterms:modified xsi:type="dcterms:W3CDTF">2020-11-05T13:44:26Z</dcterms:modified>
</cp:coreProperties>
</file>