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315" r:id="rId5"/>
    <p:sldId id="316" r:id="rId6"/>
    <p:sldId id="317" r:id="rId7"/>
    <p:sldId id="318" r:id="rId8"/>
    <p:sldId id="319" r:id="rId9"/>
    <p:sldId id="320" r:id="rId10"/>
    <p:sldId id="321" r:id="rId11"/>
    <p:sldId id="324" r:id="rId12"/>
    <p:sldId id="325" r:id="rId13"/>
    <p:sldId id="326" r:id="rId14"/>
    <p:sldId id="327" r:id="rId15"/>
    <p:sldId id="328" r:id="rId16"/>
    <p:sldId id="322" r:id="rId17"/>
    <p:sldId id="323" r:id="rId18"/>
    <p:sldId id="329" r:id="rId19"/>
    <p:sldId id="330" r:id="rId20"/>
    <p:sldId id="331" r:id="rId21"/>
    <p:sldId id="332" r:id="rId22"/>
    <p:sldId id="334" r:id="rId23"/>
    <p:sldId id="335" r:id="rId24"/>
    <p:sldId id="333" r:id="rId25"/>
    <p:sldId id="336" r:id="rId26"/>
    <p:sldId id="337" r:id="rId27"/>
    <p:sldId id="338" r:id="rId28"/>
    <p:sldId id="339" r:id="rId29"/>
    <p:sldId id="340" r:id="rId30"/>
    <p:sldId id="341" r:id="rId31"/>
    <p:sldId id="342" r:id="rId32"/>
    <p:sldId id="343" r:id="rId33"/>
    <p:sldId id="345" r:id="rId34"/>
    <p:sldId id="346" r:id="rId35"/>
    <p:sldId id="347" r:id="rId36"/>
    <p:sldId id="348" r:id="rId37"/>
    <p:sldId id="349" r:id="rId38"/>
    <p:sldId id="344" r:id="rId39"/>
    <p:sldId id="350" r:id="rId40"/>
    <p:sldId id="351" r:id="rId41"/>
    <p:sldId id="352" r:id="rId42"/>
    <p:sldId id="353" r:id="rId43"/>
    <p:sldId id="35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94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9/18/2020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9/18/2020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9/18/2020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9/18/2020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9/18/2020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9/18/2020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9/18/2020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9/18/2020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9/18/2020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200400"/>
            <a:ext cx="4013200" cy="993140"/>
          </a:xfrm>
        </p:spPr>
        <p:txBody>
          <a:bodyPr/>
          <a:lstStyle/>
          <a:p>
            <a:r>
              <a:rPr lang="en-US" sz="2400" b="1" dirty="0" smtClean="0"/>
              <a:t>BY: NEHA NANDAL </a:t>
            </a:r>
            <a:endParaRPr lang="en-US" sz="2400" b="1" dirty="0"/>
          </a:p>
        </p:txBody>
      </p:sp>
      <p:sp>
        <p:nvSpPr>
          <p:cNvPr id="4" name="Rectangle 3"/>
          <p:cNvSpPr/>
          <p:nvPr/>
        </p:nvSpPr>
        <p:spPr>
          <a:xfrm>
            <a:off x="1470546" y="1646830"/>
            <a:ext cx="6096000" cy="152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447800" y="2743200"/>
            <a:ext cx="6096000" cy="21336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SPPM</a:t>
            </a:r>
            <a:br>
              <a:rPr lang="en-US" sz="2000" dirty="0" smtClean="0"/>
            </a:br>
            <a:r>
              <a:rPr lang="en-US" sz="2000" dirty="0" smtClean="0"/>
              <a:t>LIFE CYCLE PHASES</a:t>
            </a:r>
            <a:br>
              <a:rPr lang="en-US" sz="2000" dirty="0" smtClean="0"/>
            </a:br>
            <a:r>
              <a:rPr lang="en-US" sz="2000" dirty="0" smtClean="0"/>
              <a:t>  18/09/2020</a:t>
            </a:r>
            <a:br>
              <a:rPr lang="en-US" sz="2000" dirty="0" smtClean="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919134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The Constructive Cost Model (COCOMO) is an algorithmic software cost estimation model developed by Barry W. Boehm. The model uses a basic regression formula with parameters that are derived from historical project data and current project characteristics. </a:t>
            </a:r>
          </a:p>
        </p:txBody>
      </p:sp>
      <p:sp>
        <p:nvSpPr>
          <p:cNvPr id="3" name="Title 2"/>
          <p:cNvSpPr>
            <a:spLocks noGrp="1"/>
          </p:cNvSpPr>
          <p:nvPr>
            <p:ph type="title"/>
          </p:nvPr>
        </p:nvSpPr>
        <p:spPr/>
        <p:txBody>
          <a:bodyPr/>
          <a:lstStyle/>
          <a:p>
            <a:r>
              <a:rPr lang="en-US" dirty="0" err="1" smtClean="0"/>
              <a:t>Cocomo</a:t>
            </a:r>
            <a:r>
              <a:rPr lang="en-US" dirty="0" smtClean="0"/>
              <a:t>  model</a:t>
            </a:r>
            <a:endParaRPr lang="en-US" dirty="0"/>
          </a:p>
        </p:txBody>
      </p:sp>
      <p:sp>
        <p:nvSpPr>
          <p:cNvPr id="4" name="Rectangle 3"/>
          <p:cNvSpPr/>
          <p:nvPr/>
        </p:nvSpPr>
        <p:spPr>
          <a:xfrm>
            <a:off x="457200" y="3733800"/>
            <a:ext cx="8153400" cy="646331"/>
          </a:xfrm>
          <a:prstGeom prst="rect">
            <a:avLst/>
          </a:prstGeom>
        </p:spPr>
        <p:txBody>
          <a:bodyPr wrap="square">
            <a:spAutoFit/>
          </a:bodyPr>
          <a:lstStyle/>
          <a:p>
            <a:pPr algn="just"/>
            <a:r>
              <a:rPr lang="en-US" dirty="0"/>
              <a:t>This cost estimation model is extensively used in predicting </a:t>
            </a:r>
            <a:r>
              <a:rPr lang="en-US" b="1" dirty="0"/>
              <a:t>the effort, development time, average team size and effort required to develop a software project</a:t>
            </a:r>
            <a:r>
              <a:rPr lang="en-US" dirty="0"/>
              <a:t>. </a:t>
            </a:r>
          </a:p>
        </p:txBody>
      </p:sp>
    </p:spTree>
    <p:extLst>
      <p:ext uri="{BB962C8B-B14F-4D97-AF65-F5344CB8AC3E}">
        <p14:creationId xmlns:p14="http://schemas.microsoft.com/office/powerpoint/2010/main" val="3151329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533400"/>
            <a:ext cx="8991600" cy="5562600"/>
          </a:xfrm>
        </p:spPr>
        <p:txBody>
          <a:bodyPr>
            <a:normAutofit/>
          </a:bodyPr>
          <a:lstStyle/>
          <a:p>
            <a:pPr algn="just"/>
            <a:r>
              <a:rPr lang="en-US" dirty="0"/>
              <a:t>Software projects under COCOMO model strategies are classified to 3 categories including, </a:t>
            </a:r>
            <a:r>
              <a:rPr lang="en-US" b="1" dirty="0"/>
              <a:t>organic</a:t>
            </a:r>
            <a:r>
              <a:rPr lang="en-US" dirty="0"/>
              <a:t>, </a:t>
            </a:r>
            <a:r>
              <a:rPr lang="en-US" b="1" dirty="0"/>
              <a:t>semi-detached</a:t>
            </a:r>
            <a:r>
              <a:rPr lang="en-US" dirty="0"/>
              <a:t>, and </a:t>
            </a:r>
            <a:r>
              <a:rPr lang="en-US" b="1" dirty="0"/>
              <a:t>embedded</a:t>
            </a:r>
            <a:r>
              <a:rPr lang="en-US" dirty="0" smtClean="0"/>
              <a:t>.</a:t>
            </a:r>
          </a:p>
          <a:p>
            <a:pPr algn="just"/>
            <a:endParaRPr lang="en-US" dirty="0"/>
          </a:p>
          <a:p>
            <a:pPr algn="just"/>
            <a:r>
              <a:rPr lang="en-US" b="1" dirty="0"/>
              <a:t>Organic</a:t>
            </a:r>
          </a:p>
          <a:p>
            <a:pPr algn="just"/>
            <a:r>
              <a:rPr lang="en-US" dirty="0"/>
              <a:t>This suits a small software team since it has a generally stable development environment. The problem is well understood and has been solved in the past.</a:t>
            </a:r>
          </a:p>
          <a:p>
            <a:pPr algn="just"/>
            <a:endParaRPr lang="en-US" b="1" dirty="0" smtClean="0"/>
          </a:p>
          <a:p>
            <a:pPr algn="just"/>
            <a:r>
              <a:rPr lang="en-US" b="1" dirty="0" smtClean="0"/>
              <a:t>Semi-detached</a:t>
            </a:r>
            <a:endParaRPr lang="en-US" b="1" dirty="0"/>
          </a:p>
          <a:p>
            <a:pPr algn="just"/>
            <a:r>
              <a:rPr lang="en-US" dirty="0"/>
              <a:t>The software project which requires more experience and better guidance and creativity. For example, Compiler or different Embedded System</a:t>
            </a:r>
          </a:p>
          <a:p>
            <a:pPr algn="just"/>
            <a:endParaRPr lang="en-US" b="1" dirty="0" smtClean="0"/>
          </a:p>
          <a:p>
            <a:pPr algn="just"/>
            <a:r>
              <a:rPr lang="en-US" b="1" dirty="0" smtClean="0"/>
              <a:t>Embedded</a:t>
            </a:r>
            <a:endParaRPr lang="en-US" b="1" dirty="0"/>
          </a:p>
          <a:p>
            <a:pPr algn="just"/>
            <a:r>
              <a:rPr lang="en-US" dirty="0"/>
              <a:t>The project with operating tight constraints and requirements is under this category. The developer requires high experiences and has to be creative to develop complex models</a:t>
            </a:r>
            <a:r>
              <a:rPr lang="en-US" dirty="0" smtClean="0"/>
              <a:t>.</a:t>
            </a:r>
            <a:endParaRPr lang="en-US" dirty="0"/>
          </a:p>
        </p:txBody>
      </p:sp>
    </p:spTree>
    <p:extLst>
      <p:ext uri="{BB962C8B-B14F-4D97-AF65-F5344CB8AC3E}">
        <p14:creationId xmlns:p14="http://schemas.microsoft.com/office/powerpoint/2010/main" val="4068546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4075176"/>
          </a:xfrm>
        </p:spPr>
        <p:txBody>
          <a:bodyPr/>
          <a:lstStyle/>
          <a:p>
            <a:r>
              <a:rPr lang="en-US" dirty="0"/>
              <a:t>The table below indicates the criteria for selecting the type of software project to be applied for further calculation in the model.</a:t>
            </a:r>
          </a:p>
          <a:p>
            <a:endParaRPr lang="en-US" dirty="0"/>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1628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908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593834"/>
            <a:ext cx="9067800" cy="6492766"/>
          </a:xfrm>
        </p:spPr>
        <p:txBody>
          <a:bodyPr>
            <a:normAutofit lnSpcReduction="10000"/>
          </a:bodyPr>
          <a:lstStyle/>
          <a:p>
            <a:pPr algn="just"/>
            <a:r>
              <a:rPr lang="en-US" dirty="0"/>
              <a:t>There are </a:t>
            </a:r>
            <a:r>
              <a:rPr lang="en-US" b="1" dirty="0"/>
              <a:t>basic COCOMO,</a:t>
            </a:r>
            <a:r>
              <a:rPr lang="en-US" dirty="0"/>
              <a:t> </a:t>
            </a:r>
            <a:r>
              <a:rPr lang="en-US" b="1" dirty="0"/>
              <a:t>Intermediate COCOMO</a:t>
            </a:r>
            <a:r>
              <a:rPr lang="en-US" dirty="0"/>
              <a:t>, and </a:t>
            </a:r>
            <a:r>
              <a:rPr lang="en-US" b="1" dirty="0"/>
              <a:t>Detailed/Completed COCOMO</a:t>
            </a:r>
            <a:r>
              <a:rPr lang="en-US" dirty="0" smtClean="0"/>
              <a:t>.</a:t>
            </a:r>
          </a:p>
          <a:p>
            <a:pPr algn="just"/>
            <a:endParaRPr lang="en-US" dirty="0"/>
          </a:p>
          <a:p>
            <a:pPr algn="just"/>
            <a:r>
              <a:rPr lang="en-US" b="1" dirty="0"/>
              <a:t>Basic COCOMO model</a:t>
            </a:r>
          </a:p>
          <a:p>
            <a:pPr algn="just"/>
            <a:r>
              <a:rPr lang="en-US" dirty="0"/>
              <a:t>The basic COCOMO is used for </a:t>
            </a:r>
            <a:r>
              <a:rPr lang="en-US" b="1" dirty="0"/>
              <a:t>rough calculation</a:t>
            </a:r>
            <a:r>
              <a:rPr lang="en-US" dirty="0"/>
              <a:t> which </a:t>
            </a:r>
            <a:r>
              <a:rPr lang="en-US" b="1" dirty="0"/>
              <a:t>limits accuracy in calculating software estimation.</a:t>
            </a:r>
            <a:r>
              <a:rPr lang="en-US" dirty="0"/>
              <a:t> This is because the model solely considers based on lines of source code together with constant values obtained from software project types rather than other factors which have major influences to Software development process as a whole.</a:t>
            </a:r>
          </a:p>
          <a:p>
            <a:pPr algn="just"/>
            <a:endParaRPr lang="en-US" b="1" dirty="0" smtClean="0"/>
          </a:p>
          <a:p>
            <a:pPr algn="just"/>
            <a:r>
              <a:rPr lang="en-US" b="1" dirty="0" smtClean="0"/>
              <a:t>Intermediate </a:t>
            </a:r>
            <a:r>
              <a:rPr lang="en-US" b="1" dirty="0"/>
              <a:t>COCOMO model</a:t>
            </a:r>
          </a:p>
          <a:p>
            <a:pPr algn="just"/>
            <a:r>
              <a:rPr lang="en-US" dirty="0"/>
              <a:t>Intermediate COCOMO model is an extension of the Basic COCOMO model which includes a set of cost drivers into account in order to enhance more accuracy to the cost estimation model as a result.</a:t>
            </a:r>
          </a:p>
          <a:p>
            <a:pPr algn="just"/>
            <a:endParaRPr lang="en-US" b="1" dirty="0" smtClean="0"/>
          </a:p>
          <a:p>
            <a:pPr algn="just"/>
            <a:r>
              <a:rPr lang="en-US" b="1" dirty="0" smtClean="0"/>
              <a:t>Complete/detailed </a:t>
            </a:r>
            <a:r>
              <a:rPr lang="en-US" b="1" dirty="0"/>
              <a:t>COCOMO model</a:t>
            </a:r>
          </a:p>
          <a:p>
            <a:pPr algn="just"/>
            <a:r>
              <a:rPr lang="en-US" dirty="0"/>
              <a:t>The model incorporates all qualities of both Basic COCOMO and Intermediate COCOMO strategies on each software engineering process. The model accounts for the influence of the individual development phase (analysis, design, etc.) of the project.</a:t>
            </a:r>
          </a:p>
          <a:p>
            <a:pPr algn="just"/>
            <a:endParaRPr lang="en-US" dirty="0"/>
          </a:p>
        </p:txBody>
      </p:sp>
    </p:spTree>
    <p:extLst>
      <p:ext uri="{BB962C8B-B14F-4D97-AF65-F5344CB8AC3E}">
        <p14:creationId xmlns:p14="http://schemas.microsoft.com/office/powerpoint/2010/main" val="1684291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The arithmetic formula of Basic COCOMO is</a:t>
            </a:r>
          </a:p>
          <a:p>
            <a:endParaRPr lang="en-US" dirty="0"/>
          </a:p>
        </p:txBody>
      </p:sp>
      <p:sp>
        <p:nvSpPr>
          <p:cNvPr id="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92929"/>
                </a:solidFill>
                <a:effectLst/>
                <a:latin typeface="medium-content-serif-font"/>
                <a:cs typeface="Arial" pitchFamily="34" charset="0"/>
              </a:rPr>
              <a:t>The arithmetic formula of Basic COCOMO is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7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2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1030" name="Picture 6"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6" y="2743200"/>
            <a:ext cx="9128234"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101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Each of the constant a, b, c, d can be defined as show in the Table 2.</a:t>
            </a:r>
          </a:p>
          <a:p>
            <a:endParaRPr lang="en-US" dirty="0"/>
          </a:p>
        </p:txBody>
      </p:sp>
      <p:pic>
        <p:nvPicPr>
          <p:cNvPr id="2051" name="Picture 3"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99693"/>
            <a:ext cx="8043863"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473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A company needs to develop digital signal processing software for one of its newest inventions. The software is expected to have 40000 lines of code. The company needs to determine the effort in person-months needed to develop this software using the basic COCOMO model. The multiplicative factor for this model is given as 2.8 for the software development on embedded systems, while the exponentiation factor is given as 1.20. What is the estimated effort in person-months?</a:t>
            </a:r>
          </a:p>
        </p:txBody>
      </p:sp>
      <p:sp>
        <p:nvSpPr>
          <p:cNvPr id="3" name="Title 2"/>
          <p:cNvSpPr>
            <a:spLocks noGrp="1"/>
          </p:cNvSpPr>
          <p:nvPr>
            <p:ph type="title"/>
          </p:nvPr>
        </p:nvSpPr>
        <p:spPr/>
        <p:txBody>
          <a:bodyPr/>
          <a:lstStyle/>
          <a:p>
            <a:r>
              <a:rPr lang="en-US" dirty="0" smtClean="0"/>
              <a:t>question</a:t>
            </a:r>
            <a:endParaRPr lang="en-US" dirty="0"/>
          </a:p>
        </p:txBody>
      </p:sp>
    </p:spTree>
    <p:extLst>
      <p:ext uri="{BB962C8B-B14F-4D97-AF65-F5344CB8AC3E}">
        <p14:creationId xmlns:p14="http://schemas.microsoft.com/office/powerpoint/2010/main" val="2125647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Effort Applied (E) = </a:t>
            </a:r>
            <a:r>
              <a:rPr lang="en-US" dirty="0" err="1"/>
              <a:t>a</a:t>
            </a:r>
            <a:r>
              <a:rPr lang="en-US" baseline="-25000" dirty="0" err="1"/>
              <a:t>b</a:t>
            </a:r>
            <a:r>
              <a:rPr lang="en-US" dirty="0"/>
              <a:t>(KLOC)</a:t>
            </a:r>
            <a:r>
              <a:rPr lang="en-US" baseline="30000" dirty="0"/>
              <a:t>b</a:t>
            </a:r>
            <a:r>
              <a:rPr lang="en-US" baseline="-25000" dirty="0"/>
              <a:t>b</a:t>
            </a:r>
            <a:r>
              <a:rPr lang="en-US" dirty="0"/>
              <a:t> [ person-months ] </a:t>
            </a:r>
            <a:endParaRPr lang="en-US" dirty="0" smtClean="0"/>
          </a:p>
          <a:p>
            <a:r>
              <a:rPr lang="en-US" dirty="0"/>
              <a:t> </a:t>
            </a:r>
            <a:r>
              <a:rPr lang="en-US" dirty="0" smtClean="0"/>
              <a:t>                                    = </a:t>
            </a:r>
            <a:r>
              <a:rPr lang="en-US" dirty="0"/>
              <a:t>2.8 x(40</a:t>
            </a:r>
            <a:r>
              <a:rPr lang="en-US" dirty="0" smtClean="0"/>
              <a:t>)^1.20 </a:t>
            </a:r>
          </a:p>
          <a:p>
            <a:r>
              <a:rPr lang="en-US" dirty="0"/>
              <a:t> </a:t>
            </a:r>
            <a:r>
              <a:rPr lang="en-US" dirty="0" smtClean="0"/>
              <a:t>                                 = </a:t>
            </a:r>
            <a:r>
              <a:rPr lang="en-US" dirty="0"/>
              <a:t>2.8 x 83.65 </a:t>
            </a:r>
            <a:endParaRPr lang="en-US" dirty="0" smtClean="0"/>
          </a:p>
          <a:p>
            <a:r>
              <a:rPr lang="en-US" dirty="0"/>
              <a:t> </a:t>
            </a:r>
            <a:r>
              <a:rPr lang="en-US" dirty="0" smtClean="0"/>
              <a:t>                           = </a:t>
            </a:r>
            <a:r>
              <a:rPr lang="en-US" dirty="0"/>
              <a:t>234.25</a:t>
            </a:r>
          </a:p>
        </p:txBody>
      </p:sp>
      <p:sp>
        <p:nvSpPr>
          <p:cNvPr id="4" name="Rectangle 1"/>
          <p:cNvSpPr>
            <a:spLocks noChangeArrowheads="1"/>
          </p:cNvSpPr>
          <p:nvPr/>
        </p:nvSpPr>
        <p:spPr bwMode="auto">
          <a:xfrm>
            <a:off x="0" y="0"/>
            <a:ext cx="9144000" cy="45720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nsolas" pitchFamily="49" charset="0"/>
                <a:cs typeface="Arial" pitchFamily="34" charset="0"/>
              </a:rPr>
              <a:t>Effort Applied (E) = a</a:t>
            </a:r>
            <a:r>
              <a:rPr kumimoji="0" lang="en-US" sz="800" b="0" i="0" u="none" strike="noStrike" cap="none" normalizeH="0" baseline="-30000" smtClean="0">
                <a:ln>
                  <a:noFill/>
                </a:ln>
                <a:solidFill>
                  <a:schemeClr val="tx1"/>
                </a:solidFill>
                <a:effectLst/>
                <a:latin typeface="Consolas" pitchFamily="49" charset="0"/>
                <a:cs typeface="Arial" pitchFamily="34" charset="0"/>
              </a:rPr>
              <a:t>b</a:t>
            </a:r>
            <a:r>
              <a:rPr kumimoji="0" lang="en-US" sz="1100" b="0" i="0" u="none" strike="noStrike" cap="none" normalizeH="0" baseline="0" smtClean="0">
                <a:ln>
                  <a:noFill/>
                </a:ln>
                <a:solidFill>
                  <a:schemeClr val="tx1"/>
                </a:solidFill>
                <a:effectLst/>
                <a:latin typeface="Consolas" pitchFamily="49" charset="0"/>
                <a:cs typeface="Arial" pitchFamily="34" charset="0"/>
              </a:rPr>
              <a:t>(KLOC)</a:t>
            </a:r>
            <a:r>
              <a:rPr kumimoji="0" lang="en-US" sz="800" b="0" i="0" u="none" strike="noStrike" cap="none" normalizeH="0" baseline="30000" smtClean="0">
                <a:ln>
                  <a:noFill/>
                </a:ln>
                <a:solidFill>
                  <a:schemeClr val="tx1"/>
                </a:solidFill>
                <a:effectLst/>
                <a:latin typeface="Consolas" pitchFamily="49" charset="0"/>
                <a:cs typeface="Arial" pitchFamily="34" charset="0"/>
              </a:rPr>
              <a:t>b</a:t>
            </a:r>
            <a:r>
              <a:rPr kumimoji="0" lang="en-US" sz="600" b="0" i="0" u="none" strike="noStrike" cap="none" normalizeH="0" baseline="-30000" smtClean="0">
                <a:ln>
                  <a:noFill/>
                </a:ln>
                <a:solidFill>
                  <a:schemeClr val="tx1"/>
                </a:solidFill>
                <a:effectLst/>
                <a:latin typeface="Consolas" pitchFamily="49" charset="0"/>
                <a:cs typeface="Arial" pitchFamily="34" charset="0"/>
              </a:rPr>
              <a:t>b</a:t>
            </a:r>
            <a:r>
              <a:rPr kumimoji="0" lang="en-US" sz="1100" b="0" i="0" u="none" strike="noStrike" cap="none" normalizeH="0" baseline="0" smtClean="0">
                <a:ln>
                  <a:noFill/>
                </a:ln>
                <a:solidFill>
                  <a:schemeClr val="tx1"/>
                </a:solidFill>
                <a:effectLst/>
                <a:latin typeface="Consolas" pitchFamily="49" charset="0"/>
                <a:cs typeface="Arial" pitchFamily="34" charset="0"/>
              </a:rPr>
              <a:t> [ person-months ] = 2.8 x(40)1.20 = 2.8 x 83.65 = 234.25</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95556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i="1" dirty="0"/>
              <a:t>Intermediate COCOMO</a:t>
            </a:r>
            <a:r>
              <a:rPr lang="en-US" dirty="0"/>
              <a:t> computes software development effort as function of program size and a set of "cost drivers" that include subjective assessment of product, hardware, personnel and project attributes. This extension considers a set of four "cost drivers", each with a number of subsidiary attributes</a:t>
            </a:r>
          </a:p>
        </p:txBody>
      </p:sp>
      <p:sp>
        <p:nvSpPr>
          <p:cNvPr id="3" name="Title 2"/>
          <p:cNvSpPr>
            <a:spLocks noGrp="1"/>
          </p:cNvSpPr>
          <p:nvPr>
            <p:ph type="title"/>
          </p:nvPr>
        </p:nvSpPr>
        <p:spPr/>
        <p:txBody>
          <a:bodyPr/>
          <a:lstStyle/>
          <a:p>
            <a:r>
              <a:rPr lang="en-US" dirty="0"/>
              <a:t>Intermediate COCOMO</a:t>
            </a:r>
          </a:p>
        </p:txBody>
      </p:sp>
    </p:spTree>
    <p:extLst>
      <p:ext uri="{BB962C8B-B14F-4D97-AF65-F5344CB8AC3E}">
        <p14:creationId xmlns:p14="http://schemas.microsoft.com/office/powerpoint/2010/main" val="2486742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3648" y="0"/>
            <a:ext cx="8991600" cy="6400800"/>
          </a:xfrm>
        </p:spPr>
        <p:txBody>
          <a:bodyPr/>
          <a:lstStyle/>
          <a:p>
            <a:pPr algn="just"/>
            <a:r>
              <a:rPr lang="en-US" dirty="0"/>
              <a:t>Each of the 15 attributes receives a rating on a six-point scale that ranges from "very low" to "extra high" (in importance or value). An effort multiplier from the table below applies to the rating. The product of all effort multipliers results in an </a:t>
            </a:r>
            <a:r>
              <a:rPr lang="en-US" i="1" dirty="0"/>
              <a:t>effort adjustment factor (EAF)</a:t>
            </a:r>
            <a:r>
              <a:rPr lang="en-US" dirty="0"/>
              <a:t>. Typical values for EAF range from 0.9 to 1.4.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4925"/>
            <a:ext cx="9143999"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6741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3777"/>
            <a:ext cx="811464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2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13" name="Rectangle 4"/>
          <p:cNvSpPr>
            <a:spLocks noChangeArrowheads="1"/>
          </p:cNvSpPr>
          <p:nvPr/>
        </p:nvSpPr>
        <p:spPr bwMode="auto">
          <a:xfrm>
            <a:off x="152400" y="255658"/>
            <a:ext cx="8873359" cy="19870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02122"/>
                </a:solidFill>
                <a:effectLst/>
                <a:latin typeface="Arial" pitchFamily="34" charset="0"/>
                <a:cs typeface="Arial" pitchFamily="34" charset="0"/>
              </a:rPr>
              <a:t>The Intermediate </a:t>
            </a:r>
            <a:r>
              <a:rPr kumimoji="0" lang="en-US" b="0" i="0" u="none" strike="noStrike" cap="none" normalizeH="0" baseline="0" dirty="0" err="1" smtClean="0">
                <a:ln>
                  <a:noFill/>
                </a:ln>
                <a:solidFill>
                  <a:srgbClr val="202122"/>
                </a:solidFill>
                <a:effectLst/>
                <a:latin typeface="Arial" pitchFamily="34" charset="0"/>
                <a:cs typeface="Arial" pitchFamily="34" charset="0"/>
              </a:rPr>
              <a:t>Cocomo</a:t>
            </a:r>
            <a:r>
              <a:rPr kumimoji="0" lang="en-US" b="0" i="0" u="none" strike="noStrike" cap="none" normalizeH="0" baseline="0" dirty="0" smtClean="0">
                <a:ln>
                  <a:noFill/>
                </a:ln>
                <a:solidFill>
                  <a:srgbClr val="202122"/>
                </a:solidFill>
                <a:effectLst/>
                <a:latin typeface="Arial" pitchFamily="34" charset="0"/>
                <a:cs typeface="Arial" pitchFamily="34" charset="0"/>
              </a:rPr>
              <a:t> formula now takes the form:</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02122"/>
                </a:solidFill>
                <a:effectLst/>
                <a:latin typeface="Arial" pitchFamily="34" charset="0"/>
                <a:cs typeface="Arial" pitchFamily="34" charset="0"/>
              </a:rPr>
              <a:t>E=</a:t>
            </a:r>
            <a:r>
              <a:rPr kumimoji="0" lang="en-US" b="1" i="1" u="none" strike="noStrike" cap="none" normalizeH="0" baseline="0" dirty="0" err="1" smtClean="0">
                <a:ln>
                  <a:noFill/>
                </a:ln>
                <a:solidFill>
                  <a:srgbClr val="202122"/>
                </a:solidFill>
                <a:effectLst/>
                <a:latin typeface="Arial" pitchFamily="34" charset="0"/>
                <a:cs typeface="Arial" pitchFamily="34" charset="0"/>
              </a:rPr>
              <a:t>a</a:t>
            </a:r>
            <a:r>
              <a:rPr kumimoji="0" lang="en-US" b="1" i="1" u="none" strike="noStrike" cap="none" normalizeH="0" baseline="-30000" dirty="0" err="1" smtClean="0">
                <a:ln>
                  <a:noFill/>
                </a:ln>
                <a:solidFill>
                  <a:srgbClr val="202122"/>
                </a:solidFill>
                <a:effectLst/>
                <a:latin typeface="Arial" pitchFamily="34" charset="0"/>
                <a:cs typeface="Arial" pitchFamily="34" charset="0"/>
              </a:rPr>
              <a:t>i</a:t>
            </a:r>
            <a:r>
              <a:rPr kumimoji="0" lang="en-US" b="1" i="0" u="none" strike="noStrike" cap="none" normalizeH="0" baseline="0" dirty="0" smtClean="0">
                <a:ln>
                  <a:noFill/>
                </a:ln>
                <a:solidFill>
                  <a:srgbClr val="202122"/>
                </a:solidFill>
                <a:effectLst/>
                <a:latin typeface="Arial" pitchFamily="34" charset="0"/>
                <a:cs typeface="Arial" pitchFamily="34" charset="0"/>
              </a:rPr>
              <a:t>(</a:t>
            </a:r>
            <a:r>
              <a:rPr kumimoji="0" lang="en-US" b="1" i="0" u="none" strike="noStrike" cap="none" normalizeH="0" baseline="0" dirty="0" err="1" smtClean="0">
                <a:ln>
                  <a:noFill/>
                </a:ln>
                <a:solidFill>
                  <a:srgbClr val="202122"/>
                </a:solidFill>
                <a:effectLst/>
                <a:latin typeface="Arial" pitchFamily="34" charset="0"/>
                <a:cs typeface="Arial" pitchFamily="34" charset="0"/>
              </a:rPr>
              <a:t>KLoC</a:t>
            </a:r>
            <a:r>
              <a:rPr kumimoji="0" lang="en-US" b="1" i="0" u="none" strike="noStrike" cap="none" normalizeH="0" baseline="0" dirty="0" smtClean="0">
                <a:ln>
                  <a:noFill/>
                </a:ln>
                <a:solidFill>
                  <a:srgbClr val="202122"/>
                </a:solidFill>
                <a:effectLst/>
                <a:latin typeface="Arial" pitchFamily="34" charset="0"/>
                <a:cs typeface="Arial" pitchFamily="34" charset="0"/>
              </a:rPr>
              <a:t>)</a:t>
            </a:r>
            <a:r>
              <a:rPr kumimoji="0" lang="en-US" b="1" i="1" u="none" strike="noStrike" cap="none" normalizeH="0" baseline="30000" dirty="0" smtClean="0">
                <a:ln>
                  <a:noFill/>
                </a:ln>
                <a:solidFill>
                  <a:srgbClr val="202122"/>
                </a:solidFill>
                <a:effectLst/>
                <a:latin typeface="Arial" pitchFamily="34" charset="0"/>
                <a:cs typeface="Arial" pitchFamily="34" charset="0"/>
              </a:rPr>
              <a:t>(b</a:t>
            </a:r>
            <a:r>
              <a:rPr kumimoji="0" lang="en-US" b="1" i="1" u="none" strike="noStrike" cap="none" normalizeH="0" baseline="-30000" dirty="0" smtClean="0">
                <a:ln>
                  <a:noFill/>
                </a:ln>
                <a:solidFill>
                  <a:srgbClr val="202122"/>
                </a:solidFill>
                <a:effectLst/>
                <a:latin typeface="Arial" pitchFamily="34" charset="0"/>
                <a:cs typeface="Arial" pitchFamily="34" charset="0"/>
              </a:rPr>
              <a:t>i</a:t>
            </a:r>
            <a:r>
              <a:rPr kumimoji="0" lang="en-US" b="1" i="1" u="none" strike="noStrike" cap="none" normalizeH="0" baseline="30000" dirty="0" smtClean="0">
                <a:ln>
                  <a:noFill/>
                </a:ln>
                <a:solidFill>
                  <a:srgbClr val="202122"/>
                </a:solidFill>
                <a:effectLst/>
                <a:latin typeface="Arial" pitchFamily="34" charset="0"/>
                <a:cs typeface="Arial" pitchFamily="34" charset="0"/>
              </a:rPr>
              <a:t>)</a:t>
            </a:r>
            <a:r>
              <a:rPr kumimoji="0" lang="en-US" b="1" i="0" u="none" strike="noStrike" cap="none" normalizeH="0" baseline="0" dirty="0" smtClean="0">
                <a:ln>
                  <a:noFill/>
                </a:ln>
                <a:solidFill>
                  <a:srgbClr val="202122"/>
                </a:solidFill>
                <a:effectLst/>
                <a:latin typeface="Arial" pitchFamily="34" charset="0"/>
                <a:cs typeface="Arial" pitchFamily="34" charset="0"/>
              </a:rPr>
              <a:t>(EAF)</a:t>
            </a:r>
            <a:endParaRPr kumimoji="0" lang="en-US" b="0" i="0" u="none" strike="noStrike" cap="none" normalizeH="0" baseline="0" dirty="0" smtClean="0">
              <a:ln>
                <a:noFill/>
              </a:ln>
              <a:solidFill>
                <a:srgbClr val="202122"/>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202122"/>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02122"/>
                </a:solidFill>
                <a:effectLst/>
                <a:latin typeface="Arial" pitchFamily="34" charset="0"/>
                <a:cs typeface="Arial" pitchFamily="34" charset="0"/>
              </a:rPr>
              <a:t>where E is the effort applied in person-months, </a:t>
            </a:r>
            <a:r>
              <a:rPr kumimoji="0" lang="en-US" b="1" i="0" u="none" strike="noStrike" cap="none" normalizeH="0" baseline="0" dirty="0" err="1" smtClean="0">
                <a:ln>
                  <a:noFill/>
                </a:ln>
                <a:solidFill>
                  <a:srgbClr val="202122"/>
                </a:solidFill>
                <a:effectLst/>
                <a:latin typeface="Arial" pitchFamily="34" charset="0"/>
                <a:cs typeface="Arial" pitchFamily="34" charset="0"/>
              </a:rPr>
              <a:t>KLoC</a:t>
            </a:r>
            <a:r>
              <a:rPr kumimoji="0" lang="en-US" b="0" i="0" u="none" strike="noStrike" cap="none" normalizeH="0" baseline="0" dirty="0" smtClean="0">
                <a:ln>
                  <a:noFill/>
                </a:ln>
                <a:solidFill>
                  <a:srgbClr val="202122"/>
                </a:solidFill>
                <a:effectLst/>
                <a:latin typeface="Arial" pitchFamily="34" charset="0"/>
                <a:cs typeface="Arial" pitchFamily="34" charset="0"/>
              </a:rPr>
              <a:t> is the estimated number of thousands of delivered lines of code for the project, and </a:t>
            </a:r>
            <a:r>
              <a:rPr kumimoji="0" lang="en-US" b="1" i="0" u="none" strike="noStrike" cap="none" normalizeH="0" baseline="0" dirty="0" smtClean="0">
                <a:ln>
                  <a:noFill/>
                </a:ln>
                <a:solidFill>
                  <a:srgbClr val="202122"/>
                </a:solidFill>
                <a:effectLst/>
                <a:latin typeface="Arial" pitchFamily="34" charset="0"/>
                <a:cs typeface="Arial" pitchFamily="34" charset="0"/>
              </a:rPr>
              <a:t>EAF</a:t>
            </a:r>
            <a:r>
              <a:rPr kumimoji="0" lang="en-US" b="0" i="0" u="none" strike="noStrike" cap="none" normalizeH="0" baseline="0" dirty="0" smtClean="0">
                <a:ln>
                  <a:noFill/>
                </a:ln>
                <a:solidFill>
                  <a:srgbClr val="202122"/>
                </a:solidFill>
                <a:effectLst/>
                <a:latin typeface="Arial" pitchFamily="34" charset="0"/>
                <a:cs typeface="Arial" pitchFamily="34" charset="0"/>
              </a:rPr>
              <a:t> is the factor calculated above. The coefficient </a:t>
            </a:r>
            <a:r>
              <a:rPr kumimoji="0" lang="en-US" b="1" i="0" u="none" strike="noStrike" cap="none" normalizeH="0" baseline="0" dirty="0" err="1" smtClean="0">
                <a:ln>
                  <a:noFill/>
                </a:ln>
                <a:solidFill>
                  <a:srgbClr val="202122"/>
                </a:solidFill>
                <a:effectLst/>
                <a:latin typeface="Arial" pitchFamily="34" charset="0"/>
                <a:cs typeface="Arial" pitchFamily="34" charset="0"/>
              </a:rPr>
              <a:t>a</a:t>
            </a:r>
            <a:r>
              <a:rPr kumimoji="0" lang="en-US" b="1" i="0" u="none" strike="noStrike" cap="none" normalizeH="0" baseline="-30000" dirty="0" err="1" smtClean="0">
                <a:ln>
                  <a:noFill/>
                </a:ln>
                <a:solidFill>
                  <a:srgbClr val="202122"/>
                </a:solidFill>
                <a:effectLst/>
                <a:latin typeface="Arial" pitchFamily="34" charset="0"/>
                <a:cs typeface="Arial" pitchFamily="34" charset="0"/>
              </a:rPr>
              <a:t>i</a:t>
            </a:r>
            <a:r>
              <a:rPr kumimoji="0" lang="en-US" b="0" i="0" u="none" strike="noStrike" cap="none" normalizeH="0" baseline="0" dirty="0" smtClean="0">
                <a:ln>
                  <a:noFill/>
                </a:ln>
                <a:solidFill>
                  <a:srgbClr val="202122"/>
                </a:solidFill>
                <a:effectLst/>
                <a:latin typeface="Arial" pitchFamily="34" charset="0"/>
                <a:cs typeface="Arial" pitchFamily="34" charset="0"/>
              </a:rPr>
              <a:t> and the exponent </a:t>
            </a:r>
            <a:r>
              <a:rPr kumimoji="0" lang="en-US" b="1" i="0" u="none" strike="noStrike" cap="none" normalizeH="0" baseline="0" dirty="0" smtClean="0">
                <a:ln>
                  <a:noFill/>
                </a:ln>
                <a:solidFill>
                  <a:srgbClr val="202122"/>
                </a:solidFill>
                <a:effectLst/>
                <a:latin typeface="Arial" pitchFamily="34" charset="0"/>
                <a:cs typeface="Arial" pitchFamily="34" charset="0"/>
              </a:rPr>
              <a:t>b</a:t>
            </a:r>
            <a:r>
              <a:rPr kumimoji="0" lang="en-US" b="1" i="0" u="none" strike="noStrike" cap="none" normalizeH="0" baseline="-30000" dirty="0" smtClean="0">
                <a:ln>
                  <a:noFill/>
                </a:ln>
                <a:solidFill>
                  <a:srgbClr val="202122"/>
                </a:solidFill>
                <a:effectLst/>
                <a:latin typeface="Arial" pitchFamily="34" charset="0"/>
                <a:cs typeface="Arial" pitchFamily="34" charset="0"/>
              </a:rPr>
              <a:t>i</a:t>
            </a:r>
            <a:r>
              <a:rPr kumimoji="0" lang="en-US" b="0" i="0" u="none" strike="noStrike" cap="none" normalizeH="0" baseline="0" dirty="0" smtClean="0">
                <a:ln>
                  <a:noFill/>
                </a:ln>
                <a:solidFill>
                  <a:srgbClr val="202122"/>
                </a:solidFill>
                <a:effectLst/>
                <a:latin typeface="Arial" pitchFamily="34" charset="0"/>
                <a:cs typeface="Arial" pitchFamily="34" charset="0"/>
              </a:rPr>
              <a:t> are given in the next table.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2438400"/>
            <a:ext cx="58877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7"/>
          <p:cNvSpPr>
            <a:spLocks noChangeArrowheads="1"/>
          </p:cNvSpPr>
          <p:nvPr/>
        </p:nvSpPr>
        <p:spPr bwMode="auto">
          <a:xfrm>
            <a:off x="186559" y="4981546"/>
            <a:ext cx="8839200" cy="16792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02122"/>
                </a:solidFill>
                <a:effectLst/>
                <a:latin typeface="Arial" pitchFamily="34" charset="0"/>
                <a:cs typeface="Arial" pitchFamily="34" charset="0"/>
              </a:rPr>
              <a:t>The Development time </a:t>
            </a:r>
            <a:r>
              <a:rPr kumimoji="0" lang="en-US" b="1" i="0" u="none" strike="noStrike" cap="none" normalizeH="0" baseline="0" dirty="0" smtClean="0">
                <a:ln>
                  <a:noFill/>
                </a:ln>
                <a:solidFill>
                  <a:srgbClr val="202122"/>
                </a:solidFill>
                <a:effectLst/>
                <a:latin typeface="Arial" pitchFamily="34" charset="0"/>
                <a:cs typeface="Arial" pitchFamily="34" charset="0"/>
              </a:rPr>
              <a:t>D</a:t>
            </a:r>
            <a:r>
              <a:rPr kumimoji="0" lang="en-US" b="0" i="0" u="none" strike="noStrike" cap="none" normalizeH="0" baseline="0" dirty="0" smtClean="0">
                <a:ln>
                  <a:noFill/>
                </a:ln>
                <a:solidFill>
                  <a:srgbClr val="202122"/>
                </a:solidFill>
                <a:effectLst/>
                <a:latin typeface="Arial" pitchFamily="34" charset="0"/>
                <a:cs typeface="Arial" pitchFamily="34" charset="0"/>
              </a:rPr>
              <a:t> and also the most effective number of Persons </a:t>
            </a:r>
            <a:r>
              <a:rPr kumimoji="0" lang="en-US" b="1" i="0" u="none" strike="noStrike" cap="none" normalizeH="0" baseline="0" dirty="0" smtClean="0">
                <a:ln>
                  <a:noFill/>
                </a:ln>
                <a:solidFill>
                  <a:srgbClr val="202122"/>
                </a:solidFill>
                <a:effectLst/>
                <a:latin typeface="Arial" pitchFamily="34" charset="0"/>
                <a:cs typeface="Arial" pitchFamily="34" charset="0"/>
              </a:rPr>
              <a:t>P</a:t>
            </a:r>
            <a:r>
              <a:rPr kumimoji="0" lang="en-US" b="0" i="0" u="none" strike="noStrike" cap="none" normalizeH="0" baseline="0" dirty="0" smtClean="0">
                <a:ln>
                  <a:noFill/>
                </a:ln>
                <a:solidFill>
                  <a:srgbClr val="202122"/>
                </a:solidFill>
                <a:effectLst/>
                <a:latin typeface="Arial" pitchFamily="34" charset="0"/>
                <a:cs typeface="Arial" pitchFamily="34" charset="0"/>
              </a:rPr>
              <a:t> calculation uses </a:t>
            </a:r>
            <a:r>
              <a:rPr kumimoji="0" lang="en-US" b="1" i="0" u="none" strike="noStrike" cap="none" normalizeH="0" baseline="0" dirty="0" smtClean="0">
                <a:ln>
                  <a:noFill/>
                </a:ln>
                <a:solidFill>
                  <a:srgbClr val="202122"/>
                </a:solidFill>
                <a:effectLst/>
                <a:latin typeface="Arial" pitchFamily="34" charset="0"/>
                <a:cs typeface="Arial" pitchFamily="34" charset="0"/>
              </a:rPr>
              <a:t>E</a:t>
            </a:r>
            <a:r>
              <a:rPr kumimoji="0" lang="en-US" b="0" i="0" u="none" strike="noStrike" cap="none" normalizeH="0" baseline="0" dirty="0" smtClean="0">
                <a:ln>
                  <a:noFill/>
                </a:ln>
                <a:solidFill>
                  <a:srgbClr val="202122"/>
                </a:solidFill>
                <a:effectLst/>
                <a:latin typeface="Arial" pitchFamily="34" charset="0"/>
                <a:cs typeface="Arial" pitchFamily="34" charset="0"/>
              </a:rPr>
              <a:t> in the same way as in the Basic COCOMO:</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02122"/>
                </a:solidFill>
                <a:effectLst/>
                <a:latin typeface="Arial" pitchFamily="34" charset="0"/>
                <a:cs typeface="Arial" pitchFamily="34" charset="0"/>
              </a:rPr>
              <a:t>D=2.5 E</a:t>
            </a:r>
            <a:r>
              <a:rPr kumimoji="0" lang="en-US" b="1" i="1" u="none" strike="noStrike" cap="none" normalizeH="0" baseline="30000" dirty="0" smtClean="0">
                <a:ln>
                  <a:noFill/>
                </a:ln>
                <a:solidFill>
                  <a:srgbClr val="202122"/>
                </a:solidFill>
                <a:effectLst/>
                <a:latin typeface="Arial" pitchFamily="34" charset="0"/>
                <a:cs typeface="Arial" pitchFamily="34" charset="0"/>
              </a:rPr>
              <a:t>(c</a:t>
            </a:r>
            <a:r>
              <a:rPr kumimoji="0" lang="en-US" b="1" i="1" u="none" strike="noStrike" cap="none" normalizeH="0" baseline="-30000" dirty="0" smtClean="0">
                <a:ln>
                  <a:noFill/>
                </a:ln>
                <a:solidFill>
                  <a:srgbClr val="202122"/>
                </a:solidFill>
                <a:effectLst/>
                <a:latin typeface="Arial" pitchFamily="34" charset="0"/>
                <a:cs typeface="Arial" pitchFamily="34" charset="0"/>
              </a:rPr>
              <a:t>i</a:t>
            </a:r>
            <a:r>
              <a:rPr kumimoji="0" lang="en-US" b="1" i="1" u="none" strike="noStrike" cap="none" normalizeH="0" baseline="30000" dirty="0" smtClean="0">
                <a:ln>
                  <a:noFill/>
                </a:ln>
                <a:solidFill>
                  <a:srgbClr val="202122"/>
                </a:solidFill>
                <a:effectLst/>
                <a:latin typeface="Arial" pitchFamily="34" charset="0"/>
                <a:cs typeface="Arial" pitchFamily="34" charset="0"/>
              </a:rPr>
              <a:t>)</a:t>
            </a:r>
            <a:endParaRPr kumimoji="0" lang="en-US" b="0" i="0" u="none" strike="noStrike" cap="none" normalizeH="0" baseline="0" dirty="0" smtClean="0">
              <a:ln>
                <a:noFill/>
              </a:ln>
              <a:solidFill>
                <a:srgbClr val="202122"/>
              </a:solidFill>
              <a:effectLst/>
              <a:latin typeface="Arial" pitchFamily="34" charset="0"/>
              <a:cs typeface="Arial"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02122"/>
                </a:solidFill>
                <a:effectLst/>
                <a:latin typeface="Arial" pitchFamily="34" charset="0"/>
                <a:cs typeface="Arial" pitchFamily="34" charset="0"/>
              </a:rPr>
              <a:t>P=E/D</a:t>
            </a:r>
            <a:endParaRPr kumimoji="0" lang="en-US" b="0" i="0" u="none" strike="noStrike" cap="none" normalizeH="0" baseline="0" dirty="0" smtClean="0">
              <a:ln>
                <a:noFill/>
              </a:ln>
              <a:solidFill>
                <a:srgbClr val="2021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87924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783"/>
            <a:ext cx="7315200" cy="6827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484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6275"/>
            <a:ext cx="5062538" cy="688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881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7543800" cy="6267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422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TextBox 1"/>
          <p:cNvSpPr txBox="1"/>
          <p:nvPr/>
        </p:nvSpPr>
        <p:spPr>
          <a:xfrm>
            <a:off x="2133600" y="3124200"/>
            <a:ext cx="76200" cy="369332"/>
          </a:xfrm>
          <a:prstGeom prst="rect">
            <a:avLst/>
          </a:prstGeom>
          <a:noFill/>
        </p:spPr>
        <p:txBody>
          <a:bodyPr wrap="square" rtlCol="0">
            <a:spAutoFit/>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0315"/>
            <a:ext cx="8860883" cy="6686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852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just"/>
            <a:r>
              <a:rPr lang="en-US" dirty="0"/>
              <a:t>Five basic parameters of the software cost model are</a:t>
            </a:r>
          </a:p>
          <a:p>
            <a:pPr lvl="0" algn="just"/>
            <a:endParaRPr lang="en-US" dirty="0" smtClean="0"/>
          </a:p>
          <a:p>
            <a:pPr lvl="0" algn="just"/>
            <a:r>
              <a:rPr lang="en-US" dirty="0" smtClean="0"/>
              <a:t>Reducing </a:t>
            </a:r>
            <a:r>
              <a:rPr lang="en-US" dirty="0"/>
              <a:t>the </a:t>
            </a:r>
            <a:r>
              <a:rPr lang="en-US" b="1" i="1" dirty="0"/>
              <a:t>size</a:t>
            </a:r>
            <a:r>
              <a:rPr lang="en-US" i="1" dirty="0"/>
              <a:t> </a:t>
            </a:r>
            <a:r>
              <a:rPr lang="en-US" dirty="0"/>
              <a:t>or complexity of what needs to be developed </a:t>
            </a:r>
          </a:p>
          <a:p>
            <a:pPr algn="just"/>
            <a:endParaRPr lang="en-US" dirty="0" smtClean="0"/>
          </a:p>
          <a:p>
            <a:pPr algn="just"/>
            <a:r>
              <a:rPr lang="en-US" dirty="0" smtClean="0"/>
              <a:t>Improving </a:t>
            </a:r>
            <a:r>
              <a:rPr lang="en-US" dirty="0"/>
              <a:t>the development process</a:t>
            </a:r>
            <a:r>
              <a:rPr lang="en-US" i="1" dirty="0"/>
              <a:t> </a:t>
            </a:r>
            <a:endParaRPr lang="en-US" dirty="0"/>
          </a:p>
          <a:p>
            <a:pPr lvl="0" algn="just"/>
            <a:endParaRPr lang="en-US" dirty="0" smtClean="0"/>
          </a:p>
          <a:p>
            <a:pPr lvl="0" algn="just"/>
            <a:r>
              <a:rPr lang="en-US" dirty="0" smtClean="0"/>
              <a:t>Using </a:t>
            </a:r>
            <a:r>
              <a:rPr lang="en-US" dirty="0"/>
              <a:t>more-skilled personnel and better teams (not necessarily the same thing) </a:t>
            </a:r>
          </a:p>
          <a:p>
            <a:pPr lvl="0" algn="just"/>
            <a:endParaRPr lang="en-US" dirty="0" smtClean="0"/>
          </a:p>
          <a:p>
            <a:pPr lvl="0" algn="just"/>
            <a:r>
              <a:rPr lang="en-US" dirty="0" smtClean="0"/>
              <a:t>Using </a:t>
            </a:r>
            <a:r>
              <a:rPr lang="en-US" dirty="0"/>
              <a:t>better environments</a:t>
            </a:r>
            <a:r>
              <a:rPr lang="en-US" i="1" dirty="0"/>
              <a:t> </a:t>
            </a:r>
            <a:r>
              <a:rPr lang="en-US" dirty="0"/>
              <a:t>(tools to automate the process) </a:t>
            </a:r>
          </a:p>
          <a:p>
            <a:pPr lvl="0" algn="just"/>
            <a:endParaRPr lang="en-US" dirty="0" smtClean="0"/>
          </a:p>
          <a:p>
            <a:pPr lvl="0" algn="just"/>
            <a:r>
              <a:rPr lang="en-US" dirty="0" smtClean="0"/>
              <a:t>Trading </a:t>
            </a:r>
            <a:r>
              <a:rPr lang="en-US" dirty="0"/>
              <a:t>off or backing off on quality</a:t>
            </a:r>
            <a:r>
              <a:rPr lang="en-US" i="1" dirty="0"/>
              <a:t> </a:t>
            </a:r>
            <a:r>
              <a:rPr lang="en-US" dirty="0"/>
              <a:t>thresholds</a:t>
            </a:r>
          </a:p>
          <a:p>
            <a:pPr algn="just"/>
            <a:endParaRPr lang="en-US" dirty="0"/>
          </a:p>
        </p:txBody>
      </p:sp>
      <p:sp>
        <p:nvSpPr>
          <p:cNvPr id="3" name="Title 2"/>
          <p:cNvSpPr>
            <a:spLocks noGrp="1"/>
          </p:cNvSpPr>
          <p:nvPr>
            <p:ph type="title"/>
          </p:nvPr>
        </p:nvSpPr>
        <p:spPr/>
        <p:txBody>
          <a:bodyPr/>
          <a:lstStyle/>
          <a:p>
            <a:r>
              <a:rPr lang="en-US" dirty="0"/>
              <a:t>Improving Software Economics </a:t>
            </a:r>
          </a:p>
        </p:txBody>
      </p:sp>
    </p:spTree>
    <p:extLst>
      <p:ext uri="{BB962C8B-B14F-4D97-AF65-F5344CB8AC3E}">
        <p14:creationId xmlns:p14="http://schemas.microsoft.com/office/powerpoint/2010/main" val="1702294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descr="slide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39" y="381000"/>
            <a:ext cx="870700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255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PRINCIPLES OF CONVENTIONAL SE</a:t>
            </a:r>
          </a:p>
          <a:p>
            <a:endParaRPr lang="en-US" dirty="0"/>
          </a:p>
          <a:p>
            <a:pPr marL="342900" indent="-342900">
              <a:buFont typeface="Arial" pitchFamily="34" charset="0"/>
              <a:buChar char="•"/>
            </a:pPr>
            <a:r>
              <a:rPr lang="en-US" dirty="0" smtClean="0"/>
              <a:t>Make Quality</a:t>
            </a:r>
          </a:p>
          <a:p>
            <a:pPr marL="342900" indent="-342900">
              <a:buFont typeface="Arial" pitchFamily="34" charset="0"/>
              <a:buChar char="•"/>
            </a:pPr>
            <a:r>
              <a:rPr lang="en-US" dirty="0" smtClean="0"/>
              <a:t>High Quality software is possible</a:t>
            </a:r>
          </a:p>
          <a:p>
            <a:pPr marL="342900" indent="-342900">
              <a:buFont typeface="Arial" pitchFamily="34" charset="0"/>
              <a:buChar char="•"/>
            </a:pPr>
            <a:r>
              <a:rPr lang="en-US" dirty="0" smtClean="0"/>
              <a:t>Give products to customers early</a:t>
            </a:r>
          </a:p>
          <a:p>
            <a:pPr marL="342900" indent="-342900">
              <a:buFont typeface="Arial" pitchFamily="34" charset="0"/>
              <a:buChar char="•"/>
            </a:pPr>
            <a:r>
              <a:rPr lang="en-US" dirty="0" smtClean="0"/>
              <a:t>Determine the problem before writing the requirements</a:t>
            </a:r>
          </a:p>
          <a:p>
            <a:pPr marL="342900" indent="-342900">
              <a:buFont typeface="Arial" pitchFamily="34" charset="0"/>
              <a:buChar char="•"/>
            </a:pPr>
            <a:r>
              <a:rPr lang="en-US" dirty="0" smtClean="0"/>
              <a:t>Evaluate design alternatives</a:t>
            </a:r>
          </a:p>
          <a:p>
            <a:pPr marL="342900" indent="-342900">
              <a:buFont typeface="Arial" pitchFamily="34" charset="0"/>
              <a:buChar char="•"/>
            </a:pPr>
            <a:r>
              <a:rPr lang="en-US" dirty="0" smtClean="0"/>
              <a:t>Use appropriate process model</a:t>
            </a:r>
          </a:p>
          <a:p>
            <a:pPr marL="342900" indent="-342900">
              <a:buFont typeface="Arial" pitchFamily="34" charset="0"/>
              <a:buChar char="•"/>
            </a:pPr>
            <a:r>
              <a:rPr lang="en-US" dirty="0" smtClean="0"/>
              <a:t>Minimize Intellectual distance</a:t>
            </a:r>
          </a:p>
          <a:p>
            <a:pPr marL="342900" indent="-342900">
              <a:buFont typeface="Arial" pitchFamily="34" charset="0"/>
              <a:buChar char="•"/>
            </a:pPr>
            <a:r>
              <a:rPr lang="en-US" dirty="0" smtClean="0"/>
              <a:t>Put techniques before tools</a:t>
            </a:r>
          </a:p>
          <a:p>
            <a:pPr marL="342900" indent="-342900">
              <a:buFont typeface="Arial" pitchFamily="34" charset="0"/>
              <a:buChar char="•"/>
            </a:pPr>
            <a:endParaRPr lang="en-US" dirty="0"/>
          </a:p>
        </p:txBody>
      </p:sp>
      <p:sp>
        <p:nvSpPr>
          <p:cNvPr id="3" name="Title 2"/>
          <p:cNvSpPr>
            <a:spLocks noGrp="1"/>
          </p:cNvSpPr>
          <p:nvPr>
            <p:ph type="title"/>
          </p:nvPr>
        </p:nvSpPr>
        <p:spPr/>
        <p:txBody>
          <a:bodyPr/>
          <a:lstStyle/>
          <a:p>
            <a:r>
              <a:rPr lang="en-US" dirty="0"/>
              <a:t>The Old Way and The New</a:t>
            </a:r>
            <a:br>
              <a:rPr lang="en-US" dirty="0"/>
            </a:br>
            <a:endParaRPr lang="en-US" dirty="0"/>
          </a:p>
        </p:txBody>
      </p:sp>
    </p:spTree>
    <p:extLst>
      <p:ext uri="{BB962C8B-B14F-4D97-AF65-F5344CB8AC3E}">
        <p14:creationId xmlns:p14="http://schemas.microsoft.com/office/powerpoint/2010/main" val="2078218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608576"/>
          </a:xfrm>
        </p:spPr>
        <p:txBody>
          <a:bodyPr>
            <a:normAutofit/>
          </a:bodyPr>
          <a:lstStyle/>
          <a:p>
            <a:r>
              <a:rPr lang="en-US" dirty="0" smtClean="0"/>
              <a:t>PRINCIPLES OF CONVENTIONAL SE</a:t>
            </a:r>
          </a:p>
          <a:p>
            <a:endParaRPr lang="en-US" dirty="0"/>
          </a:p>
          <a:p>
            <a:pPr marL="342900" indent="-342900">
              <a:buFont typeface="Arial" pitchFamily="34" charset="0"/>
              <a:buChar char="•"/>
            </a:pPr>
            <a:r>
              <a:rPr lang="en-US" dirty="0" smtClean="0"/>
              <a:t>Get it right before you make it faster</a:t>
            </a:r>
          </a:p>
          <a:p>
            <a:pPr marL="342900" indent="-342900">
              <a:buFont typeface="Arial" pitchFamily="34" charset="0"/>
              <a:buChar char="•"/>
            </a:pPr>
            <a:r>
              <a:rPr lang="en-US" dirty="0" smtClean="0"/>
              <a:t>Inspect code</a:t>
            </a:r>
          </a:p>
          <a:p>
            <a:pPr marL="342900" indent="-342900">
              <a:buFont typeface="Arial" pitchFamily="34" charset="0"/>
              <a:buChar char="•"/>
            </a:pPr>
            <a:r>
              <a:rPr lang="en-US" dirty="0" smtClean="0"/>
              <a:t>Good management</a:t>
            </a:r>
          </a:p>
          <a:p>
            <a:pPr marL="342900" indent="-342900">
              <a:buFont typeface="Arial" pitchFamily="34" charset="0"/>
              <a:buChar char="•"/>
            </a:pPr>
            <a:r>
              <a:rPr lang="en-US" dirty="0" smtClean="0"/>
              <a:t>People are key to success</a:t>
            </a:r>
          </a:p>
          <a:p>
            <a:pPr marL="342900" indent="-342900">
              <a:buFont typeface="Arial" pitchFamily="34" charset="0"/>
              <a:buChar char="•"/>
            </a:pPr>
            <a:r>
              <a:rPr lang="en-US" dirty="0" smtClean="0"/>
              <a:t>Follow with care</a:t>
            </a:r>
          </a:p>
          <a:p>
            <a:pPr marL="342900" indent="-342900">
              <a:buFont typeface="Arial" pitchFamily="34" charset="0"/>
              <a:buChar char="•"/>
            </a:pPr>
            <a:r>
              <a:rPr lang="en-US" dirty="0" smtClean="0"/>
              <a:t>Take responsibility</a:t>
            </a:r>
          </a:p>
          <a:p>
            <a:pPr marL="342900" indent="-342900">
              <a:buFont typeface="Arial" pitchFamily="34" charset="0"/>
              <a:buChar char="•"/>
            </a:pPr>
            <a:r>
              <a:rPr lang="en-US" dirty="0" smtClean="0"/>
              <a:t>Understand the customer’s priority</a:t>
            </a:r>
          </a:p>
          <a:p>
            <a:pPr marL="342900" indent="-342900">
              <a:buFont typeface="Arial" pitchFamily="34" charset="0"/>
              <a:buChar char="•"/>
            </a:pPr>
            <a:r>
              <a:rPr lang="en-US" dirty="0" smtClean="0"/>
              <a:t>The more they see, more they need</a:t>
            </a:r>
          </a:p>
          <a:p>
            <a:pPr marL="342900" indent="-342900">
              <a:buFont typeface="Arial" pitchFamily="34" charset="0"/>
              <a:buChar char="•"/>
            </a:pPr>
            <a:r>
              <a:rPr lang="en-US" b="1" dirty="0"/>
              <a:t>Realize that software's entropy increases</a:t>
            </a:r>
            <a:r>
              <a:rPr lang="en-US" dirty="0"/>
              <a:t>. </a:t>
            </a:r>
            <a:endParaRPr lang="en-US" dirty="0" smtClean="0"/>
          </a:p>
          <a:p>
            <a:pPr marL="342900" indent="-342900">
              <a:buFont typeface="Arial" pitchFamily="34" charset="0"/>
              <a:buChar char="•"/>
            </a:pPr>
            <a:r>
              <a:rPr lang="en-US" b="1" dirty="0"/>
              <a:t>People and time are not interchangeable</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
        <p:nvSpPr>
          <p:cNvPr id="3" name="Title 2"/>
          <p:cNvSpPr>
            <a:spLocks noGrp="1"/>
          </p:cNvSpPr>
          <p:nvPr>
            <p:ph type="title"/>
          </p:nvPr>
        </p:nvSpPr>
        <p:spPr/>
        <p:txBody>
          <a:bodyPr/>
          <a:lstStyle/>
          <a:p>
            <a:r>
              <a:rPr lang="en-US" dirty="0"/>
              <a:t>The Old Way and The New</a:t>
            </a:r>
            <a:br>
              <a:rPr lang="en-US" dirty="0"/>
            </a:br>
            <a:endParaRPr lang="en-US" dirty="0"/>
          </a:p>
        </p:txBody>
      </p:sp>
    </p:spTree>
    <p:extLst>
      <p:ext uri="{BB962C8B-B14F-4D97-AF65-F5344CB8AC3E}">
        <p14:creationId xmlns:p14="http://schemas.microsoft.com/office/powerpoint/2010/main" val="988169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608576"/>
          </a:xfrm>
        </p:spPr>
        <p:txBody>
          <a:bodyPr>
            <a:normAutofit lnSpcReduction="10000"/>
          </a:bodyPr>
          <a:lstStyle/>
          <a:p>
            <a:r>
              <a:rPr lang="en-US" dirty="0" smtClean="0"/>
              <a:t>PRINCIPLES OF MODERN SE</a:t>
            </a:r>
          </a:p>
          <a:p>
            <a:endParaRPr lang="en-US" dirty="0"/>
          </a:p>
          <a:p>
            <a:pPr marL="342900" indent="-342900">
              <a:buFont typeface="Arial" pitchFamily="34" charset="0"/>
              <a:buChar char="•"/>
            </a:pPr>
            <a:r>
              <a:rPr lang="en-US" b="1" dirty="0"/>
              <a:t>Base the process on an </a:t>
            </a:r>
            <a:r>
              <a:rPr lang="en-US" b="1" dirty="0" smtClean="0"/>
              <a:t>architecture</a:t>
            </a:r>
          </a:p>
          <a:p>
            <a:pPr marL="342900" indent="-342900">
              <a:buFont typeface="Arial" pitchFamily="34" charset="0"/>
              <a:buChar char="•"/>
            </a:pPr>
            <a:r>
              <a:rPr lang="en-US" b="1" dirty="0"/>
              <a:t>Establish an iterative life-cycle process that confronts risk </a:t>
            </a:r>
            <a:r>
              <a:rPr lang="en-US" b="1" dirty="0" smtClean="0"/>
              <a:t>early</a:t>
            </a:r>
          </a:p>
          <a:p>
            <a:pPr marL="342900" indent="-342900">
              <a:buFont typeface="Arial" pitchFamily="34" charset="0"/>
              <a:buChar char="•"/>
            </a:pPr>
            <a:r>
              <a:rPr lang="en-US" b="1" dirty="0"/>
              <a:t>Transition design methods to emphasize component-based </a:t>
            </a:r>
            <a:r>
              <a:rPr lang="en-US" b="1" dirty="0" smtClean="0"/>
              <a:t>development</a:t>
            </a:r>
          </a:p>
          <a:p>
            <a:pPr marL="342900" indent="-342900">
              <a:buFont typeface="Arial" pitchFamily="34" charset="0"/>
              <a:buChar char="•"/>
            </a:pPr>
            <a:r>
              <a:rPr lang="en-US" b="1" dirty="0"/>
              <a:t>Establish a change management </a:t>
            </a:r>
            <a:r>
              <a:rPr lang="en-US" b="1" dirty="0" smtClean="0"/>
              <a:t>environment</a:t>
            </a:r>
          </a:p>
          <a:p>
            <a:pPr marL="342900" indent="-342900">
              <a:buFont typeface="Arial" pitchFamily="34" charset="0"/>
              <a:buChar char="•"/>
            </a:pPr>
            <a:r>
              <a:rPr lang="en-US" b="1" dirty="0"/>
              <a:t>Enhance change freedom through tools that support round-trip </a:t>
            </a:r>
            <a:r>
              <a:rPr lang="en-US" b="1" dirty="0" smtClean="0"/>
              <a:t>engineering</a:t>
            </a:r>
          </a:p>
          <a:p>
            <a:pPr marL="342900" indent="-342900">
              <a:buFont typeface="Arial" pitchFamily="34" charset="0"/>
              <a:buChar char="•"/>
            </a:pPr>
            <a:r>
              <a:rPr lang="en-US" b="1" dirty="0"/>
              <a:t>Use a </a:t>
            </a:r>
            <a:r>
              <a:rPr lang="en-US" b="1" dirty="0" smtClean="0"/>
              <a:t>demonstration</a:t>
            </a:r>
          </a:p>
          <a:p>
            <a:pPr marL="342900" indent="-342900">
              <a:buFont typeface="Arial" pitchFamily="34" charset="0"/>
              <a:buChar char="•"/>
            </a:pPr>
            <a:r>
              <a:rPr lang="en-US" b="1" dirty="0"/>
              <a:t>Plan intermediate releases in groups of usage scenarios with evolving levels of </a:t>
            </a:r>
            <a:r>
              <a:rPr lang="en-US" b="1" dirty="0" smtClean="0"/>
              <a:t>detail</a:t>
            </a:r>
          </a:p>
          <a:p>
            <a:pPr marL="342900" indent="-342900">
              <a:buFont typeface="Arial" pitchFamily="34" charset="0"/>
              <a:buChar char="•"/>
            </a:pPr>
            <a:r>
              <a:rPr lang="en-US" b="1" dirty="0"/>
              <a:t>Establish a configurable process that is economically scalable</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
        <p:nvSpPr>
          <p:cNvPr id="3" name="Title 2"/>
          <p:cNvSpPr>
            <a:spLocks noGrp="1"/>
          </p:cNvSpPr>
          <p:nvPr>
            <p:ph type="title"/>
          </p:nvPr>
        </p:nvSpPr>
        <p:spPr/>
        <p:txBody>
          <a:bodyPr/>
          <a:lstStyle/>
          <a:p>
            <a:r>
              <a:rPr lang="en-US" dirty="0"/>
              <a:t>The Old Way and The New</a:t>
            </a:r>
            <a:br>
              <a:rPr lang="en-US" dirty="0"/>
            </a:br>
            <a:endParaRPr lang="en-US" dirty="0"/>
          </a:p>
        </p:txBody>
      </p:sp>
    </p:spTree>
    <p:extLst>
      <p:ext uri="{BB962C8B-B14F-4D97-AF65-F5344CB8AC3E}">
        <p14:creationId xmlns:p14="http://schemas.microsoft.com/office/powerpoint/2010/main" val="3653972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r>
              <a:rPr lang="en-US" b="1" dirty="0" smtClean="0"/>
              <a:t>?</a:t>
            </a:r>
          </a:p>
          <a:p>
            <a:pPr algn="l"/>
            <a:r>
              <a:rPr lang="en-US" dirty="0"/>
              <a:t/>
            </a:r>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smtClean="0"/>
              <a:t>QUESTION-2</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descr="Review+-+The+First+Top+Five+Principles+for+a+Modern+Process"/>
          <p:cNvPicPr>
            <a:picLocks noChangeAspect="1" noChangeArrowheads="1"/>
          </p:cNvPicPr>
          <p:nvPr/>
        </p:nvPicPr>
        <p:blipFill>
          <a:blip r:embed="rId2">
            <a:extLst>
              <a:ext uri="{28A0092B-C50C-407E-A947-70E740481C1C}">
                <a14:useLocalDpi xmlns:a14="http://schemas.microsoft.com/office/drawing/2010/main" val="0"/>
              </a:ext>
            </a:extLst>
          </a:blip>
          <a:srcRect l="6836" t="8440" r="6166"/>
          <a:stretch>
            <a:fillRect/>
          </a:stretch>
        </p:blipFill>
        <p:spPr bwMode="auto">
          <a:xfrm>
            <a:off x="1371600" y="0"/>
            <a:ext cx="6788150" cy="67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597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1576387" y="2060480"/>
          <a:ext cx="5991225" cy="3785616"/>
        </p:xfrm>
        <a:graphic>
          <a:graphicData uri="http://schemas.openxmlformats.org/drawingml/2006/table">
            <a:tbl>
              <a:tblPr>
                <a:tableStyleId>{5C22544A-7EE6-4342-B048-85BDC9FD1C3A}</a:tableStyleId>
              </a:tblPr>
              <a:tblGrid>
                <a:gridCol w="1421582"/>
                <a:gridCol w="2489357"/>
                <a:gridCol w="2080286"/>
              </a:tblGrid>
              <a:tr h="806450">
                <a:tc>
                  <a:txBody>
                    <a:bodyPr/>
                    <a:lstStyle/>
                    <a:p>
                      <a:pPr marL="0" marR="0">
                        <a:lnSpc>
                          <a:spcPct val="115000"/>
                        </a:lnSpc>
                        <a:spcBef>
                          <a:spcPts val="0"/>
                        </a:spcBef>
                        <a:spcAft>
                          <a:spcPts val="0"/>
                        </a:spcAft>
                      </a:pPr>
                      <a:r>
                        <a:rPr lang="en-US" sz="1200">
                          <a:effectLst/>
                        </a:rPr>
                        <a:t> </a:t>
                      </a:r>
                      <a:endParaRPr lang="en-US" sz="1100">
                        <a:effectLst/>
                      </a:endParaRPr>
                    </a:p>
                    <a:p>
                      <a:pPr marL="76835" marR="277495">
                        <a:lnSpc>
                          <a:spcPct val="115000"/>
                        </a:lnSpc>
                        <a:spcBef>
                          <a:spcPts val="0"/>
                        </a:spcBef>
                        <a:spcAft>
                          <a:spcPts val="0"/>
                        </a:spcAft>
                      </a:pPr>
                      <a:r>
                        <a:rPr lang="en-US" sz="1200">
                          <a:effectLst/>
                        </a:rPr>
                        <a:t>LIFE - C</a:t>
                      </a:r>
                      <a:r>
                        <a:rPr lang="en-US" sz="1200" spc="10">
                          <a:effectLst/>
                        </a:rPr>
                        <a:t>Y</a:t>
                      </a:r>
                      <a:r>
                        <a:rPr lang="en-US" sz="1200">
                          <a:effectLst/>
                        </a:rPr>
                        <a:t>CLE ASPECT</a:t>
                      </a:r>
                      <a:endParaRPr lang="en-US" sz="1100">
                        <a:effectLst/>
                      </a:endParaRPr>
                    </a:p>
                    <a:p>
                      <a:pPr marL="76835" marR="277495">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588645">
                        <a:lnSpc>
                          <a:spcPct val="115000"/>
                        </a:lnSpc>
                        <a:spcBef>
                          <a:spcPts val="0"/>
                        </a:spcBef>
                        <a:spcAft>
                          <a:spcPts val="0"/>
                        </a:spcAft>
                      </a:pPr>
                      <a:r>
                        <a:rPr lang="en-US" sz="1200">
                          <a:effectLst/>
                        </a:rPr>
                        <a:t>ENGIN</a:t>
                      </a:r>
                      <a:r>
                        <a:rPr lang="en-US" sz="1200" spc="10">
                          <a:effectLst/>
                        </a:rPr>
                        <a:t>E</a:t>
                      </a:r>
                      <a:r>
                        <a:rPr lang="en-US" sz="1200">
                          <a:effectLst/>
                        </a:rPr>
                        <a:t>ERI</a:t>
                      </a:r>
                      <a:r>
                        <a:rPr lang="en-US" sz="1200" spc="10">
                          <a:effectLst/>
                        </a:rPr>
                        <a:t>N</a:t>
                      </a:r>
                      <a:r>
                        <a:rPr lang="en-US" sz="1200">
                          <a:effectLst/>
                        </a:rPr>
                        <a:t>G</a:t>
                      </a:r>
                      <a:r>
                        <a:rPr lang="en-US" sz="1200" spc="-45">
                          <a:effectLst/>
                        </a:rPr>
                        <a:t> </a:t>
                      </a:r>
                      <a:r>
                        <a:rPr lang="en-US" sz="1200">
                          <a:effectLst/>
                        </a:rPr>
                        <a:t>S</a:t>
                      </a:r>
                      <a:r>
                        <a:rPr lang="en-US" sz="1200" spc="-95">
                          <a:effectLst/>
                        </a:rPr>
                        <a:t>T</a:t>
                      </a:r>
                      <a:r>
                        <a:rPr lang="en-US" sz="1200" spc="10">
                          <a:effectLst/>
                        </a:rPr>
                        <a:t>A</a:t>
                      </a:r>
                      <a:r>
                        <a:rPr lang="en-US" sz="1200">
                          <a:effectLst/>
                        </a:rPr>
                        <a:t>GE EMPHA</a:t>
                      </a:r>
                      <a:r>
                        <a:rPr lang="en-US" sz="1200" spc="10">
                          <a:effectLst/>
                        </a:rPr>
                        <a:t>S</a:t>
                      </a:r>
                      <a:r>
                        <a:rPr lang="en-US" sz="1200">
                          <a:effectLst/>
                        </a:rPr>
                        <a:t>IS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229870">
                        <a:lnSpc>
                          <a:spcPct val="115000"/>
                        </a:lnSpc>
                        <a:spcBef>
                          <a:spcPts val="0"/>
                        </a:spcBef>
                        <a:spcAft>
                          <a:spcPts val="0"/>
                        </a:spcAft>
                      </a:pPr>
                      <a:r>
                        <a:rPr lang="en-US" sz="1200">
                          <a:effectLst/>
                        </a:rPr>
                        <a:t>PRODU</a:t>
                      </a:r>
                      <a:r>
                        <a:rPr lang="en-US" sz="1200" spc="10">
                          <a:effectLst/>
                        </a:rPr>
                        <a:t>C</a:t>
                      </a:r>
                      <a:r>
                        <a:rPr lang="en-US" sz="1200">
                          <a:effectLst/>
                        </a:rPr>
                        <a:t>TION</a:t>
                      </a:r>
                      <a:r>
                        <a:rPr lang="en-US" sz="1200" spc="-80">
                          <a:effectLst/>
                        </a:rPr>
                        <a:t> </a:t>
                      </a:r>
                      <a:r>
                        <a:rPr lang="en-US" sz="1200">
                          <a:effectLst/>
                        </a:rPr>
                        <a:t>S</a:t>
                      </a:r>
                      <a:r>
                        <a:rPr lang="en-US" sz="1200" spc="-95">
                          <a:effectLst/>
                        </a:rPr>
                        <a:t>T</a:t>
                      </a:r>
                      <a:r>
                        <a:rPr lang="en-US" sz="1200" spc="10">
                          <a:effectLst/>
                        </a:rPr>
                        <a:t>A</a:t>
                      </a:r>
                      <a:r>
                        <a:rPr lang="en-US" sz="1200">
                          <a:effectLst/>
                        </a:rPr>
                        <a:t>GE EMPHA</a:t>
                      </a:r>
                      <a:r>
                        <a:rPr lang="en-US" sz="1200" spc="10">
                          <a:effectLst/>
                        </a:rPr>
                        <a:t>S</a:t>
                      </a:r>
                      <a:r>
                        <a:rPr lang="en-US" sz="1200">
                          <a:effectLst/>
                        </a:rPr>
                        <a:t>IS</a:t>
                      </a:r>
                      <a:endParaRPr lang="en-US" sz="1100">
                        <a:effectLst/>
                        <a:latin typeface="Calibri"/>
                        <a:ea typeface="Calibri"/>
                        <a:cs typeface="Times New Roman"/>
                      </a:endParaRPr>
                    </a:p>
                  </a:txBody>
                  <a:tcPr marL="68580" marR="68580" marT="0" marB="0"/>
                </a:tc>
              </a:tr>
              <a:tr h="349250">
                <a:tc>
                  <a:txBody>
                    <a:bodyPr/>
                    <a:lstStyle/>
                    <a:p>
                      <a:pPr marL="0" marR="0">
                        <a:lnSpc>
                          <a:spcPct val="115000"/>
                        </a:lnSpc>
                        <a:spcBef>
                          <a:spcPts val="0"/>
                        </a:spcBef>
                        <a:spcAft>
                          <a:spcPts val="0"/>
                        </a:spcAft>
                      </a:pPr>
                      <a:r>
                        <a:rPr lang="en-US" sz="1200">
                          <a:effectLst/>
                        </a:rPr>
                        <a:t> </a:t>
                      </a:r>
                      <a:endParaRPr lang="en-US" sz="1100">
                        <a:effectLst/>
                      </a:endParaRPr>
                    </a:p>
                    <a:p>
                      <a:pPr marL="76835" marR="0">
                        <a:lnSpc>
                          <a:spcPct val="115000"/>
                        </a:lnSpc>
                        <a:spcBef>
                          <a:spcPts val="0"/>
                        </a:spcBef>
                        <a:spcAft>
                          <a:spcPts val="0"/>
                        </a:spcAft>
                      </a:pPr>
                      <a:r>
                        <a:rPr lang="en-US" sz="1200">
                          <a:effectLst/>
                        </a:rPr>
                        <a:t>Risk</a:t>
                      </a:r>
                      <a:r>
                        <a:rPr lang="en-US" sz="1200" spc="-25">
                          <a:effectLst/>
                        </a:rPr>
                        <a:t> </a:t>
                      </a:r>
                      <a:r>
                        <a:rPr lang="en-US" sz="1200">
                          <a:effectLst/>
                        </a:rPr>
                        <a:t>reduc</a:t>
                      </a:r>
                      <a:r>
                        <a:rPr lang="en-US" sz="1200" spc="10">
                          <a:effectLst/>
                        </a:rPr>
                        <a:t>t</a:t>
                      </a:r>
                      <a:r>
                        <a:rPr lang="en-US" sz="1200">
                          <a:effectLst/>
                        </a:rPr>
                        <a:t>ion</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0">
                        <a:lnSpc>
                          <a:spcPct val="115000"/>
                        </a:lnSpc>
                        <a:spcBef>
                          <a:spcPts val="0"/>
                        </a:spcBef>
                        <a:spcAft>
                          <a:spcPts val="0"/>
                        </a:spcAft>
                      </a:pPr>
                      <a:r>
                        <a:rPr lang="en-US" sz="1200">
                          <a:effectLst/>
                        </a:rPr>
                        <a:t>Schedule,</a:t>
                      </a:r>
                      <a:r>
                        <a:rPr lang="en-US" sz="1200" spc="-50">
                          <a:effectLst/>
                        </a:rPr>
                        <a:t> </a:t>
                      </a:r>
                      <a:r>
                        <a:rPr lang="en-US" sz="1200">
                          <a:effectLst/>
                        </a:rPr>
                        <a:t>t</a:t>
                      </a:r>
                      <a:r>
                        <a:rPr lang="en-US" sz="1200" spc="10">
                          <a:effectLst/>
                        </a:rPr>
                        <a:t>e</a:t>
                      </a:r>
                      <a:r>
                        <a:rPr lang="en-US" sz="1200">
                          <a:effectLst/>
                        </a:rPr>
                        <a:t>chnical</a:t>
                      </a:r>
                      <a:r>
                        <a:rPr lang="en-US" sz="1200" spc="-45">
                          <a:effectLst/>
                        </a:rPr>
                        <a:t> </a:t>
                      </a:r>
                      <a:r>
                        <a:rPr lang="en-US" sz="1200" spc="10">
                          <a:effectLst/>
                        </a:rPr>
                        <a:t>f</a:t>
                      </a:r>
                      <a:r>
                        <a:rPr lang="en-US" sz="1200">
                          <a:effectLst/>
                        </a:rPr>
                        <a:t>e</a:t>
                      </a:r>
                      <a:r>
                        <a:rPr lang="en-US" sz="1200" spc="10">
                          <a:effectLst/>
                        </a:rPr>
                        <a:t>a</a:t>
                      </a:r>
                      <a:r>
                        <a:rPr lang="en-US" sz="1200">
                          <a:effectLst/>
                        </a:rPr>
                        <a:t>sibili</a:t>
                      </a:r>
                      <a:r>
                        <a:rPr lang="en-US" sz="1200" spc="20">
                          <a:effectLst/>
                        </a:rPr>
                        <a:t>t</a:t>
                      </a:r>
                      <a:r>
                        <a:rPr lang="en-US" sz="1200">
                          <a:effectLst/>
                        </a:rPr>
                        <a:t>y</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0">
                        <a:lnSpc>
                          <a:spcPct val="115000"/>
                        </a:lnSpc>
                        <a:spcBef>
                          <a:spcPts val="0"/>
                        </a:spcBef>
                        <a:spcAft>
                          <a:spcPts val="0"/>
                        </a:spcAft>
                      </a:pPr>
                      <a:r>
                        <a:rPr lang="en-US" sz="1200">
                          <a:effectLst/>
                        </a:rPr>
                        <a:t>Cost</a:t>
                      </a:r>
                      <a:endParaRPr lang="en-US" sz="1100">
                        <a:effectLst/>
                        <a:latin typeface="Calibri"/>
                        <a:ea typeface="Calibri"/>
                        <a:cs typeface="Times New Roman"/>
                      </a:endParaRPr>
                    </a:p>
                  </a:txBody>
                  <a:tcPr marL="68580" marR="68580" marT="0" marB="0"/>
                </a:tc>
              </a:tr>
              <a:tr h="354965">
                <a:tc>
                  <a:txBody>
                    <a:bodyPr/>
                    <a:lstStyle/>
                    <a:p>
                      <a:pPr marL="0" marR="0">
                        <a:lnSpc>
                          <a:spcPct val="115000"/>
                        </a:lnSpc>
                        <a:spcBef>
                          <a:spcPts val="0"/>
                        </a:spcBef>
                        <a:spcAft>
                          <a:spcPts val="0"/>
                        </a:spcAft>
                      </a:pPr>
                      <a:r>
                        <a:rPr lang="en-US" sz="1200">
                          <a:effectLst/>
                        </a:rPr>
                        <a:t> </a:t>
                      </a:r>
                      <a:endParaRPr lang="en-US" sz="1100">
                        <a:effectLst/>
                      </a:endParaRPr>
                    </a:p>
                    <a:p>
                      <a:pPr marL="76835" marR="0">
                        <a:lnSpc>
                          <a:spcPct val="115000"/>
                        </a:lnSpc>
                        <a:spcBef>
                          <a:spcPts val="0"/>
                        </a:spcBef>
                        <a:spcAft>
                          <a:spcPts val="0"/>
                        </a:spcAft>
                      </a:pPr>
                      <a:r>
                        <a:rPr lang="en-US" sz="1200">
                          <a:effectLst/>
                        </a:rPr>
                        <a:t>Products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0">
                        <a:lnSpc>
                          <a:spcPct val="115000"/>
                        </a:lnSpc>
                        <a:spcBef>
                          <a:spcPts val="0"/>
                        </a:spcBef>
                        <a:spcAft>
                          <a:spcPts val="0"/>
                        </a:spcAft>
                      </a:pPr>
                      <a:r>
                        <a:rPr lang="en-US" sz="1200">
                          <a:effectLst/>
                        </a:rPr>
                        <a:t>Architecture</a:t>
                      </a:r>
                      <a:r>
                        <a:rPr lang="en-US" sz="1200" spc="-55">
                          <a:effectLst/>
                        </a:rPr>
                        <a:t> </a:t>
                      </a:r>
                      <a:r>
                        <a:rPr lang="en-US" sz="1200">
                          <a:effectLst/>
                        </a:rPr>
                        <a:t>baseline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0">
                        <a:lnSpc>
                          <a:spcPct val="115000"/>
                        </a:lnSpc>
                        <a:spcBef>
                          <a:spcPts val="0"/>
                        </a:spcBef>
                        <a:spcAft>
                          <a:spcPts val="0"/>
                        </a:spcAft>
                      </a:pPr>
                      <a:r>
                        <a:rPr lang="en-US" sz="1200">
                          <a:effectLst/>
                        </a:rPr>
                        <a:t>Product</a:t>
                      </a:r>
                      <a:r>
                        <a:rPr lang="en-US" sz="1200" spc="-40">
                          <a:effectLst/>
                        </a:rPr>
                        <a:t> </a:t>
                      </a:r>
                      <a:r>
                        <a:rPr lang="en-US" sz="1200">
                          <a:effectLst/>
                        </a:rPr>
                        <a:t>rel</a:t>
                      </a:r>
                      <a:r>
                        <a:rPr lang="en-US" sz="1200" spc="10">
                          <a:effectLst/>
                        </a:rPr>
                        <a:t>e</a:t>
                      </a:r>
                      <a:r>
                        <a:rPr lang="en-US" sz="1200">
                          <a:effectLst/>
                        </a:rPr>
                        <a:t>ase</a:t>
                      </a:r>
                      <a:r>
                        <a:rPr lang="en-US" sz="1200" spc="-35">
                          <a:effectLst/>
                        </a:rPr>
                        <a:t> </a:t>
                      </a:r>
                      <a:r>
                        <a:rPr lang="en-US" sz="1200">
                          <a:effectLst/>
                        </a:rPr>
                        <a:t>bas</a:t>
                      </a:r>
                      <a:r>
                        <a:rPr lang="en-US" sz="1200" spc="15">
                          <a:effectLst/>
                        </a:rPr>
                        <a:t>e</a:t>
                      </a:r>
                      <a:r>
                        <a:rPr lang="en-US" sz="1200">
                          <a:effectLst/>
                        </a:rPr>
                        <a:t>li</a:t>
                      </a:r>
                      <a:r>
                        <a:rPr lang="en-US" sz="1200" spc="10">
                          <a:effectLst/>
                        </a:rPr>
                        <a:t>n</a:t>
                      </a:r>
                      <a:r>
                        <a:rPr lang="en-US" sz="1200">
                          <a:effectLst/>
                        </a:rPr>
                        <a:t>es</a:t>
                      </a:r>
                      <a:endParaRPr lang="en-US" sz="1100">
                        <a:effectLst/>
                        <a:latin typeface="Calibri"/>
                        <a:ea typeface="Calibri"/>
                        <a:cs typeface="Times New Roman"/>
                      </a:endParaRPr>
                    </a:p>
                  </a:txBody>
                  <a:tcPr marL="68580" marR="68580" marT="0" marB="0"/>
                </a:tc>
              </a:tr>
              <a:tr h="336550">
                <a:tc>
                  <a:txBody>
                    <a:bodyPr/>
                    <a:lstStyle/>
                    <a:p>
                      <a:pPr marL="0" marR="0">
                        <a:lnSpc>
                          <a:spcPct val="115000"/>
                        </a:lnSpc>
                        <a:spcBef>
                          <a:spcPts val="0"/>
                        </a:spcBef>
                        <a:spcAft>
                          <a:spcPts val="0"/>
                        </a:spcAft>
                      </a:pPr>
                      <a:r>
                        <a:rPr lang="en-US" sz="1200">
                          <a:effectLst/>
                        </a:rPr>
                        <a:t> </a:t>
                      </a:r>
                      <a:endParaRPr lang="en-US" sz="1100">
                        <a:effectLst/>
                      </a:endParaRPr>
                    </a:p>
                    <a:p>
                      <a:pPr marL="76835" marR="0">
                        <a:lnSpc>
                          <a:spcPct val="115000"/>
                        </a:lnSpc>
                        <a:spcBef>
                          <a:spcPts val="0"/>
                        </a:spcBef>
                        <a:spcAft>
                          <a:spcPts val="0"/>
                        </a:spcAft>
                      </a:pPr>
                      <a:r>
                        <a:rPr lang="en-US" sz="1200">
                          <a:effectLst/>
                        </a:rPr>
                        <a:t>Activities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0">
                        <a:lnSpc>
                          <a:spcPct val="115000"/>
                        </a:lnSpc>
                        <a:spcBef>
                          <a:spcPts val="0"/>
                        </a:spcBef>
                        <a:spcAft>
                          <a:spcPts val="0"/>
                        </a:spcAft>
                      </a:pPr>
                      <a:r>
                        <a:rPr lang="en-US" sz="1200">
                          <a:effectLst/>
                        </a:rPr>
                        <a:t>Ana</a:t>
                      </a:r>
                      <a:r>
                        <a:rPr lang="en-US" sz="1200" spc="25">
                          <a:effectLst/>
                        </a:rPr>
                        <a:t>l</a:t>
                      </a:r>
                      <a:r>
                        <a:rPr lang="en-US" sz="1200" spc="-25">
                          <a:effectLst/>
                        </a:rPr>
                        <a:t>y</a:t>
                      </a:r>
                      <a:r>
                        <a:rPr lang="en-US" sz="1200">
                          <a:effectLst/>
                        </a:rPr>
                        <a:t>sis,</a:t>
                      </a:r>
                      <a:r>
                        <a:rPr lang="en-US" sz="1200" spc="-40">
                          <a:effectLst/>
                        </a:rPr>
                        <a:t> </a:t>
                      </a:r>
                      <a:r>
                        <a:rPr lang="en-US" sz="1200">
                          <a:effectLst/>
                        </a:rPr>
                        <a:t>design,</a:t>
                      </a:r>
                      <a:r>
                        <a:rPr lang="en-US" sz="1200" spc="-25">
                          <a:effectLst/>
                        </a:rPr>
                        <a:t> </a:t>
                      </a:r>
                      <a:r>
                        <a:rPr lang="en-US" sz="1200">
                          <a:effectLst/>
                        </a:rPr>
                        <a:t>plan</a:t>
                      </a:r>
                      <a:r>
                        <a:rPr lang="en-US" sz="1200" spc="10">
                          <a:effectLst/>
                        </a:rPr>
                        <a:t>n</a:t>
                      </a:r>
                      <a:r>
                        <a:rPr lang="en-US" sz="1200">
                          <a:effectLst/>
                        </a:rPr>
                        <a:t>ing</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0">
                        <a:lnSpc>
                          <a:spcPct val="115000"/>
                        </a:lnSpc>
                        <a:spcBef>
                          <a:spcPts val="0"/>
                        </a:spcBef>
                        <a:spcAft>
                          <a:spcPts val="0"/>
                        </a:spcAft>
                      </a:pPr>
                      <a:r>
                        <a:rPr lang="en-US" sz="1200">
                          <a:effectLst/>
                        </a:rPr>
                        <a:t>Impl</a:t>
                      </a:r>
                      <a:r>
                        <a:rPr lang="en-US" sz="1200" spc="10">
                          <a:effectLst/>
                        </a:rPr>
                        <a:t>e</a:t>
                      </a:r>
                      <a:r>
                        <a:rPr lang="en-US" sz="1200" spc="-10">
                          <a:effectLst/>
                        </a:rPr>
                        <a:t>m</a:t>
                      </a:r>
                      <a:r>
                        <a:rPr lang="en-US" sz="1200">
                          <a:effectLst/>
                        </a:rPr>
                        <a:t>ent</a:t>
                      </a:r>
                      <a:r>
                        <a:rPr lang="en-US" sz="1200" spc="10">
                          <a:effectLst/>
                        </a:rPr>
                        <a:t>a</a:t>
                      </a:r>
                      <a:r>
                        <a:rPr lang="en-US" sz="1200">
                          <a:effectLst/>
                        </a:rPr>
                        <a:t>tion,</a:t>
                      </a:r>
                      <a:r>
                        <a:rPr lang="en-US" sz="1200" spc="-85">
                          <a:effectLst/>
                        </a:rPr>
                        <a:t> </a:t>
                      </a:r>
                      <a:r>
                        <a:rPr lang="en-US" sz="1200">
                          <a:effectLst/>
                        </a:rPr>
                        <a:t>te</a:t>
                      </a:r>
                      <a:r>
                        <a:rPr lang="en-US" sz="1200" spc="10">
                          <a:effectLst/>
                        </a:rPr>
                        <a:t>s</a:t>
                      </a:r>
                      <a:r>
                        <a:rPr lang="en-US" sz="1200">
                          <a:effectLst/>
                        </a:rPr>
                        <a:t>ti</a:t>
                      </a:r>
                      <a:r>
                        <a:rPr lang="en-US" sz="1200" spc="10">
                          <a:effectLst/>
                        </a:rPr>
                        <a:t>n</a:t>
                      </a:r>
                      <a:r>
                        <a:rPr lang="en-US" sz="1200">
                          <a:effectLst/>
                        </a:rPr>
                        <a:t>g</a:t>
                      </a:r>
                      <a:endParaRPr lang="en-US" sz="1100">
                        <a:effectLst/>
                        <a:latin typeface="Calibri"/>
                        <a:ea typeface="Calibri"/>
                        <a:cs typeface="Times New Roman"/>
                      </a:endParaRPr>
                    </a:p>
                  </a:txBody>
                  <a:tcPr marL="68580" marR="68580" marT="0" marB="0"/>
                </a:tc>
              </a:tr>
              <a:tr h="527050">
                <a:tc>
                  <a:txBody>
                    <a:bodyPr/>
                    <a:lstStyle/>
                    <a:p>
                      <a:pPr marL="0" marR="0">
                        <a:lnSpc>
                          <a:spcPct val="115000"/>
                        </a:lnSpc>
                        <a:spcBef>
                          <a:spcPts val="0"/>
                        </a:spcBef>
                        <a:spcAft>
                          <a:spcPts val="0"/>
                        </a:spcAft>
                      </a:pPr>
                      <a:r>
                        <a:rPr lang="en-US" sz="1200">
                          <a:effectLst/>
                        </a:rPr>
                        <a:t> </a:t>
                      </a:r>
                      <a:endParaRPr lang="en-US" sz="1100">
                        <a:effectLst/>
                      </a:endParaRPr>
                    </a:p>
                    <a:p>
                      <a:pPr marL="76835" marR="0">
                        <a:lnSpc>
                          <a:spcPct val="115000"/>
                        </a:lnSpc>
                        <a:spcBef>
                          <a:spcPts val="0"/>
                        </a:spcBef>
                        <a:spcAft>
                          <a:spcPts val="0"/>
                        </a:spcAft>
                      </a:pPr>
                      <a:r>
                        <a:rPr lang="en-US" sz="1200">
                          <a:effectLst/>
                        </a:rPr>
                        <a:t>Asses</a:t>
                      </a:r>
                      <a:r>
                        <a:rPr lang="en-US" sz="1200" spc="10">
                          <a:effectLst/>
                        </a:rPr>
                        <a:t>s</a:t>
                      </a:r>
                      <a:r>
                        <a:rPr lang="en-US" sz="1200" spc="-10">
                          <a:effectLst/>
                        </a:rPr>
                        <a:t>m</a:t>
                      </a:r>
                      <a:r>
                        <a:rPr lang="en-US" sz="1200" spc="10">
                          <a:effectLst/>
                        </a:rPr>
                        <a:t>e</a:t>
                      </a:r>
                      <a:r>
                        <a:rPr lang="en-US" sz="1200">
                          <a:effectLst/>
                        </a:rPr>
                        <a:t>nt</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579755">
                        <a:lnSpc>
                          <a:spcPct val="115000"/>
                        </a:lnSpc>
                        <a:spcBef>
                          <a:spcPts val="0"/>
                        </a:spcBef>
                        <a:spcAft>
                          <a:spcPts val="0"/>
                        </a:spcAft>
                      </a:pPr>
                      <a:r>
                        <a:rPr lang="en-US" sz="1200">
                          <a:effectLst/>
                        </a:rPr>
                        <a:t>D</a:t>
                      </a:r>
                      <a:r>
                        <a:rPr lang="en-US" sz="1200" spc="10">
                          <a:effectLst/>
                        </a:rPr>
                        <a:t>e</a:t>
                      </a:r>
                      <a:r>
                        <a:rPr lang="en-US" sz="1200" spc="-10">
                          <a:effectLst/>
                        </a:rPr>
                        <a:t>m</a:t>
                      </a:r>
                      <a:r>
                        <a:rPr lang="en-US" sz="1200">
                          <a:effectLst/>
                        </a:rPr>
                        <a:t>onstra</a:t>
                      </a:r>
                      <a:r>
                        <a:rPr lang="en-US" sz="1200" spc="10">
                          <a:effectLst/>
                        </a:rPr>
                        <a:t>t</a:t>
                      </a:r>
                      <a:r>
                        <a:rPr lang="en-US" sz="1200">
                          <a:effectLst/>
                        </a:rPr>
                        <a:t>ion,</a:t>
                      </a:r>
                      <a:r>
                        <a:rPr lang="en-US" sz="1200" spc="-80">
                          <a:effectLst/>
                        </a:rPr>
                        <a:t> </a:t>
                      </a:r>
                      <a:r>
                        <a:rPr lang="en-US" sz="1200">
                          <a:effectLst/>
                        </a:rPr>
                        <a:t>i</a:t>
                      </a:r>
                      <a:r>
                        <a:rPr lang="en-US" sz="1200" spc="10">
                          <a:effectLst/>
                        </a:rPr>
                        <a:t>n</a:t>
                      </a:r>
                      <a:r>
                        <a:rPr lang="en-US" sz="1200">
                          <a:effectLst/>
                        </a:rPr>
                        <a:t>spec</a:t>
                      </a:r>
                      <a:r>
                        <a:rPr lang="en-US" sz="1200" spc="10">
                          <a:effectLst/>
                        </a:rPr>
                        <a:t>t</a:t>
                      </a:r>
                      <a:r>
                        <a:rPr lang="en-US" sz="1200">
                          <a:effectLst/>
                        </a:rPr>
                        <a:t>ion, ana</a:t>
                      </a:r>
                      <a:r>
                        <a:rPr lang="en-US" sz="1200" spc="25">
                          <a:effectLst/>
                        </a:rPr>
                        <a:t>l</a:t>
                      </a:r>
                      <a:r>
                        <a:rPr lang="en-US" sz="1200" spc="-25">
                          <a:effectLst/>
                        </a:rPr>
                        <a:t>y</a:t>
                      </a:r>
                      <a:r>
                        <a:rPr lang="en-US" sz="1200">
                          <a:effectLst/>
                        </a:rPr>
                        <a:t>sis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0">
                        <a:lnSpc>
                          <a:spcPct val="115000"/>
                        </a:lnSpc>
                        <a:spcBef>
                          <a:spcPts val="0"/>
                        </a:spcBef>
                        <a:spcAft>
                          <a:spcPts val="0"/>
                        </a:spcAft>
                      </a:pPr>
                      <a:r>
                        <a:rPr lang="en-US" sz="1200" spc="-95">
                          <a:effectLst/>
                        </a:rPr>
                        <a:t>T</a:t>
                      </a:r>
                      <a:r>
                        <a:rPr lang="en-US" sz="1200">
                          <a:effectLst/>
                        </a:rPr>
                        <a:t>esting</a:t>
                      </a:r>
                      <a:endParaRPr lang="en-US" sz="1100">
                        <a:effectLst/>
                        <a:latin typeface="Calibri"/>
                        <a:ea typeface="Calibri"/>
                        <a:cs typeface="Times New Roman"/>
                      </a:endParaRPr>
                    </a:p>
                  </a:txBody>
                  <a:tcPr marL="68580" marR="68580" marT="0" marB="0"/>
                </a:tc>
              </a:tr>
              <a:tr h="525780">
                <a:tc>
                  <a:txBody>
                    <a:bodyPr/>
                    <a:lstStyle/>
                    <a:p>
                      <a:pPr marL="0" marR="0">
                        <a:lnSpc>
                          <a:spcPct val="115000"/>
                        </a:lnSpc>
                        <a:spcBef>
                          <a:spcPts val="0"/>
                        </a:spcBef>
                        <a:spcAft>
                          <a:spcPts val="0"/>
                        </a:spcAft>
                      </a:pPr>
                      <a:r>
                        <a:rPr lang="en-US" sz="1200">
                          <a:effectLst/>
                        </a:rPr>
                        <a:t> </a:t>
                      </a:r>
                      <a:endParaRPr lang="en-US" sz="1100">
                        <a:effectLst/>
                      </a:endParaRPr>
                    </a:p>
                    <a:p>
                      <a:pPr marL="76835" marR="0">
                        <a:lnSpc>
                          <a:spcPct val="115000"/>
                        </a:lnSpc>
                        <a:spcBef>
                          <a:spcPts val="0"/>
                        </a:spcBef>
                        <a:spcAft>
                          <a:spcPts val="0"/>
                        </a:spcAft>
                      </a:pPr>
                      <a:r>
                        <a:rPr lang="en-US" sz="1200">
                          <a:effectLst/>
                        </a:rPr>
                        <a:t>Econ</a:t>
                      </a:r>
                      <a:r>
                        <a:rPr lang="en-US" sz="1200" spc="10">
                          <a:effectLst/>
                        </a:rPr>
                        <a:t>o</a:t>
                      </a:r>
                      <a:r>
                        <a:rPr lang="en-US" sz="1200" spc="-10">
                          <a:effectLst/>
                        </a:rPr>
                        <a:t>m</a:t>
                      </a:r>
                      <a:r>
                        <a:rPr lang="en-US" sz="1200">
                          <a:effectLst/>
                        </a:rPr>
                        <a:t>ics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0">
                        <a:lnSpc>
                          <a:spcPct val="115000"/>
                        </a:lnSpc>
                        <a:spcBef>
                          <a:spcPts val="0"/>
                        </a:spcBef>
                        <a:spcAft>
                          <a:spcPts val="0"/>
                        </a:spcAft>
                      </a:pPr>
                      <a:r>
                        <a:rPr lang="en-US" sz="1200">
                          <a:effectLst/>
                        </a:rPr>
                        <a:t>Resolving</a:t>
                      </a:r>
                      <a:r>
                        <a:rPr lang="en-US" sz="1200" spc="-45">
                          <a:effectLst/>
                        </a:rPr>
                        <a:t> </a:t>
                      </a:r>
                      <a:r>
                        <a:rPr lang="en-US" sz="1200">
                          <a:effectLst/>
                        </a:rPr>
                        <a:t>diseco</a:t>
                      </a:r>
                      <a:r>
                        <a:rPr lang="en-US" sz="1200" spc="10">
                          <a:effectLst/>
                        </a:rPr>
                        <a:t>no</a:t>
                      </a:r>
                      <a:r>
                        <a:rPr lang="en-US" sz="1200" spc="-10">
                          <a:effectLst/>
                        </a:rPr>
                        <a:t>m</a:t>
                      </a:r>
                      <a:r>
                        <a:rPr lang="en-US" sz="1200">
                          <a:effectLst/>
                        </a:rPr>
                        <a:t>i</a:t>
                      </a:r>
                      <a:r>
                        <a:rPr lang="en-US" sz="1200" spc="10">
                          <a:effectLst/>
                        </a:rPr>
                        <a:t>e</a:t>
                      </a:r>
                      <a:r>
                        <a:rPr lang="en-US" sz="1200">
                          <a:effectLst/>
                        </a:rPr>
                        <a:t>s</a:t>
                      </a:r>
                      <a:r>
                        <a:rPr lang="en-US" sz="1200" spc="-70">
                          <a:effectLst/>
                        </a:rPr>
                        <a:t> </a:t>
                      </a:r>
                      <a:r>
                        <a:rPr lang="en-US" sz="1200">
                          <a:effectLst/>
                        </a:rPr>
                        <a:t>of scale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322580">
                        <a:lnSpc>
                          <a:spcPct val="115000"/>
                        </a:lnSpc>
                        <a:spcBef>
                          <a:spcPts val="0"/>
                        </a:spcBef>
                        <a:spcAft>
                          <a:spcPts val="0"/>
                        </a:spcAft>
                      </a:pPr>
                      <a:r>
                        <a:rPr lang="en-US" sz="1200">
                          <a:effectLst/>
                        </a:rPr>
                        <a:t>Exploiting</a:t>
                      </a:r>
                      <a:r>
                        <a:rPr lang="en-US" sz="1200" spc="-45">
                          <a:effectLst/>
                        </a:rPr>
                        <a:t> </a:t>
                      </a:r>
                      <a:r>
                        <a:rPr lang="en-US" sz="1200">
                          <a:effectLst/>
                        </a:rPr>
                        <a:t>econ</a:t>
                      </a:r>
                      <a:r>
                        <a:rPr lang="en-US" sz="1200" spc="10">
                          <a:effectLst/>
                        </a:rPr>
                        <a:t>o</a:t>
                      </a:r>
                      <a:r>
                        <a:rPr lang="en-US" sz="1200">
                          <a:effectLst/>
                        </a:rPr>
                        <a:t>mics</a:t>
                      </a:r>
                      <a:r>
                        <a:rPr lang="en-US" sz="1200" spc="-45">
                          <a:effectLst/>
                        </a:rPr>
                        <a:t> </a:t>
                      </a:r>
                      <a:r>
                        <a:rPr lang="en-US" sz="1200">
                          <a:effectLst/>
                        </a:rPr>
                        <a:t>of scale</a:t>
                      </a:r>
                      <a:endParaRPr lang="en-US" sz="1100">
                        <a:effectLst/>
                        <a:latin typeface="Calibri"/>
                        <a:ea typeface="Calibri"/>
                        <a:cs typeface="Times New Roman"/>
                      </a:endParaRPr>
                    </a:p>
                  </a:txBody>
                  <a:tcPr marL="68580" marR="68580" marT="0" marB="0"/>
                </a:tc>
              </a:tr>
              <a:tr h="365760">
                <a:tc>
                  <a:txBody>
                    <a:bodyPr/>
                    <a:lstStyle/>
                    <a:p>
                      <a:pPr marL="0" marR="0">
                        <a:lnSpc>
                          <a:spcPct val="115000"/>
                        </a:lnSpc>
                        <a:spcBef>
                          <a:spcPts val="0"/>
                        </a:spcBef>
                        <a:spcAft>
                          <a:spcPts val="0"/>
                        </a:spcAft>
                      </a:pPr>
                      <a:r>
                        <a:rPr lang="en-US" sz="1200">
                          <a:effectLst/>
                        </a:rPr>
                        <a:t> </a:t>
                      </a:r>
                      <a:endParaRPr lang="en-US" sz="1100">
                        <a:effectLst/>
                      </a:endParaRPr>
                    </a:p>
                    <a:p>
                      <a:pPr marL="76835" marR="0">
                        <a:lnSpc>
                          <a:spcPct val="115000"/>
                        </a:lnSpc>
                        <a:spcBef>
                          <a:spcPts val="0"/>
                        </a:spcBef>
                        <a:spcAft>
                          <a:spcPts val="0"/>
                        </a:spcAft>
                      </a:pPr>
                      <a:r>
                        <a:rPr lang="en-US" sz="1200">
                          <a:effectLst/>
                        </a:rPr>
                        <a:t>Manag</a:t>
                      </a:r>
                      <a:r>
                        <a:rPr lang="en-US" sz="1200" spc="10">
                          <a:effectLst/>
                        </a:rPr>
                        <a:t>e</a:t>
                      </a:r>
                      <a:r>
                        <a:rPr lang="en-US" sz="1200" spc="-10">
                          <a:effectLst/>
                        </a:rPr>
                        <a:t>m</a:t>
                      </a:r>
                      <a:r>
                        <a:rPr lang="en-US" sz="1200">
                          <a:effectLst/>
                        </a:rPr>
                        <a:t>e</a:t>
                      </a:r>
                      <a:r>
                        <a:rPr lang="en-US" sz="1200" spc="10">
                          <a:effectLst/>
                        </a:rPr>
                        <a:t>n</a:t>
                      </a:r>
                      <a:r>
                        <a:rPr lang="en-US" sz="1200">
                          <a:effectLst/>
                        </a:rPr>
                        <a:t>t</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84455" marR="0">
                        <a:lnSpc>
                          <a:spcPct val="115000"/>
                        </a:lnSpc>
                        <a:spcBef>
                          <a:spcPts val="0"/>
                        </a:spcBef>
                        <a:spcAft>
                          <a:spcPts val="0"/>
                        </a:spcAft>
                      </a:pPr>
                      <a:r>
                        <a:rPr lang="en-US" sz="1200">
                          <a:effectLst/>
                        </a:rPr>
                        <a:t>Planning</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Operations</a:t>
                      </a:r>
                      <a:endParaRPr lang="en-US" sz="11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a:t>Life-Cycle Phases</a:t>
            </a:r>
            <a:br>
              <a:rPr lang="en-US" dirty="0"/>
            </a:br>
            <a:endParaRPr lang="en-US" dirty="0"/>
          </a:p>
        </p:txBody>
      </p:sp>
    </p:spTree>
    <p:extLst>
      <p:ext uri="{BB962C8B-B14F-4D97-AF65-F5344CB8AC3E}">
        <p14:creationId xmlns:p14="http://schemas.microsoft.com/office/powerpoint/2010/main" val="2927409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 Cycle </a:t>
            </a:r>
            <a:r>
              <a:rPr lang="en-US" dirty="0" smtClean="0"/>
              <a:t>Stages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403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690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just"/>
            <a:r>
              <a:rPr lang="en-US" dirty="0"/>
              <a:t> </a:t>
            </a:r>
            <a:endParaRPr lang="en-US" sz="1800" dirty="0"/>
          </a:p>
          <a:p>
            <a:pPr lvl="0" algn="just"/>
            <a:r>
              <a:rPr lang="en-US" dirty="0"/>
              <a:t>  Overriding goal of the inception phase is to achieve concurrence among stakeholders on the life- cycle objectives</a:t>
            </a:r>
            <a:endParaRPr lang="en-US" sz="1800" dirty="0"/>
          </a:p>
          <a:p>
            <a:pPr algn="just"/>
            <a:r>
              <a:rPr lang="en-US" dirty="0"/>
              <a:t> </a:t>
            </a:r>
            <a:endParaRPr lang="en-US" sz="1800" dirty="0"/>
          </a:p>
          <a:p>
            <a:pPr lvl="0" algn="just"/>
            <a:r>
              <a:rPr lang="en-US" dirty="0"/>
              <a:t>  Essential activities :</a:t>
            </a:r>
            <a:endParaRPr lang="en-US" sz="1800" dirty="0"/>
          </a:p>
          <a:p>
            <a:pPr algn="just"/>
            <a:r>
              <a:rPr lang="en-US" dirty="0"/>
              <a:t> </a:t>
            </a:r>
            <a:endParaRPr lang="en-US" sz="1800" dirty="0"/>
          </a:p>
          <a:p>
            <a:pPr lvl="2" algn="just"/>
            <a:r>
              <a:rPr lang="en-US" dirty="0"/>
              <a:t>  </a:t>
            </a:r>
            <a:r>
              <a:rPr lang="en-US" i="1" dirty="0"/>
              <a:t>Formulating  the  scope  of  the  project  </a:t>
            </a:r>
            <a:r>
              <a:rPr lang="en-US" dirty="0"/>
              <a:t>(capturing  the  requirements  and  operational concept in an information repository)</a:t>
            </a:r>
            <a:endParaRPr lang="en-US" sz="1400" dirty="0"/>
          </a:p>
          <a:p>
            <a:pPr algn="just"/>
            <a:r>
              <a:rPr lang="en-US" dirty="0"/>
              <a:t> </a:t>
            </a:r>
            <a:endParaRPr lang="en-US" sz="1800" dirty="0"/>
          </a:p>
          <a:p>
            <a:pPr lvl="2" algn="just"/>
            <a:r>
              <a:rPr lang="en-US" dirty="0"/>
              <a:t>  </a:t>
            </a:r>
            <a:r>
              <a:rPr lang="en-US" i="1" dirty="0"/>
              <a:t>Synthesizing  the  architecture  </a:t>
            </a:r>
            <a:r>
              <a:rPr lang="en-US" dirty="0"/>
              <a:t>(design  trade-offs,  problem  space  ambiguities,  and available solution-space assets are evaluated)</a:t>
            </a:r>
            <a:endParaRPr lang="en-US" sz="1400" dirty="0"/>
          </a:p>
          <a:p>
            <a:pPr algn="just"/>
            <a:r>
              <a:rPr lang="en-US" dirty="0"/>
              <a:t> </a:t>
            </a:r>
            <a:endParaRPr lang="en-US" sz="1800" dirty="0"/>
          </a:p>
          <a:p>
            <a:pPr lvl="2" algn="just"/>
            <a:r>
              <a:rPr lang="en-US" dirty="0"/>
              <a:t>  </a:t>
            </a:r>
            <a:r>
              <a:rPr lang="en-US" i="1" dirty="0"/>
              <a:t>Planning and preparing a business case </a:t>
            </a:r>
            <a:r>
              <a:rPr lang="en-US" dirty="0"/>
              <a:t>(alternatives for risk management, iteration planes, and cost/schedule/profitability trade-offs are evaluated)</a:t>
            </a:r>
            <a:endParaRPr lang="en-US" sz="1400" dirty="0"/>
          </a:p>
          <a:p>
            <a:pPr algn="just"/>
            <a:endParaRPr lang="en-US" dirty="0"/>
          </a:p>
        </p:txBody>
      </p:sp>
      <p:sp>
        <p:nvSpPr>
          <p:cNvPr id="3" name="Title 2"/>
          <p:cNvSpPr>
            <a:spLocks noGrp="1"/>
          </p:cNvSpPr>
          <p:nvPr>
            <p:ph type="title"/>
          </p:nvPr>
        </p:nvSpPr>
        <p:spPr/>
        <p:txBody>
          <a:bodyPr/>
          <a:lstStyle/>
          <a:p>
            <a:r>
              <a:rPr lang="en-US" dirty="0"/>
              <a:t>Inception Phase</a:t>
            </a:r>
            <a:r>
              <a:rPr lang="en-US" sz="1600" dirty="0"/>
              <a:t/>
            </a:r>
            <a:br>
              <a:rPr lang="en-US" sz="1600" dirty="0"/>
            </a:br>
            <a:endParaRPr lang="en-US" dirty="0"/>
          </a:p>
        </p:txBody>
      </p:sp>
    </p:spTree>
    <p:extLst>
      <p:ext uri="{BB962C8B-B14F-4D97-AF65-F5344CB8AC3E}">
        <p14:creationId xmlns:p14="http://schemas.microsoft.com/office/powerpoint/2010/main" val="23388583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686800" cy="4684776"/>
          </a:xfrm>
        </p:spPr>
        <p:txBody>
          <a:bodyPr>
            <a:normAutofit fontScale="85000" lnSpcReduction="20000"/>
          </a:bodyPr>
          <a:lstStyle/>
          <a:p>
            <a:pPr algn="just"/>
            <a:r>
              <a:rPr lang="en-US" dirty="0"/>
              <a:t> </a:t>
            </a:r>
          </a:p>
          <a:p>
            <a:pPr algn="just"/>
            <a:r>
              <a:rPr lang="en-US" dirty="0"/>
              <a:t>It is easy to argue that the elaboration phase is the most critical of the four phases.  At the end of this phase, the “engineering “is considered complete and the project faces its reckoning. During the elaboration phase, an executable architecture prototype is built in one or more iterations, depending on the scope, size, risk and novelty of the project.</a:t>
            </a:r>
          </a:p>
          <a:p>
            <a:pPr algn="just"/>
            <a:r>
              <a:rPr lang="en-US" dirty="0"/>
              <a:t> </a:t>
            </a:r>
          </a:p>
          <a:p>
            <a:pPr algn="just"/>
            <a:r>
              <a:rPr lang="en-US" dirty="0"/>
              <a:t>Essential activities:</a:t>
            </a:r>
          </a:p>
          <a:p>
            <a:pPr algn="just"/>
            <a:r>
              <a:rPr lang="en-US" dirty="0"/>
              <a:t> </a:t>
            </a:r>
          </a:p>
          <a:p>
            <a:pPr algn="just"/>
            <a:r>
              <a:rPr lang="en-US" dirty="0"/>
              <a:t>   </a:t>
            </a:r>
            <a:r>
              <a:rPr lang="en-US" i="1" dirty="0"/>
              <a:t>Elaborating the vision </a:t>
            </a:r>
            <a:r>
              <a:rPr lang="en-US" dirty="0"/>
              <a:t>(establishing a high-fidelity understanding of the critical use cases that drive architectural or planning decisions)</a:t>
            </a:r>
          </a:p>
          <a:p>
            <a:pPr algn="just"/>
            <a:r>
              <a:rPr lang="en-US" dirty="0"/>
              <a:t> </a:t>
            </a:r>
          </a:p>
          <a:p>
            <a:pPr algn="just"/>
            <a:r>
              <a:rPr lang="en-US" dirty="0"/>
              <a:t>   </a:t>
            </a:r>
            <a:r>
              <a:rPr lang="en-US" i="1" dirty="0"/>
              <a:t>Elaborating the process and infrastructure </a:t>
            </a:r>
            <a:r>
              <a:rPr lang="en-US" dirty="0"/>
              <a:t>(establishing the construction process, the tools and process automation support)</a:t>
            </a:r>
          </a:p>
          <a:p>
            <a:pPr algn="just"/>
            <a:r>
              <a:rPr lang="en-US" dirty="0"/>
              <a:t> </a:t>
            </a:r>
          </a:p>
          <a:p>
            <a:pPr algn="just"/>
            <a:r>
              <a:rPr lang="en-US" dirty="0"/>
              <a:t>   </a:t>
            </a:r>
            <a:r>
              <a:rPr lang="en-US" i="1" dirty="0"/>
              <a:t>Elaborating the architecture and selecting components </a:t>
            </a:r>
            <a:r>
              <a:rPr lang="en-US" dirty="0"/>
              <a:t>(lessons learned from these activities may result in redesign of the architecture)</a:t>
            </a:r>
          </a:p>
          <a:p>
            <a:pPr algn="just"/>
            <a:r>
              <a:rPr lang="en-US" dirty="0"/>
              <a:t> </a:t>
            </a:r>
          </a:p>
          <a:p>
            <a:pPr algn="just"/>
            <a:endParaRPr lang="en-US" dirty="0"/>
          </a:p>
        </p:txBody>
      </p:sp>
      <p:sp>
        <p:nvSpPr>
          <p:cNvPr id="3" name="Title 2"/>
          <p:cNvSpPr>
            <a:spLocks noGrp="1"/>
          </p:cNvSpPr>
          <p:nvPr>
            <p:ph type="title"/>
          </p:nvPr>
        </p:nvSpPr>
        <p:spPr/>
        <p:txBody>
          <a:bodyPr/>
          <a:lstStyle/>
          <a:p>
            <a:r>
              <a:rPr lang="en-US" dirty="0"/>
              <a:t>Elaboration Phase</a:t>
            </a:r>
            <a:br>
              <a:rPr lang="en-US" dirty="0"/>
            </a:br>
            <a:endParaRPr lang="en-US" dirty="0"/>
          </a:p>
        </p:txBody>
      </p:sp>
    </p:spTree>
    <p:extLst>
      <p:ext uri="{BB962C8B-B14F-4D97-AF65-F5344CB8AC3E}">
        <p14:creationId xmlns:p14="http://schemas.microsoft.com/office/powerpoint/2010/main" val="3702922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just"/>
            <a:r>
              <a:rPr lang="en-US" dirty="0"/>
              <a:t> </a:t>
            </a:r>
          </a:p>
          <a:p>
            <a:pPr algn="just"/>
            <a:r>
              <a:rPr lang="en-US" dirty="0"/>
              <a:t>During the construction phase :</a:t>
            </a:r>
          </a:p>
          <a:p>
            <a:pPr algn="just"/>
            <a:r>
              <a:rPr lang="en-US" dirty="0"/>
              <a:t> </a:t>
            </a:r>
          </a:p>
          <a:p>
            <a:pPr algn="just"/>
            <a:r>
              <a:rPr lang="en-US" dirty="0"/>
              <a:t>All remaining components and application features are integrated into the application </a:t>
            </a:r>
          </a:p>
          <a:p>
            <a:pPr algn="just"/>
            <a:r>
              <a:rPr lang="en-US" dirty="0"/>
              <a:t> </a:t>
            </a:r>
          </a:p>
          <a:p>
            <a:pPr algn="just"/>
            <a:r>
              <a:rPr lang="en-US" dirty="0"/>
              <a:t>All features are thoroughly tested</a:t>
            </a:r>
          </a:p>
          <a:p>
            <a:pPr algn="just"/>
            <a:r>
              <a:rPr lang="en-US" dirty="0"/>
              <a:t> </a:t>
            </a:r>
          </a:p>
          <a:p>
            <a:pPr algn="just"/>
            <a:r>
              <a:rPr lang="en-US" dirty="0"/>
              <a:t> Essential activities:</a:t>
            </a:r>
          </a:p>
          <a:p>
            <a:pPr algn="just"/>
            <a:r>
              <a:rPr lang="en-US" dirty="0"/>
              <a:t> </a:t>
            </a:r>
          </a:p>
          <a:p>
            <a:pPr lvl="0" algn="just"/>
            <a:r>
              <a:rPr lang="en-US" dirty="0"/>
              <a:t>Resource management, control, and process optimization</a:t>
            </a:r>
          </a:p>
          <a:p>
            <a:pPr algn="just"/>
            <a:r>
              <a:rPr lang="en-US" dirty="0"/>
              <a:t> </a:t>
            </a:r>
          </a:p>
          <a:p>
            <a:pPr lvl="0" algn="just"/>
            <a:r>
              <a:rPr lang="en-US" dirty="0"/>
              <a:t>Complete component development and testing against evaluation criteria</a:t>
            </a:r>
          </a:p>
          <a:p>
            <a:pPr algn="just"/>
            <a:r>
              <a:rPr lang="en-US" dirty="0"/>
              <a:t> </a:t>
            </a:r>
          </a:p>
          <a:p>
            <a:pPr lvl="0" algn="just"/>
            <a:r>
              <a:rPr lang="en-US" dirty="0"/>
              <a:t>Assessment of the product releases against acceptance criteria of the vision</a:t>
            </a:r>
          </a:p>
          <a:p>
            <a:pPr algn="just"/>
            <a:endParaRPr lang="en-US" dirty="0"/>
          </a:p>
        </p:txBody>
      </p:sp>
      <p:sp>
        <p:nvSpPr>
          <p:cNvPr id="3" name="Title 2"/>
          <p:cNvSpPr>
            <a:spLocks noGrp="1"/>
          </p:cNvSpPr>
          <p:nvPr>
            <p:ph type="title"/>
          </p:nvPr>
        </p:nvSpPr>
        <p:spPr/>
        <p:txBody>
          <a:bodyPr/>
          <a:lstStyle/>
          <a:p>
            <a:r>
              <a:rPr lang="en-US" dirty="0"/>
              <a:t>Construction Phase</a:t>
            </a:r>
            <a:br>
              <a:rPr lang="en-US" dirty="0"/>
            </a:br>
            <a:endParaRPr lang="en-US" dirty="0"/>
          </a:p>
        </p:txBody>
      </p:sp>
    </p:spTree>
    <p:extLst>
      <p:ext uri="{BB962C8B-B14F-4D97-AF65-F5344CB8AC3E}">
        <p14:creationId xmlns:p14="http://schemas.microsoft.com/office/powerpoint/2010/main" val="1057424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dirty="0"/>
              <a:t> </a:t>
            </a:r>
          </a:p>
          <a:p>
            <a:r>
              <a:rPr lang="en-US" dirty="0"/>
              <a:t> The transition phase is entered when baseline is mature enough to be deployed in the end-user domain.  This  phase  could  include  beta  testing,  conversion  of  operational  databases,  and training of users and maintainers.</a:t>
            </a:r>
          </a:p>
          <a:p>
            <a:r>
              <a:rPr lang="en-US" dirty="0"/>
              <a:t> </a:t>
            </a:r>
          </a:p>
          <a:p>
            <a:r>
              <a:rPr lang="en-US" dirty="0"/>
              <a:t> Essential activities:</a:t>
            </a:r>
          </a:p>
          <a:p>
            <a:r>
              <a:rPr lang="en-US" dirty="0"/>
              <a:t> </a:t>
            </a:r>
          </a:p>
          <a:p>
            <a:pPr lvl="0"/>
            <a:r>
              <a:rPr lang="en-US" dirty="0"/>
              <a:t>Synchronization and integration of concurrent construction into consistent deployment baselines</a:t>
            </a:r>
          </a:p>
          <a:p>
            <a:r>
              <a:rPr lang="en-US" dirty="0"/>
              <a:t> </a:t>
            </a:r>
          </a:p>
          <a:p>
            <a:pPr lvl="0"/>
            <a:r>
              <a:rPr lang="en-US" dirty="0"/>
              <a:t>Deployment-specific engineering (commercial packaging and production, field personnel training)</a:t>
            </a:r>
          </a:p>
          <a:p>
            <a:r>
              <a:rPr lang="en-US" dirty="0"/>
              <a:t> </a:t>
            </a:r>
          </a:p>
          <a:p>
            <a:pPr lvl="0"/>
            <a:r>
              <a:rPr lang="en-US" dirty="0"/>
              <a:t>Assessment of deployment baselines against the complete vision and acceptance criteria in the requirements set</a:t>
            </a:r>
          </a:p>
          <a:p>
            <a:r>
              <a:rPr lang="en-US" dirty="0"/>
              <a:t> </a:t>
            </a:r>
          </a:p>
          <a:p>
            <a:r>
              <a:rPr lang="en-US" b="1" dirty="0"/>
              <a:t> </a:t>
            </a:r>
            <a:endParaRPr lang="en-US" dirty="0"/>
          </a:p>
          <a:p>
            <a:endParaRPr lang="en-US" dirty="0"/>
          </a:p>
        </p:txBody>
      </p:sp>
      <p:sp>
        <p:nvSpPr>
          <p:cNvPr id="3" name="Title 2"/>
          <p:cNvSpPr>
            <a:spLocks noGrp="1"/>
          </p:cNvSpPr>
          <p:nvPr>
            <p:ph type="title"/>
          </p:nvPr>
        </p:nvSpPr>
        <p:spPr/>
        <p:txBody>
          <a:bodyPr/>
          <a:lstStyle/>
          <a:p>
            <a:pPr lvl="0"/>
            <a:r>
              <a:rPr lang="en-US" dirty="0"/>
              <a:t>Transition Phase</a:t>
            </a:r>
            <a:br>
              <a:rPr lang="en-US" dirty="0"/>
            </a:br>
            <a:endParaRPr lang="en-US" dirty="0"/>
          </a:p>
        </p:txBody>
      </p:sp>
    </p:spTree>
    <p:extLst>
      <p:ext uri="{BB962C8B-B14F-4D97-AF65-F5344CB8AC3E}">
        <p14:creationId xmlns:p14="http://schemas.microsoft.com/office/powerpoint/2010/main" val="3158201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 </a:t>
            </a:r>
          </a:p>
          <a:p>
            <a:r>
              <a:rPr lang="en-US" dirty="0"/>
              <a:t>          Is the user satisfied?</a:t>
            </a:r>
          </a:p>
          <a:p>
            <a:r>
              <a:rPr lang="en-US" dirty="0"/>
              <a:t> </a:t>
            </a:r>
          </a:p>
          <a:p>
            <a:r>
              <a:rPr lang="en-US" dirty="0"/>
              <a:t> Are actual resource expenditures versus planned expenditures acceptable?</a:t>
            </a:r>
          </a:p>
          <a:p>
            <a:r>
              <a:rPr lang="en-US" dirty="0"/>
              <a:t> </a:t>
            </a:r>
          </a:p>
          <a:p>
            <a:r>
              <a:rPr lang="en-US" dirty="0"/>
              <a:t> Each of the four phases consists of one or more iterations in which some technical capability is produced in demonstrable form and assessed against a set of the criteria.</a:t>
            </a:r>
          </a:p>
          <a:p>
            <a:r>
              <a:rPr lang="en-US" dirty="0"/>
              <a:t> </a:t>
            </a:r>
          </a:p>
          <a:p>
            <a:r>
              <a:rPr lang="en-US" dirty="0"/>
              <a:t> The transition from one phase to the nest maps more to a significant business decision than to the completion of specific software activity.</a:t>
            </a:r>
          </a:p>
          <a:p>
            <a:endParaRPr lang="en-US" dirty="0"/>
          </a:p>
        </p:txBody>
      </p:sp>
      <p:sp>
        <p:nvSpPr>
          <p:cNvPr id="3" name="Title 2"/>
          <p:cNvSpPr>
            <a:spLocks noGrp="1"/>
          </p:cNvSpPr>
          <p:nvPr>
            <p:ph type="title"/>
          </p:nvPr>
        </p:nvSpPr>
        <p:spPr/>
        <p:txBody>
          <a:bodyPr/>
          <a:lstStyle/>
          <a:p>
            <a:r>
              <a:rPr lang="en-US" dirty="0"/>
              <a:t>Evaluation Criteria</a:t>
            </a:r>
            <a:br>
              <a:rPr lang="en-US" dirty="0"/>
            </a:br>
            <a:endParaRPr lang="en-US" dirty="0"/>
          </a:p>
        </p:txBody>
      </p:sp>
    </p:spTree>
    <p:extLst>
      <p:ext uri="{BB962C8B-B14F-4D97-AF65-F5344CB8AC3E}">
        <p14:creationId xmlns:p14="http://schemas.microsoft.com/office/powerpoint/2010/main" val="2259231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Life – cycle software artifacts are organized into five distinct sets that are roughly partitioned by the underlying language of the set: </a:t>
            </a:r>
            <a:endParaRPr lang="en-US" dirty="0" smtClean="0"/>
          </a:p>
          <a:p>
            <a:endParaRPr lang="en-US" dirty="0" smtClean="0"/>
          </a:p>
          <a:p>
            <a:r>
              <a:rPr lang="en-US" dirty="0" smtClean="0"/>
              <a:t>management</a:t>
            </a:r>
            <a:r>
              <a:rPr lang="en-US" dirty="0"/>
              <a:t>, </a:t>
            </a:r>
            <a:endParaRPr lang="en-US" dirty="0" smtClean="0"/>
          </a:p>
          <a:p>
            <a:r>
              <a:rPr lang="en-US" dirty="0" smtClean="0"/>
              <a:t>requirements</a:t>
            </a:r>
            <a:r>
              <a:rPr lang="en-US" dirty="0"/>
              <a:t>, </a:t>
            </a:r>
            <a:endParaRPr lang="en-US" dirty="0" smtClean="0"/>
          </a:p>
          <a:p>
            <a:r>
              <a:rPr lang="en-US" dirty="0" smtClean="0"/>
              <a:t>design</a:t>
            </a:r>
            <a:r>
              <a:rPr lang="en-US" dirty="0"/>
              <a:t>, </a:t>
            </a:r>
            <a:endParaRPr lang="en-US" dirty="0" smtClean="0"/>
          </a:p>
          <a:p>
            <a:r>
              <a:rPr lang="en-US" dirty="0" smtClean="0"/>
              <a:t>implementation</a:t>
            </a:r>
            <a:r>
              <a:rPr lang="en-US" dirty="0"/>
              <a:t>, and </a:t>
            </a:r>
            <a:endParaRPr lang="en-US" dirty="0" smtClean="0"/>
          </a:p>
          <a:p>
            <a:r>
              <a:rPr lang="en-US" dirty="0" smtClean="0"/>
              <a:t>deployment</a:t>
            </a:r>
            <a:r>
              <a:rPr lang="en-US" dirty="0"/>
              <a:t>.</a:t>
            </a:r>
          </a:p>
          <a:p>
            <a:r>
              <a:rPr lang="en-US" dirty="0"/>
              <a:t> </a:t>
            </a:r>
          </a:p>
          <a:p>
            <a:endParaRPr lang="en-US" dirty="0"/>
          </a:p>
        </p:txBody>
      </p:sp>
      <p:sp>
        <p:nvSpPr>
          <p:cNvPr id="3" name="Title 2"/>
          <p:cNvSpPr>
            <a:spLocks noGrp="1"/>
          </p:cNvSpPr>
          <p:nvPr>
            <p:ph type="title"/>
          </p:nvPr>
        </p:nvSpPr>
        <p:spPr/>
        <p:txBody>
          <a:bodyPr/>
          <a:lstStyle/>
          <a:p>
            <a:r>
              <a:rPr lang="en-US" dirty="0"/>
              <a:t>Process Artifacts</a:t>
            </a:r>
          </a:p>
        </p:txBody>
      </p:sp>
    </p:spTree>
    <p:extLst>
      <p:ext uri="{BB962C8B-B14F-4D97-AF65-F5344CB8AC3E}">
        <p14:creationId xmlns:p14="http://schemas.microsoft.com/office/powerpoint/2010/main" val="41957221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a:t> </a:t>
            </a:r>
          </a:p>
          <a:p>
            <a:r>
              <a:rPr lang="en-US" dirty="0"/>
              <a:t>The  Management  set  captures  the  artifacts  associated  with  process  planning  and  execution. Management artifacts are evaluated, assessed and measured through a combination of the following:</a:t>
            </a:r>
          </a:p>
          <a:p>
            <a:r>
              <a:rPr lang="en-US" dirty="0"/>
              <a:t> </a:t>
            </a:r>
          </a:p>
          <a:p>
            <a:r>
              <a:rPr lang="en-US" dirty="0"/>
              <a:t>a.   Relevant stakeholder reviews</a:t>
            </a:r>
          </a:p>
          <a:p>
            <a:r>
              <a:rPr lang="en-US" dirty="0"/>
              <a:t> </a:t>
            </a:r>
          </a:p>
          <a:p>
            <a:r>
              <a:rPr lang="en-US" dirty="0"/>
              <a:t>b.   Analysis of changes between the current version of the artifact and previous versions</a:t>
            </a:r>
          </a:p>
          <a:p>
            <a:r>
              <a:rPr lang="en-US" dirty="0"/>
              <a:t> </a:t>
            </a:r>
          </a:p>
          <a:p>
            <a:r>
              <a:rPr lang="en-US" dirty="0"/>
              <a:t>c.   Major  milestone  demonstrations  of  the  balance  among  all  artifacts  and  in  particular,  the accuracy of the business case and vision artifacts.</a:t>
            </a:r>
          </a:p>
          <a:p>
            <a:r>
              <a:rPr lang="en-US" dirty="0"/>
              <a:t> </a:t>
            </a:r>
          </a:p>
          <a:p>
            <a:endParaRPr lang="en-US" dirty="0"/>
          </a:p>
        </p:txBody>
      </p:sp>
      <p:sp>
        <p:nvSpPr>
          <p:cNvPr id="3" name="Title 2"/>
          <p:cNvSpPr>
            <a:spLocks noGrp="1"/>
          </p:cNvSpPr>
          <p:nvPr>
            <p:ph type="title"/>
          </p:nvPr>
        </p:nvSpPr>
        <p:spPr/>
        <p:txBody>
          <a:bodyPr/>
          <a:lstStyle/>
          <a:p>
            <a:r>
              <a:rPr lang="en-US" dirty="0"/>
              <a:t>Management </a:t>
            </a:r>
            <a:r>
              <a:rPr lang="en-US" dirty="0" smtClean="0"/>
              <a:t>set</a:t>
            </a:r>
            <a:r>
              <a:rPr lang="en-US" dirty="0"/>
              <a:t/>
            </a:r>
            <a:br>
              <a:rPr lang="en-US" dirty="0"/>
            </a:br>
            <a:endParaRPr lang="en-US" dirty="0"/>
          </a:p>
        </p:txBody>
      </p:sp>
    </p:spTree>
    <p:extLst>
      <p:ext uri="{BB962C8B-B14F-4D97-AF65-F5344CB8AC3E}">
        <p14:creationId xmlns:p14="http://schemas.microsoft.com/office/powerpoint/2010/main" val="273471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76200" y="990600"/>
            <a:ext cx="9067800" cy="6019800"/>
          </a:xfrm>
        </p:spPr>
        <p:txBody>
          <a:bodyPr>
            <a:normAutofit fontScale="92500"/>
          </a:bodyPr>
          <a:lstStyle/>
          <a:p>
            <a:pPr algn="just"/>
            <a:r>
              <a:rPr lang="en-US" b="1" dirty="0"/>
              <a:t>F</a:t>
            </a:r>
            <a:r>
              <a:rPr lang="x-none" b="1" smtClean="0"/>
              <a:t>ive </a:t>
            </a:r>
            <a:r>
              <a:rPr lang="x-none" b="1"/>
              <a:t>basic parameters: size, process, personnel, environment, and required quality.</a:t>
            </a:r>
            <a:endParaRPr lang="en-US" b="1" dirty="0"/>
          </a:p>
          <a:p>
            <a:pPr algn="just"/>
            <a:r>
              <a:rPr lang="x-none"/>
              <a:t>1. The size of the end product (in human-generated components), which is typically quantified in terms of the number  of source  instructions  or the number  of function  points  required  to  develop  the required functionality</a:t>
            </a:r>
            <a:endParaRPr lang="en-US" dirty="0"/>
          </a:p>
          <a:p>
            <a:pPr algn="just"/>
            <a:r>
              <a:rPr lang="x-none"/>
              <a:t>2. The process used to produce the end product, in particular the ability of the process to avoid non- value-adding activities (rework, bureaucratic delays, communications overhead)</a:t>
            </a:r>
            <a:endParaRPr lang="en-US" dirty="0"/>
          </a:p>
          <a:p>
            <a:pPr algn="just"/>
            <a:r>
              <a:rPr lang="x-none"/>
              <a:t>3. The  capabilities  of  software  engineering  personnel,  and  particularly  their  experience  with  the computer science issues and the applications domain issues of the project</a:t>
            </a:r>
            <a:endParaRPr lang="en-US" dirty="0"/>
          </a:p>
          <a:p>
            <a:pPr algn="just"/>
            <a:r>
              <a:rPr lang="x-none"/>
              <a:t>4. The  environment,  which  is  made  up  of the  tools  and  techniques  available  to  support  efficient software development and to automate the process</a:t>
            </a:r>
            <a:endParaRPr lang="en-US" dirty="0"/>
          </a:p>
          <a:p>
            <a:pPr algn="just"/>
            <a:r>
              <a:rPr lang="x-none"/>
              <a:t>5. The required quality of the product, including its features, performance, reliability, and adaptability </a:t>
            </a:r>
            <a:endParaRPr lang="en-US" dirty="0"/>
          </a:p>
          <a:p>
            <a:pPr algn="just"/>
            <a:endParaRPr lang="en-US" dirty="0" smtClean="0"/>
          </a:p>
          <a:p>
            <a:pPr algn="just"/>
            <a:r>
              <a:rPr lang="x-none" smtClean="0"/>
              <a:t>The </a:t>
            </a:r>
            <a:r>
              <a:rPr lang="x-none"/>
              <a:t>relationships among these parameters and the estimated cost can be written as follows:</a:t>
            </a:r>
            <a:endParaRPr lang="en-US" dirty="0"/>
          </a:p>
          <a:p>
            <a:pPr algn="just"/>
            <a:r>
              <a:rPr lang="en-US" dirty="0"/>
              <a:t> </a:t>
            </a:r>
          </a:p>
          <a:p>
            <a:pPr algn="just"/>
            <a:r>
              <a:rPr lang="x-none"/>
              <a:t>Effort = (Personnel) (Environment) (Quality) ( Size</a:t>
            </a:r>
            <a:r>
              <a:rPr lang="x-none" baseline="30000"/>
              <a:t>process</a:t>
            </a:r>
            <a:r>
              <a:rPr lang="x-none"/>
              <a:t>)</a:t>
            </a:r>
            <a:endParaRPr lang="en-US" dirty="0"/>
          </a:p>
          <a:p>
            <a:pPr algn="just"/>
            <a:endParaRPr lang="en-US" dirty="0"/>
          </a:p>
        </p:txBody>
      </p:sp>
      <p:sp>
        <p:nvSpPr>
          <p:cNvPr id="3" name="Title 2"/>
          <p:cNvSpPr>
            <a:spLocks noGrp="1"/>
          </p:cNvSpPr>
          <p:nvPr>
            <p:ph type="title"/>
          </p:nvPr>
        </p:nvSpPr>
        <p:spPr>
          <a:xfrm>
            <a:off x="2514600" y="13138"/>
            <a:ext cx="4114800" cy="701040"/>
          </a:xfrm>
        </p:spPr>
        <p:txBody>
          <a:bodyPr/>
          <a:lstStyle/>
          <a:p>
            <a:r>
              <a:rPr lang="en-US" dirty="0"/>
              <a:t>Evolution Of Software Economics</a:t>
            </a:r>
          </a:p>
        </p:txBody>
      </p:sp>
    </p:spTree>
    <p:extLst>
      <p:ext uri="{BB962C8B-B14F-4D97-AF65-F5344CB8AC3E}">
        <p14:creationId xmlns:p14="http://schemas.microsoft.com/office/powerpoint/2010/main" val="19522505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4075176"/>
          </a:xfrm>
        </p:spPr>
        <p:txBody>
          <a:bodyPr/>
          <a:lstStyle/>
          <a:p>
            <a:r>
              <a:rPr lang="en-US" dirty="0"/>
              <a:t> </a:t>
            </a:r>
          </a:p>
          <a:p>
            <a:r>
              <a:rPr lang="en-US" dirty="0"/>
              <a:t>The engineering sets consist of the requirements set, the design </a:t>
            </a:r>
            <a:r>
              <a:rPr lang="en-US" dirty="0" err="1"/>
              <a:t>setk</a:t>
            </a:r>
            <a:r>
              <a:rPr lang="en-US" dirty="0"/>
              <a:t> the implementation set, and the deployment set.</a:t>
            </a:r>
          </a:p>
          <a:p>
            <a:r>
              <a:rPr lang="en-US" dirty="0"/>
              <a:t> </a:t>
            </a:r>
          </a:p>
          <a:p>
            <a:endParaRPr lang="en-US" dirty="0"/>
          </a:p>
        </p:txBody>
      </p:sp>
      <p:sp>
        <p:nvSpPr>
          <p:cNvPr id="3" name="Title 2"/>
          <p:cNvSpPr>
            <a:spLocks noGrp="1"/>
          </p:cNvSpPr>
          <p:nvPr>
            <p:ph type="title"/>
          </p:nvPr>
        </p:nvSpPr>
        <p:spPr>
          <a:xfrm>
            <a:off x="2514600" y="914400"/>
            <a:ext cx="4114800" cy="701040"/>
          </a:xfrm>
        </p:spPr>
        <p:txBody>
          <a:bodyPr/>
          <a:lstStyle/>
          <a:p>
            <a:r>
              <a:rPr lang="en-US" dirty="0"/>
              <a:t>The Engineering Sets:</a:t>
            </a:r>
            <a:br>
              <a:rPr lang="en-US" dirty="0"/>
            </a:br>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6553199"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093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r>
              <a:rPr lang="en-US" dirty="0"/>
              <a:t> </a:t>
            </a:r>
          </a:p>
          <a:p>
            <a:r>
              <a:rPr lang="en-US" dirty="0"/>
              <a:t>The </a:t>
            </a:r>
            <a:r>
              <a:rPr lang="en-US" i="1" dirty="0"/>
              <a:t>management </a:t>
            </a:r>
            <a:r>
              <a:rPr lang="en-US" dirty="0"/>
              <a:t>set includes several artifacts</a:t>
            </a:r>
          </a:p>
          <a:p>
            <a:r>
              <a:rPr lang="en-US" dirty="0"/>
              <a:t> </a:t>
            </a:r>
          </a:p>
          <a:p>
            <a:r>
              <a:rPr lang="en-US" b="1" dirty="0"/>
              <a:t>Work Breakdown Structure </a:t>
            </a:r>
            <a:r>
              <a:rPr lang="en-US" dirty="0"/>
              <a:t>– </a:t>
            </a:r>
          </a:p>
          <a:p>
            <a:r>
              <a:rPr lang="en-US" dirty="0"/>
              <a:t> </a:t>
            </a:r>
          </a:p>
          <a:p>
            <a:r>
              <a:rPr lang="en-US" dirty="0"/>
              <a:t>vehicle for budgeting and collecting costs. The software project manager must have insight into project costs and how they are expended. If the WBS is structured improperly, it can drive the evolving design in the wrong direction.</a:t>
            </a:r>
          </a:p>
          <a:p>
            <a:r>
              <a:rPr lang="en-US" dirty="0"/>
              <a:t> </a:t>
            </a:r>
          </a:p>
          <a:p>
            <a:r>
              <a:rPr lang="en-US" b="1" dirty="0"/>
              <a:t>Business Case </a:t>
            </a:r>
            <a:r>
              <a:rPr lang="en-US" dirty="0"/>
              <a:t>–</a:t>
            </a:r>
          </a:p>
          <a:p>
            <a:r>
              <a:rPr lang="en-US" dirty="0"/>
              <a:t> </a:t>
            </a:r>
          </a:p>
          <a:p>
            <a:r>
              <a:rPr lang="en-US" dirty="0"/>
              <a:t> provides all the information necessary to determine whether the project is worth investing in. It details the expected revenue, expected cost, technical and management plans.</a:t>
            </a:r>
          </a:p>
          <a:p>
            <a:r>
              <a:rPr lang="en-US" dirty="0"/>
              <a:t>Release Specifications</a:t>
            </a:r>
          </a:p>
          <a:p>
            <a:r>
              <a:rPr lang="en-US" dirty="0"/>
              <a:t> </a:t>
            </a:r>
          </a:p>
          <a:p>
            <a:r>
              <a:rPr lang="en-US" dirty="0"/>
              <a:t> </a:t>
            </a:r>
          </a:p>
          <a:p>
            <a:endParaRPr lang="en-US" dirty="0"/>
          </a:p>
        </p:txBody>
      </p:sp>
      <p:sp>
        <p:nvSpPr>
          <p:cNvPr id="3" name="Title 2"/>
          <p:cNvSpPr>
            <a:spLocks noGrp="1"/>
          </p:cNvSpPr>
          <p:nvPr>
            <p:ph type="title"/>
          </p:nvPr>
        </p:nvSpPr>
        <p:spPr/>
        <p:txBody>
          <a:bodyPr/>
          <a:lstStyle/>
          <a:p>
            <a:r>
              <a:rPr lang="en-US" dirty="0" smtClean="0"/>
              <a:t>Management </a:t>
            </a:r>
            <a:r>
              <a:rPr lang="en-US" dirty="0"/>
              <a:t>artifacts</a:t>
            </a:r>
            <a:br>
              <a:rPr lang="en-US" dirty="0"/>
            </a:br>
            <a:endParaRPr lang="en-US" dirty="0"/>
          </a:p>
        </p:txBody>
      </p:sp>
    </p:spTree>
    <p:extLst>
      <p:ext uri="{BB962C8B-B14F-4D97-AF65-F5344CB8AC3E}">
        <p14:creationId xmlns:p14="http://schemas.microsoft.com/office/powerpoint/2010/main" val="4201514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0"/>
            <a:r>
              <a:rPr lang="en-US" b="1" i="1" u="sng" dirty="0">
                <a:latin typeface="Arial" pitchFamily="34" charset="0"/>
                <a:ea typeface="Calibri" pitchFamily="34" charset="0"/>
                <a:cs typeface="Calibri" pitchFamily="34" charset="0"/>
              </a:rPr>
              <a:t>Typical release specification outline :</a:t>
            </a:r>
            <a:endParaRPr lang="en-US" sz="1100" dirty="0">
              <a:latin typeface="Arial" pitchFamily="34" charset="0"/>
              <a:cs typeface="Arial" pitchFamily="34" charset="0"/>
            </a:endParaRPr>
          </a:p>
          <a:p>
            <a:endParaRPr lang="en-US"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43200"/>
            <a:ext cx="6781046"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030288"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64611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52400" y="228600"/>
            <a:ext cx="8763000" cy="6437376"/>
          </a:xfrm>
        </p:spPr>
        <p:txBody>
          <a:bodyPr>
            <a:noAutofit/>
          </a:bodyPr>
          <a:lstStyle/>
          <a:p>
            <a:pPr algn="just"/>
            <a:r>
              <a:rPr lang="en-US" sz="1600" b="1" dirty="0"/>
              <a:t>Two important forms of requirements:</a:t>
            </a:r>
            <a:endParaRPr lang="en-US" sz="1600" dirty="0"/>
          </a:p>
          <a:p>
            <a:pPr algn="just"/>
            <a:r>
              <a:rPr lang="en-US" sz="1600" dirty="0"/>
              <a:t> </a:t>
            </a:r>
          </a:p>
          <a:p>
            <a:pPr algn="just"/>
            <a:r>
              <a:rPr lang="en-US" sz="1600" dirty="0" smtClean="0"/>
              <a:t></a:t>
            </a:r>
            <a:r>
              <a:rPr lang="en-US" sz="1600" b="1" dirty="0" smtClean="0"/>
              <a:t>Vision  </a:t>
            </a:r>
            <a:r>
              <a:rPr lang="en-US" sz="1600" b="1" dirty="0"/>
              <a:t>statement</a:t>
            </a:r>
            <a:r>
              <a:rPr lang="en-US" sz="1600" i="1" dirty="0"/>
              <a:t>  -  </a:t>
            </a:r>
            <a:r>
              <a:rPr lang="en-US" sz="1600" dirty="0"/>
              <a:t>which  captures  the  contract  between  the development  group  and the buyer.</a:t>
            </a:r>
          </a:p>
          <a:p>
            <a:pPr algn="just"/>
            <a:endParaRPr lang="en-US" sz="1600" dirty="0" smtClean="0"/>
          </a:p>
          <a:p>
            <a:pPr algn="just"/>
            <a:r>
              <a:rPr lang="en-US" sz="1600" dirty="0" smtClean="0"/>
              <a:t></a:t>
            </a:r>
            <a:r>
              <a:rPr lang="en-US" sz="1600" b="1" dirty="0" smtClean="0"/>
              <a:t>Evaluation   </a:t>
            </a:r>
            <a:r>
              <a:rPr lang="en-US" sz="1600" b="1" dirty="0"/>
              <a:t>criteria</a:t>
            </a:r>
            <a:r>
              <a:rPr lang="en-US" sz="1600" i="1" dirty="0"/>
              <a:t>   </a:t>
            </a:r>
            <a:r>
              <a:rPr lang="en-US" sz="1600" dirty="0"/>
              <a:t>–   defined   as   management-oriented   requirements,   which   may   be represented by use cases, use case realizations   or structured text representations.</a:t>
            </a:r>
          </a:p>
          <a:p>
            <a:pPr algn="just"/>
            <a:endParaRPr lang="en-US" sz="1600" dirty="0" smtClean="0"/>
          </a:p>
          <a:p>
            <a:pPr algn="just"/>
            <a:r>
              <a:rPr lang="en-US" sz="1600" dirty="0" smtClean="0"/>
              <a:t>  </a:t>
            </a:r>
            <a:r>
              <a:rPr lang="en-US" sz="1600" b="1" dirty="0"/>
              <a:t>Software Development Plan </a:t>
            </a:r>
            <a:r>
              <a:rPr lang="en-US" sz="1600" dirty="0"/>
              <a:t>– the defining document for the project’s process. It must comply with the contract, comply with the organization standards, evolve along with the design and requirements.</a:t>
            </a:r>
          </a:p>
          <a:p>
            <a:pPr algn="just"/>
            <a:endParaRPr lang="en-US" sz="1600" dirty="0" smtClean="0"/>
          </a:p>
          <a:p>
            <a:pPr algn="just"/>
            <a:r>
              <a:rPr lang="en-US" sz="1600" dirty="0" smtClean="0"/>
              <a:t> </a:t>
            </a:r>
            <a:r>
              <a:rPr lang="en-US" sz="1600" b="1" dirty="0"/>
              <a:t>Deployment </a:t>
            </a:r>
            <a:r>
              <a:rPr lang="en-US" sz="1600" dirty="0"/>
              <a:t>– depending on the project, it could include several document subsets for transitioning the product into operational status.       It could also include computer system operations manuals,    software installation manuals, plans and procedures for cutover etc.</a:t>
            </a:r>
          </a:p>
          <a:p>
            <a:pPr algn="just"/>
            <a:endParaRPr lang="en-US" sz="1600" smtClean="0"/>
          </a:p>
          <a:p>
            <a:pPr algn="just"/>
            <a:r>
              <a:rPr lang="en-US" sz="1600" smtClean="0"/>
              <a:t> </a:t>
            </a:r>
            <a:r>
              <a:rPr lang="en-US" sz="1600" b="1" dirty="0"/>
              <a:t>Environment   </a:t>
            </a:r>
            <a:r>
              <a:rPr lang="en-US" sz="1600" dirty="0"/>
              <a:t>–   A   robust   development   environment   must   support   automation   of   the development process. </a:t>
            </a:r>
          </a:p>
          <a:p>
            <a:pPr algn="just"/>
            <a:r>
              <a:rPr lang="en-US" sz="1600" dirty="0"/>
              <a:t>It should include</a:t>
            </a:r>
            <a:r>
              <a:rPr lang="en-US" sz="1600" dirty="0" smtClean="0"/>
              <a:t>: </a:t>
            </a:r>
            <a:r>
              <a:rPr lang="en-US" sz="1600" dirty="0"/>
              <a:t> </a:t>
            </a:r>
            <a:r>
              <a:rPr lang="en-US" sz="1600" dirty="0" smtClean="0"/>
              <a:t>requirements </a:t>
            </a:r>
            <a:r>
              <a:rPr lang="en-US" sz="1600" dirty="0"/>
              <a:t>management </a:t>
            </a:r>
          </a:p>
          <a:p>
            <a:pPr lvl="0" algn="just"/>
            <a:r>
              <a:rPr lang="en-US" sz="1600" dirty="0"/>
              <a:t>visual modeling </a:t>
            </a:r>
          </a:p>
          <a:p>
            <a:pPr lvl="0" algn="just"/>
            <a:r>
              <a:rPr lang="en-US" sz="1600" dirty="0"/>
              <a:t>document automation</a:t>
            </a:r>
          </a:p>
          <a:p>
            <a:pPr lvl="0" algn="just"/>
            <a:r>
              <a:rPr lang="en-US" sz="1600" dirty="0"/>
              <a:t>automated regression testing</a:t>
            </a:r>
          </a:p>
          <a:p>
            <a:pPr algn="just"/>
            <a:endParaRPr lang="en-US" sz="1600" dirty="0"/>
          </a:p>
        </p:txBody>
      </p:sp>
    </p:spTree>
    <p:extLst>
      <p:ext uri="{BB962C8B-B14F-4D97-AF65-F5344CB8AC3E}">
        <p14:creationId xmlns:p14="http://schemas.microsoft.com/office/powerpoint/2010/main" val="163373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0"/>
            <a:ext cx="9067800" cy="7162800"/>
          </a:xfrm>
        </p:spPr>
        <p:txBody>
          <a:bodyPr>
            <a:normAutofit/>
          </a:bodyPr>
          <a:lstStyle/>
          <a:p>
            <a:pPr algn="just"/>
            <a:r>
              <a:rPr lang="x-none"/>
              <a:t>The three generations of software development are defined as follows</a:t>
            </a:r>
            <a:r>
              <a:rPr lang="x-none" smtClean="0"/>
              <a:t>:</a:t>
            </a:r>
            <a:endParaRPr lang="en-US" dirty="0" smtClean="0"/>
          </a:p>
          <a:p>
            <a:pPr algn="just"/>
            <a:endParaRPr lang="en-US" dirty="0"/>
          </a:p>
          <a:p>
            <a:pPr algn="just"/>
            <a:r>
              <a:rPr lang="x-none"/>
              <a:t>1)  Conventional: 1960s and 1970s, craftsmanship. Organizations used custom tools, custom processes, and virtually all custom components built in primitive languages. Project performance was highly predictable in that cost, schedule, and quality objectives were almost always underachieved.</a:t>
            </a:r>
            <a:endParaRPr lang="en-US" dirty="0"/>
          </a:p>
          <a:p>
            <a:pPr algn="just"/>
            <a:endParaRPr lang="en-US" dirty="0" smtClean="0"/>
          </a:p>
          <a:p>
            <a:pPr algn="just"/>
            <a:r>
              <a:rPr lang="x-none" smtClean="0"/>
              <a:t>2</a:t>
            </a:r>
            <a:r>
              <a:rPr lang="x-none"/>
              <a:t>)  Transition: 1980s and 1990s, software engineering. Organiz:1tions used more-repeatable processes and off- the-shelf  tools,  and  mostly  (&gt;70%)  custom  components  built  in  higher  level  languages.  Some of the </a:t>
            </a:r>
            <a:r>
              <a:rPr lang="x-none" smtClean="0"/>
              <a:t>components  </a:t>
            </a:r>
            <a:r>
              <a:rPr lang="x-none"/>
              <a:t>(&lt;30%)  were  available  as  commercial  products,  including  the  operating  system,  database management system, networking, and graphical user interface.</a:t>
            </a:r>
            <a:endParaRPr lang="en-US" dirty="0"/>
          </a:p>
          <a:p>
            <a:pPr algn="just"/>
            <a:endParaRPr lang="en-US" dirty="0" smtClean="0"/>
          </a:p>
          <a:p>
            <a:pPr algn="just"/>
            <a:r>
              <a:rPr lang="x-none" smtClean="0"/>
              <a:t>3</a:t>
            </a:r>
            <a:r>
              <a:rPr lang="x-none"/>
              <a:t>)  Modern practices: 2000 and later, software production. </a:t>
            </a:r>
            <a:r>
              <a:rPr lang="x-none" smtClean="0"/>
              <a:t>Th</a:t>
            </a:r>
            <a:r>
              <a:rPr lang="en-US" dirty="0" smtClean="0"/>
              <a:t>e </a:t>
            </a:r>
            <a:r>
              <a:rPr lang="x-none" smtClean="0"/>
              <a:t>philosophy </a:t>
            </a:r>
            <a:r>
              <a:rPr lang="x-none"/>
              <a:t>is rooted in the use of managed and measured processes, integrated automation environments, and mostly (70%) off-the-shelf components. Perhaps as few as 30% of the components need to be custom built Technologies for environment automation, size reduction, and process improvement are not independent of one another. In each new era, the key is complementary growth in all technologies. For example, the process advances could not be used successfully without new component technologies and increased tool automation.</a:t>
            </a:r>
            <a:endParaRPr lang="en-US" dirty="0"/>
          </a:p>
          <a:p>
            <a:pPr algn="just"/>
            <a:endParaRPr lang="en-US" dirty="0"/>
          </a:p>
        </p:txBody>
      </p:sp>
    </p:spTree>
    <p:extLst>
      <p:ext uri="{BB962C8B-B14F-4D97-AF65-F5344CB8AC3E}">
        <p14:creationId xmlns:p14="http://schemas.microsoft.com/office/powerpoint/2010/main" val="319943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b="701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77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What Does Return On Investment - ROI Mean? </a:t>
            </a:r>
            <a:endParaRPr lang="en-US" dirty="0" smtClean="0"/>
          </a:p>
          <a:p>
            <a:pPr algn="just"/>
            <a:endParaRPr lang="en-US" dirty="0"/>
          </a:p>
          <a:p>
            <a:pPr algn="just"/>
            <a:r>
              <a:rPr lang="en-US" dirty="0" smtClean="0"/>
              <a:t>A </a:t>
            </a:r>
            <a:r>
              <a:rPr lang="en-US" dirty="0"/>
              <a:t>performance measure used to evaluate the efficiency of an investment or to compare the efficiency of a number of different investments. To calculate ROI, the benefit (return) of an investment is divided by the cost of the investment; the result is expressed as a percentage or a ratio. The return on investment formula: Return on investment i</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876800"/>
            <a:ext cx="459987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296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2020824"/>
            <a:ext cx="9144000" cy="4684776"/>
          </a:xfrm>
        </p:spPr>
        <p:txBody>
          <a:bodyPr>
            <a:normAutofit/>
          </a:bodyPr>
          <a:lstStyle/>
          <a:p>
            <a:pPr algn="just"/>
            <a:r>
              <a:rPr lang="en-US" dirty="0"/>
              <a:t>If there is no proper well-documented case studies then it is difficult to estimate the cost of the software. It is one of the critical problem in software cost </a:t>
            </a:r>
            <a:r>
              <a:rPr lang="en-US" dirty="0" smtClean="0"/>
              <a:t>estimation.</a:t>
            </a:r>
          </a:p>
          <a:p>
            <a:pPr algn="just"/>
            <a:endParaRPr lang="en-US" dirty="0"/>
          </a:p>
          <a:p>
            <a:pPr algn="just"/>
            <a:r>
              <a:rPr lang="en-US" dirty="0"/>
              <a:t>In order to estimate the cost of a project the following three topics should be considered, </a:t>
            </a:r>
            <a:endParaRPr lang="en-US" dirty="0" smtClean="0"/>
          </a:p>
          <a:p>
            <a:pPr marL="457200" indent="-457200" algn="just">
              <a:buAutoNum type="arabicParenR"/>
            </a:pPr>
            <a:r>
              <a:rPr lang="en-US" dirty="0" smtClean="0"/>
              <a:t>Which </a:t>
            </a:r>
            <a:r>
              <a:rPr lang="en-US" dirty="0"/>
              <a:t>cost estimation model to use. </a:t>
            </a:r>
            <a:endParaRPr lang="en-US" dirty="0" smtClean="0"/>
          </a:p>
          <a:p>
            <a:pPr marL="457200" indent="-457200" algn="just">
              <a:buAutoNum type="arabicParenR"/>
            </a:pPr>
            <a:r>
              <a:rPr lang="en-US" dirty="0" smtClean="0"/>
              <a:t>Whether </a:t>
            </a:r>
            <a:r>
              <a:rPr lang="en-US" dirty="0"/>
              <a:t>to measure software size in SLOC or function point. </a:t>
            </a:r>
            <a:endParaRPr lang="en-US" dirty="0" smtClean="0"/>
          </a:p>
          <a:p>
            <a:pPr marL="457200" indent="-457200" algn="just">
              <a:buAutoNum type="arabicParenR"/>
            </a:pPr>
            <a:r>
              <a:rPr lang="en-US" dirty="0" smtClean="0"/>
              <a:t>What </a:t>
            </a:r>
            <a:r>
              <a:rPr lang="en-US" dirty="0"/>
              <a:t>constitutes a good estimate. </a:t>
            </a:r>
            <a:endParaRPr lang="en-US" dirty="0" smtClean="0"/>
          </a:p>
          <a:p>
            <a:pPr algn="just"/>
            <a:endParaRPr lang="en-US" dirty="0" smtClean="0"/>
          </a:p>
          <a:p>
            <a:pPr algn="just"/>
            <a:r>
              <a:rPr lang="en-US" dirty="0" smtClean="0"/>
              <a:t> </a:t>
            </a:r>
            <a:r>
              <a:rPr lang="en-US" dirty="0"/>
              <a:t>There are a lot of software cost estimation models are available such as, COCOMO, CHECKPOINT, ESTIMACS, Knowledge Plan, Price-S, </a:t>
            </a:r>
            <a:r>
              <a:rPr lang="en-US" dirty="0" err="1"/>
              <a:t>ProQMS</a:t>
            </a:r>
            <a:r>
              <a:rPr lang="en-US" dirty="0"/>
              <a:t>, SEER, SLIM, SOFTCOST, and SPQR/20.</a:t>
            </a:r>
          </a:p>
        </p:txBody>
      </p:sp>
      <p:sp>
        <p:nvSpPr>
          <p:cNvPr id="3" name="Title 2"/>
          <p:cNvSpPr>
            <a:spLocks noGrp="1"/>
          </p:cNvSpPr>
          <p:nvPr>
            <p:ph type="title"/>
          </p:nvPr>
        </p:nvSpPr>
        <p:spPr/>
        <p:txBody>
          <a:bodyPr/>
          <a:lstStyle/>
          <a:p>
            <a:r>
              <a:rPr lang="en-US" dirty="0"/>
              <a:t>PRAGMATIC SOFTWARE ESTIMATION: </a:t>
            </a:r>
          </a:p>
        </p:txBody>
      </p:sp>
    </p:spTree>
    <p:extLst>
      <p:ext uri="{BB962C8B-B14F-4D97-AF65-F5344CB8AC3E}">
        <p14:creationId xmlns:p14="http://schemas.microsoft.com/office/powerpoint/2010/main" val="3276107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Predominant cost estimation process</a:t>
            </a:r>
            <a:endParaRPr lang="en-US" dirty="0"/>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327655" cy="325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6718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2511</TotalTime>
  <Words>1239</Words>
  <Application>Microsoft Office PowerPoint</Application>
  <PresentationFormat>On-screen Show (4:3)</PresentationFormat>
  <Paragraphs>290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BlackTie</vt:lpstr>
      <vt:lpstr>        SPPM LIFE CYCLE PHASES   18/09/2020      </vt:lpstr>
      <vt:lpstr>PowerPoint Presentation</vt:lpstr>
      <vt:lpstr>QUESTION-2</vt:lpstr>
      <vt:lpstr>Evolution Of Software Economics</vt:lpstr>
      <vt:lpstr>PowerPoint Presentation</vt:lpstr>
      <vt:lpstr>PowerPoint Presentation</vt:lpstr>
      <vt:lpstr>PowerPoint Presentation</vt:lpstr>
      <vt:lpstr>PRAGMATIC SOFTWARE ESTIMATION: </vt:lpstr>
      <vt:lpstr>Predominant cost estimation process</vt:lpstr>
      <vt:lpstr>Cocomo  model</vt:lpstr>
      <vt:lpstr>PowerPoint Presentation</vt:lpstr>
      <vt:lpstr>PowerPoint Presentation</vt:lpstr>
      <vt:lpstr>PowerPoint Presentation</vt:lpstr>
      <vt:lpstr>PowerPoint Presentation</vt:lpstr>
      <vt:lpstr>PowerPoint Presentation</vt:lpstr>
      <vt:lpstr>question</vt:lpstr>
      <vt:lpstr>PowerPoint Presentation</vt:lpstr>
      <vt:lpstr>Intermediate COCOMO</vt:lpstr>
      <vt:lpstr>PowerPoint Presentation</vt:lpstr>
      <vt:lpstr>PowerPoint Presentation</vt:lpstr>
      <vt:lpstr>PowerPoint Presentation</vt:lpstr>
      <vt:lpstr>PowerPoint Presentation</vt:lpstr>
      <vt:lpstr>PowerPoint Presentation</vt:lpstr>
      <vt:lpstr>PowerPoint Presentation</vt:lpstr>
      <vt:lpstr>Improving Software Economics </vt:lpstr>
      <vt:lpstr>PowerPoint Presentation</vt:lpstr>
      <vt:lpstr>The Old Way and The New </vt:lpstr>
      <vt:lpstr>The Old Way and The New </vt:lpstr>
      <vt:lpstr>The Old Way and The New </vt:lpstr>
      <vt:lpstr>PowerPoint Presentation</vt:lpstr>
      <vt:lpstr>Life-Cycle Phases </vt:lpstr>
      <vt:lpstr>Life Cycle Stages</vt:lpstr>
      <vt:lpstr>Inception Phase </vt:lpstr>
      <vt:lpstr>Elaboration Phase </vt:lpstr>
      <vt:lpstr>Construction Phase </vt:lpstr>
      <vt:lpstr>Transition Phase </vt:lpstr>
      <vt:lpstr>Evaluation Criteria </vt:lpstr>
      <vt:lpstr>Process Artifacts</vt:lpstr>
      <vt:lpstr>Management set </vt:lpstr>
      <vt:lpstr>The Engineering Sets: </vt:lpstr>
      <vt:lpstr>Management artifacts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 </dc:title>
  <dc:creator>Sony</dc:creator>
  <cp:lastModifiedBy>Sony</cp:lastModifiedBy>
  <cp:revision>118</cp:revision>
  <dcterms:created xsi:type="dcterms:W3CDTF">2006-08-16T00:00:00Z</dcterms:created>
  <dcterms:modified xsi:type="dcterms:W3CDTF">2020-09-18T09:47:32Z</dcterms:modified>
</cp:coreProperties>
</file>