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342" r:id="rId5"/>
    <p:sldId id="343" r:id="rId6"/>
    <p:sldId id="345" r:id="rId7"/>
    <p:sldId id="346" r:id="rId8"/>
    <p:sldId id="347" r:id="rId9"/>
    <p:sldId id="348" r:id="rId10"/>
    <p:sldId id="349" r:id="rId11"/>
    <p:sldId id="344"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72" r:id="rId28"/>
    <p:sldId id="367" r:id="rId29"/>
    <p:sldId id="368" r:id="rId30"/>
    <p:sldId id="369" r:id="rId31"/>
    <p:sldId id="373" r:id="rId32"/>
    <p:sldId id="374" r:id="rId33"/>
    <p:sldId id="370" r:id="rId34"/>
    <p:sldId id="371" r:id="rId35"/>
    <p:sldId id="375" r:id="rId36"/>
    <p:sldId id="376" r:id="rId37"/>
    <p:sldId id="377" r:id="rId38"/>
    <p:sldId id="378" r:id="rId39"/>
    <p:sldId id="379" r:id="rId40"/>
    <p:sldId id="380" r:id="rId41"/>
    <p:sldId id="383" r:id="rId42"/>
    <p:sldId id="381" r:id="rId43"/>
    <p:sldId id="382" r:id="rId44"/>
    <p:sldId id="384" r:id="rId45"/>
    <p:sldId id="38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75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8T06:35:19.5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22721 9748</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6:40:42.343"/>
    </inkml:context>
    <inkml:brush xml:id="br0">
      <inkml:brushProperty name="width" value="0.05292" units="cm"/>
      <inkml:brushProperty name="height" value="0.05292" units="cm"/>
      <inkml:brushProperty name="color" value="#FF0000"/>
    </inkml:brush>
  </inkml:definitions>
  <inkml:trace contextRef="#ctx0" brushRef="#br0">21531 7689,'-25'0,"50"0,173 0,25 0,75 0,-50 0,25 0,-50 0,-24 0,-26 0,-123 0,0 0,-1 0,-24 0</inkml:trace>
  <inkml:trace contextRef="#ctx0" brushRef="#br0" timeOffset="1824.888">1737 8285,'149'0,"-25"0,49 0,26 0,-26 0,1 0,-50 0,-25 0,-24 0,-1 0,0 0,1 0,-26 0,1 0,0 0,-26 0,26-25,0 25,-1 0,-24 0,49-25,-49 25,50 0,24 0,-25 0,1 0,-26 0,1 0,-25 0,24 0,-24 0,0 0,25 0,-26 0,1 0,0 0,0-25,24 25,-24 0,0 0,0 0,0 0,24 0,-24 0</inkml:trace>
  <inkml:trace contextRef="#ctx0" brushRef="#br0" timeOffset="207701.113">993 10096,'0'74,"49"0,-24-24,25 24,-1 26,1-26,-25-24,-1-26,-24 1,0 0,25-25,25-25,-1-24,-24 24,0 0,0 0,-25 0,25 1,-25-1,24 0,-24 0,25 25,0-25,0 1,-25-1,0 0,25 0,-25 0,24 1,1-1,-25 0,0 0,25 0</inkml:trace>
  <inkml:trace contextRef="#ctx0" brushRef="#br0" timeOffset="209245.8827">596 12427,'24'0,"1"0,0 0,0 0,49 0,-49 50,0-25,25-1,-1 26,-24-50,0 25,0 0,-1-1,26-24,-25 0,49 0,-24 0,49-49,-25-1,26 1,-51-1,1 25,-1-24,-24 24,0 0,0 0,0 25,-25-25,24 25,-24-24,50-1,-50 0,25 25,0-25</inkml:trace>
  <inkml:trace contextRef="#ctx0" brushRef="#br0" timeOffset="211309.5396">571 14312,'25'0,"24"0,-24 25,25 0,-26 25,51 49,-25-25,-26-49,26 0,-25 24,0 1,-25-25,24-25,1 0,0 0,49 0,1 0,24-25,25-74,0 49,0-49,-25 25,-49 49,-25 0,0 25,24-50,-24 25,0 25,24-24,-49-1,25 0</inkml:trace>
  <inkml:trace contextRef="#ctx0" brushRef="#br0" timeOffset="216108.5799">1067 16446,'0'24,"25"1,0 0,-25 0,24-25,-24 25,0-1,25-24,0 25,0 0,-25 0,25-25,-1 0,1 0,50 0,-26 0,1-25,24 0,-49-24,25 49,-26 0,1 0,0-25,25 0,-50 0,24 25</inkml:trace>
  <inkml:trace contextRef="#ctx0" brushRef="#br0" timeOffset="225956.5969">18207 14610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4:16:30.626"/>
    </inkml:context>
    <inkml:brush xml:id="br0">
      <inkml:brushProperty name="width" value="0.05292" units="cm"/>
      <inkml:brushProperty name="height" value="0.05292" units="cm"/>
      <inkml:brushProperty name="color" value="#FF0000"/>
    </inkml:brush>
  </inkml:definitions>
  <inkml:trace contextRef="#ctx0" brushRef="#br0">23986 10889,'0'-25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6:31:27.999"/>
    </inkml:context>
    <inkml:brush xml:id="br0">
      <inkml:brushProperty name="width" value="0.05292" units="cm"/>
      <inkml:brushProperty name="height" value="0.05292" units="cm"/>
      <inkml:brushProperty name="color" value="#FF0000"/>
    </inkml:brush>
  </inkml:definitions>
  <inkml:trace contextRef="#ctx0" brushRef="#br0">6276 5879,'0'25,"25"-1,0 26,-1-25,-24 0,25-1,0 1,-25 25,25-1,-25-24,0 0,0 25,25-50</inkml:trace>
  <inkml:trace contextRef="#ctx0" brushRef="#br0" timeOffset="1519.8749">8459 6052,'0'-24,"0"-26,0-24,0 24,0 25,0 0,25 0,-1 25,1 0,25 0,-25 0,-1 50,-24-25,0 25,0-26,0 1,0 0,0 49,0-49,0 25,0-25,0-1,0 1,-24 0,24 0,24-25,51 0,-50-25,24 0,50 0,-49 1,-25-1,0 25,-1-25</inkml:trace>
  <inkml:trace contextRef="#ctx0" brushRef="#br0" timeOffset="6759.5576">9972 6623,'-25'0,"0"0,25 25,0-1,0 1,-25 0,25 0,0 0,0-1,0 1,0 0,-24-25,24 25,-25 0,25 0,0-1,0 1,-25 0,25 0,0 0,-25-1,25 1,-25 0,25 0,0-50,25-25,0 1,0 24,-25 0,25 0,-25 1,0-1,0 0,0 0,0 0,0 0,0 1,0-1,0 0,0 0,0 0,0 1,0-1,24 0,1 25,25 0,-1 50,-24-1,0 1,0-50,-25 25,0-1,49 26,-24-25,0 0,-25 0,0 24,50 1,-50-25,0 24,0 1,24-25,-24-1,0 1,0 0,0 0,0 0,0-1,-74-24,-25 0,0 0,-1 0,51 0,-1 0,25 0,1 0,-1 0</inkml:trace>
  <inkml:trace contextRef="#ctx0" brushRef="#br0" timeOffset="12192.1569">14313 6796,'-25'0,"0"0,0 0,-24 0,-26 75,26-50,-1 24,25-49,25 25,-25 25,1-1,24-24,-25 0,0 49,25-49,25-25,0-25,-1 25,1-49,0-1,0 1,0 24,-1 0,1 25,-25-25,25 0,0 1,0 24,-25-25,24 0,1 0,0 25,-25-25,25 25,-25-25,25 25,24-24,-24-1,0 0,0 25,-1 0,26 0,0 25,-1 74,-24-99,0 50,-25-25,50 24,-50-24,0 0,24-25,-24 25,25-1,-25 26,25-50,-25 25,-50-25,-74 0,25 0,-50 0,75 0,49 0,0 0,0 0,1 0,-1 0,0 0,0 0,0 0,1 0,-1 0,0 0,0 0</inkml:trace>
  <inkml:trace contextRef="#ctx0" brushRef="#br0" timeOffset="15863.872">14486 6896,'0'25,"-25"-1,1 1,24 0,0-50,0 0,0 1,0 48,-25 26,-50 24,51-24,-26 24,50-24,-25-25,0 0,25-75,75-99,-50 100,-1-1,-24 0,25 1,0 49,-50-25,-49 25,-25 0,123 0,76 0,-1-25,-25 25,-24 0,-25-25,0 50,-25 25,-50 24,0-49,1 0,24-25,-25 0,50 25,25-25</inkml:trace>
  <inkml:trace contextRef="#ctx0" brushRef="#br0" timeOffset="18856.1236">10195 6772,'0'24,"0"1,0 50,0-26,-25 1,25-25,0 24,0-24,0 0,0 0,0 0,-49-25,24-124,-25-25,1 49,24 26,0-25,25 24,-25 51,25-26,0 100,0 24,0-24,0 49,0-50,0-24,0 50,0-50,0-1,25-48,-25-1,50-50,-50 50,24 1,1-26,0 50,-25 74,0 1,0-1,0-24,0 0,0-26,0 26,0-25,0-50,25-49,0-26,-1 1,-24 74,0 0,-24 25,-26 25,0 25,26 0,-1-1,-25 26,50-51,-25 1,25 0,-24-25,24 25,24-25,51-25,-26-49,-24 49,-25 0,25 25,0 0,0 50,24 24,-24 0,-25-24,0-25,0 0,0-75,0 25,0 0</inkml:trace>
  <inkml:trace contextRef="#ctx0" brushRef="#br0" timeOffset="23743.5784">18976 6846,'0'25,"-25"49,0-49,1 0,24 25,-25-50,0 24,25 1,-25 0,25 0,0 0,-25-25,25 24,0 1,0 0,25-75,0 50,-25-24,25-26,0 25,-1-24,-24 24,25 0,0-25,0 50,-25-24,0-1,0 0,25-25,-1 25,1 50,0 25,-25-25,0 24,0-24,50 0,-50 0,0 0,0-1,0 1,0 0,24 0,-24 24,50 1,-25 0,0-1,-1-24,1 0,-25 0,50 24,-25-24,-50-25,0 0,0-25,0 25,25-25,-24 25,-1-24,0-1,0 25,0-25,-24 25,24 0,-25 0,26 0,-1 0,0 0,0 0,0 0,-24 0,24 0,0 0,25-50,25 1,0-1</inkml:trace>
  <inkml:trace contextRef="#ctx0" brushRef="#br0" timeOffset="27800.2892">23391 6945,'-25'-24,"1"24,-26 24,25 1,-24 25,24-50,0 25,25 24,-25-49,0 25,25 0,0 0,-24-1,24 1,0 0,-25 0,25-75,25 50,-1-25,-24 1,25-1,0 0,-25 0,25 0,-25 1,25-1,-1 0,1 25,-25-25,25 0,0 1,0 24,-1 0,26 24,-50 1,0 25,25-50,-25 25,25-25,-25 24,0 1,24 0,1-25,0 25,-25 0,25-25,0 49,-1-24,-48-25,-1 0,0 0,0 0,0 0,1 0,-1 0,0 0,0 0,0 0,1 0,-1 0,-50 0,51 0,-26 0,25 0,0 0,1 0,-1 0,0 0</inkml:trace>
  <inkml:trace contextRef="#ctx0" brushRef="#br0" timeOffset="29992.0257">23168 7069,'-25'0,"25"25,0 0,25-25,0 0,0 0,-1 0,1 0,0 0,0 0,24 0,-24 0,0-25,0 25,0-25,-50 25,0 0,0 0,25-24,0-1,-25 0,25 50,0 24</inkml:trace>
  <inkml:trace contextRef="#ctx0" brushRef="#br0" timeOffset="37696.1297">7392 7888,'0'25,"0"-1,0 1,0 0,0 0,0 0,0 0,0-1,0 1,0 0,0 0,0 0,0-1,0 1,0 25,0 24,0-49,0 49,0-49,0 0,0 0,0 24,0-24,0 0,0 0,0 0,0-1,0 26,0-25,0 0,0-1,0 1,25 0,-25-99,0-50,0 24,0 26,0 0,0 24,-25-24,25 24,0 25,0 0,0 1,0-1,0 0,0 0,0 0,0 1,0-1,0 0,0 0,0 50,0 0,0 0,-25-1,25 1,-24-25,24 25,-25 0,25 0,0-1,-50 1,50 0,-25 49,25-49,-24 0,48-99,1 24,25 0,-50 1,49-1,-49 1,25 49,0-25,0 0,-25 0,25 25,-1-25,-24 0,25 25,0 0,49 25,-24 25,0-25,-26 0,26 24,-25-24,0 0,-1 0,1-1,0 1</inkml:trace>
  <inkml:trace contextRef="#ctx0" brushRef="#br0" timeOffset="39855.0598">6946 9401,'0'25,"49"0,-49-1,25 1,-25 0,25-25,-25 25,25 0,-25-1,24 1,-24 0,25 0,0 0,0-1,-25-48,0-51,0 50,0-24,0 24,0 0,0 0,0 1,0-1,0 0,0 0,0 0,25 25,24 0,-24 0,25 0,-25 0,24 0,-24 25,0 0,0-25,-1 25,1 0,-25-75,0-24,0 49,0-25,0-24,25 24,0 50,-25-49,25 49,-25-25,24 0,1 25,0 0,0 0,0 0,-1 0,1 0,0 0,25 25,-26 24,26-24,-25 25,24 24,-49 1,25-51,0 1,-25 0,25 0,-25 0,0-1,25-24</inkml:trace>
  <inkml:trace contextRef="#ctx0" brushRef="#br0" timeOffset="41719.8611">9773 7689,'0'0,"-24"0,24 25,0 0,0 0,0 49,0 50,0-49,0 24,0 0,24-24,-24-26,0 1,25-25,-50-25,1-25,24-25,0 1,-50-26,50 50,-25-74,0 50,25-1,-49-49,49 74,0 0,0 0,0 0,0 1,0-1,0 0,0 0,25 25,-1 0,51 0,-50 25,-1 0,76 0,-76 24,1-49,0 0,0 25,0 0,-1-25,1 0,0 0,0-25,24-25,-49 26,25-1,0 0,-25 0,25-24,-25 24,25 25,-25-50,0 1,24 24,-24 0,0-25,0 26,50-26,-25 25,25 25,-26 25,1 49,50 26,-75-26,24 25,26-24,-50-26,25 1,-25 24,0 1,25-26,-1-24,-24 0,0 0,25 0</inkml:trace>
  <inkml:trace contextRef="#ctx0" brushRef="#br0" timeOffset="48687.1713">12031 8062,'0'49,"0"26,0-51,0 26,0 0,0-1,0 1,0-1,0-24,0 25,0-25,0 24,0 1,0-1,0 1,-25 0,25-1,0-24,0 25,0-26,0 1,0 0,0 0,0-75,0-49,-25 49,25-24,-25 0,25 24,-25 0,1 26,24-26,0 25,0-24,0 24,0-25,0 25,0-24,0 24,0-25,0 26,0-1,0 0,0 0,0 0,0 1,0-1,0 0,0 0,0 75,-50 24,0-24,1 49,-1-74,50 24,-25-24,1 0,73-25,1 0,49-50,-49 1,24-1,-49 25,0 25,-1-24,26-1,-50 0,25 0,0 25,-1 0,1 0,0-25,0 25,0-24,-1 24,1 0,0 0,0 0,0 0,24 0,1 0,24 49,-49-24,25 25,-25-26,-1 1,1 0,0 0,-25 0</inkml:trace>
  <inkml:trace contextRef="#ctx0" brushRef="#br0" timeOffset="52375.6858">15528 8037,'25'0,"0"49,-25 1,0 24,0 26,0-26,0-49,0 49,0-49,0 25,0 24,0-49,0 0,0-1,0 1,0 0,0 0,0 0,0 24,0-24,0 0,0-50,0-74,0 24,0 1,0 49,0-24,0-1,0 0,0 26,0-1,0 0,0 0,0 0,-25 25,0 0,0 0,0 0,-24 25,24-25,25 25,0-50,25-74,24 74,-49-24,50 24,-50-25,50 25,-26 1,1-1,-25 0,50 25,0 0,-1 25,-24 0,0-1,0 1,24 25,1-1,-25 1,-1-25,1 0,-25-1,25 1,-25 0</inkml:trace>
  <inkml:trace contextRef="#ctx0" brushRef="#br0" timeOffset="55359.7467">24433 13022</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8T06:38:53.092"/>
    </inkml:context>
    <inkml:brush xml:id="br0">
      <inkml:brushProperty name="width" value="0.05292" units="cm"/>
      <inkml:brushProperty name="height" value="0.05292" units="cm"/>
      <inkml:brushProperty name="color" value="#FF0000"/>
    </inkml:brush>
  </inkml:definitions>
  <inkml:trace contextRef="#ctx0" brushRef="#br0">24111 8062</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4:16:58.032"/>
    </inkml:context>
    <inkml:brush xml:id="br0">
      <inkml:brushProperty name="width" value="0.05292" units="cm"/>
      <inkml:brushProperty name="height" value="0.05292" units="cm"/>
      <inkml:brushProperty name="color" value="#FF0000"/>
    </inkml:brush>
  </inkml:definitions>
  <inkml:trace contextRef="#ctx0" brushRef="#br0">11931 8111,'-24'0,"-26"50,0 49,1-49,-1-1,1 26,-1 24,25-50,0-24,1 25,-1-1,0 1,-25 0,1 98,-1-98,50 0,-74 24,24 25,25-49,0-25,25 24,0 1,-24-50,-1 50</inkml:trace>
  <inkml:trace contextRef="#ctx0" brushRef="#br0" timeOffset="847.1873">11212 8334,'25'0,"124"75,0 49,-25-25,0-25,0 1,-25 49,-25-75,1 51,-1-51,-49-24,24 25,-49-1,25-49,-25 25,50 25,-25-25,-25-1,0 1,49 25,1-1,0 26,-50-50,24 24,-24-24</inkml:trace>
  <inkml:trace contextRef="#ctx0" brushRef="#br0" timeOffset="4615.8163">2754 7813,'0'25,"49"25,-24-1,-25-24,25 0,0-25,-1 50,-24-25,25 49,0-74,-25-25,25 0,-25 1,50-1,-50 0,24 0,-24 0,25 25,0 0,-25-49,25 49,-25-25,0 0,0 0,0 0,0 1,0-1,0 0,0-25,-25 1,25-1,-25 25,25 1,-25-1,1 0,-1 0,0 0,0 25,0 0,0 0,1 0,-1-24,0 24,0 0,-24 0,24 0,0 0,0 0,0 0,-24 0,-1 24,50 1,-25 0,25 0,-24 0,24 24,0-24,0 25,0-26,0 1,0 25,0-25,0-1,0 1,0 0,0 0,0 0,0-1,0 1,0 0,0 0,0 25,0-26,0 1,0 0,24 25,1-26,0 1,25 50,-26-26,1-24,0-25,0 0,-25 25,25 0,-1-25,26 49,-25-49,0 0,24 0,-24 25,0-25,0 0,24 25,-24-25,0 0,0 0,0 0,24 0,-24 0,0 0,0-75,-25 26,0 24,0-25,0 26,0-26,0 25,0 0,0 1,0-1,0 0,0 0,0 0,0 1,0-1,0 0,0-25,-25 1,0 49,0-25,0 0,1 0,-1-24,0 24,0 0,0 0,25 0,-24 25,-1 0,0-24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6:28:37.770"/>
    </inkml:context>
    <inkml:brush xml:id="br0">
      <inkml:brushProperty name="width" value="0.05292" units="cm"/>
      <inkml:brushProperty name="height" value="0.05292" units="cm"/>
      <inkml:brushProperty name="color" value="#FF0000"/>
    </inkml:brush>
  </inkml:definitions>
  <inkml:trace contextRef="#ctx0" brushRef="#br0">348 12278</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6:33:39.053"/>
    </inkml:context>
    <inkml:brush xml:id="br0">
      <inkml:brushProperty name="width" value="0.05292" units="cm"/>
      <inkml:brushProperty name="height" value="0.05292" units="cm"/>
      <inkml:brushProperty name="color" value="#FF0000"/>
    </inkml:brush>
  </inkml:definitions>
  <inkml:trace contextRef="#ctx0" brushRef="#br0">447 12030</inkml:trace>
  <inkml:trace contextRef="#ctx0" brushRef="#br0" timeOffset="728.7307">23193 13791,'0'0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6:34:04.517"/>
    </inkml:context>
    <inkml:brush xml:id="br0">
      <inkml:brushProperty name="width" value="0.05292" units="cm"/>
      <inkml:brushProperty name="height" value="0.05292" units="cm"/>
      <inkml:brushProperty name="color" value="#FF0000"/>
    </inkml:brush>
  </inkml:definitions>
  <inkml:trace contextRef="#ctx0" brushRef="#br0">6549 6772,'0'-25,"49"-25,1 50,-25 0,49 0,-49 0,49 0,-24 0,0 0,-1 0,-24 0,25 0,-1 0,26 0,-1 0,-49 0,25 0,-26 0,1 0,25 0,-25 0,24 0,-24 0,0 0,0 0,-1 0,1 0,25 0,-1 0,1 0,24 0,-24 0,0 0,24 0,0 0,1 0,24 0,-49 0,-1 0,51 0,-51 0,26 0,-1 0,0 25,26-25,-26 0,50 25,25-25,-25 49,-25-49,25 25,0 0,-49-25,24 25,-25-25,1 0,24 50,-50-50,1 0,0 0,49 0,-25 0,26 0,-26 0,0 0,-24 0,24 0,1 0,-1 0,-49 0,49 0,-49 0,25 0,-1 0,1 0,0 0,-26 0,51 0,-1 0,1 0,-1 0,-24 0,-25 0,49 0,-49 0,0 0,49 0,-24 0,-26 0,51 0,-26 0,1 0,24 0,1 0,-1 0,-24 0,24 0,1 0,24 0,-49 0,24 0,0 0,1 0,-26 0,26 0,-1 0,-49 0,49 0,26 0,-1 0,0 0,-24 0,24 0,25-25,0 25,25 0,-50 0,-25 0,-24-25,-25 25</inkml:trace>
  <inkml:trace contextRef="#ctx0" brushRef="#br0" timeOffset="38776.215">11981 11460,'25'0,"74"0,25 0,-25 0,-49 0,24 0,-24 0,-25 0,24 0,-24 0,0 0,0 0,24 0,26 0,-1 0,25 0,-74 0,25 0,-25 0,24 0,-24 0,49 0,-49 0,25 0,24 0,-49 0,49 0,1 0,-25 0,24 0,25 0,-74 0,49-25,1 25,-1 0,-49 0,25 0,-26 0,1 0,0-50,0 50,0 0,-1 0,26 0,0 0,-26 0,1 0,0 0,0 0,0 0,-1 0,1 0,25 0,24 0,-24 0,0 0,-1 0,1 0,-25 0,49 0,0 0,1 0,-26 0,26 0,24 0,-49 0,49 0,-50 0,26 0,-1-24,-24 24,24-25,-24 25,-25 0,0 0,-1 0,1 0,0 0,0 0,0 0,-1 0,1 0,25 0,24 0,25 0,-24 0,-1 0,-24 0,24 0,-24 0,-25 0</inkml:trace>
  <inkml:trace contextRef="#ctx0" brushRef="#br0" timeOffset="46783.3902">3547 10294,'50'0,"24"0,-24 0,49 0,0 0,75 0,-75 0,50 0,-50 0,-24 0,49 0,-50 0,-49 0,49 0,-49 0,25 0,24 0,1 0,-1 0,1 0,24 0,0 0,0 0,0 0,-24 0,-26 0,26 0,-50 0,24 0,-24 0,25 0,-26 0,26 0,24 0,-24 0,25 0,-1 0,-24 0,49 0,-25 0,25 0,-24 0,-1 0,-24 0,-1 0,26 0,-26 0,51 0,-26 0,50 0,25 0,-25 0,-25 0,-24 0,-26 0,26 0,-26 0,50 0,1 0,73 0,-24 0,25 0,-1 25,-49 24,-49-49</inkml:trace>
  <inkml:trace contextRef="#ctx0" brushRef="#br0" timeOffset="49095.1226">1588 10443,'0'-25,"49"0,51 25,-26 0,1 0,-26 0,1 0,-25 0,24 0,-24 0,0 0,0 0,-1 0,1 0,0 0,25 0,-1 0,1 0,-1 0,1 0,-25 0,0 0,24 0,-24 0,25 0,-26 0,26 0,0 0,-26 0,26 0,0 0,-26 0,26 0,-25 0,25 0,-26 0,1 0,0 0,0 0,0 0,24 0,-24 0,0 0,0 0,-1 0,1 0,0 0,0 0,0 0,-1 0,1 0,0 0,0 0,0 0,-1 0,1 0,0 0,25 0,-26-25,26 25</inkml:trace>
  <inkml:trace contextRef="#ctx0" brushRef="#br0" timeOffset="65615.0812">12130 13320,'49'0,"26"25,24 0,0-25,-24 25,74 24,-100-49,50 0,-49 0,0 0,-26 0,26 0,-25 0,49 0,-49 0,25 0,-26 0,1 0,50 0,-26 0,26 0,-26 0,51 0,-51 0,50 0,-49 0,0 0,74-25,-75 25,26 0,-26-24,50-1,-74 25,50-25,-1 25,0-25,-24 0,-25 25,25 0,-1-24,-24-1,0 25,0 0,-1 0,1 0,25 0,-1 0,-24 0,0 0,25 0,-26 0,26 0,24 0,-49 0,50 0,-26 0,26 0,-26 0,-24 0,25 0,-26 0,1 0,25 0,-25 0,24 0,-24 0,0 0,25 0,-26 0,1 0,0 0,25 0,-26 0,26 0,-25 0</inkml:trace>
  <inkml:trace contextRef="#ctx0" brushRef="#br0" timeOffset="69286.7284">1910 14312,'25'-25,"0"25,49 0,1-24,-50 24,49 0,-49 0,24 0,26 0,-26 0,1-50,-25 50,49 0,1 0,-26 0,50 0,-24 0,-1 0,26 0,-26 0,-24 0,24 0,-49 0,0 0,-1 0,1 0,50-25,-26 25,26 0,-1 0,25 0,50 0,-25 0,-25 0,-49 0,0 0,-26 0,26-25,-25 25,24 0,1 0,24 0,1 0,24 0,0 0,0 0,-24 0,-26 0,1 0,-25 0,49 0,-49 0,0 0,0 0,49 0,1 0,-26 0,50 0,1 0,-26 0,0 0,-24 0,-25 0,0 0,24 0,-24 0,0 0,24 0,26 0,-50 0,74 0,-25 0,-49 0,50 0,-51 0,26 0,-25 0,0 0,-1 0,26 0,-25 0,49 0,-24 0,49 0,-25 0,1 0,-50 0,24 0,-24 0,49 0,-49 0,50 0,24 0,0 0,0 0,1 0,-1 0,0 0,-25 0,1 0,-26 0,1 0,0 0,-1 0,26 0,-26 0,26 0,-1 0,-49 0,49 0,-49 0,0 0,0 0,24 0,-24 0,25 0,-25 0,-1 0,1 0,0 0,0 0,0 0,-1 0</inkml:trace>
  <inkml:trace contextRef="#ctx0" brushRef="#br0" timeOffset="79270.3042">1241 14684,'0'-24,"-50"24,25 0,-24 0,24 0,-25 0,25 0,1 0,-1 24,0-24,-25 0,50 25,-24 25,24 24,0-24,0-25,0 24,0-24,0 49,0 1,0-1,0-24,0-25,0 49,0-24,0-1,0 1,0 0,0-1,0 1,0-25,0 24,-25-24,25 0,0 0,0-1,0 51,25-1,-25-49,24 25,-24-26,0 1,0 0,0 25,0-26,0 1,0 0,0 0,0 0,0-1,50 1,0-25,24 0,25 0,0 0,1 0,-26 0,-49 0,24 0,1 0,0 0,-26 0,51 0,-26 0,1 0,0 0,24 0,-24 0,24 0,-49 0,25 0,-26 0,26 0,0 0,-26 0,1 0,25 0,-1 0,26 0,24 0,-25 0,-49 0,0 0,0 0,0 0</inkml:trace>
  <inkml:trace contextRef="#ctx0" brushRef="#br0" timeOffset="87942.4997">472 11956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0-09-29T06:36:10.267"/>
    </inkml:context>
    <inkml:brush xml:id="br0">
      <inkml:brushProperty name="width" value="0.05292" units="cm"/>
      <inkml:brushProperty name="height" value="0.05292" units="cm"/>
      <inkml:brushProperty name="color" value="#FF0000"/>
    </inkml:brush>
  </inkml:definitions>
  <inkml:trace contextRef="#ctx0" brushRef="#br0">1340 9475,'74'25,"25"0,149 0,-49 0,-1-1,-24 26,-25-25,-25 0,-50-25,25 49,-49-49,74 25,-49-25,24 0,0 0,0 0,0 0,1 0,-26 0,0 0,-24 0,24 0,50 0,1 25,23-25,-24 0,0 0,-24 49,-26-49,75 0,-75 0,25 0,-49 0,25 0,-1 0,-49 0,24 0,-24 0,25 0,-25 0,49 0,0 0,-49 0,25 0,-25 0,24 0,-24-24,0 24,0-25,24 0,1 0</inkml:trace>
  <inkml:trace contextRef="#ctx0" brushRef="#br0" timeOffset="1865.2159">5557 9103,'0'-49,"0"-1,0 0,0 26,24-26,1 0,0 26,-25-1,25 25,24-25,-24 0,25 0,-50 1,25 24,-1 0,1-25,25 0,-25 25,-1-25,26 0,-25 25,0 0,-1 0,-24-24,25 24,-25-25,0 0,-25 0,1 25,-1 0,0 0,-49 0,24-25,0 25,-24-24,0 24,49 0,-25 0,25 0,-24 0,24 0,50 0,49 0,1 0,24 0,-74 24,49-24,-49 0,0 0,-1 0,1 0,0 0,0 25,24-25,-24 0,0 25,0-25,0 0,24 25,-24 0,0-25,0 0,0 0,-1 0,1 0,0 0,-25 24,0 1,0 0,0 25,0-26,0 26,0-25,-25-25</inkml:trace>
  <inkml:trace contextRef="#ctx0" brushRef="#br0" timeOffset="9768.1724">11311 9624,'0'25,"124"-25,50 0,-25 0,-25 0,0 0,0 0,-25 0,0 0,-24 0,-1 0,-49 0,49 0,1 0,-50-25,99 0,-50 25,25 0,0 0,-24 0,49 0,-50 0,25 0,-74 0,50 0,-26 0,-24 0,50 0,-51 0,51 0,-50 0,74 0,-25 0,25 0,-24 0,24 0,-25 0,-24 0,74 25,-49-25,-1 0,25 50,-74-50,74 0,-49 0,-25 0,24 0,-24 0,0 0,0 0</inkml:trace>
  <inkml:trace contextRef="#ctx0" brushRef="#br0" timeOffset="11497.0624">17463 9649,'49'0,"26"0,-26 0,26 0,24 0,0 0,1 0,-1 0,-25 0,1 0,-26 0,26 0,-1 0,-24 0,49 0,-50 0,-24 0,25 0,-1 0,1 0,25 0,-51 0,26-25,-25 25,49 0,-24 0,-1 0,-24 0,50 0,-26 0,1 0,-25 0,24 0,1 0,-25 0,49 0,-24 0,-1 0,-24 0,25 0,-26 0,26-49,-25 49,25 0,-26 0,26 0,0-25,49 0,0 25,25-50,-50 50,1 0,-50 0,49 0,0 0,-74-24,75 24,-50-25,49 25,1 0,-1-25,25 0,-24 25,-1 0,25-25,-24 25,-26-24,26 24,49-25,-75 25,26-25,-51 25,51-25,-26 0,26 25,-50 0,0-24,-1 24,1 0,0 0,0 0,0 0,-1 0,1-25,0 25,0 0,0 0,-1 0,1 0,25-25</inkml:trace>
  <inkml:trace contextRef="#ctx0" brushRef="#br0" timeOffset="39656.0033">1216 12998,'99'0,"25"0,-25 0,50 0,25-25,24 25,1-25,-75 25,49-50,-98 26,-26 24,26 0,24 0,-74 0,49 0,1 0,-1 0,25 0,0 0,1 0,48 0,1 0,99 0,-24 0,-76 0,51 0,-75 0,-50 0,-24 0,-1 0,-24 0,50 0,-51 0,1 0,0 0,0 0,0 0,0 0,-1 0,1 0,0 0,49 0,-49 24,50 1,-51-25,51 0,24 50,-74-25,0-25,24 0,-24 0</inkml:trace>
  <inkml:trace contextRef="#ctx0" brushRef="#br0" timeOffset="41927.8646">3349 12030,'0'-25,"0"1,0-1,25 0,24-25,-49 26,25 24,0-50,0 50,0-25,-25 0,24 1,1-1,0 25,0-25,-25 0,25 25,24-25,-24 1,0-1,0 25,-1 0,1-25,0 25,0-25,0 25,24-25,-24 1,0 24,0-25,0 25,24-25,-24 0,0 0,0 25,-1-24,-123-26,74 50,-24 0,49-25,-25 25,0 0,0 0,0 0,50 0,0 0,25 0,24 0,-24 0,49 0,-49 0,-26 0,26 0,-25 0,-25 25,0 0,0 0,0 24,0 1,0-1,0-24,0 0,0 0,0 0</inkml:trace>
  <inkml:trace contextRef="#ctx0" brushRef="#br0" timeOffset="48816.0902">11981 11336,'0'25,"0"24,0-24,0 0,0 0,0-1,0 1,25-25,-25 25,0 0,0 0</inkml:trace>
  <inkml:trace contextRef="#ctx0" brushRef="#br0" timeOffset="49895.801">15206 11162,'-25'0,"0"25,25 0,0 0,0-1,0 1,0 0,0 49,0-24,0 0,0-26,0 1,0 0</inkml:trace>
  <inkml:trace contextRef="#ctx0" brushRef="#br0" timeOffset="50695.5419">17289 11112,'25'0,"0"0,-25 25,0 50,0-50,0-1,25-24,-25 25,0 0</inkml:trace>
  <inkml:trace contextRef="#ctx0" brushRef="#br0" timeOffset="51911.5867">20043 11038,'0'0,"24"0,-24 25,25-25,-25 25,0 24,0-24,0 25,0-25,0-1,0 1</inkml:trace>
  <inkml:trace contextRef="#ctx0" brushRef="#br0" timeOffset="52911.1018">22548 11187,'0'25,"0"0,0 24,0-24,0 0,0 24,0 1,0-25,0 0</inkml:trace>
  <inkml:trace contextRef="#ctx0" brushRef="#br0" timeOffset="55495.8165">1613 15974,'0'-25,"49"1,26 24,49 0,0-25,49 25,26 0,-26 0,-73 0,48 0,-98 0,0 0,-26 0,1 0,0 0,0 0,49 0,26 0,73 0,26-25,-75 25,0 0,0 0,-50 0,-24 0,-25 0,-1 0,26 0,-25 0,24 0,1 0,24 0,26 0,-1 0,0 0,25 0,-25 0,75 0,-50 0,25 0,-25 0,25 0,-75 0,0 0,1 0,-50 0,24 0,-24 0,25 0,-26 0,26 0,-25 0,24 0,1 0,25 0,-1 0,0 0,-49 0,0 0,0 0,24 0,1 0,-25 0,0 0,24 0</inkml:trace>
  <inkml:trace contextRef="#ctx0" brushRef="#br0" timeOffset="67727.6356">22077 15577,'-25'0,"-25"0,-24 0,49 25,-25-25,1 0,-26 0,26 0,49 25,-25-25,0 25,-25 0,1-25,24 0,25-25,0-25,0 1,0 24,0 0,0 0,25-24,-25-1,0 75,-25 0,25-1,-50 51,26-50,-1-1,25 1,0 0,0 0,-25-25,25 25,0-1,0 1,50 25,-26-25,1-1,0-24,-25 25,50-25,-26 0</inkml:trace>
  <inkml:trace contextRef="#ctx0" brushRef="#br0" timeOffset="88558.6335">24210 11509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9/29/2020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9/29/2020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9/29/2020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9/29/2020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9/29/2020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9/29/2020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9/29/2020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9/29/2020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9/29/2020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9/29/2020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ustomXml" Target="../ink/ink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customXml" Target="../ink/ink5.xml"/><Relationship Id="rId4" Type="http://schemas.openxmlformats.org/officeDocument/2006/relationships/image" Target="../media/image130.emf"/></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70546" y="164683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CHECKPOINTS</a:t>
            </a:r>
            <a:br>
              <a:rPr lang="en-US" sz="2000" dirty="0" smtClean="0"/>
            </a:br>
            <a:r>
              <a:rPr lang="en-US" sz="2000" dirty="0" smtClean="0"/>
              <a:t/>
            </a:r>
            <a:br>
              <a:rPr lang="en-US" sz="2000" dirty="0" smtClean="0"/>
            </a:br>
            <a:r>
              <a:rPr lang="en-US" sz="2000" dirty="0" smtClean="0"/>
              <a:t>  29/09/2020</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 </a:t>
            </a:r>
          </a:p>
          <a:p>
            <a:r>
              <a:rPr lang="en-US" dirty="0"/>
              <a:t>          Is the user satisfied?</a:t>
            </a:r>
          </a:p>
          <a:p>
            <a:r>
              <a:rPr lang="en-US" dirty="0"/>
              <a:t> </a:t>
            </a:r>
          </a:p>
          <a:p>
            <a:r>
              <a:rPr lang="en-US" dirty="0"/>
              <a:t> Are actual resource expenditures versus planned expenditures acceptable?</a:t>
            </a:r>
          </a:p>
          <a:p>
            <a:r>
              <a:rPr lang="en-US" dirty="0"/>
              <a:t> </a:t>
            </a:r>
          </a:p>
          <a:p>
            <a:r>
              <a:rPr lang="en-US" dirty="0"/>
              <a:t> Each of the four phases consists of one or more iterations in which some technical capability is produced in demonstrable form and assessed against a set of the criteria.</a:t>
            </a:r>
          </a:p>
          <a:p>
            <a:r>
              <a:rPr lang="en-US" dirty="0"/>
              <a:t> </a:t>
            </a:r>
          </a:p>
          <a:p>
            <a:r>
              <a:rPr lang="en-US" dirty="0"/>
              <a:t> The transition from one phase to the nest maps more to a significant business decision than to the completion of specific software activity.</a:t>
            </a:r>
          </a:p>
          <a:p>
            <a:endParaRPr lang="en-US" dirty="0"/>
          </a:p>
        </p:txBody>
      </p:sp>
      <p:sp>
        <p:nvSpPr>
          <p:cNvPr id="3" name="Title 2"/>
          <p:cNvSpPr>
            <a:spLocks noGrp="1"/>
          </p:cNvSpPr>
          <p:nvPr>
            <p:ph type="title"/>
          </p:nvPr>
        </p:nvSpPr>
        <p:spPr/>
        <p:txBody>
          <a:bodyPr/>
          <a:lstStyle/>
          <a:p>
            <a:r>
              <a:rPr lang="en-US" dirty="0"/>
              <a:t>Evaluation Criteria</a:t>
            </a:r>
            <a:br>
              <a:rPr lang="en-US" dirty="0"/>
            </a:br>
            <a:endParaRPr lang="en-US" dirty="0"/>
          </a:p>
        </p:txBody>
      </p:sp>
    </p:spTree>
    <p:extLst>
      <p:ext uri="{BB962C8B-B14F-4D97-AF65-F5344CB8AC3E}">
        <p14:creationId xmlns:p14="http://schemas.microsoft.com/office/powerpoint/2010/main" val="2259231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Life – cycle software artifacts are organized into five distinct sets that are roughly partitioned by the underlying language of the set: </a:t>
            </a:r>
            <a:endParaRPr lang="en-US" dirty="0" smtClean="0"/>
          </a:p>
          <a:p>
            <a:endParaRPr lang="en-US" dirty="0" smtClean="0"/>
          </a:p>
          <a:p>
            <a:r>
              <a:rPr lang="en-US" dirty="0" smtClean="0"/>
              <a:t>management</a:t>
            </a:r>
            <a:r>
              <a:rPr lang="en-US" dirty="0"/>
              <a:t>, </a:t>
            </a:r>
            <a:endParaRPr lang="en-US" dirty="0" smtClean="0"/>
          </a:p>
          <a:p>
            <a:r>
              <a:rPr lang="en-US" dirty="0" smtClean="0"/>
              <a:t>requirements</a:t>
            </a:r>
            <a:r>
              <a:rPr lang="en-US" dirty="0"/>
              <a:t>, </a:t>
            </a:r>
            <a:endParaRPr lang="en-US" dirty="0" smtClean="0"/>
          </a:p>
          <a:p>
            <a:r>
              <a:rPr lang="en-US" dirty="0" smtClean="0"/>
              <a:t>design</a:t>
            </a:r>
            <a:r>
              <a:rPr lang="en-US" dirty="0"/>
              <a:t>, </a:t>
            </a:r>
            <a:endParaRPr lang="en-US" dirty="0" smtClean="0"/>
          </a:p>
          <a:p>
            <a:r>
              <a:rPr lang="en-US" dirty="0" smtClean="0"/>
              <a:t>implementation</a:t>
            </a:r>
            <a:r>
              <a:rPr lang="en-US" dirty="0"/>
              <a:t>, and </a:t>
            </a:r>
            <a:endParaRPr lang="en-US" dirty="0" smtClean="0"/>
          </a:p>
          <a:p>
            <a:r>
              <a:rPr lang="en-US" dirty="0" smtClean="0"/>
              <a:t>deployment</a:t>
            </a:r>
            <a:r>
              <a:rPr lang="en-US" dirty="0"/>
              <a:t>.</a:t>
            </a:r>
          </a:p>
          <a:p>
            <a:r>
              <a:rPr lang="en-US" dirty="0"/>
              <a:t> </a:t>
            </a:r>
          </a:p>
          <a:p>
            <a:endParaRPr lang="en-US" dirty="0"/>
          </a:p>
        </p:txBody>
      </p:sp>
      <p:sp>
        <p:nvSpPr>
          <p:cNvPr id="3" name="Title 2"/>
          <p:cNvSpPr>
            <a:spLocks noGrp="1"/>
          </p:cNvSpPr>
          <p:nvPr>
            <p:ph type="title"/>
          </p:nvPr>
        </p:nvSpPr>
        <p:spPr/>
        <p:txBody>
          <a:bodyPr/>
          <a:lstStyle/>
          <a:p>
            <a:r>
              <a:rPr lang="en-US" dirty="0"/>
              <a:t>Process Artifacts</a:t>
            </a:r>
          </a:p>
        </p:txBody>
      </p:sp>
    </p:spTree>
    <p:extLst>
      <p:ext uri="{BB962C8B-B14F-4D97-AF65-F5344CB8AC3E}">
        <p14:creationId xmlns:p14="http://schemas.microsoft.com/office/powerpoint/2010/main" val="4195722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 </a:t>
            </a:r>
          </a:p>
          <a:p>
            <a:r>
              <a:rPr lang="en-US" dirty="0"/>
              <a:t>The  Management  set  captures  the  artifacts  associated  with  process  planning  and  execution. Management artifacts are evaluated, assessed and measured through a combination of the </a:t>
            </a:r>
            <a:r>
              <a:rPr lang="en-US" dirty="0" smtClean="0"/>
              <a:t>following:</a:t>
            </a:r>
          </a:p>
          <a:p>
            <a:endParaRPr lang="en-US" dirty="0"/>
          </a:p>
          <a:p>
            <a:r>
              <a:rPr lang="en-US" dirty="0" smtClean="0"/>
              <a:t>a</a:t>
            </a:r>
            <a:r>
              <a:rPr lang="en-US" dirty="0"/>
              <a:t>.   Relevant stakeholder reviews</a:t>
            </a:r>
          </a:p>
          <a:p>
            <a:r>
              <a:rPr lang="en-US" dirty="0"/>
              <a:t> </a:t>
            </a:r>
          </a:p>
          <a:p>
            <a:r>
              <a:rPr lang="en-US" dirty="0"/>
              <a:t>b.   Analysis of changes between the current version of the artifact and previous versions</a:t>
            </a:r>
          </a:p>
          <a:p>
            <a:r>
              <a:rPr lang="en-US" dirty="0"/>
              <a:t> </a:t>
            </a:r>
          </a:p>
          <a:p>
            <a:r>
              <a:rPr lang="en-US" dirty="0"/>
              <a:t>c.   Major  milestone  demonstrations  of  the  balance  among  all  artifacts  and  in  particular,  the accuracy of the business case and vision artifacts.</a:t>
            </a:r>
          </a:p>
          <a:p>
            <a:r>
              <a:rPr lang="en-US" dirty="0"/>
              <a:t> </a:t>
            </a:r>
          </a:p>
          <a:p>
            <a:endParaRPr lang="en-US" dirty="0"/>
          </a:p>
        </p:txBody>
      </p:sp>
      <p:sp>
        <p:nvSpPr>
          <p:cNvPr id="3" name="Title 2"/>
          <p:cNvSpPr>
            <a:spLocks noGrp="1"/>
          </p:cNvSpPr>
          <p:nvPr>
            <p:ph type="title"/>
          </p:nvPr>
        </p:nvSpPr>
        <p:spPr/>
        <p:txBody>
          <a:bodyPr/>
          <a:lstStyle/>
          <a:p>
            <a:r>
              <a:rPr lang="en-US" dirty="0"/>
              <a:t>Management </a:t>
            </a:r>
            <a:r>
              <a:rPr lang="en-US" dirty="0" smtClean="0"/>
              <a:t>set</a:t>
            </a:r>
            <a:r>
              <a:rPr lang="en-US" dirty="0"/>
              <a:t/>
            </a:r>
            <a:br>
              <a:rPr lang="en-US" dirty="0"/>
            </a:br>
            <a:endParaRPr lang="en-US" dirty="0"/>
          </a:p>
        </p:txBody>
      </p:sp>
    </p:spTree>
    <p:extLst>
      <p:ext uri="{BB962C8B-B14F-4D97-AF65-F5344CB8AC3E}">
        <p14:creationId xmlns:p14="http://schemas.microsoft.com/office/powerpoint/2010/main" val="2734714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075176"/>
          </a:xfrm>
        </p:spPr>
        <p:txBody>
          <a:bodyPr/>
          <a:lstStyle/>
          <a:p>
            <a:r>
              <a:rPr lang="en-US" dirty="0"/>
              <a:t> </a:t>
            </a:r>
          </a:p>
          <a:p>
            <a:r>
              <a:rPr lang="en-US" dirty="0"/>
              <a:t>The engineering sets consist of the requirements set, the design </a:t>
            </a:r>
            <a:r>
              <a:rPr lang="en-US" dirty="0" err="1"/>
              <a:t>setk</a:t>
            </a:r>
            <a:r>
              <a:rPr lang="en-US" dirty="0"/>
              <a:t> the implementation set, and the deployment set.</a:t>
            </a:r>
          </a:p>
          <a:p>
            <a:r>
              <a:rPr lang="en-US" dirty="0"/>
              <a:t> </a:t>
            </a:r>
          </a:p>
          <a:p>
            <a:endParaRPr lang="en-US" dirty="0"/>
          </a:p>
        </p:txBody>
      </p:sp>
      <p:sp>
        <p:nvSpPr>
          <p:cNvPr id="3" name="Title 2"/>
          <p:cNvSpPr>
            <a:spLocks noGrp="1"/>
          </p:cNvSpPr>
          <p:nvPr>
            <p:ph type="title"/>
          </p:nvPr>
        </p:nvSpPr>
        <p:spPr>
          <a:xfrm>
            <a:off x="2514600" y="914400"/>
            <a:ext cx="4114800" cy="701040"/>
          </a:xfrm>
        </p:spPr>
        <p:txBody>
          <a:bodyPr/>
          <a:lstStyle/>
          <a:p>
            <a:r>
              <a:rPr lang="en-US" dirty="0"/>
              <a:t>The Engineering Sets:</a:t>
            </a:r>
            <a:br>
              <a:rPr lang="en-US" dirty="0"/>
            </a:b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55319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93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r>
              <a:rPr lang="en-US" dirty="0"/>
              <a:t> </a:t>
            </a:r>
          </a:p>
          <a:p>
            <a:r>
              <a:rPr lang="en-US" dirty="0"/>
              <a:t>The </a:t>
            </a:r>
            <a:r>
              <a:rPr lang="en-US" i="1" dirty="0"/>
              <a:t>management </a:t>
            </a:r>
            <a:r>
              <a:rPr lang="en-US" dirty="0"/>
              <a:t>set includes several artifacts</a:t>
            </a:r>
          </a:p>
          <a:p>
            <a:r>
              <a:rPr lang="en-US" dirty="0"/>
              <a:t> </a:t>
            </a:r>
          </a:p>
          <a:p>
            <a:r>
              <a:rPr lang="en-US" b="1" dirty="0"/>
              <a:t>Work Breakdown Structure </a:t>
            </a:r>
            <a:r>
              <a:rPr lang="en-US" dirty="0"/>
              <a:t>– </a:t>
            </a:r>
          </a:p>
          <a:p>
            <a:r>
              <a:rPr lang="en-US" dirty="0"/>
              <a:t> </a:t>
            </a:r>
          </a:p>
          <a:p>
            <a:r>
              <a:rPr lang="en-US" dirty="0"/>
              <a:t>vehicle for budgeting and collecting costs. The software project manager must have insight into project costs and how they are expended. If the WBS is structured improperly, it can drive the evolving design in the wrong direction.</a:t>
            </a:r>
          </a:p>
          <a:p>
            <a:r>
              <a:rPr lang="en-US" dirty="0"/>
              <a:t> </a:t>
            </a:r>
          </a:p>
          <a:p>
            <a:r>
              <a:rPr lang="en-US" b="1" dirty="0"/>
              <a:t>Business Case </a:t>
            </a:r>
            <a:r>
              <a:rPr lang="en-US" dirty="0"/>
              <a:t>–</a:t>
            </a:r>
          </a:p>
          <a:p>
            <a:r>
              <a:rPr lang="en-US" dirty="0"/>
              <a:t> </a:t>
            </a:r>
          </a:p>
          <a:p>
            <a:r>
              <a:rPr lang="en-US" dirty="0"/>
              <a:t> provides all the information necessary to determine whether the project is worth investing in. It details the expected revenue, expected cost, technical and management plans.</a:t>
            </a:r>
          </a:p>
          <a:p>
            <a:r>
              <a:rPr lang="en-US" dirty="0"/>
              <a:t>Release Specifications</a:t>
            </a:r>
          </a:p>
          <a:p>
            <a:r>
              <a:rPr lang="en-US" dirty="0"/>
              <a:t> </a:t>
            </a:r>
          </a:p>
          <a:p>
            <a:r>
              <a:rPr lang="en-US" dirty="0"/>
              <a:t> </a:t>
            </a:r>
          </a:p>
          <a:p>
            <a:endParaRPr lang="en-US" dirty="0"/>
          </a:p>
        </p:txBody>
      </p:sp>
      <p:sp>
        <p:nvSpPr>
          <p:cNvPr id="3" name="Title 2"/>
          <p:cNvSpPr>
            <a:spLocks noGrp="1"/>
          </p:cNvSpPr>
          <p:nvPr>
            <p:ph type="title"/>
          </p:nvPr>
        </p:nvSpPr>
        <p:spPr/>
        <p:txBody>
          <a:bodyPr/>
          <a:lstStyle/>
          <a:p>
            <a:r>
              <a:rPr lang="en-US" dirty="0" smtClean="0"/>
              <a:t>Management </a:t>
            </a:r>
            <a:r>
              <a:rPr lang="en-US" dirty="0"/>
              <a:t>artifacts</a:t>
            </a:r>
            <a:br>
              <a:rPr lang="en-US" dirty="0"/>
            </a:br>
            <a:endParaRPr lang="en-US" dirty="0"/>
          </a:p>
        </p:txBody>
      </p:sp>
    </p:spTree>
    <p:extLst>
      <p:ext uri="{BB962C8B-B14F-4D97-AF65-F5344CB8AC3E}">
        <p14:creationId xmlns:p14="http://schemas.microsoft.com/office/powerpoint/2010/main" val="4201514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r>
              <a:rPr lang="en-US" b="1" i="1" u="sng" dirty="0">
                <a:latin typeface="Arial" pitchFamily="34" charset="0"/>
                <a:ea typeface="Calibri" pitchFamily="34" charset="0"/>
                <a:cs typeface="Calibri" pitchFamily="34" charset="0"/>
              </a:rPr>
              <a:t>Typical release specification outline :</a:t>
            </a:r>
            <a:endParaRPr lang="en-US" sz="1100" dirty="0">
              <a:latin typeface="Arial" pitchFamily="34" charset="0"/>
              <a:cs typeface="Arial" pitchFamily="34" charset="0"/>
            </a:endParaRPr>
          </a:p>
          <a:p>
            <a:endParaRPr lang="en-US" dirty="0"/>
          </a:p>
        </p:txBody>
      </p:sp>
      <p:pic>
        <p:nvPicPr>
          <p:cNvPr id="3073"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2743200"/>
            <a:ext cx="6781046"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30288"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64611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228600"/>
            <a:ext cx="8763000" cy="6437376"/>
          </a:xfrm>
        </p:spPr>
        <p:txBody>
          <a:bodyPr>
            <a:noAutofit/>
          </a:bodyPr>
          <a:lstStyle/>
          <a:p>
            <a:pPr algn="just"/>
            <a:r>
              <a:rPr lang="en-US" sz="1600" dirty="0"/>
              <a:t> </a:t>
            </a:r>
          </a:p>
          <a:p>
            <a:pPr algn="just"/>
            <a:r>
              <a:rPr lang="en-US" sz="1600" dirty="0" smtClean="0"/>
              <a:t></a:t>
            </a:r>
            <a:r>
              <a:rPr lang="en-US" sz="1600" b="1" dirty="0" smtClean="0"/>
              <a:t>Vision  </a:t>
            </a:r>
            <a:r>
              <a:rPr lang="en-US" sz="1600" b="1" dirty="0"/>
              <a:t>statement</a:t>
            </a:r>
            <a:r>
              <a:rPr lang="en-US" sz="1600" i="1" dirty="0"/>
              <a:t>  -  </a:t>
            </a:r>
            <a:r>
              <a:rPr lang="en-US" sz="1600" dirty="0"/>
              <a:t>which  captures  the  contract  between  the development  group  and the buyer.</a:t>
            </a:r>
          </a:p>
          <a:p>
            <a:pPr algn="just"/>
            <a:endParaRPr lang="en-US" sz="1600" dirty="0" smtClean="0"/>
          </a:p>
          <a:p>
            <a:pPr algn="just"/>
            <a:r>
              <a:rPr lang="en-US" sz="1600" dirty="0" smtClean="0"/>
              <a:t></a:t>
            </a:r>
            <a:r>
              <a:rPr lang="en-US" sz="1600" b="1" dirty="0" smtClean="0"/>
              <a:t>Evaluation   </a:t>
            </a:r>
            <a:r>
              <a:rPr lang="en-US" sz="1600" b="1" dirty="0"/>
              <a:t>criteria</a:t>
            </a:r>
            <a:r>
              <a:rPr lang="en-US" sz="1600" i="1" dirty="0"/>
              <a:t>   </a:t>
            </a:r>
            <a:r>
              <a:rPr lang="en-US" sz="1600" dirty="0"/>
              <a:t>–   defined   as   management-oriented   requirements,   which   may   be represented by use cases, use case realizations   or structured text representations.</a:t>
            </a:r>
          </a:p>
          <a:p>
            <a:pPr algn="just"/>
            <a:endParaRPr lang="en-US" sz="1600" dirty="0" smtClean="0"/>
          </a:p>
          <a:p>
            <a:pPr algn="just"/>
            <a:r>
              <a:rPr lang="en-US" sz="1600" dirty="0" smtClean="0"/>
              <a:t>  </a:t>
            </a:r>
            <a:r>
              <a:rPr lang="en-US" sz="1600" b="1" dirty="0"/>
              <a:t>Software Development Plan </a:t>
            </a:r>
            <a:r>
              <a:rPr lang="en-US" sz="1600" dirty="0"/>
              <a:t>– the defining document for the project’s process. It must comply with the contract, comply with the organization standards, evolve along with the design and requirements.</a:t>
            </a:r>
          </a:p>
          <a:p>
            <a:pPr algn="just"/>
            <a:endParaRPr lang="en-US" sz="1600" dirty="0" smtClean="0"/>
          </a:p>
          <a:p>
            <a:pPr algn="just"/>
            <a:r>
              <a:rPr lang="en-US" sz="1600" dirty="0" smtClean="0"/>
              <a:t> </a:t>
            </a:r>
            <a:r>
              <a:rPr lang="en-US" sz="1600" b="1" dirty="0"/>
              <a:t>Deployment </a:t>
            </a:r>
            <a:r>
              <a:rPr lang="en-US" sz="1600" dirty="0"/>
              <a:t>– depending on the project, it could include several document subsets for transitioning the product into operational status.       It could also include computer system operations manuals,    software installation manuals, plans and procedures for cutover etc.</a:t>
            </a:r>
          </a:p>
          <a:p>
            <a:pPr algn="just"/>
            <a:endParaRPr lang="en-US" sz="1600" dirty="0" smtClean="0"/>
          </a:p>
          <a:p>
            <a:pPr algn="just"/>
            <a:r>
              <a:rPr lang="en-US" sz="1600" dirty="0" smtClean="0"/>
              <a:t> </a:t>
            </a:r>
            <a:r>
              <a:rPr lang="en-US" sz="1600" b="1" dirty="0"/>
              <a:t>Environment   </a:t>
            </a:r>
            <a:r>
              <a:rPr lang="en-US" sz="1600" dirty="0"/>
              <a:t>–   A   robust   development   environment   must   support   automation   of   the development process. </a:t>
            </a:r>
          </a:p>
          <a:p>
            <a:pPr algn="just"/>
            <a:r>
              <a:rPr lang="en-US" sz="1600" dirty="0"/>
              <a:t>It should include</a:t>
            </a:r>
            <a:r>
              <a:rPr lang="en-US" sz="1600" dirty="0" smtClean="0"/>
              <a:t>: </a:t>
            </a:r>
            <a:r>
              <a:rPr lang="en-US" sz="1600" dirty="0"/>
              <a:t> </a:t>
            </a:r>
            <a:r>
              <a:rPr lang="en-US" sz="1600" dirty="0" smtClean="0"/>
              <a:t>requirements </a:t>
            </a:r>
            <a:r>
              <a:rPr lang="en-US" sz="1600" dirty="0"/>
              <a:t>management </a:t>
            </a:r>
          </a:p>
          <a:p>
            <a:pPr lvl="0" algn="just"/>
            <a:r>
              <a:rPr lang="en-US" sz="1600" dirty="0"/>
              <a:t>visual modeling </a:t>
            </a:r>
          </a:p>
          <a:p>
            <a:pPr lvl="0" algn="just"/>
            <a:r>
              <a:rPr lang="en-US" sz="1600" dirty="0"/>
              <a:t>document automation</a:t>
            </a:r>
          </a:p>
          <a:p>
            <a:pPr lvl="0" algn="just"/>
            <a:r>
              <a:rPr lang="en-US" sz="1600" dirty="0"/>
              <a:t>automated regression testing</a:t>
            </a:r>
          </a:p>
          <a:p>
            <a:pPr algn="just"/>
            <a:endParaRPr lang="en-US" sz="1600" dirty="0"/>
          </a:p>
        </p:txBody>
      </p:sp>
    </p:spTree>
    <p:extLst>
      <p:ext uri="{BB962C8B-B14F-4D97-AF65-F5344CB8AC3E}">
        <p14:creationId xmlns:p14="http://schemas.microsoft.com/office/powerpoint/2010/main" val="1633732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pPr algn="just"/>
            <a:r>
              <a:rPr lang="en-US" dirty="0"/>
              <a:t> </a:t>
            </a:r>
          </a:p>
          <a:p>
            <a:pPr algn="just"/>
            <a:r>
              <a:rPr lang="en-US" b="1" dirty="0"/>
              <a:t>In general review, there are three </a:t>
            </a:r>
            <a:r>
              <a:rPr lang="en-US" b="1" i="1" dirty="0"/>
              <a:t>engineering </a:t>
            </a:r>
            <a:r>
              <a:rPr lang="en-US" b="1" dirty="0"/>
              <a:t>artifacts:</a:t>
            </a:r>
            <a:endParaRPr lang="en-US" dirty="0"/>
          </a:p>
          <a:p>
            <a:pPr algn="just"/>
            <a:r>
              <a:rPr lang="en-US" dirty="0"/>
              <a:t> </a:t>
            </a:r>
          </a:p>
          <a:p>
            <a:pPr algn="just"/>
            <a:r>
              <a:rPr lang="en-US" dirty="0" smtClean="0"/>
              <a:t>Vision </a:t>
            </a:r>
            <a:r>
              <a:rPr lang="en-US" dirty="0"/>
              <a:t>document – supports the contract between the funding authority and the development organization.</a:t>
            </a:r>
          </a:p>
          <a:p>
            <a:pPr algn="just"/>
            <a:r>
              <a:rPr lang="en-US" dirty="0"/>
              <a:t>It is written from the user’s perspective, focusing on the essential features f the system.</a:t>
            </a:r>
          </a:p>
          <a:p>
            <a:pPr algn="just"/>
            <a:r>
              <a:rPr lang="en-US" dirty="0"/>
              <a:t> </a:t>
            </a:r>
          </a:p>
          <a:p>
            <a:pPr algn="just"/>
            <a:r>
              <a:rPr lang="en-US" dirty="0"/>
              <a:t>It should contain at least two appendixes – the first appendix should describe the operational concept using use cases, the second should describe the change risks inherent in the vision statement.</a:t>
            </a:r>
          </a:p>
          <a:p>
            <a:pPr algn="just"/>
            <a:r>
              <a:rPr lang="en-US" dirty="0"/>
              <a:t> </a:t>
            </a:r>
          </a:p>
          <a:p>
            <a:pPr algn="just"/>
            <a:r>
              <a:rPr lang="en-US" dirty="0"/>
              <a:t> </a:t>
            </a:r>
            <a:r>
              <a:rPr lang="en-US" b="1" dirty="0"/>
              <a:t>Architecture Description </a:t>
            </a:r>
            <a:r>
              <a:rPr lang="en-US" dirty="0"/>
              <a:t>– it is extracted from the design model and includes views of the design, implementation, and deployment sets sufficient to understand how the operational concept of the requirements set  will be achieved.</a:t>
            </a:r>
          </a:p>
          <a:p>
            <a:pPr algn="just"/>
            <a:endParaRPr lang="en-US" dirty="0"/>
          </a:p>
        </p:txBody>
      </p:sp>
      <p:sp>
        <p:nvSpPr>
          <p:cNvPr id="3" name="Title 2"/>
          <p:cNvSpPr>
            <a:spLocks noGrp="1"/>
          </p:cNvSpPr>
          <p:nvPr>
            <p:ph type="title"/>
          </p:nvPr>
        </p:nvSpPr>
        <p:spPr/>
        <p:txBody>
          <a:bodyPr/>
          <a:lstStyle/>
          <a:p>
            <a:r>
              <a:rPr lang="en-US" dirty="0"/>
              <a:t>Engineering Artifacts:</a:t>
            </a:r>
            <a:br>
              <a:rPr lang="en-US" dirty="0"/>
            </a:br>
            <a:endParaRPr lang="en-US" dirty="0"/>
          </a:p>
        </p:txBody>
      </p:sp>
    </p:spTree>
    <p:extLst>
      <p:ext uri="{BB962C8B-B14F-4D97-AF65-F5344CB8AC3E}">
        <p14:creationId xmlns:p14="http://schemas.microsoft.com/office/powerpoint/2010/main" val="3115595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Typical </a:t>
            </a:r>
            <a:r>
              <a:rPr lang="en-US" dirty="0"/>
              <a:t>architecture description outline </a:t>
            </a:r>
            <a:r>
              <a:rPr lang="en-US" dirty="0" smtClean="0"/>
              <a:t> </a:t>
            </a:r>
            <a:r>
              <a:rPr lang="en-US" dirty="0"/>
              <a:t/>
            </a:r>
            <a:br>
              <a:rPr lang="en-US" dirty="0"/>
            </a:br>
            <a:r>
              <a:rPr lang="en-US" dirty="0"/>
              <a:t> </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399"/>
            <a:ext cx="3514725" cy="231740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80661"/>
            <a:ext cx="6096000" cy="17871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2860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52031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pPr algn="just"/>
            <a:r>
              <a:rPr lang="en-US" dirty="0"/>
              <a:t> </a:t>
            </a:r>
          </a:p>
          <a:p>
            <a:pPr lvl="0" algn="just"/>
            <a:r>
              <a:rPr lang="en-US" b="1" dirty="0"/>
              <a:t>People want to review information but don't understand the language of the artifact</a:t>
            </a:r>
            <a:r>
              <a:rPr lang="en-US" dirty="0"/>
              <a:t>. </a:t>
            </a:r>
          </a:p>
          <a:p>
            <a:pPr algn="just"/>
            <a:r>
              <a:rPr lang="en-US" dirty="0"/>
              <a:t> </a:t>
            </a:r>
          </a:p>
          <a:p>
            <a:pPr algn="just"/>
            <a:r>
              <a:rPr lang="en-US" dirty="0"/>
              <a:t>Many interested reviewers of a particular artifact will resist having to learn the engineering language in which the artifact is written. It is not uncommon to find people (such as veteran software managers, veteran quality assurance specialists, or an auditing authority from a regulatory agency) who react as follows: "I'm not going to learn UML, but I want to review the design of this software, so give me a separate description such as some flowcharts and text that I can understand."</a:t>
            </a:r>
          </a:p>
          <a:p>
            <a:pPr algn="just"/>
            <a:r>
              <a:rPr lang="en-US" dirty="0"/>
              <a:t> </a:t>
            </a:r>
          </a:p>
          <a:p>
            <a:pPr lvl="0" algn="just"/>
            <a:r>
              <a:rPr lang="en-US" b="1" dirty="0"/>
              <a:t>People want to review the information but don't have access to the tools. </a:t>
            </a:r>
            <a:endParaRPr lang="en-US" dirty="0"/>
          </a:p>
          <a:p>
            <a:pPr algn="just"/>
            <a:r>
              <a:rPr lang="en-US" dirty="0"/>
              <a:t> </a:t>
            </a:r>
          </a:p>
          <a:p>
            <a:pPr algn="just"/>
            <a:r>
              <a:rPr lang="en-US" dirty="0"/>
              <a:t>It is not very common for the development  organization  to  be  fully  tooled.  it  is  extremely  rare  that  the/other  stakeholders  have  any capability to review the engineering artifacts on-line. Consequently, organizations are forced to exchange paper  documents.  Standardized  formats  (such  as UML, spreadsheets,  Visual Basic, C++,  and  Ada 95), visualization tools, and the Web are rapidly making it economically feasible for all stakeholders to exchange information electronically.</a:t>
            </a:r>
          </a:p>
          <a:p>
            <a:pPr algn="just"/>
            <a:endParaRPr lang="en-US" dirty="0"/>
          </a:p>
        </p:txBody>
      </p:sp>
      <p:sp>
        <p:nvSpPr>
          <p:cNvPr id="3" name="Title 2"/>
          <p:cNvSpPr>
            <a:spLocks noGrp="1"/>
          </p:cNvSpPr>
          <p:nvPr>
            <p:ph type="title"/>
          </p:nvPr>
        </p:nvSpPr>
        <p:spPr/>
        <p:txBody>
          <a:bodyPr/>
          <a:lstStyle/>
          <a:p>
            <a:r>
              <a:rPr lang="en-US" dirty="0"/>
              <a:t>Pragmatic Artifacts</a:t>
            </a:r>
            <a:br>
              <a:rPr lang="en-US" dirty="0"/>
            </a:br>
            <a:endParaRPr lang="en-US" dirty="0"/>
          </a:p>
        </p:txBody>
      </p:sp>
    </p:spTree>
    <p:extLst>
      <p:ext uri="{BB962C8B-B14F-4D97-AF65-F5344CB8AC3E}">
        <p14:creationId xmlns:p14="http://schemas.microsoft.com/office/powerpoint/2010/main" val="269587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fontScale="70000" lnSpcReduction="20000"/>
          </a:bodyPr>
          <a:lstStyle/>
          <a:p>
            <a:pPr algn="just"/>
            <a:r>
              <a:rPr lang="en-US" dirty="0"/>
              <a:t> </a:t>
            </a:r>
          </a:p>
          <a:p>
            <a:pPr lvl="0" algn="just"/>
            <a:r>
              <a:rPr lang="en-US" b="1" dirty="0" smtClean="0"/>
              <a:t>•Human-readable </a:t>
            </a:r>
            <a:r>
              <a:rPr lang="en-US" b="1" dirty="0"/>
              <a:t>engineering artifacts should use rigorous notations that are complete, consistent, and used in a self-documenting manner</a:t>
            </a:r>
          </a:p>
          <a:p>
            <a:pPr lvl="0" algn="just"/>
            <a:endParaRPr lang="en-US" b="1" dirty="0"/>
          </a:p>
          <a:p>
            <a:pPr lvl="0" algn="just"/>
            <a:r>
              <a:rPr lang="en-US" b="1" dirty="0"/>
              <a:t> Properly spelled English words should be used for all identifiers and descriptions. Acronyms and abbreviations should be used only where they are well accepted jargon in the context of the component's usage. Readability should be emphasized and the use of proper English words should be required in all engineering artifacts. This practice enables understandable representations, browse able formats (paperless review), more-rigorous notations, and reduced error rates.</a:t>
            </a:r>
          </a:p>
          <a:p>
            <a:pPr lvl="0" algn="just"/>
            <a:endParaRPr lang="en-US" b="1" dirty="0"/>
          </a:p>
          <a:p>
            <a:pPr lvl="0" algn="just"/>
            <a:r>
              <a:rPr lang="en-US" b="1" dirty="0" smtClean="0"/>
              <a:t>•Useful </a:t>
            </a:r>
            <a:r>
              <a:rPr lang="en-US" b="1" dirty="0"/>
              <a:t>documentation is self-defining</a:t>
            </a:r>
          </a:p>
          <a:p>
            <a:pPr lvl="0" algn="just"/>
            <a:endParaRPr lang="en-US" b="1" dirty="0"/>
          </a:p>
          <a:p>
            <a:pPr lvl="0" algn="just"/>
            <a:r>
              <a:rPr lang="en-US" b="1" dirty="0"/>
              <a:t> It is documentation that gets used.</a:t>
            </a:r>
          </a:p>
          <a:p>
            <a:pPr lvl="0" algn="just"/>
            <a:endParaRPr lang="en-US" b="1" dirty="0"/>
          </a:p>
          <a:p>
            <a:pPr lvl="0" algn="just"/>
            <a:r>
              <a:rPr lang="en-US" b="1" dirty="0" smtClean="0"/>
              <a:t>•Paper </a:t>
            </a:r>
            <a:r>
              <a:rPr lang="en-US" b="1" dirty="0"/>
              <a:t>is tangible; electronic artifacts are too easy to change</a:t>
            </a:r>
          </a:p>
          <a:p>
            <a:pPr lvl="0" algn="just"/>
            <a:endParaRPr lang="en-US" b="1" dirty="0"/>
          </a:p>
          <a:p>
            <a:pPr lvl="0" algn="just"/>
            <a:r>
              <a:rPr lang="en-US" b="1" dirty="0"/>
              <a:t> On-line and Web-based artifacts can be changed easily and are viewed with more skepticism because of their inherent volatility.</a:t>
            </a:r>
          </a:p>
          <a:p>
            <a:pPr lvl="0" algn="just"/>
            <a:endParaRPr lang="en-US" b="1" dirty="0"/>
          </a:p>
          <a:p>
            <a:pPr algn="just"/>
            <a:r>
              <a:rPr lang="en-US" dirty="0" smtClean="0"/>
              <a:t>.</a:t>
            </a:r>
          </a:p>
          <a:p>
            <a:pPr algn="just"/>
            <a:endParaRPr lang="en-US" dirty="0"/>
          </a:p>
        </p:txBody>
      </p:sp>
      <p:sp>
        <p:nvSpPr>
          <p:cNvPr id="3" name="Title 2"/>
          <p:cNvSpPr>
            <a:spLocks noGrp="1"/>
          </p:cNvSpPr>
          <p:nvPr>
            <p:ph type="title"/>
          </p:nvPr>
        </p:nvSpPr>
        <p:spPr/>
        <p:txBody>
          <a:bodyPr/>
          <a:lstStyle/>
          <a:p>
            <a:r>
              <a:rPr lang="en-US" dirty="0"/>
              <a:t>Pragmatic Artifacts</a:t>
            </a:r>
            <a:br>
              <a:rPr lang="en-US" dirty="0"/>
            </a:br>
            <a:endParaRPr lang="en-US" dirty="0"/>
          </a:p>
        </p:txBody>
      </p:sp>
    </p:spTree>
    <p:extLst>
      <p:ext uri="{BB962C8B-B14F-4D97-AF65-F5344CB8AC3E}">
        <p14:creationId xmlns:p14="http://schemas.microsoft.com/office/powerpoint/2010/main" val="3258179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228600"/>
            <a:ext cx="4114800" cy="701040"/>
          </a:xfrm>
        </p:spPr>
        <p:txBody>
          <a:bodyPr/>
          <a:lstStyle/>
          <a:p>
            <a:r>
              <a:rPr lang="en-US" dirty="0"/>
              <a:t>Model-Based Software Architectures</a:t>
            </a:r>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bwMode="auto">
          <a:xfrm>
            <a:off x="533400" y="1219200"/>
            <a:ext cx="8305799"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306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228600"/>
            <a:ext cx="4114800" cy="701040"/>
          </a:xfrm>
        </p:spPr>
        <p:txBody>
          <a:bodyPr>
            <a:normAutofit fontScale="90000"/>
          </a:bodyPr>
          <a:lstStyle/>
          <a:p>
            <a:r>
              <a:rPr lang="en-US" dirty="0"/>
              <a:t>Model-Based Software </a:t>
            </a:r>
            <a:r>
              <a:rPr lang="en-US" dirty="0" smtClean="0"/>
              <a:t>Architectures-management perspective</a:t>
            </a:r>
            <a:endParaRPr lang="en-US" dirty="0"/>
          </a:p>
        </p:txBody>
      </p:sp>
      <p:sp>
        <p:nvSpPr>
          <p:cNvPr id="2" name="Rectangle 1"/>
          <p:cNvSpPr/>
          <p:nvPr/>
        </p:nvSpPr>
        <p:spPr>
          <a:xfrm>
            <a:off x="-17585" y="1225689"/>
            <a:ext cx="8991600" cy="5355312"/>
          </a:xfrm>
          <a:prstGeom prst="rect">
            <a:avLst/>
          </a:prstGeom>
        </p:spPr>
        <p:txBody>
          <a:bodyPr wrap="square">
            <a:spAutoFit/>
          </a:bodyPr>
          <a:lstStyle/>
          <a:p>
            <a:r>
              <a:rPr lang="en-US" dirty="0"/>
              <a:t> </a:t>
            </a:r>
          </a:p>
          <a:p>
            <a:pPr lvl="0"/>
            <a:r>
              <a:rPr lang="en-US" dirty="0"/>
              <a:t>Models of software are used in an increasing number of projects to handle the complexity of application domains. </a:t>
            </a:r>
          </a:p>
          <a:p>
            <a:r>
              <a:rPr lang="en-US" dirty="0"/>
              <a:t> </a:t>
            </a:r>
          </a:p>
          <a:p>
            <a:pPr lvl="0"/>
            <a:r>
              <a:rPr lang="en-US" dirty="0"/>
              <a:t>By applying models for the specification of software application domain specific knowledge is separated from technological specific knowledge.</a:t>
            </a:r>
          </a:p>
          <a:p>
            <a:r>
              <a:rPr lang="en-US" dirty="0"/>
              <a:t> </a:t>
            </a:r>
          </a:p>
          <a:p>
            <a:pPr lvl="0"/>
            <a:r>
              <a:rPr lang="en-US" dirty="0"/>
              <a:t>While models can be applied in different phases of a software development process, research projects in the Model-based software architectures group are looking at the following application of models</a:t>
            </a:r>
          </a:p>
          <a:p>
            <a:r>
              <a:rPr lang="en-US" dirty="0"/>
              <a:t> </a:t>
            </a:r>
          </a:p>
          <a:p>
            <a:pPr lvl="0"/>
            <a:r>
              <a:rPr lang="en-US" dirty="0"/>
              <a:t>Generative approaches for tackling problems in the research area of software product lines </a:t>
            </a:r>
          </a:p>
          <a:p>
            <a:r>
              <a:rPr lang="en-US" dirty="0"/>
              <a:t> </a:t>
            </a:r>
          </a:p>
          <a:p>
            <a:pPr lvl="0"/>
            <a:r>
              <a:rPr lang="en-US" dirty="0"/>
              <a:t>Interpreting approaches to enable software architectures for Mobile Grid (and Cloud) Computing </a:t>
            </a:r>
          </a:p>
          <a:p>
            <a:r>
              <a:rPr lang="en-US" dirty="0"/>
              <a:t> </a:t>
            </a:r>
          </a:p>
          <a:p>
            <a:pPr lvl="0"/>
            <a:r>
              <a:rPr lang="en-US" dirty="0"/>
              <a:t>Architecture is the software system design.</a:t>
            </a:r>
          </a:p>
          <a:p>
            <a:r>
              <a:rPr lang="en-US" dirty="0"/>
              <a:t> </a:t>
            </a:r>
          </a:p>
          <a:p>
            <a:pPr lvl="0"/>
            <a:r>
              <a:rPr lang="en-US" dirty="0"/>
              <a:t>The ultimate goal of the engineering stage is to converge on a stable architecture baseline.</a:t>
            </a:r>
          </a:p>
          <a:p>
            <a:r>
              <a:rPr lang="en-US" dirty="0"/>
              <a:t> </a:t>
            </a:r>
          </a:p>
        </p:txBody>
      </p:sp>
    </p:spTree>
    <p:extLst>
      <p:ext uri="{BB962C8B-B14F-4D97-AF65-F5344CB8AC3E}">
        <p14:creationId xmlns:p14="http://schemas.microsoft.com/office/powerpoint/2010/main" val="1883562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609600"/>
            <a:ext cx="8229600" cy="5486400"/>
          </a:xfrm>
        </p:spPr>
        <p:txBody>
          <a:bodyPr>
            <a:normAutofit/>
          </a:bodyPr>
          <a:lstStyle/>
          <a:p>
            <a:pPr algn="just"/>
            <a:r>
              <a:rPr lang="en-US" b="1" dirty="0"/>
              <a:t>The Importance of s/w architecture and its close linkage with modern s/w development </a:t>
            </a:r>
            <a:r>
              <a:rPr lang="en-US" b="1" dirty="0" smtClean="0"/>
              <a:t>processes</a:t>
            </a:r>
          </a:p>
          <a:p>
            <a:pPr algn="just"/>
            <a:endParaRPr lang="en-US" dirty="0"/>
          </a:p>
          <a:p>
            <a:pPr lvl="0" algn="just"/>
            <a:r>
              <a:rPr lang="en-US" dirty="0"/>
              <a:t>Achieving stable s/w architecture represents a significant project milestone at which the critical make/buy decisions should have been resolved.</a:t>
            </a:r>
          </a:p>
          <a:p>
            <a:pPr lvl="0" algn="just"/>
            <a:endParaRPr lang="en-US" dirty="0" smtClean="0"/>
          </a:p>
          <a:p>
            <a:pPr lvl="0" algn="just"/>
            <a:r>
              <a:rPr lang="en-US" dirty="0" smtClean="0"/>
              <a:t>Architecture </a:t>
            </a:r>
            <a:r>
              <a:rPr lang="en-US" dirty="0"/>
              <a:t>representations provide a basis for balancing the trade-offs between the problem space and the solution space.</a:t>
            </a:r>
          </a:p>
          <a:p>
            <a:pPr lvl="0" algn="just"/>
            <a:endParaRPr lang="en-US" dirty="0" smtClean="0"/>
          </a:p>
          <a:p>
            <a:pPr lvl="0" algn="just"/>
            <a:r>
              <a:rPr lang="en-US" dirty="0" smtClean="0"/>
              <a:t>The </a:t>
            </a:r>
            <a:r>
              <a:rPr lang="en-US" dirty="0"/>
              <a:t>architecture and process encapsulate many of the important communications among individuals, teams, organizations, and stakeholders.</a:t>
            </a:r>
          </a:p>
          <a:p>
            <a:pPr lvl="0" algn="just"/>
            <a:r>
              <a:rPr lang="en-US" dirty="0"/>
              <a:t>Poor architectures and immature processes are often given as reasons for project failures.</a:t>
            </a:r>
          </a:p>
          <a:p>
            <a:pPr algn="just"/>
            <a:endParaRPr lang="en-US" dirty="0"/>
          </a:p>
        </p:txBody>
      </p:sp>
    </p:spTree>
    <p:extLst>
      <p:ext uri="{BB962C8B-B14F-4D97-AF65-F5344CB8AC3E}">
        <p14:creationId xmlns:p14="http://schemas.microsoft.com/office/powerpoint/2010/main" val="3064027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838200"/>
            <a:ext cx="8686800" cy="5257800"/>
          </a:xfrm>
        </p:spPr>
        <p:txBody>
          <a:bodyPr>
            <a:normAutofit fontScale="70000" lnSpcReduction="20000"/>
          </a:bodyPr>
          <a:lstStyle/>
          <a:p>
            <a:pPr algn="just"/>
            <a:r>
              <a:rPr lang="en-US" b="1" dirty="0"/>
              <a:t>Design:</a:t>
            </a:r>
            <a:r>
              <a:rPr lang="en-US" dirty="0"/>
              <a:t> Describes architecturally significant structures and functions of the design model.</a:t>
            </a:r>
          </a:p>
          <a:p>
            <a:pPr algn="just"/>
            <a:r>
              <a:rPr lang="en-US" dirty="0"/>
              <a:t> </a:t>
            </a:r>
          </a:p>
          <a:p>
            <a:pPr algn="just"/>
            <a:r>
              <a:rPr lang="en-US" b="1" dirty="0"/>
              <a:t>Process:</a:t>
            </a:r>
            <a:r>
              <a:rPr lang="en-US" dirty="0"/>
              <a:t> Describes concurrency and control thread relationships among the design, component, and deployment views.</a:t>
            </a:r>
          </a:p>
          <a:p>
            <a:pPr algn="just"/>
            <a:r>
              <a:rPr lang="en-US" dirty="0"/>
              <a:t> </a:t>
            </a:r>
          </a:p>
          <a:p>
            <a:pPr algn="just"/>
            <a:r>
              <a:rPr lang="en-US" b="1" dirty="0"/>
              <a:t>Component:</a:t>
            </a:r>
            <a:r>
              <a:rPr lang="en-US" dirty="0"/>
              <a:t> Describes the structure of the implementation set.</a:t>
            </a:r>
          </a:p>
          <a:p>
            <a:pPr algn="just"/>
            <a:r>
              <a:rPr lang="en-US" dirty="0"/>
              <a:t> </a:t>
            </a:r>
          </a:p>
          <a:p>
            <a:pPr algn="just"/>
            <a:r>
              <a:rPr lang="en-US" b="1" dirty="0"/>
              <a:t>Deployment:</a:t>
            </a:r>
            <a:r>
              <a:rPr lang="en-US" dirty="0"/>
              <a:t> Describes the structure of the deployment set.</a:t>
            </a:r>
          </a:p>
          <a:p>
            <a:pPr algn="just"/>
            <a:r>
              <a:rPr lang="en-US" dirty="0"/>
              <a:t> </a:t>
            </a:r>
          </a:p>
          <a:p>
            <a:pPr algn="just"/>
            <a:r>
              <a:rPr lang="en-US" dirty="0"/>
              <a:t>Generally, an architecture baseline should include the following</a:t>
            </a:r>
          </a:p>
          <a:p>
            <a:pPr algn="just"/>
            <a:r>
              <a:rPr lang="en-US" dirty="0"/>
              <a:t> </a:t>
            </a:r>
          </a:p>
          <a:p>
            <a:pPr algn="just"/>
            <a:r>
              <a:rPr lang="en-US" b="1" dirty="0"/>
              <a:t>Requirements:</a:t>
            </a:r>
            <a:r>
              <a:rPr lang="en-US" dirty="0"/>
              <a:t> critical use cases, system-level quality objectives, and priority relationships among features and qualities</a:t>
            </a:r>
          </a:p>
          <a:p>
            <a:pPr algn="just"/>
            <a:r>
              <a:rPr lang="en-US" dirty="0"/>
              <a:t> </a:t>
            </a:r>
          </a:p>
          <a:p>
            <a:pPr algn="just"/>
            <a:r>
              <a:rPr lang="en-US" dirty="0"/>
              <a:t>Design: Names, attributes, structures, behaviors, groupings, and relationships of significant classes and components</a:t>
            </a:r>
          </a:p>
          <a:p>
            <a:pPr algn="just"/>
            <a:r>
              <a:rPr lang="en-US" dirty="0"/>
              <a:t> </a:t>
            </a:r>
          </a:p>
          <a:p>
            <a:pPr algn="just"/>
            <a:r>
              <a:rPr lang="en-US" b="1" dirty="0"/>
              <a:t> </a:t>
            </a:r>
            <a:endParaRPr lang="en-US" dirty="0"/>
          </a:p>
          <a:p>
            <a:pPr algn="just"/>
            <a:r>
              <a:rPr lang="en-US" b="1" dirty="0"/>
              <a:t> </a:t>
            </a:r>
            <a:endParaRPr lang="en-US" dirty="0"/>
          </a:p>
          <a:p>
            <a:pPr algn="just"/>
            <a:r>
              <a:rPr lang="en-US" b="1" dirty="0"/>
              <a:t> </a:t>
            </a:r>
            <a:endParaRPr lang="en-US" dirty="0"/>
          </a:p>
          <a:p>
            <a:pPr algn="just"/>
            <a:r>
              <a:rPr lang="en-US" b="1" dirty="0"/>
              <a:t>Implementation:</a:t>
            </a:r>
            <a:r>
              <a:rPr lang="en-US" dirty="0"/>
              <a:t> Source components inventory and bill of materials of all primitive components</a:t>
            </a:r>
          </a:p>
          <a:p>
            <a:pPr algn="just"/>
            <a:endParaRPr lang="en-US" dirty="0"/>
          </a:p>
        </p:txBody>
      </p:sp>
      <p:sp>
        <p:nvSpPr>
          <p:cNvPr id="3" name="Title 2"/>
          <p:cNvSpPr>
            <a:spLocks noGrp="1"/>
          </p:cNvSpPr>
          <p:nvPr>
            <p:ph type="title"/>
          </p:nvPr>
        </p:nvSpPr>
        <p:spPr>
          <a:xfrm>
            <a:off x="2514600" y="76200"/>
            <a:ext cx="4114800" cy="701040"/>
          </a:xfrm>
        </p:spPr>
        <p:txBody>
          <a:bodyPr>
            <a:normAutofit fontScale="90000"/>
          </a:bodyPr>
          <a:lstStyle/>
          <a:p>
            <a:r>
              <a:rPr lang="en-US" dirty="0"/>
              <a:t>Model-Based Software </a:t>
            </a:r>
            <a:r>
              <a:rPr lang="en-US" dirty="0" smtClean="0"/>
              <a:t>Architectures-technical  perspective</a:t>
            </a:r>
            <a:endParaRPr lang="en-US" dirty="0"/>
          </a:p>
        </p:txBody>
      </p:sp>
    </p:spTree>
    <p:extLst>
      <p:ext uri="{BB962C8B-B14F-4D97-AF65-F5344CB8AC3E}">
        <p14:creationId xmlns:p14="http://schemas.microsoft.com/office/powerpoint/2010/main" val="2221037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Workflow </a:t>
            </a:r>
            <a:r>
              <a:rPr lang="en-US" dirty="0"/>
              <a:t>is the definition, execution and automation of business processes where tasks, information or documents are passed from one participant to another for action, according to a set of procedural rules.</a:t>
            </a:r>
          </a:p>
          <a:p>
            <a:endParaRPr lang="en-US" dirty="0"/>
          </a:p>
        </p:txBody>
      </p:sp>
      <p:sp>
        <p:nvSpPr>
          <p:cNvPr id="3" name="Title 2"/>
          <p:cNvSpPr>
            <a:spLocks noGrp="1"/>
          </p:cNvSpPr>
          <p:nvPr>
            <p:ph type="title"/>
          </p:nvPr>
        </p:nvSpPr>
        <p:spPr/>
        <p:txBody>
          <a:bodyPr/>
          <a:lstStyle/>
          <a:p>
            <a:r>
              <a:rPr lang="en-US" dirty="0"/>
              <a:t>INTRODUCTION TO WORKFLOW</a:t>
            </a:r>
            <a:br>
              <a:rPr lang="en-US" dirty="0"/>
            </a:br>
            <a:endParaRPr lang="en-US" dirty="0"/>
          </a:p>
        </p:txBody>
      </p:sp>
      <p:pic>
        <p:nvPicPr>
          <p:cNvPr id="2050" name="Picture 2" descr="CustomerSupport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0"/>
            <a:ext cx="79914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539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5029200"/>
          </a:xfrm>
        </p:spPr>
        <p:txBody>
          <a:bodyPr>
            <a:normAutofit lnSpcReduction="10000"/>
          </a:bodyPr>
          <a:lstStyle/>
          <a:p>
            <a:pPr algn="just"/>
            <a:r>
              <a:rPr lang="en-US" dirty="0"/>
              <a:t>There are seven top-level of software process workflows</a:t>
            </a:r>
            <a:r>
              <a:rPr lang="en-US" dirty="0" smtClean="0"/>
              <a:t>:</a:t>
            </a:r>
          </a:p>
          <a:p>
            <a:pPr algn="just"/>
            <a:endParaRPr lang="en-US" dirty="0"/>
          </a:p>
          <a:p>
            <a:pPr algn="just"/>
            <a:r>
              <a:rPr lang="en-US" dirty="0"/>
              <a:t>1. Management workflow: controlling the process and ensuring win conditions for all stakeholders</a:t>
            </a:r>
          </a:p>
          <a:p>
            <a:pPr algn="just"/>
            <a:r>
              <a:rPr lang="en-US" dirty="0"/>
              <a:t>2. Environment workflow: automating the process and evolving the maintenance environment</a:t>
            </a:r>
          </a:p>
          <a:p>
            <a:pPr algn="just"/>
            <a:r>
              <a:rPr lang="en-US" dirty="0"/>
              <a:t>3. Requirements workflow: analyzing the problem space and evolving the requirements artifacts</a:t>
            </a:r>
          </a:p>
          <a:p>
            <a:pPr algn="just"/>
            <a:r>
              <a:rPr lang="en-US" dirty="0"/>
              <a:t>4. Design workflow: modeling the solution and evolving the architecture and design artifacts</a:t>
            </a:r>
          </a:p>
          <a:p>
            <a:pPr algn="just"/>
            <a:r>
              <a:rPr lang="en-US" dirty="0"/>
              <a:t>5. Implementation workflow: programming the components and evolving the implementation and deployment artifacts</a:t>
            </a:r>
          </a:p>
          <a:p>
            <a:pPr algn="just"/>
            <a:r>
              <a:rPr lang="en-US" dirty="0"/>
              <a:t>6. Assessment workflow: assessing the trends in process and product quality</a:t>
            </a:r>
          </a:p>
          <a:p>
            <a:pPr algn="just"/>
            <a:r>
              <a:rPr lang="en-US" dirty="0"/>
              <a:t>7. Deployment workflow: transitioning the end products to the user</a:t>
            </a:r>
          </a:p>
          <a:p>
            <a:pPr algn="just"/>
            <a:r>
              <a:rPr lang="en-US" b="1" dirty="0"/>
              <a:t> </a:t>
            </a:r>
            <a:endParaRPr lang="en-US" dirty="0"/>
          </a:p>
          <a:p>
            <a:pPr algn="just"/>
            <a:endParaRPr lang="en-US" dirty="0"/>
          </a:p>
        </p:txBody>
      </p:sp>
    </p:spTree>
    <p:extLst>
      <p:ext uri="{BB962C8B-B14F-4D97-AF65-F5344CB8AC3E}">
        <p14:creationId xmlns:p14="http://schemas.microsoft.com/office/powerpoint/2010/main" val="2695638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88392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179560" y="3509280"/>
              <a:ext cx="360" cy="360"/>
            </p14:xfrm>
          </p:contentPart>
        </mc:Choice>
        <mc:Fallback xmlns="">
          <p:pic>
            <p:nvPicPr>
              <p:cNvPr id="2" name="Ink 1"/>
              <p:cNvPicPr/>
              <p:nvPr/>
            </p:nvPicPr>
            <p:blipFill>
              <a:blip r:embed="rId4"/>
              <a:stretch>
                <a:fillRect/>
              </a:stretch>
            </p:blipFill>
            <p:spPr>
              <a:xfrm>
                <a:off x="8163720" y="3445920"/>
                <a:ext cx="324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8634960" y="3911040"/>
              <a:ext cx="360" cy="9360"/>
            </p14:xfrm>
          </p:contentPart>
        </mc:Choice>
        <mc:Fallback>
          <p:pic>
            <p:nvPicPr>
              <p:cNvPr id="3" name="Ink 2"/>
              <p:cNvPicPr/>
              <p:nvPr/>
            </p:nvPicPr>
            <p:blipFill>
              <a:blip r:embed="rId6"/>
              <a:stretch>
                <a:fillRect/>
              </a:stretch>
            </p:blipFill>
            <p:spPr>
              <a:xfrm>
                <a:off x="8625600" y="3901680"/>
                <a:ext cx="190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p14:cNvContentPartPr/>
              <p14:nvPr/>
            </p14:nvContentPartPr>
            <p14:xfrm>
              <a:off x="2259360" y="2080440"/>
              <a:ext cx="6536880" cy="2607840"/>
            </p14:xfrm>
          </p:contentPart>
        </mc:Choice>
        <mc:Fallback>
          <p:pic>
            <p:nvPicPr>
              <p:cNvPr id="4" name="Ink 3"/>
              <p:cNvPicPr/>
              <p:nvPr/>
            </p:nvPicPr>
            <p:blipFill>
              <a:blip r:embed="rId8"/>
              <a:stretch>
                <a:fillRect/>
              </a:stretch>
            </p:blipFill>
            <p:spPr>
              <a:xfrm>
                <a:off x="2250000" y="2071080"/>
                <a:ext cx="6555600" cy="2626560"/>
              </a:xfrm>
              <a:prstGeom prst="rect">
                <a:avLst/>
              </a:prstGeom>
            </p:spPr>
          </p:pic>
        </mc:Fallback>
      </mc:AlternateContent>
    </p:spTree>
    <p:extLst>
      <p:ext uri="{BB962C8B-B14F-4D97-AF65-F5344CB8AC3E}">
        <p14:creationId xmlns:p14="http://schemas.microsoft.com/office/powerpoint/2010/main" val="2118363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752600"/>
            <a:ext cx="8686800" cy="5715000"/>
          </a:xfrm>
        </p:spPr>
        <p:txBody>
          <a:bodyPr>
            <a:noAutofit/>
          </a:bodyPr>
          <a:lstStyle/>
          <a:p>
            <a:pPr algn="just"/>
            <a:r>
              <a:rPr lang="en-US" sz="1600" dirty="0" smtClean="0"/>
              <a:t>An </a:t>
            </a:r>
            <a:r>
              <a:rPr lang="en-US" sz="1600" dirty="0"/>
              <a:t>iteration consists of a loosely sequential set of activities in various proportions, depending on where the iteration is located in the development cycle. Each iteration is defined in terms of a set of allocated usage scenarios. The components needed to implement all selected scenarios are developed and integrated with the results of previous iterations. An individual iteration's workflow, illustrated in Figure, generally includes the following sequence:</a:t>
            </a:r>
          </a:p>
          <a:p>
            <a:pPr algn="just"/>
            <a:r>
              <a:rPr lang="en-US" sz="1600" dirty="0"/>
              <a:t> </a:t>
            </a:r>
          </a:p>
          <a:p>
            <a:pPr algn="just"/>
            <a:r>
              <a:rPr lang="en-US" sz="1600" dirty="0"/>
              <a:t>• Management: iteration planning to determine the content of the release and develop the detailed plan for the iteration; assignment of work packages, or tasks, to the development team</a:t>
            </a:r>
          </a:p>
          <a:p>
            <a:pPr algn="just"/>
            <a:r>
              <a:rPr lang="en-US" sz="1600" dirty="0"/>
              <a:t> </a:t>
            </a:r>
          </a:p>
          <a:p>
            <a:pPr algn="just"/>
            <a:r>
              <a:rPr lang="en-US" sz="1600" dirty="0"/>
              <a:t>• Environment: evolving the software change order database to reflect all new baselines and changes to existing baselines for all product, test, and environment components.</a:t>
            </a:r>
          </a:p>
          <a:p>
            <a:pPr algn="just"/>
            <a:r>
              <a:rPr lang="en-US" sz="1600" dirty="0"/>
              <a:t> </a:t>
            </a:r>
          </a:p>
          <a:p>
            <a:pPr algn="just"/>
            <a:r>
              <a:rPr lang="en-US" sz="1600" dirty="0"/>
              <a:t>• Requirements: analyzing the baseline plan, the baseline architecture, and the baseline requirements set artifacts to fully elaborate the use cases to be demonstrated at the end of this iteration and their evaluation criteria; updating any requirements set artifacts to reflect changes necessitated by results of this iteration's engineering activities</a:t>
            </a:r>
          </a:p>
          <a:p>
            <a:pPr algn="just"/>
            <a:r>
              <a:rPr lang="en-US" sz="1600" dirty="0"/>
              <a:t> </a:t>
            </a:r>
          </a:p>
        </p:txBody>
      </p:sp>
      <p:sp>
        <p:nvSpPr>
          <p:cNvPr id="3" name="Title 2"/>
          <p:cNvSpPr>
            <a:spLocks noGrp="1"/>
          </p:cNvSpPr>
          <p:nvPr>
            <p:ph type="title"/>
          </p:nvPr>
        </p:nvSpPr>
        <p:spPr>
          <a:xfrm>
            <a:off x="2590800" y="0"/>
            <a:ext cx="4114800" cy="701040"/>
          </a:xfrm>
        </p:spPr>
        <p:txBody>
          <a:bodyPr/>
          <a:lstStyle/>
          <a:p>
            <a:r>
              <a:rPr lang="en-US" dirty="0"/>
              <a:t>Iteration Workflows</a:t>
            </a:r>
            <a:br>
              <a:rPr lang="en-US" dirty="0"/>
            </a:br>
            <a:endParaRPr lang="en-US" dirty="0"/>
          </a:p>
        </p:txBody>
      </p:sp>
    </p:spTree>
    <p:extLst>
      <p:ext uri="{BB962C8B-B14F-4D97-AF65-F5344CB8AC3E}">
        <p14:creationId xmlns:p14="http://schemas.microsoft.com/office/powerpoint/2010/main" val="292414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5410200"/>
          </a:xfrm>
        </p:spPr>
        <p:txBody>
          <a:bodyPr>
            <a:noAutofit/>
          </a:bodyPr>
          <a:lstStyle/>
          <a:p>
            <a:pPr algn="just"/>
            <a:r>
              <a:rPr lang="en-US" sz="1600" dirty="0"/>
              <a:t>• </a:t>
            </a:r>
            <a:r>
              <a:rPr lang="en-US" sz="1600" dirty="0" smtClean="0"/>
              <a:t>Design</a:t>
            </a:r>
            <a:r>
              <a:rPr lang="en-US" sz="1600" dirty="0"/>
              <a:t>: evolving the baseline architecture and the baseline design set artifacts to elaborate fully the design model and test model components necessary to demonstrate against the evaluation criteria allocated to this iteration; updating design set artifacts to reflect changes necessitated by the results of this iteration's engineering activities</a:t>
            </a:r>
          </a:p>
          <a:p>
            <a:pPr algn="just"/>
            <a:r>
              <a:rPr lang="en-US" sz="1600" dirty="0"/>
              <a:t> </a:t>
            </a:r>
          </a:p>
          <a:p>
            <a:pPr algn="just"/>
            <a:r>
              <a:rPr lang="en-US" sz="1600" dirty="0"/>
              <a:t>• Implementation: developing or acquiring any new components, and enhancing or modifying any existing components, to demonstrate the evaluation criteria allocated to this iteration; integrating and testing all new and modified components with existing baselines (previous versions)</a:t>
            </a:r>
          </a:p>
          <a:p>
            <a:pPr algn="just"/>
            <a:r>
              <a:rPr lang="en-US" sz="1600" dirty="0"/>
              <a:t> </a:t>
            </a:r>
          </a:p>
          <a:p>
            <a:pPr algn="just"/>
            <a:r>
              <a:rPr lang="en-US" sz="1600" dirty="0"/>
              <a:t>• Assessment: evaluating the results of the iteration, including compliance with the allocated evaluation criteria and the quality of the current baselines; identifying any rework required and determining whether it should be performed before deployment of this release or allocated to the next release; assessing results to improve the basis of the subsequent iteration's </a:t>
            </a:r>
            <a:r>
              <a:rPr lang="en-US" sz="1600" dirty="0" smtClean="0"/>
              <a:t>plan</a:t>
            </a:r>
          </a:p>
          <a:p>
            <a:pPr algn="just"/>
            <a:endParaRPr lang="en-US" sz="1600" dirty="0"/>
          </a:p>
          <a:p>
            <a:pPr algn="just"/>
            <a:r>
              <a:rPr lang="en-US" sz="1600" dirty="0"/>
              <a:t>• Deployment: transitioning the release either to an external organization (such as a user, independent verification and validation contractor, or regulatory agency) or to internal closure by conducting a post-mortem so that lessons learned can be captured and reflected in the next iteration</a:t>
            </a:r>
          </a:p>
          <a:p>
            <a:pPr algn="just"/>
            <a:endParaRPr lang="en-US" sz="1600" dirty="0"/>
          </a:p>
          <a:p>
            <a:pPr algn="just"/>
            <a:endParaRPr lang="en-US" sz="1600" dirty="0"/>
          </a:p>
          <a:p>
            <a:pPr algn="just"/>
            <a:r>
              <a:rPr lang="en-US" sz="1600" dirty="0"/>
              <a:t> </a:t>
            </a:r>
          </a:p>
          <a:p>
            <a:endParaRPr lang="en-US" sz="1600" dirty="0"/>
          </a:p>
        </p:txBody>
      </p:sp>
    </p:spTree>
    <p:extLst>
      <p:ext uri="{BB962C8B-B14F-4D97-AF65-F5344CB8AC3E}">
        <p14:creationId xmlns:p14="http://schemas.microsoft.com/office/powerpoint/2010/main" val="4271297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ide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9883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679960" y="2902320"/>
              <a:ext cx="360" cy="360"/>
            </p14:xfrm>
          </p:contentPart>
        </mc:Choice>
        <mc:Fallback xmlns="">
          <p:pic>
            <p:nvPicPr>
              <p:cNvPr id="2" name="Ink 1"/>
              <p:cNvPicPr/>
              <p:nvPr/>
            </p:nvPicPr>
            <p:blipFill>
              <a:blip r:embed="rId4"/>
              <a:stretch>
                <a:fillRect/>
              </a:stretch>
            </p:blipFill>
            <p:spPr>
              <a:xfrm>
                <a:off x="8670600" y="28929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902160" y="2670120"/>
              <a:ext cx="3625560" cy="803880"/>
            </p14:xfrm>
          </p:contentPart>
        </mc:Choice>
        <mc:Fallback>
          <p:pic>
            <p:nvPicPr>
              <p:cNvPr id="3" name="Ink 2"/>
              <p:cNvPicPr/>
              <p:nvPr/>
            </p:nvPicPr>
            <p:blipFill>
              <a:blip r:embed="rId6"/>
              <a:stretch>
                <a:fillRect/>
              </a:stretch>
            </p:blipFill>
            <p:spPr>
              <a:xfrm>
                <a:off x="892800" y="2660760"/>
                <a:ext cx="3644280" cy="822600"/>
              </a:xfrm>
              <a:prstGeom prst="rect">
                <a:avLst/>
              </a:prstGeom>
            </p:spPr>
          </p:pic>
        </mc:Fallback>
      </mc:AlternateContent>
    </p:spTree>
    <p:extLst>
      <p:ext uri="{BB962C8B-B14F-4D97-AF65-F5344CB8AC3E}">
        <p14:creationId xmlns:p14="http://schemas.microsoft.com/office/powerpoint/2010/main" val="558808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r>
              <a:rPr lang="en-US" dirty="0" smtClean="0"/>
              <a:t>It </a:t>
            </a:r>
            <a:r>
              <a:rPr lang="en-US" dirty="0"/>
              <a:t>is important to place visible milestones in the life cycle in order to discuss the progress of the project by the stakeholders and also to achieve</a:t>
            </a:r>
            <a:r>
              <a:rPr lang="en-US" dirty="0" smtClean="0"/>
              <a:t>,</a:t>
            </a:r>
          </a:p>
          <a:p>
            <a:pPr algn="just"/>
            <a:endParaRPr lang="en-US" dirty="0"/>
          </a:p>
          <a:p>
            <a:pPr marL="457200" indent="-457200" algn="just">
              <a:buAutoNum type="arabicParenR"/>
            </a:pPr>
            <a:r>
              <a:rPr lang="en-US" dirty="0" smtClean="0"/>
              <a:t>Synchronize </a:t>
            </a:r>
            <a:r>
              <a:rPr lang="en-US" dirty="0"/>
              <a:t>stakeholder expectations and achieve agreement among the requirements, the design, and the plan perspectives</a:t>
            </a:r>
            <a:r>
              <a:rPr lang="en-US" dirty="0" smtClean="0"/>
              <a:t>.</a:t>
            </a:r>
          </a:p>
          <a:p>
            <a:pPr marL="457200" indent="-457200" algn="just">
              <a:buAutoNum type="arabicParenR"/>
            </a:pPr>
            <a:endParaRPr lang="en-US" dirty="0"/>
          </a:p>
          <a:p>
            <a:pPr algn="just"/>
            <a:r>
              <a:rPr lang="en-US" dirty="0"/>
              <a:t>2) Synchronize related artifacts into a consistent and balanced state</a:t>
            </a:r>
            <a:r>
              <a:rPr lang="en-US" dirty="0" smtClean="0"/>
              <a:t>.</a:t>
            </a:r>
          </a:p>
          <a:p>
            <a:pPr algn="just"/>
            <a:endParaRPr lang="en-US" dirty="0"/>
          </a:p>
          <a:p>
            <a:pPr algn="just"/>
            <a:r>
              <a:rPr lang="en-US" dirty="0"/>
              <a:t>3) Identify the important risks, issues, and out-of-tolerance conditions</a:t>
            </a:r>
            <a:r>
              <a:rPr lang="en-US" dirty="0" smtClean="0"/>
              <a:t>.</a:t>
            </a:r>
          </a:p>
          <a:p>
            <a:pPr algn="just"/>
            <a:endParaRPr lang="en-US" dirty="0"/>
          </a:p>
          <a:p>
            <a:pPr algn="just"/>
            <a:r>
              <a:rPr lang="en-US" dirty="0"/>
              <a:t>4) Perform a global review for the whole life cycle, not just the current situation of an individual perspective or intermediate product.</a:t>
            </a:r>
          </a:p>
          <a:p>
            <a:pPr algn="just"/>
            <a:endParaRPr lang="en-US" dirty="0"/>
          </a:p>
        </p:txBody>
      </p:sp>
      <p:sp>
        <p:nvSpPr>
          <p:cNvPr id="3" name="Title 2"/>
          <p:cNvSpPr>
            <a:spLocks noGrp="1"/>
          </p:cNvSpPr>
          <p:nvPr>
            <p:ph type="title"/>
          </p:nvPr>
        </p:nvSpPr>
        <p:spPr/>
        <p:txBody>
          <a:bodyPr/>
          <a:lstStyle/>
          <a:p>
            <a:r>
              <a:rPr lang="en-US" dirty="0"/>
              <a:t>Checkpoints of the process</a:t>
            </a:r>
            <a:br>
              <a:rPr lang="en-US" dirty="0"/>
            </a:b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5280" y="4420080"/>
              <a:ext cx="360" cy="360"/>
            </p14:xfrm>
          </p:contentPart>
        </mc:Choice>
        <mc:Fallback>
          <p:pic>
            <p:nvPicPr>
              <p:cNvPr id="4" name="Ink 3"/>
              <p:cNvPicPr/>
              <p:nvPr/>
            </p:nvPicPr>
            <p:blipFill>
              <a:blip r:embed="rId3"/>
              <a:stretch>
                <a:fillRect/>
              </a:stretch>
            </p:blipFill>
            <p:spPr>
              <a:xfrm>
                <a:off x="115920" y="4410720"/>
                <a:ext cx="19080" cy="19080"/>
              </a:xfrm>
              <a:prstGeom prst="rect">
                <a:avLst/>
              </a:prstGeom>
            </p:spPr>
          </p:pic>
        </mc:Fallback>
      </mc:AlternateContent>
    </p:spTree>
    <p:extLst>
      <p:ext uri="{BB962C8B-B14F-4D97-AF65-F5344CB8AC3E}">
        <p14:creationId xmlns:p14="http://schemas.microsoft.com/office/powerpoint/2010/main" val="3800901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1295400"/>
            <a:ext cx="8229600" cy="5181600"/>
          </a:xfrm>
        </p:spPr>
        <p:txBody>
          <a:bodyPr>
            <a:normAutofit/>
          </a:bodyPr>
          <a:lstStyle/>
          <a:p>
            <a:pPr algn="just"/>
            <a:r>
              <a:rPr lang="en-US" dirty="0"/>
              <a:t>Three sequence of project checkpoints are used to synchronize stakeholder expectations throughout the lifecycle</a:t>
            </a:r>
            <a:r>
              <a:rPr lang="en-US" dirty="0" smtClean="0"/>
              <a:t>:</a:t>
            </a:r>
          </a:p>
          <a:p>
            <a:pPr algn="just"/>
            <a:endParaRPr lang="en-US" dirty="0"/>
          </a:p>
          <a:p>
            <a:pPr algn="just"/>
            <a:r>
              <a:rPr lang="en-US" dirty="0"/>
              <a:t>1) Major milestones</a:t>
            </a:r>
          </a:p>
          <a:p>
            <a:pPr algn="just"/>
            <a:r>
              <a:rPr lang="en-US" dirty="0"/>
              <a:t>2) Minor milestones</a:t>
            </a:r>
          </a:p>
          <a:p>
            <a:pPr algn="just"/>
            <a:r>
              <a:rPr lang="en-US" dirty="0"/>
              <a:t>3) Status assessments  </a:t>
            </a:r>
            <a:endParaRPr lang="en-US" dirty="0" smtClean="0"/>
          </a:p>
          <a:p>
            <a:pPr algn="just"/>
            <a:endParaRPr lang="en-US" dirty="0"/>
          </a:p>
          <a:p>
            <a:pPr algn="just"/>
            <a:r>
              <a:rPr lang="en-US" dirty="0"/>
              <a:t>The most important major milestone is usually the event that transitions the project from the elaboration phase into the construction phase. </a:t>
            </a:r>
          </a:p>
          <a:p>
            <a:pPr algn="just"/>
            <a:r>
              <a:rPr lang="en-US" dirty="0"/>
              <a:t>The format and content of minor milestones are highly dependent on the project and the organizational culture.</a:t>
            </a:r>
          </a:p>
          <a:p>
            <a:pPr algn="just"/>
            <a:r>
              <a:rPr lang="en-US" dirty="0"/>
              <a:t>Periodic status assessments are important for focusing continuous attention on the evolving health of the project and its dynamic priorities.</a:t>
            </a:r>
          </a:p>
          <a:p>
            <a:pPr algn="just"/>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60920" y="4330800"/>
              <a:ext cx="8188920" cy="634320"/>
            </p14:xfrm>
          </p:contentPart>
        </mc:Choice>
        <mc:Fallback>
          <p:pic>
            <p:nvPicPr>
              <p:cNvPr id="3" name="Ink 2"/>
              <p:cNvPicPr/>
              <p:nvPr/>
            </p:nvPicPr>
            <p:blipFill>
              <a:blip r:embed="rId3"/>
              <a:stretch>
                <a:fillRect/>
              </a:stretch>
            </p:blipFill>
            <p:spPr>
              <a:xfrm>
                <a:off x="151560" y="4321440"/>
                <a:ext cx="8207640" cy="653040"/>
              </a:xfrm>
              <a:prstGeom prst="rect">
                <a:avLst/>
              </a:prstGeom>
            </p:spPr>
          </p:pic>
        </mc:Fallback>
      </mc:AlternateContent>
    </p:spTree>
    <p:extLst>
      <p:ext uri="{BB962C8B-B14F-4D97-AF65-F5344CB8AC3E}">
        <p14:creationId xmlns:p14="http://schemas.microsoft.com/office/powerpoint/2010/main" val="3534659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Three types of joint management reviews are conducted throughout the process</a:t>
            </a:r>
            <a:r>
              <a:rPr lang="en-US" dirty="0" smtClean="0"/>
              <a:t>:</a:t>
            </a:r>
          </a:p>
          <a:p>
            <a:pPr algn="just"/>
            <a:endParaRPr lang="en-US" dirty="0"/>
          </a:p>
          <a:p>
            <a:pPr algn="just"/>
            <a:r>
              <a:rPr lang="en-US" dirty="0"/>
              <a:t>1) Major milestones: These are the system wide events are held at the end of each development phase. They provide visibility to system wide issues.</a:t>
            </a:r>
          </a:p>
          <a:p>
            <a:pPr algn="just"/>
            <a:r>
              <a:rPr lang="en-US" dirty="0"/>
              <a:t>2) Minor milestones: These are the iteration-focused events are conducted to review the content of an iteration in detail and to authorize continued work.</a:t>
            </a:r>
          </a:p>
          <a:p>
            <a:pPr algn="just"/>
            <a:r>
              <a:rPr lang="en-US" dirty="0"/>
              <a:t>3) Status assessments: These are periodic events provide management with frequent and regular insight into the progress being made.</a:t>
            </a:r>
          </a:p>
          <a:p>
            <a:pPr algn="just"/>
            <a:r>
              <a:rPr lang="en-US" dirty="0"/>
              <a:t>An iteration represents a cycle of activities. Each of the lifecycle phases undergo one or more iterations.</a:t>
            </a:r>
          </a:p>
          <a:p>
            <a:pPr algn="just"/>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69920" y="2410920"/>
              <a:ext cx="5804640" cy="3474000"/>
            </p14:xfrm>
          </p:contentPart>
        </mc:Choice>
        <mc:Fallback>
          <p:pic>
            <p:nvPicPr>
              <p:cNvPr id="3" name="Ink 2"/>
              <p:cNvPicPr/>
              <p:nvPr/>
            </p:nvPicPr>
            <p:blipFill>
              <a:blip r:embed="rId3"/>
              <a:stretch>
                <a:fillRect/>
              </a:stretch>
            </p:blipFill>
            <p:spPr>
              <a:xfrm>
                <a:off x="160560" y="2401560"/>
                <a:ext cx="5823360" cy="3492720"/>
              </a:xfrm>
              <a:prstGeom prst="rect">
                <a:avLst/>
              </a:prstGeom>
            </p:spPr>
          </p:pic>
        </mc:Fallback>
      </mc:AlternateContent>
    </p:spTree>
    <p:extLst>
      <p:ext uri="{BB962C8B-B14F-4D97-AF65-F5344CB8AC3E}">
        <p14:creationId xmlns:p14="http://schemas.microsoft.com/office/powerpoint/2010/main" val="3737669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534400" cy="62903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437760" y="3036240"/>
              <a:ext cx="8278200" cy="2714760"/>
            </p14:xfrm>
          </p:contentPart>
        </mc:Choice>
        <mc:Fallback>
          <p:pic>
            <p:nvPicPr>
              <p:cNvPr id="5" name="Ink 4"/>
              <p:cNvPicPr/>
              <p:nvPr/>
            </p:nvPicPr>
            <p:blipFill>
              <a:blip r:embed="rId4"/>
              <a:stretch>
                <a:fillRect/>
              </a:stretch>
            </p:blipFill>
            <p:spPr>
              <a:xfrm>
                <a:off x="428400" y="3026880"/>
                <a:ext cx="8296920" cy="2733480"/>
              </a:xfrm>
              <a:prstGeom prst="rect">
                <a:avLst/>
              </a:prstGeom>
            </p:spPr>
          </p:pic>
        </mc:Fallback>
      </mc:AlternateContent>
    </p:spTree>
    <p:extLst>
      <p:ext uri="{BB962C8B-B14F-4D97-AF65-F5344CB8AC3E}">
        <p14:creationId xmlns:p14="http://schemas.microsoft.com/office/powerpoint/2010/main" val="1514297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In an iterative model, the major milestones are used to achieve concurrence among all stakeholders on the current state of the project. Different stakeholders have different </a:t>
            </a:r>
            <a:r>
              <a:rPr lang="en-US" dirty="0" smtClean="0"/>
              <a:t>concern</a:t>
            </a:r>
          </a:p>
          <a:p>
            <a:pPr algn="just"/>
            <a:endParaRPr lang="en-US" dirty="0"/>
          </a:p>
          <a:p>
            <a:pPr algn="just"/>
            <a:r>
              <a:rPr lang="en-US" dirty="0"/>
              <a:t>Life-Cycle Objective </a:t>
            </a:r>
            <a:r>
              <a:rPr lang="en-US" dirty="0" smtClean="0"/>
              <a:t>Milestone</a:t>
            </a:r>
            <a:endParaRPr lang="en-US" b="1" dirty="0" smtClean="0"/>
          </a:p>
          <a:p>
            <a:pPr algn="just"/>
            <a:endParaRPr lang="en-US" b="1" dirty="0"/>
          </a:p>
          <a:p>
            <a:pPr algn="just"/>
            <a:r>
              <a:rPr lang="en-US" dirty="0"/>
              <a:t>Life- Cycle Architecture </a:t>
            </a:r>
            <a:r>
              <a:rPr lang="en-US" dirty="0" smtClean="0"/>
              <a:t>Milestone</a:t>
            </a:r>
          </a:p>
          <a:p>
            <a:pPr algn="just"/>
            <a:endParaRPr lang="en-US" dirty="0"/>
          </a:p>
          <a:p>
            <a:pPr algn="just"/>
            <a:r>
              <a:rPr lang="en-US" dirty="0"/>
              <a:t>Initial Operational </a:t>
            </a:r>
            <a:r>
              <a:rPr lang="en-US" dirty="0" smtClean="0"/>
              <a:t>Capability Milestone</a:t>
            </a:r>
          </a:p>
          <a:p>
            <a:pPr algn="just"/>
            <a:endParaRPr lang="en-US" dirty="0"/>
          </a:p>
          <a:p>
            <a:pPr algn="just"/>
            <a:r>
              <a:rPr lang="en-US" dirty="0"/>
              <a:t>Product Release </a:t>
            </a:r>
            <a:r>
              <a:rPr lang="en-US" dirty="0" smtClean="0"/>
              <a:t>Milestone</a:t>
            </a:r>
            <a:endParaRPr lang="en-US" dirty="0"/>
          </a:p>
        </p:txBody>
      </p:sp>
      <p:sp>
        <p:nvSpPr>
          <p:cNvPr id="3" name="Title 2"/>
          <p:cNvSpPr>
            <a:spLocks noGrp="1"/>
          </p:cNvSpPr>
          <p:nvPr>
            <p:ph type="title"/>
          </p:nvPr>
        </p:nvSpPr>
        <p:spPr/>
        <p:txBody>
          <a:bodyPr/>
          <a:lstStyle/>
          <a:p>
            <a:r>
              <a:rPr lang="en-US" dirty="0"/>
              <a:t>MAJOR MILESTONE</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5560" y="2768040"/>
              <a:ext cx="8269200" cy="3233160"/>
            </p14:xfrm>
          </p:contentPart>
        </mc:Choice>
        <mc:Fallback>
          <p:pic>
            <p:nvPicPr>
              <p:cNvPr id="4" name="Ink 3"/>
              <p:cNvPicPr/>
              <p:nvPr/>
            </p:nvPicPr>
            <p:blipFill>
              <a:blip r:embed="rId3"/>
              <a:stretch>
                <a:fillRect/>
              </a:stretch>
            </p:blipFill>
            <p:spPr>
              <a:xfrm>
                <a:off x="196200" y="2758680"/>
                <a:ext cx="8287920" cy="3251880"/>
              </a:xfrm>
              <a:prstGeom prst="rect">
                <a:avLst/>
              </a:prstGeom>
            </p:spPr>
          </p:pic>
        </mc:Fallback>
      </mc:AlternateContent>
    </p:spTree>
    <p:extLst>
      <p:ext uri="{BB962C8B-B14F-4D97-AF65-F5344CB8AC3E}">
        <p14:creationId xmlns:p14="http://schemas.microsoft.com/office/powerpoint/2010/main" val="1997737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r>
              <a:rPr lang="en-US" dirty="0"/>
              <a:t>• </a:t>
            </a:r>
            <a:r>
              <a:rPr lang="en-US" dirty="0" smtClean="0"/>
              <a:t>The </a:t>
            </a:r>
            <a:r>
              <a:rPr lang="en-US" dirty="0"/>
              <a:t>number of iteration-specific, informal milestones needed depends on the content and length of the iteration. </a:t>
            </a:r>
            <a:endParaRPr lang="en-US" dirty="0" smtClean="0"/>
          </a:p>
          <a:p>
            <a:pPr algn="just"/>
            <a:endParaRPr lang="en-US" dirty="0"/>
          </a:p>
          <a:p>
            <a:pPr algn="just"/>
            <a:r>
              <a:rPr lang="en-US" dirty="0" smtClean="0"/>
              <a:t>• </a:t>
            </a:r>
            <a:r>
              <a:rPr lang="en-US" dirty="0"/>
              <a:t>Iterations which have one-month to six-month duration have only two milestones are needed: the iteration readiness review and iteration assessment review. For longer iterations some other intermediate review points are added. </a:t>
            </a:r>
            <a:endParaRPr lang="en-US" dirty="0" smtClean="0"/>
          </a:p>
          <a:p>
            <a:pPr algn="just"/>
            <a:endParaRPr lang="en-US" dirty="0" smtClean="0"/>
          </a:p>
          <a:p>
            <a:pPr algn="just"/>
            <a:r>
              <a:rPr lang="en-US" dirty="0" smtClean="0"/>
              <a:t>• </a:t>
            </a:r>
            <a:r>
              <a:rPr lang="en-US" dirty="0"/>
              <a:t>All iterations are not created equal . An iteration take different forms and priorities , depending on where the project is in the life cycle. </a:t>
            </a:r>
            <a:endParaRPr lang="en-US" dirty="0" smtClean="0"/>
          </a:p>
          <a:p>
            <a:pPr algn="just"/>
            <a:endParaRPr lang="en-US" dirty="0"/>
          </a:p>
          <a:p>
            <a:pPr algn="just"/>
            <a:r>
              <a:rPr lang="en-US" dirty="0" smtClean="0"/>
              <a:t>• </a:t>
            </a:r>
            <a:r>
              <a:rPr lang="en-US" dirty="0"/>
              <a:t>Early iterations focus on analysis and design. Later iterations focus on completeness, consistency, usability and change management</a:t>
            </a:r>
          </a:p>
        </p:txBody>
      </p:sp>
      <p:sp>
        <p:nvSpPr>
          <p:cNvPr id="3" name="Title 2"/>
          <p:cNvSpPr>
            <a:spLocks noGrp="1"/>
          </p:cNvSpPr>
          <p:nvPr>
            <p:ph type="title"/>
          </p:nvPr>
        </p:nvSpPr>
        <p:spPr/>
        <p:txBody>
          <a:bodyPr/>
          <a:lstStyle/>
          <a:p>
            <a:r>
              <a:rPr lang="en-US" dirty="0"/>
              <a:t>MINOR MILESTONES</a:t>
            </a:r>
          </a:p>
        </p:txBody>
      </p:sp>
    </p:spTree>
    <p:extLst>
      <p:ext uri="{BB962C8B-B14F-4D97-AF65-F5344CB8AC3E}">
        <p14:creationId xmlns:p14="http://schemas.microsoft.com/office/powerpoint/2010/main" val="3107045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78083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1063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smtClean="0"/>
              <a:t>-These </a:t>
            </a:r>
            <a:r>
              <a:rPr lang="en-US" dirty="0"/>
              <a:t>are management reviews conducted at regular intervals (monthly, quarterly) to address progress and quality of project and maintain open communication among all stakeholders. </a:t>
            </a:r>
            <a:endParaRPr lang="en-US" dirty="0" smtClean="0"/>
          </a:p>
          <a:p>
            <a:pPr algn="just"/>
            <a:endParaRPr lang="en-US" dirty="0"/>
          </a:p>
          <a:p>
            <a:pPr algn="just"/>
            <a:r>
              <a:rPr lang="en-US" dirty="0" smtClean="0"/>
              <a:t>- The </a:t>
            </a:r>
            <a:r>
              <a:rPr lang="en-US" dirty="0"/>
              <a:t>main objective of this assessments is to synchronize all stakeholders expectations and also serve as project </a:t>
            </a:r>
            <a:r>
              <a:rPr lang="en-US" dirty="0" smtClean="0"/>
              <a:t>snapshots.</a:t>
            </a:r>
          </a:p>
          <a:p>
            <a:pPr algn="just"/>
            <a:endParaRPr lang="en-US" dirty="0" smtClean="0"/>
          </a:p>
          <a:p>
            <a:pPr algn="just"/>
            <a:endParaRPr lang="en-US" dirty="0"/>
          </a:p>
        </p:txBody>
      </p:sp>
      <p:sp>
        <p:nvSpPr>
          <p:cNvPr id="3" name="Title 2"/>
          <p:cNvSpPr>
            <a:spLocks noGrp="1"/>
          </p:cNvSpPr>
          <p:nvPr>
            <p:ph type="title"/>
          </p:nvPr>
        </p:nvSpPr>
        <p:spPr/>
        <p:txBody>
          <a:bodyPr/>
          <a:lstStyle/>
          <a:p>
            <a:r>
              <a:rPr lang="en-US" dirty="0"/>
              <a:t>PERIODIC STATUS ASSESSMENT</a:t>
            </a:r>
          </a:p>
        </p:txBody>
      </p:sp>
    </p:spTree>
    <p:extLst>
      <p:ext uri="{BB962C8B-B14F-4D97-AF65-F5344CB8AC3E}">
        <p14:creationId xmlns:p14="http://schemas.microsoft.com/office/powerpoint/2010/main" val="1034675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endParaRPr lang="en-US" dirty="0"/>
          </a:p>
          <a:p>
            <a:pPr marL="342900" indent="-342900" algn="just">
              <a:buFontTx/>
              <a:buChar char="-"/>
            </a:pPr>
            <a:r>
              <a:rPr lang="en-US" dirty="0" smtClean="0"/>
              <a:t>Like </a:t>
            </a:r>
            <a:r>
              <a:rPr lang="en-US" dirty="0"/>
              <a:t>software development, project planning is also an iterative process. </a:t>
            </a:r>
            <a:endParaRPr lang="en-US" dirty="0" smtClean="0"/>
          </a:p>
          <a:p>
            <a:pPr marL="342900" indent="-342900" algn="just">
              <a:buFontTx/>
              <a:buChar char="-"/>
            </a:pPr>
            <a:endParaRPr lang="en-US" dirty="0"/>
          </a:p>
          <a:p>
            <a:pPr marL="342900" indent="-342900" algn="just">
              <a:buFontTx/>
              <a:buChar char="-"/>
            </a:pPr>
            <a:r>
              <a:rPr lang="en-US" dirty="0" smtClean="0"/>
              <a:t>Like </a:t>
            </a:r>
            <a:r>
              <a:rPr lang="en-US" dirty="0"/>
              <a:t>software, plan is also an intangible one. Plans have an engineering stage, during which the plan is developed, and a production stage, where the plan is executed</a:t>
            </a:r>
          </a:p>
        </p:txBody>
      </p:sp>
      <p:sp>
        <p:nvSpPr>
          <p:cNvPr id="3" name="Title 2"/>
          <p:cNvSpPr>
            <a:spLocks noGrp="1"/>
          </p:cNvSpPr>
          <p:nvPr>
            <p:ph type="title"/>
          </p:nvPr>
        </p:nvSpPr>
        <p:spPr/>
        <p:txBody>
          <a:bodyPr/>
          <a:lstStyle/>
          <a:p>
            <a:r>
              <a:rPr lang="en-US" dirty="0"/>
              <a:t>Iterative Process Planning: </a:t>
            </a:r>
            <a:br>
              <a:rPr lang="en-US" dirty="0"/>
            </a:br>
            <a:endParaRPr lang="en-US" dirty="0"/>
          </a:p>
        </p:txBody>
      </p:sp>
    </p:spTree>
    <p:extLst>
      <p:ext uri="{BB962C8B-B14F-4D97-AF65-F5344CB8AC3E}">
        <p14:creationId xmlns:p14="http://schemas.microsoft.com/office/powerpoint/2010/main" val="1169543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1576387" y="2060480"/>
          <a:ext cx="5991225" cy="3785616"/>
        </p:xfrm>
        <a:graphic>
          <a:graphicData uri="http://schemas.openxmlformats.org/drawingml/2006/table">
            <a:tbl>
              <a:tblPr>
                <a:tableStyleId>{5C22544A-7EE6-4342-B048-85BDC9FD1C3A}</a:tableStyleId>
              </a:tblPr>
              <a:tblGrid>
                <a:gridCol w="1421582"/>
                <a:gridCol w="2489357"/>
                <a:gridCol w="2080286"/>
              </a:tblGrid>
              <a:tr h="8064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277495">
                        <a:lnSpc>
                          <a:spcPct val="115000"/>
                        </a:lnSpc>
                        <a:spcBef>
                          <a:spcPts val="0"/>
                        </a:spcBef>
                        <a:spcAft>
                          <a:spcPts val="0"/>
                        </a:spcAft>
                      </a:pPr>
                      <a:r>
                        <a:rPr lang="en-US" sz="1200" dirty="0">
                          <a:effectLst/>
                        </a:rPr>
                        <a:t>LIFE - C</a:t>
                      </a:r>
                      <a:r>
                        <a:rPr lang="en-US" sz="1200" spc="10" dirty="0">
                          <a:effectLst/>
                        </a:rPr>
                        <a:t>Y</a:t>
                      </a:r>
                      <a:r>
                        <a:rPr lang="en-US" sz="1200" dirty="0">
                          <a:effectLst/>
                        </a:rPr>
                        <a:t>CLE ASPECT</a:t>
                      </a:r>
                      <a:endParaRPr lang="en-US" sz="1100" dirty="0">
                        <a:effectLst/>
                      </a:endParaRPr>
                    </a:p>
                    <a:p>
                      <a:pPr marL="76835" marR="277495">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588645">
                        <a:lnSpc>
                          <a:spcPct val="115000"/>
                        </a:lnSpc>
                        <a:spcBef>
                          <a:spcPts val="0"/>
                        </a:spcBef>
                        <a:spcAft>
                          <a:spcPts val="0"/>
                        </a:spcAft>
                      </a:pPr>
                      <a:r>
                        <a:rPr lang="en-US" sz="1200" dirty="0">
                          <a:effectLst/>
                        </a:rPr>
                        <a:t>ENGIN</a:t>
                      </a:r>
                      <a:r>
                        <a:rPr lang="en-US" sz="1200" spc="10" dirty="0">
                          <a:effectLst/>
                        </a:rPr>
                        <a:t>E</a:t>
                      </a:r>
                      <a:r>
                        <a:rPr lang="en-US" sz="1200" dirty="0">
                          <a:effectLst/>
                        </a:rPr>
                        <a:t>ERI</a:t>
                      </a:r>
                      <a:r>
                        <a:rPr lang="en-US" sz="1200" spc="10" dirty="0">
                          <a:effectLst/>
                        </a:rPr>
                        <a:t>N</a:t>
                      </a:r>
                      <a:r>
                        <a:rPr lang="en-US" sz="1200" dirty="0">
                          <a:effectLst/>
                        </a:rPr>
                        <a:t>G</a:t>
                      </a:r>
                      <a:r>
                        <a:rPr lang="en-US" sz="1200" spc="-45" dirty="0">
                          <a:effectLst/>
                        </a:rPr>
                        <a:t> </a:t>
                      </a:r>
                      <a:r>
                        <a:rPr lang="en-US" sz="1200" dirty="0">
                          <a:effectLst/>
                        </a:rPr>
                        <a:t>S</a:t>
                      </a:r>
                      <a:r>
                        <a:rPr lang="en-US" sz="1200" spc="-95" dirty="0">
                          <a:effectLst/>
                        </a:rPr>
                        <a:t>T</a:t>
                      </a:r>
                      <a:r>
                        <a:rPr lang="en-US" sz="1200" spc="10" dirty="0">
                          <a:effectLst/>
                        </a:rPr>
                        <a:t>A</a:t>
                      </a:r>
                      <a:r>
                        <a:rPr lang="en-US" sz="1200" dirty="0">
                          <a:effectLst/>
                        </a:rPr>
                        <a:t>GE EMPHA</a:t>
                      </a:r>
                      <a:r>
                        <a:rPr lang="en-US" sz="1200" spc="10" dirty="0">
                          <a:effectLst/>
                        </a:rPr>
                        <a:t>S</a:t>
                      </a:r>
                      <a:r>
                        <a:rPr lang="en-US" sz="1200" dirty="0">
                          <a:effectLst/>
                        </a:rPr>
                        <a:t>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229870">
                        <a:lnSpc>
                          <a:spcPct val="115000"/>
                        </a:lnSpc>
                        <a:spcBef>
                          <a:spcPts val="0"/>
                        </a:spcBef>
                        <a:spcAft>
                          <a:spcPts val="0"/>
                        </a:spcAft>
                      </a:pPr>
                      <a:r>
                        <a:rPr lang="en-US" sz="1200" dirty="0">
                          <a:effectLst/>
                        </a:rPr>
                        <a:t>PRODU</a:t>
                      </a:r>
                      <a:r>
                        <a:rPr lang="en-US" sz="1200" spc="10" dirty="0">
                          <a:effectLst/>
                        </a:rPr>
                        <a:t>C</a:t>
                      </a:r>
                      <a:r>
                        <a:rPr lang="en-US" sz="1200" dirty="0">
                          <a:effectLst/>
                        </a:rPr>
                        <a:t>TION</a:t>
                      </a:r>
                      <a:r>
                        <a:rPr lang="en-US" sz="1200" spc="-80" dirty="0">
                          <a:effectLst/>
                        </a:rPr>
                        <a:t> </a:t>
                      </a:r>
                      <a:r>
                        <a:rPr lang="en-US" sz="1200" dirty="0">
                          <a:effectLst/>
                        </a:rPr>
                        <a:t>S</a:t>
                      </a:r>
                      <a:r>
                        <a:rPr lang="en-US" sz="1200" spc="-95" dirty="0">
                          <a:effectLst/>
                        </a:rPr>
                        <a:t>T</a:t>
                      </a:r>
                      <a:r>
                        <a:rPr lang="en-US" sz="1200" spc="10" dirty="0">
                          <a:effectLst/>
                        </a:rPr>
                        <a:t>A</a:t>
                      </a:r>
                      <a:r>
                        <a:rPr lang="en-US" sz="1200" dirty="0">
                          <a:effectLst/>
                        </a:rPr>
                        <a:t>GE EMPHA</a:t>
                      </a:r>
                      <a:r>
                        <a:rPr lang="en-US" sz="1200" spc="10" dirty="0">
                          <a:effectLst/>
                        </a:rPr>
                        <a:t>S</a:t>
                      </a:r>
                      <a:r>
                        <a:rPr lang="en-US" sz="1200" dirty="0">
                          <a:effectLst/>
                        </a:rPr>
                        <a:t>IS</a:t>
                      </a:r>
                      <a:endParaRPr lang="en-US" sz="1100" dirty="0">
                        <a:effectLst/>
                        <a:latin typeface="Calibri"/>
                        <a:ea typeface="Calibri"/>
                        <a:cs typeface="Times New Roman"/>
                      </a:endParaRPr>
                    </a:p>
                  </a:txBody>
                  <a:tcPr marL="68580" marR="68580" marT="0" marB="0"/>
                </a:tc>
              </a:tr>
              <a:tr h="3492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Risk</a:t>
                      </a:r>
                      <a:r>
                        <a:rPr lang="en-US" sz="1200" spc="-25" dirty="0">
                          <a:effectLst/>
                        </a:rPr>
                        <a:t> </a:t>
                      </a:r>
                      <a:r>
                        <a:rPr lang="en-US" sz="1200" dirty="0">
                          <a:effectLst/>
                        </a:rPr>
                        <a:t>reduc</a:t>
                      </a:r>
                      <a:r>
                        <a:rPr lang="en-US" sz="1200" spc="10" dirty="0">
                          <a:effectLst/>
                        </a:rPr>
                        <a:t>t</a:t>
                      </a:r>
                      <a:r>
                        <a:rPr lang="en-US" sz="1200" dirty="0">
                          <a:effectLst/>
                        </a:rPr>
                        <a:t>ion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Schedule,</a:t>
                      </a:r>
                      <a:r>
                        <a:rPr lang="en-US" sz="1200" spc="-50" dirty="0">
                          <a:effectLst/>
                        </a:rPr>
                        <a:t> </a:t>
                      </a:r>
                      <a:r>
                        <a:rPr lang="en-US" sz="1200" dirty="0">
                          <a:effectLst/>
                        </a:rPr>
                        <a:t>t</a:t>
                      </a:r>
                      <a:r>
                        <a:rPr lang="en-US" sz="1200" spc="10" dirty="0">
                          <a:effectLst/>
                        </a:rPr>
                        <a:t>e</a:t>
                      </a:r>
                      <a:r>
                        <a:rPr lang="en-US" sz="1200" dirty="0">
                          <a:effectLst/>
                        </a:rPr>
                        <a:t>chnical</a:t>
                      </a:r>
                      <a:r>
                        <a:rPr lang="en-US" sz="1200" spc="-45" dirty="0">
                          <a:effectLst/>
                        </a:rPr>
                        <a:t> </a:t>
                      </a:r>
                      <a:r>
                        <a:rPr lang="en-US" sz="1200" spc="10" dirty="0">
                          <a:effectLst/>
                        </a:rPr>
                        <a:t>f</a:t>
                      </a:r>
                      <a:r>
                        <a:rPr lang="en-US" sz="1200" dirty="0">
                          <a:effectLst/>
                        </a:rPr>
                        <a:t>e</a:t>
                      </a:r>
                      <a:r>
                        <a:rPr lang="en-US" sz="1200" spc="10" dirty="0">
                          <a:effectLst/>
                        </a:rPr>
                        <a:t>a</a:t>
                      </a:r>
                      <a:r>
                        <a:rPr lang="en-US" sz="1200" dirty="0">
                          <a:effectLst/>
                        </a:rPr>
                        <a:t>sibili</a:t>
                      </a:r>
                      <a:r>
                        <a:rPr lang="en-US" sz="1200" spc="20" dirty="0">
                          <a:effectLst/>
                        </a:rPr>
                        <a:t>t</a:t>
                      </a:r>
                      <a:r>
                        <a:rPr lang="en-US" sz="1200" dirty="0">
                          <a:effectLst/>
                        </a:rPr>
                        <a:t>y</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Cost</a:t>
                      </a:r>
                      <a:endParaRPr lang="en-US" sz="1100" dirty="0">
                        <a:effectLst/>
                        <a:latin typeface="Calibri"/>
                        <a:ea typeface="Calibri"/>
                        <a:cs typeface="Times New Roman"/>
                      </a:endParaRPr>
                    </a:p>
                  </a:txBody>
                  <a:tcPr marL="68580" marR="68580" marT="0" marB="0"/>
                </a:tc>
              </a:tr>
              <a:tr h="354965">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Products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Architecture</a:t>
                      </a:r>
                      <a:r>
                        <a:rPr lang="en-US" sz="1200" spc="-55" dirty="0">
                          <a:effectLst/>
                        </a:rPr>
                        <a:t> </a:t>
                      </a:r>
                      <a:r>
                        <a:rPr lang="en-US" sz="1200" dirty="0">
                          <a:effectLst/>
                        </a:rPr>
                        <a:t>baseline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Product</a:t>
                      </a:r>
                      <a:r>
                        <a:rPr lang="en-US" sz="1200" spc="-40" dirty="0">
                          <a:effectLst/>
                        </a:rPr>
                        <a:t> </a:t>
                      </a:r>
                      <a:r>
                        <a:rPr lang="en-US" sz="1200" dirty="0">
                          <a:effectLst/>
                        </a:rPr>
                        <a:t>rel</a:t>
                      </a:r>
                      <a:r>
                        <a:rPr lang="en-US" sz="1200" spc="10" dirty="0">
                          <a:effectLst/>
                        </a:rPr>
                        <a:t>e</a:t>
                      </a:r>
                      <a:r>
                        <a:rPr lang="en-US" sz="1200" dirty="0">
                          <a:effectLst/>
                        </a:rPr>
                        <a:t>ase</a:t>
                      </a:r>
                      <a:r>
                        <a:rPr lang="en-US" sz="1200" spc="-35" dirty="0">
                          <a:effectLst/>
                        </a:rPr>
                        <a:t> </a:t>
                      </a:r>
                      <a:r>
                        <a:rPr lang="en-US" sz="1200" dirty="0">
                          <a:effectLst/>
                        </a:rPr>
                        <a:t>bas</a:t>
                      </a:r>
                      <a:r>
                        <a:rPr lang="en-US" sz="1200" spc="15" dirty="0">
                          <a:effectLst/>
                        </a:rPr>
                        <a:t>e</a:t>
                      </a:r>
                      <a:r>
                        <a:rPr lang="en-US" sz="1200" dirty="0">
                          <a:effectLst/>
                        </a:rPr>
                        <a:t>li</a:t>
                      </a:r>
                      <a:r>
                        <a:rPr lang="en-US" sz="1200" spc="10" dirty="0">
                          <a:effectLst/>
                        </a:rPr>
                        <a:t>n</a:t>
                      </a:r>
                      <a:r>
                        <a:rPr lang="en-US" sz="1200" dirty="0">
                          <a:effectLst/>
                        </a:rPr>
                        <a:t>es</a:t>
                      </a:r>
                      <a:endParaRPr lang="en-US" sz="1100" dirty="0">
                        <a:effectLst/>
                        <a:latin typeface="Calibri"/>
                        <a:ea typeface="Calibri"/>
                        <a:cs typeface="Times New Roman"/>
                      </a:endParaRPr>
                    </a:p>
                  </a:txBody>
                  <a:tcPr marL="68580" marR="68580" marT="0" marB="0"/>
                </a:tc>
              </a:tr>
              <a:tr h="3365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Activities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Ana</a:t>
                      </a:r>
                      <a:r>
                        <a:rPr lang="en-US" sz="1200" spc="25" dirty="0">
                          <a:effectLst/>
                        </a:rPr>
                        <a:t>l</a:t>
                      </a:r>
                      <a:r>
                        <a:rPr lang="en-US" sz="1200" spc="-25" dirty="0">
                          <a:effectLst/>
                        </a:rPr>
                        <a:t>y</a:t>
                      </a:r>
                      <a:r>
                        <a:rPr lang="en-US" sz="1200" dirty="0">
                          <a:effectLst/>
                        </a:rPr>
                        <a:t>sis,</a:t>
                      </a:r>
                      <a:r>
                        <a:rPr lang="en-US" sz="1200" spc="-40" dirty="0">
                          <a:effectLst/>
                        </a:rPr>
                        <a:t> </a:t>
                      </a:r>
                      <a:r>
                        <a:rPr lang="en-US" sz="1200" dirty="0">
                          <a:effectLst/>
                        </a:rPr>
                        <a:t>design,</a:t>
                      </a:r>
                      <a:r>
                        <a:rPr lang="en-US" sz="1200" spc="-25" dirty="0">
                          <a:effectLst/>
                        </a:rPr>
                        <a:t> </a:t>
                      </a:r>
                      <a:r>
                        <a:rPr lang="en-US" sz="1200" dirty="0">
                          <a:effectLst/>
                        </a:rPr>
                        <a:t>plan</a:t>
                      </a:r>
                      <a:r>
                        <a:rPr lang="en-US" sz="1200" spc="10" dirty="0">
                          <a:effectLst/>
                        </a:rPr>
                        <a:t>n</a:t>
                      </a:r>
                      <a:r>
                        <a:rPr lang="en-US" sz="1200" dirty="0">
                          <a:effectLst/>
                        </a:rPr>
                        <a:t>ing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Impl</a:t>
                      </a:r>
                      <a:r>
                        <a:rPr lang="en-US" sz="1200" spc="10" dirty="0">
                          <a:effectLst/>
                        </a:rPr>
                        <a:t>e</a:t>
                      </a:r>
                      <a:r>
                        <a:rPr lang="en-US" sz="1200" spc="-10" dirty="0">
                          <a:effectLst/>
                        </a:rPr>
                        <a:t>m</a:t>
                      </a:r>
                      <a:r>
                        <a:rPr lang="en-US" sz="1200" dirty="0">
                          <a:effectLst/>
                        </a:rPr>
                        <a:t>ent</a:t>
                      </a:r>
                      <a:r>
                        <a:rPr lang="en-US" sz="1200" spc="10" dirty="0">
                          <a:effectLst/>
                        </a:rPr>
                        <a:t>a</a:t>
                      </a:r>
                      <a:r>
                        <a:rPr lang="en-US" sz="1200" dirty="0">
                          <a:effectLst/>
                        </a:rPr>
                        <a:t>tion,</a:t>
                      </a:r>
                      <a:r>
                        <a:rPr lang="en-US" sz="1200" spc="-85" dirty="0">
                          <a:effectLst/>
                        </a:rPr>
                        <a:t> </a:t>
                      </a:r>
                      <a:r>
                        <a:rPr lang="en-US" sz="1200" dirty="0">
                          <a:effectLst/>
                        </a:rPr>
                        <a:t>te</a:t>
                      </a:r>
                      <a:r>
                        <a:rPr lang="en-US" sz="1200" spc="10" dirty="0">
                          <a:effectLst/>
                        </a:rPr>
                        <a:t>s</a:t>
                      </a:r>
                      <a:r>
                        <a:rPr lang="en-US" sz="1200" dirty="0">
                          <a:effectLst/>
                        </a:rPr>
                        <a:t>ti</a:t>
                      </a:r>
                      <a:r>
                        <a:rPr lang="en-US" sz="1200" spc="10" dirty="0">
                          <a:effectLst/>
                        </a:rPr>
                        <a:t>n</a:t>
                      </a:r>
                      <a:r>
                        <a:rPr lang="en-US" sz="1200" dirty="0">
                          <a:effectLst/>
                        </a:rPr>
                        <a:t>g</a:t>
                      </a:r>
                      <a:endParaRPr lang="en-US" sz="1100" dirty="0">
                        <a:effectLst/>
                        <a:latin typeface="Calibri"/>
                        <a:ea typeface="Calibri"/>
                        <a:cs typeface="Times New Roman"/>
                      </a:endParaRPr>
                    </a:p>
                  </a:txBody>
                  <a:tcPr marL="68580" marR="68580" marT="0" marB="0"/>
                </a:tc>
              </a:tr>
              <a:tr h="5270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Asses</a:t>
                      </a:r>
                      <a:r>
                        <a:rPr lang="en-US" sz="1200" spc="10" dirty="0">
                          <a:effectLst/>
                        </a:rPr>
                        <a:t>s</a:t>
                      </a:r>
                      <a:r>
                        <a:rPr lang="en-US" sz="1200" spc="-10" dirty="0">
                          <a:effectLst/>
                        </a:rPr>
                        <a:t>m</a:t>
                      </a:r>
                      <a:r>
                        <a:rPr lang="en-US" sz="1200" spc="10" dirty="0">
                          <a:effectLst/>
                        </a:rPr>
                        <a:t>e</a:t>
                      </a:r>
                      <a:r>
                        <a:rPr lang="en-US" sz="1200" dirty="0">
                          <a:effectLst/>
                        </a:rPr>
                        <a:t>nt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579755">
                        <a:lnSpc>
                          <a:spcPct val="115000"/>
                        </a:lnSpc>
                        <a:spcBef>
                          <a:spcPts val="0"/>
                        </a:spcBef>
                        <a:spcAft>
                          <a:spcPts val="0"/>
                        </a:spcAft>
                      </a:pPr>
                      <a:r>
                        <a:rPr lang="en-US" sz="1200" dirty="0">
                          <a:effectLst/>
                        </a:rPr>
                        <a:t>D</a:t>
                      </a:r>
                      <a:r>
                        <a:rPr lang="en-US" sz="1200" spc="10" dirty="0">
                          <a:effectLst/>
                        </a:rPr>
                        <a:t>e</a:t>
                      </a:r>
                      <a:r>
                        <a:rPr lang="en-US" sz="1200" spc="-10" dirty="0">
                          <a:effectLst/>
                        </a:rPr>
                        <a:t>m</a:t>
                      </a:r>
                      <a:r>
                        <a:rPr lang="en-US" sz="1200" dirty="0">
                          <a:effectLst/>
                        </a:rPr>
                        <a:t>onstra</a:t>
                      </a:r>
                      <a:r>
                        <a:rPr lang="en-US" sz="1200" spc="10" dirty="0">
                          <a:effectLst/>
                        </a:rPr>
                        <a:t>t</a:t>
                      </a:r>
                      <a:r>
                        <a:rPr lang="en-US" sz="1200" dirty="0">
                          <a:effectLst/>
                        </a:rPr>
                        <a:t>ion,</a:t>
                      </a:r>
                      <a:r>
                        <a:rPr lang="en-US" sz="1200" spc="-80" dirty="0">
                          <a:effectLst/>
                        </a:rPr>
                        <a:t> </a:t>
                      </a:r>
                      <a:r>
                        <a:rPr lang="en-US" sz="1200" dirty="0">
                          <a:effectLst/>
                        </a:rPr>
                        <a:t>i</a:t>
                      </a:r>
                      <a:r>
                        <a:rPr lang="en-US" sz="1200" spc="10" dirty="0">
                          <a:effectLst/>
                        </a:rPr>
                        <a:t>n</a:t>
                      </a:r>
                      <a:r>
                        <a:rPr lang="en-US" sz="1200" dirty="0">
                          <a:effectLst/>
                        </a:rPr>
                        <a:t>spec</a:t>
                      </a:r>
                      <a:r>
                        <a:rPr lang="en-US" sz="1200" spc="10" dirty="0">
                          <a:effectLst/>
                        </a:rPr>
                        <a:t>t</a:t>
                      </a:r>
                      <a:r>
                        <a:rPr lang="en-US" sz="1200" dirty="0">
                          <a:effectLst/>
                        </a:rPr>
                        <a:t>ion, ana</a:t>
                      </a:r>
                      <a:r>
                        <a:rPr lang="en-US" sz="1200" spc="25" dirty="0">
                          <a:effectLst/>
                        </a:rPr>
                        <a:t>l</a:t>
                      </a:r>
                      <a:r>
                        <a:rPr lang="en-US" sz="1200" spc="-25" dirty="0">
                          <a:effectLst/>
                        </a:rPr>
                        <a:t>y</a:t>
                      </a:r>
                      <a:r>
                        <a:rPr lang="en-US" sz="1200" dirty="0">
                          <a:effectLst/>
                        </a:rPr>
                        <a:t>sis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spc="-95" dirty="0">
                          <a:effectLst/>
                        </a:rPr>
                        <a:t>T</a:t>
                      </a:r>
                      <a:r>
                        <a:rPr lang="en-US" sz="1200" dirty="0">
                          <a:effectLst/>
                        </a:rPr>
                        <a:t>esting</a:t>
                      </a:r>
                      <a:endParaRPr lang="en-US" sz="1100" dirty="0">
                        <a:effectLst/>
                        <a:latin typeface="Calibri"/>
                        <a:ea typeface="Calibri"/>
                        <a:cs typeface="Times New Roman"/>
                      </a:endParaRPr>
                    </a:p>
                  </a:txBody>
                  <a:tcPr marL="68580" marR="68580" marT="0" marB="0"/>
                </a:tc>
              </a:tr>
              <a:tr h="52578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Econ</a:t>
                      </a:r>
                      <a:r>
                        <a:rPr lang="en-US" sz="1200" spc="10" dirty="0">
                          <a:effectLst/>
                        </a:rPr>
                        <a:t>o</a:t>
                      </a:r>
                      <a:r>
                        <a:rPr lang="en-US" sz="1200" spc="-10" dirty="0">
                          <a:effectLst/>
                        </a:rPr>
                        <a:t>m</a:t>
                      </a:r>
                      <a:r>
                        <a:rPr lang="en-US" sz="1200" dirty="0">
                          <a:effectLst/>
                        </a:rPr>
                        <a:t>ics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Resolving</a:t>
                      </a:r>
                      <a:r>
                        <a:rPr lang="en-US" sz="1200" spc="-45" dirty="0">
                          <a:effectLst/>
                        </a:rPr>
                        <a:t> </a:t>
                      </a:r>
                      <a:r>
                        <a:rPr lang="en-US" sz="1200" dirty="0">
                          <a:effectLst/>
                        </a:rPr>
                        <a:t>diseco</a:t>
                      </a:r>
                      <a:r>
                        <a:rPr lang="en-US" sz="1200" spc="10" dirty="0">
                          <a:effectLst/>
                        </a:rPr>
                        <a:t>no</a:t>
                      </a:r>
                      <a:r>
                        <a:rPr lang="en-US" sz="1200" spc="-10" dirty="0">
                          <a:effectLst/>
                        </a:rPr>
                        <a:t>m</a:t>
                      </a:r>
                      <a:r>
                        <a:rPr lang="en-US" sz="1200" dirty="0">
                          <a:effectLst/>
                        </a:rPr>
                        <a:t>i</a:t>
                      </a:r>
                      <a:r>
                        <a:rPr lang="en-US" sz="1200" spc="10" dirty="0">
                          <a:effectLst/>
                        </a:rPr>
                        <a:t>e</a:t>
                      </a:r>
                      <a:r>
                        <a:rPr lang="en-US" sz="1200" dirty="0">
                          <a:effectLst/>
                        </a:rPr>
                        <a:t>s</a:t>
                      </a:r>
                      <a:r>
                        <a:rPr lang="en-US" sz="1200" spc="-70" dirty="0">
                          <a:effectLst/>
                        </a:rPr>
                        <a:t> </a:t>
                      </a:r>
                      <a:r>
                        <a:rPr lang="en-US" sz="1200" dirty="0">
                          <a:effectLst/>
                        </a:rPr>
                        <a:t>of scale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322580">
                        <a:lnSpc>
                          <a:spcPct val="115000"/>
                        </a:lnSpc>
                        <a:spcBef>
                          <a:spcPts val="0"/>
                        </a:spcBef>
                        <a:spcAft>
                          <a:spcPts val="0"/>
                        </a:spcAft>
                      </a:pPr>
                      <a:r>
                        <a:rPr lang="en-US" sz="1200" dirty="0">
                          <a:effectLst/>
                        </a:rPr>
                        <a:t>Exploiting</a:t>
                      </a:r>
                      <a:r>
                        <a:rPr lang="en-US" sz="1200" spc="-45" dirty="0">
                          <a:effectLst/>
                        </a:rPr>
                        <a:t> </a:t>
                      </a:r>
                      <a:r>
                        <a:rPr lang="en-US" sz="1200" dirty="0">
                          <a:effectLst/>
                        </a:rPr>
                        <a:t>econ</a:t>
                      </a:r>
                      <a:r>
                        <a:rPr lang="en-US" sz="1200" spc="10" dirty="0">
                          <a:effectLst/>
                        </a:rPr>
                        <a:t>o</a:t>
                      </a:r>
                      <a:r>
                        <a:rPr lang="en-US" sz="1200" dirty="0">
                          <a:effectLst/>
                        </a:rPr>
                        <a:t>mics</a:t>
                      </a:r>
                      <a:r>
                        <a:rPr lang="en-US" sz="1200" spc="-45" dirty="0">
                          <a:effectLst/>
                        </a:rPr>
                        <a:t> </a:t>
                      </a:r>
                      <a:r>
                        <a:rPr lang="en-US" sz="1200" dirty="0">
                          <a:effectLst/>
                        </a:rPr>
                        <a:t>of scale</a:t>
                      </a:r>
                      <a:endParaRPr lang="en-US" sz="1100" dirty="0">
                        <a:effectLst/>
                        <a:latin typeface="Calibri"/>
                        <a:ea typeface="Calibri"/>
                        <a:cs typeface="Times New Roman"/>
                      </a:endParaRPr>
                    </a:p>
                  </a:txBody>
                  <a:tcPr marL="68580" marR="68580" marT="0" marB="0"/>
                </a:tc>
              </a:tr>
              <a:tr h="36576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Manag</a:t>
                      </a:r>
                      <a:r>
                        <a:rPr lang="en-US" sz="1200" spc="10" dirty="0">
                          <a:effectLst/>
                        </a:rPr>
                        <a:t>e</a:t>
                      </a:r>
                      <a:r>
                        <a:rPr lang="en-US" sz="1200" spc="-10" dirty="0">
                          <a:effectLst/>
                        </a:rPr>
                        <a:t>m</a:t>
                      </a:r>
                      <a:r>
                        <a:rPr lang="en-US" sz="1200" dirty="0">
                          <a:effectLst/>
                        </a:rPr>
                        <a:t>e</a:t>
                      </a:r>
                      <a:r>
                        <a:rPr lang="en-US" sz="1200" spc="10" dirty="0">
                          <a:effectLst/>
                        </a:rPr>
                        <a:t>n</a:t>
                      </a:r>
                      <a:r>
                        <a:rPr lang="en-US" sz="1200" dirty="0">
                          <a:effectLst/>
                        </a:rPr>
                        <a:t>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Planning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Operations</a:t>
                      </a:r>
                      <a:endParaRPr lang="en-US" sz="11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a:t>Life-Cycle Phases</a:t>
            </a:r>
            <a:br>
              <a:rPr lang="en-US" dirty="0"/>
            </a:br>
            <a:endParaRPr lang="en-US" dirty="0"/>
          </a:p>
        </p:txBody>
      </p:sp>
    </p:spTree>
    <p:extLst>
      <p:ext uri="{BB962C8B-B14F-4D97-AF65-F5344CB8AC3E}">
        <p14:creationId xmlns:p14="http://schemas.microsoft.com/office/powerpoint/2010/main" val="29274091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a:bodyPr>
          <a:lstStyle/>
          <a:p>
            <a:pPr marL="342900" indent="-342900" algn="just">
              <a:buFontTx/>
              <a:buChar char="-"/>
            </a:pPr>
            <a:r>
              <a:rPr lang="en-US" dirty="0" smtClean="0"/>
              <a:t>Work </a:t>
            </a:r>
            <a:r>
              <a:rPr lang="en-US" dirty="0"/>
              <a:t>breakdown structure is the “architecture” of the project plan and also an architecture for financial plan. </a:t>
            </a:r>
            <a:endParaRPr lang="en-US" dirty="0" smtClean="0"/>
          </a:p>
          <a:p>
            <a:pPr marL="342900" indent="-342900" algn="just">
              <a:buFontTx/>
              <a:buChar char="-"/>
            </a:pPr>
            <a:endParaRPr lang="en-US" dirty="0"/>
          </a:p>
          <a:p>
            <a:pPr marL="342900" indent="-342900" algn="just">
              <a:buFontTx/>
              <a:buChar char="-"/>
            </a:pPr>
            <a:r>
              <a:rPr lang="en-US" dirty="0" smtClean="0"/>
              <a:t>A </a:t>
            </a:r>
            <a:r>
              <a:rPr lang="en-US" dirty="0"/>
              <a:t>project is said to be in success, if we maintain good work breakdown structure and its synchronization with the process frame work. </a:t>
            </a:r>
            <a:endParaRPr lang="en-US" dirty="0" smtClean="0"/>
          </a:p>
          <a:p>
            <a:pPr marL="342900" indent="-342900" algn="just">
              <a:buFontTx/>
              <a:buChar char="-"/>
            </a:pPr>
            <a:endParaRPr lang="en-US" dirty="0"/>
          </a:p>
          <a:p>
            <a:pPr marL="342900" indent="-342900" algn="just">
              <a:buFontTx/>
              <a:buChar char="-"/>
            </a:pPr>
            <a:r>
              <a:rPr lang="en-US" dirty="0" smtClean="0"/>
              <a:t>A </a:t>
            </a:r>
            <a:r>
              <a:rPr lang="en-US" dirty="0"/>
              <a:t>WBS is simply a hierarchy of elements that decomposes the project plan into discrete work tasks and it provides: </a:t>
            </a:r>
            <a:endParaRPr lang="en-US" dirty="0" smtClean="0"/>
          </a:p>
          <a:p>
            <a:pPr marL="342900" indent="-342900" algn="just">
              <a:buFontTx/>
              <a:buChar char="-"/>
            </a:pPr>
            <a:endParaRPr lang="en-US" dirty="0" smtClean="0"/>
          </a:p>
          <a:p>
            <a:pPr algn="just"/>
            <a:r>
              <a:rPr lang="en-US" dirty="0" smtClean="0"/>
              <a:t>1</a:t>
            </a:r>
            <a:r>
              <a:rPr lang="en-US" dirty="0"/>
              <a:t>) A pictorial description of all significant work. </a:t>
            </a:r>
            <a:endParaRPr lang="en-US" dirty="0" smtClean="0"/>
          </a:p>
          <a:p>
            <a:pPr algn="just"/>
            <a:r>
              <a:rPr lang="en-US" dirty="0" smtClean="0"/>
              <a:t>2) </a:t>
            </a:r>
            <a:r>
              <a:rPr lang="en-US" dirty="0"/>
              <a:t>A clear task decomposition for assignment of responsibilities. </a:t>
            </a:r>
            <a:endParaRPr lang="en-US" dirty="0" smtClean="0"/>
          </a:p>
          <a:p>
            <a:pPr algn="just"/>
            <a:r>
              <a:rPr lang="en-US" dirty="0" smtClean="0"/>
              <a:t>3) </a:t>
            </a:r>
            <a:r>
              <a:rPr lang="en-US" dirty="0"/>
              <a:t>A framework for scheduling, budgeting, and expenditure tracking.</a:t>
            </a:r>
          </a:p>
        </p:txBody>
      </p:sp>
      <p:sp>
        <p:nvSpPr>
          <p:cNvPr id="3" name="Title 2"/>
          <p:cNvSpPr>
            <a:spLocks noGrp="1"/>
          </p:cNvSpPr>
          <p:nvPr>
            <p:ph type="title"/>
          </p:nvPr>
        </p:nvSpPr>
        <p:spPr/>
        <p:txBody>
          <a:bodyPr/>
          <a:lstStyle/>
          <a:p>
            <a:r>
              <a:rPr lang="en-US" dirty="0"/>
              <a:t>Work breakdown structure</a:t>
            </a:r>
          </a:p>
        </p:txBody>
      </p:sp>
    </p:spTree>
    <p:extLst>
      <p:ext uri="{BB962C8B-B14F-4D97-AF65-F5344CB8AC3E}">
        <p14:creationId xmlns:p14="http://schemas.microsoft.com/office/powerpoint/2010/main" val="3807921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descr="Image result for Conventional WBS Iss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414389" cy="597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57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0" indent="-457200" algn="just">
              <a:buAutoNum type="arabicParenR"/>
            </a:pPr>
            <a:r>
              <a:rPr lang="en-US" dirty="0" smtClean="0"/>
              <a:t>Conventional </a:t>
            </a:r>
            <a:r>
              <a:rPr lang="en-US" dirty="0"/>
              <a:t>WBS are prematurely structured around the product </a:t>
            </a:r>
            <a:r>
              <a:rPr lang="en-US" dirty="0" smtClean="0"/>
              <a:t>design</a:t>
            </a:r>
          </a:p>
          <a:p>
            <a:pPr marL="457200" indent="-457200" algn="just">
              <a:buAutoNum type="arabicParenR"/>
            </a:pPr>
            <a:endParaRPr lang="en-US" dirty="0"/>
          </a:p>
          <a:p>
            <a:pPr marL="457200" indent="-457200" algn="just">
              <a:buAutoNum type="arabicParenR"/>
            </a:pPr>
            <a:r>
              <a:rPr lang="en-US" dirty="0" smtClean="0"/>
              <a:t>CWBS </a:t>
            </a:r>
            <a:r>
              <a:rPr lang="en-US" dirty="0"/>
              <a:t>are prematurely decomposed, planned, and budgeted in either too little or too much </a:t>
            </a:r>
            <a:r>
              <a:rPr lang="en-US" dirty="0" smtClean="0"/>
              <a:t>detail</a:t>
            </a:r>
          </a:p>
          <a:p>
            <a:pPr marL="457200" indent="-457200" algn="just">
              <a:buAutoNum type="arabicParenR"/>
            </a:pPr>
            <a:endParaRPr lang="en-US" dirty="0"/>
          </a:p>
          <a:p>
            <a:pPr marL="457200" indent="-457200" algn="just">
              <a:buAutoNum type="arabicParenR"/>
            </a:pPr>
            <a:r>
              <a:rPr lang="en-US" dirty="0"/>
              <a:t>CWBS are project-specific, and cross-project comparisons are usually difficult or </a:t>
            </a:r>
            <a:r>
              <a:rPr lang="en-US" dirty="0" err="1"/>
              <a:t>impossibl</a:t>
            </a:r>
            <a:endParaRPr lang="en-US" dirty="0"/>
          </a:p>
        </p:txBody>
      </p:sp>
      <p:sp>
        <p:nvSpPr>
          <p:cNvPr id="3" name="Title 2"/>
          <p:cNvSpPr>
            <a:spLocks noGrp="1"/>
          </p:cNvSpPr>
          <p:nvPr>
            <p:ph type="title"/>
          </p:nvPr>
        </p:nvSpPr>
        <p:spPr/>
        <p:txBody>
          <a:bodyPr/>
          <a:lstStyle/>
          <a:p>
            <a:r>
              <a:rPr lang="en-US" dirty="0"/>
              <a:t>Conventional WBS issue</a:t>
            </a:r>
          </a:p>
        </p:txBody>
      </p:sp>
    </p:spTree>
    <p:extLst>
      <p:ext uri="{BB962C8B-B14F-4D97-AF65-F5344CB8AC3E}">
        <p14:creationId xmlns:p14="http://schemas.microsoft.com/office/powerpoint/2010/main" val="3859944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 First-level   WBS   elements   are   the   workflows   (management,   environment, requirements, design, implementation, assessment, and deployment</a:t>
            </a:r>
            <a:r>
              <a:rPr lang="en-US" dirty="0" smtClean="0"/>
              <a:t>).</a:t>
            </a:r>
          </a:p>
          <a:p>
            <a:pPr algn="just"/>
            <a:endParaRPr lang="en-US" dirty="0"/>
          </a:p>
          <a:p>
            <a:pPr algn="just"/>
            <a:r>
              <a:rPr lang="en-US" dirty="0"/>
              <a:t>· Second-level  elements  are  defined  for  each  phase  of  the  life  cycle  (inception, elaboration, construction, and transition</a:t>
            </a:r>
            <a:r>
              <a:rPr lang="en-US" dirty="0" smtClean="0"/>
              <a:t>).</a:t>
            </a:r>
          </a:p>
          <a:p>
            <a:pPr algn="just"/>
            <a:endParaRPr lang="en-US" dirty="0"/>
          </a:p>
          <a:p>
            <a:pPr algn="just"/>
            <a:r>
              <a:rPr lang="en-US" dirty="0"/>
              <a:t>· Third-level elements are defined for the focus of activities that produce the artifacts of each phase.</a:t>
            </a:r>
          </a:p>
          <a:p>
            <a:pPr algn="just"/>
            <a:endParaRPr lang="en-US" dirty="0"/>
          </a:p>
        </p:txBody>
      </p:sp>
      <p:sp>
        <p:nvSpPr>
          <p:cNvPr id="3" name="Title 2"/>
          <p:cNvSpPr>
            <a:spLocks noGrp="1"/>
          </p:cNvSpPr>
          <p:nvPr>
            <p:ph type="title"/>
          </p:nvPr>
        </p:nvSpPr>
        <p:spPr/>
        <p:txBody>
          <a:bodyPr/>
          <a:lstStyle/>
          <a:p>
            <a:r>
              <a:rPr lang="en-US" dirty="0"/>
              <a:t>EVOLUTIONARY WBS</a:t>
            </a:r>
          </a:p>
        </p:txBody>
      </p:sp>
    </p:spTree>
    <p:extLst>
      <p:ext uri="{BB962C8B-B14F-4D97-AF65-F5344CB8AC3E}">
        <p14:creationId xmlns:p14="http://schemas.microsoft.com/office/powerpoint/2010/main" val="35827315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4495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4495800"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
            <a:ext cx="4636477"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505200"/>
            <a:ext cx="4636477" cy="337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7376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t="5893"/>
          <a:stretch>
            <a:fillRect/>
          </a:stretch>
        </p:blipFill>
        <p:spPr bwMode="auto">
          <a:xfrm>
            <a:off x="304800" y="304800"/>
            <a:ext cx="8610600" cy="637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65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 Cycle </a:t>
            </a:r>
            <a:r>
              <a:rPr lang="en-US" dirty="0" smtClean="0"/>
              <a:t>Stages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40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690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just"/>
            <a:r>
              <a:rPr lang="en-US" dirty="0"/>
              <a:t> </a:t>
            </a:r>
            <a:endParaRPr lang="en-US" sz="1800" dirty="0"/>
          </a:p>
          <a:p>
            <a:pPr lvl="0" algn="just"/>
            <a:r>
              <a:rPr lang="en-US" dirty="0"/>
              <a:t>  Overriding goal of the inception phase is to achieve concurrence among stakeholders on the life- cycle objectives</a:t>
            </a:r>
            <a:endParaRPr lang="en-US" sz="1800" dirty="0"/>
          </a:p>
          <a:p>
            <a:pPr algn="just"/>
            <a:r>
              <a:rPr lang="en-US" dirty="0"/>
              <a:t> </a:t>
            </a:r>
            <a:endParaRPr lang="en-US" sz="1800" dirty="0"/>
          </a:p>
          <a:p>
            <a:pPr lvl="0" algn="just"/>
            <a:r>
              <a:rPr lang="en-US" dirty="0"/>
              <a:t>  Essential activities :</a:t>
            </a:r>
            <a:endParaRPr lang="en-US" sz="1800" dirty="0"/>
          </a:p>
          <a:p>
            <a:pPr algn="just"/>
            <a:r>
              <a:rPr lang="en-US" dirty="0"/>
              <a:t> </a:t>
            </a:r>
            <a:endParaRPr lang="en-US" sz="1800" dirty="0"/>
          </a:p>
          <a:p>
            <a:pPr lvl="2" algn="just"/>
            <a:r>
              <a:rPr lang="en-US" dirty="0"/>
              <a:t>  </a:t>
            </a:r>
            <a:r>
              <a:rPr lang="en-US" i="1" dirty="0"/>
              <a:t>Formulating  the  scope  of  the  project  </a:t>
            </a:r>
            <a:r>
              <a:rPr lang="en-US" dirty="0"/>
              <a:t>(capturing  the  requirements  and  operational concept in an information repository)</a:t>
            </a:r>
            <a:endParaRPr lang="en-US" sz="1400" dirty="0"/>
          </a:p>
          <a:p>
            <a:pPr algn="just"/>
            <a:r>
              <a:rPr lang="en-US" dirty="0"/>
              <a:t> </a:t>
            </a:r>
            <a:endParaRPr lang="en-US" sz="1800" dirty="0"/>
          </a:p>
          <a:p>
            <a:pPr lvl="2" algn="just"/>
            <a:r>
              <a:rPr lang="en-US" dirty="0"/>
              <a:t>  </a:t>
            </a:r>
            <a:r>
              <a:rPr lang="en-US" i="1" dirty="0"/>
              <a:t>Synthesizing  the  architecture  </a:t>
            </a:r>
            <a:r>
              <a:rPr lang="en-US" dirty="0"/>
              <a:t>(design  trade-offs,  problem  space  ambiguities,  and available solution-space assets are evaluated)</a:t>
            </a:r>
            <a:endParaRPr lang="en-US" sz="1400" dirty="0"/>
          </a:p>
          <a:p>
            <a:pPr algn="just"/>
            <a:r>
              <a:rPr lang="en-US" dirty="0"/>
              <a:t> </a:t>
            </a:r>
            <a:endParaRPr lang="en-US" sz="1800" dirty="0"/>
          </a:p>
          <a:p>
            <a:pPr lvl="2" algn="just"/>
            <a:r>
              <a:rPr lang="en-US" dirty="0"/>
              <a:t>  </a:t>
            </a:r>
            <a:r>
              <a:rPr lang="en-US" i="1" dirty="0"/>
              <a:t>Planning and preparing a business case </a:t>
            </a:r>
            <a:r>
              <a:rPr lang="en-US" dirty="0"/>
              <a:t>(alternatives for risk management, iteration planes, and cost/schedule/profitability trade-offs are evaluated)</a:t>
            </a:r>
            <a:endParaRPr lang="en-US" sz="1400" dirty="0"/>
          </a:p>
          <a:p>
            <a:pPr algn="just"/>
            <a:endParaRPr lang="en-US" dirty="0"/>
          </a:p>
        </p:txBody>
      </p:sp>
      <p:sp>
        <p:nvSpPr>
          <p:cNvPr id="3" name="Title 2"/>
          <p:cNvSpPr>
            <a:spLocks noGrp="1"/>
          </p:cNvSpPr>
          <p:nvPr>
            <p:ph type="title"/>
          </p:nvPr>
        </p:nvSpPr>
        <p:spPr/>
        <p:txBody>
          <a:bodyPr/>
          <a:lstStyle/>
          <a:p>
            <a:r>
              <a:rPr lang="en-US" dirty="0"/>
              <a:t>Inception Phase</a:t>
            </a:r>
            <a:r>
              <a:rPr lang="en-US" sz="1600" dirty="0"/>
              <a:t/>
            </a:r>
            <a:br>
              <a:rPr lang="en-US" sz="1600" dirty="0"/>
            </a:br>
            <a:endParaRPr lang="en-US" dirty="0"/>
          </a:p>
        </p:txBody>
      </p:sp>
    </p:spTree>
    <p:extLst>
      <p:ext uri="{BB962C8B-B14F-4D97-AF65-F5344CB8AC3E}">
        <p14:creationId xmlns:p14="http://schemas.microsoft.com/office/powerpoint/2010/main" val="2338858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686800" cy="4684776"/>
          </a:xfrm>
        </p:spPr>
        <p:txBody>
          <a:bodyPr>
            <a:normAutofit fontScale="85000" lnSpcReduction="20000"/>
          </a:bodyPr>
          <a:lstStyle/>
          <a:p>
            <a:pPr algn="just"/>
            <a:r>
              <a:rPr lang="en-US" dirty="0"/>
              <a:t> </a:t>
            </a:r>
          </a:p>
          <a:p>
            <a:pPr algn="just"/>
            <a:r>
              <a:rPr lang="en-US" dirty="0"/>
              <a:t>It is easy to argue that the elaboration phase is the most critical of the four phases.  At the end of this phase, the “engineering “is considered complete and the project faces its reckoning. During the elaboration phase, an executable architecture prototype is built in one or more iterations, depending on the scope, size, risk and novelty of the project.</a:t>
            </a:r>
          </a:p>
          <a:p>
            <a:pPr algn="just"/>
            <a:r>
              <a:rPr lang="en-US" dirty="0"/>
              <a:t> </a:t>
            </a:r>
          </a:p>
          <a:p>
            <a:pPr algn="just"/>
            <a:r>
              <a:rPr lang="en-US" dirty="0"/>
              <a:t>Essential activities:</a:t>
            </a:r>
          </a:p>
          <a:p>
            <a:pPr algn="just"/>
            <a:r>
              <a:rPr lang="en-US" dirty="0"/>
              <a:t> </a:t>
            </a:r>
          </a:p>
          <a:p>
            <a:pPr algn="just"/>
            <a:r>
              <a:rPr lang="en-US" dirty="0"/>
              <a:t>   </a:t>
            </a:r>
            <a:r>
              <a:rPr lang="en-US" i="1" dirty="0"/>
              <a:t>Elaborating the vision </a:t>
            </a:r>
            <a:r>
              <a:rPr lang="en-US" dirty="0"/>
              <a:t>(establishing a high-fidelity understanding of the critical use cases that drive architectural or planning decisions)</a:t>
            </a:r>
          </a:p>
          <a:p>
            <a:pPr algn="just"/>
            <a:r>
              <a:rPr lang="en-US" dirty="0"/>
              <a:t> </a:t>
            </a:r>
          </a:p>
          <a:p>
            <a:pPr algn="just"/>
            <a:r>
              <a:rPr lang="en-US" dirty="0"/>
              <a:t>   </a:t>
            </a:r>
            <a:r>
              <a:rPr lang="en-US" i="1" dirty="0"/>
              <a:t>Elaborating the process and infrastructure </a:t>
            </a:r>
            <a:r>
              <a:rPr lang="en-US" dirty="0"/>
              <a:t>(establishing the construction process, the tools and process automation support)</a:t>
            </a:r>
          </a:p>
          <a:p>
            <a:pPr algn="just"/>
            <a:r>
              <a:rPr lang="en-US" dirty="0"/>
              <a:t> </a:t>
            </a:r>
          </a:p>
          <a:p>
            <a:pPr algn="just"/>
            <a:r>
              <a:rPr lang="en-US" dirty="0"/>
              <a:t>   </a:t>
            </a:r>
            <a:r>
              <a:rPr lang="en-US" i="1" dirty="0"/>
              <a:t>Elaborating the architecture and selecting components </a:t>
            </a:r>
            <a:r>
              <a:rPr lang="en-US" dirty="0"/>
              <a:t>(lessons learned from these activities may result in redesign of the architecture)</a:t>
            </a:r>
          </a:p>
          <a:p>
            <a:pPr algn="just"/>
            <a:r>
              <a:rPr lang="en-US" dirty="0"/>
              <a:t> </a:t>
            </a:r>
          </a:p>
          <a:p>
            <a:pPr algn="just"/>
            <a:endParaRPr lang="en-US" dirty="0"/>
          </a:p>
        </p:txBody>
      </p:sp>
      <p:sp>
        <p:nvSpPr>
          <p:cNvPr id="3" name="Title 2"/>
          <p:cNvSpPr>
            <a:spLocks noGrp="1"/>
          </p:cNvSpPr>
          <p:nvPr>
            <p:ph type="title"/>
          </p:nvPr>
        </p:nvSpPr>
        <p:spPr/>
        <p:txBody>
          <a:bodyPr/>
          <a:lstStyle/>
          <a:p>
            <a:r>
              <a:rPr lang="en-US" dirty="0"/>
              <a:t>Elaboration Phase</a:t>
            </a:r>
            <a:br>
              <a:rPr lang="en-US" dirty="0"/>
            </a:br>
            <a:endParaRPr lang="en-US" dirty="0"/>
          </a:p>
        </p:txBody>
      </p:sp>
    </p:spTree>
    <p:extLst>
      <p:ext uri="{BB962C8B-B14F-4D97-AF65-F5344CB8AC3E}">
        <p14:creationId xmlns:p14="http://schemas.microsoft.com/office/powerpoint/2010/main" val="3702922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just"/>
            <a:r>
              <a:rPr lang="en-US" dirty="0"/>
              <a:t> </a:t>
            </a:r>
          </a:p>
          <a:p>
            <a:pPr algn="just"/>
            <a:r>
              <a:rPr lang="en-US" dirty="0"/>
              <a:t>During the construction phase :</a:t>
            </a:r>
          </a:p>
          <a:p>
            <a:pPr algn="just"/>
            <a:r>
              <a:rPr lang="en-US" dirty="0"/>
              <a:t> </a:t>
            </a:r>
          </a:p>
          <a:p>
            <a:pPr algn="just"/>
            <a:r>
              <a:rPr lang="en-US" dirty="0"/>
              <a:t>All remaining components and application features are integrated into the application </a:t>
            </a:r>
          </a:p>
          <a:p>
            <a:pPr algn="just"/>
            <a:r>
              <a:rPr lang="en-US" dirty="0"/>
              <a:t> </a:t>
            </a:r>
          </a:p>
          <a:p>
            <a:pPr algn="just"/>
            <a:r>
              <a:rPr lang="en-US" dirty="0"/>
              <a:t>All features are thoroughly tested</a:t>
            </a:r>
          </a:p>
          <a:p>
            <a:pPr algn="just"/>
            <a:r>
              <a:rPr lang="en-US" dirty="0"/>
              <a:t> </a:t>
            </a:r>
          </a:p>
          <a:p>
            <a:pPr algn="just"/>
            <a:r>
              <a:rPr lang="en-US" dirty="0"/>
              <a:t> Essential activities:</a:t>
            </a:r>
          </a:p>
          <a:p>
            <a:pPr algn="just"/>
            <a:r>
              <a:rPr lang="en-US" dirty="0"/>
              <a:t> </a:t>
            </a:r>
          </a:p>
          <a:p>
            <a:pPr lvl="0" algn="just"/>
            <a:r>
              <a:rPr lang="en-US" dirty="0"/>
              <a:t>Resource management, control, and process optimization</a:t>
            </a:r>
          </a:p>
          <a:p>
            <a:pPr algn="just"/>
            <a:r>
              <a:rPr lang="en-US" dirty="0"/>
              <a:t> </a:t>
            </a:r>
          </a:p>
          <a:p>
            <a:pPr lvl="0" algn="just"/>
            <a:r>
              <a:rPr lang="en-US" dirty="0"/>
              <a:t>Complete component development and testing against evaluation criteria</a:t>
            </a:r>
          </a:p>
          <a:p>
            <a:pPr algn="just"/>
            <a:r>
              <a:rPr lang="en-US" dirty="0"/>
              <a:t> </a:t>
            </a:r>
          </a:p>
          <a:p>
            <a:pPr lvl="0" algn="just"/>
            <a:r>
              <a:rPr lang="en-US" dirty="0"/>
              <a:t>Assessment of the product releases against acceptance criteria of the vision</a:t>
            </a:r>
          </a:p>
          <a:p>
            <a:pPr algn="just"/>
            <a:endParaRPr lang="en-US" dirty="0"/>
          </a:p>
        </p:txBody>
      </p:sp>
      <p:sp>
        <p:nvSpPr>
          <p:cNvPr id="3" name="Title 2"/>
          <p:cNvSpPr>
            <a:spLocks noGrp="1"/>
          </p:cNvSpPr>
          <p:nvPr>
            <p:ph type="title"/>
          </p:nvPr>
        </p:nvSpPr>
        <p:spPr/>
        <p:txBody>
          <a:bodyPr/>
          <a:lstStyle/>
          <a:p>
            <a:r>
              <a:rPr lang="en-US" dirty="0"/>
              <a:t>Construction Phase</a:t>
            </a:r>
            <a:br>
              <a:rPr lang="en-US" dirty="0"/>
            </a:br>
            <a:endParaRPr lang="en-US" dirty="0"/>
          </a:p>
        </p:txBody>
      </p:sp>
    </p:spTree>
    <p:extLst>
      <p:ext uri="{BB962C8B-B14F-4D97-AF65-F5344CB8AC3E}">
        <p14:creationId xmlns:p14="http://schemas.microsoft.com/office/powerpoint/2010/main" val="105742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a:t> </a:t>
            </a:r>
          </a:p>
          <a:p>
            <a:r>
              <a:rPr lang="en-US" dirty="0"/>
              <a:t> The transition phase is entered when baseline is mature enough to be deployed in the end-user domain.  This  phase  could  include  beta  testing,  conversion  of  operational  databases,  and training of users and maintainers.</a:t>
            </a:r>
          </a:p>
          <a:p>
            <a:r>
              <a:rPr lang="en-US" dirty="0"/>
              <a:t> </a:t>
            </a:r>
          </a:p>
          <a:p>
            <a:r>
              <a:rPr lang="en-US" dirty="0"/>
              <a:t> Essential activities:</a:t>
            </a:r>
          </a:p>
          <a:p>
            <a:r>
              <a:rPr lang="en-US" dirty="0"/>
              <a:t> </a:t>
            </a:r>
          </a:p>
          <a:p>
            <a:pPr lvl="0"/>
            <a:r>
              <a:rPr lang="en-US" dirty="0"/>
              <a:t>Synchronization and integration of concurrent construction into consistent deployment baselines</a:t>
            </a:r>
          </a:p>
          <a:p>
            <a:r>
              <a:rPr lang="en-US" dirty="0"/>
              <a:t> </a:t>
            </a:r>
          </a:p>
          <a:p>
            <a:pPr lvl="0"/>
            <a:r>
              <a:rPr lang="en-US" dirty="0"/>
              <a:t>Deployment-specific engineering (commercial packaging and production, field personnel training)</a:t>
            </a:r>
          </a:p>
          <a:p>
            <a:r>
              <a:rPr lang="en-US" dirty="0"/>
              <a:t> </a:t>
            </a:r>
          </a:p>
          <a:p>
            <a:pPr lvl="0"/>
            <a:r>
              <a:rPr lang="en-US" dirty="0"/>
              <a:t>Assessment of deployment baselines against the complete vision and acceptance criteria in the requirements set</a:t>
            </a:r>
          </a:p>
          <a:p>
            <a:r>
              <a:rPr lang="en-US" dirty="0"/>
              <a:t> </a:t>
            </a:r>
          </a:p>
          <a:p>
            <a:r>
              <a:rPr lang="en-US" b="1" dirty="0"/>
              <a:t> </a:t>
            </a:r>
            <a:endParaRPr lang="en-US" dirty="0"/>
          </a:p>
          <a:p>
            <a:endParaRPr lang="en-US" dirty="0"/>
          </a:p>
        </p:txBody>
      </p:sp>
      <p:sp>
        <p:nvSpPr>
          <p:cNvPr id="3" name="Title 2"/>
          <p:cNvSpPr>
            <a:spLocks noGrp="1"/>
          </p:cNvSpPr>
          <p:nvPr>
            <p:ph type="title"/>
          </p:nvPr>
        </p:nvSpPr>
        <p:spPr/>
        <p:txBody>
          <a:bodyPr/>
          <a:lstStyle/>
          <a:p>
            <a:pPr lvl="0"/>
            <a:r>
              <a:rPr lang="en-US" dirty="0"/>
              <a:t>Transition Phase</a:t>
            </a:r>
            <a:br>
              <a:rPr lang="en-US" dirty="0"/>
            </a:br>
            <a:endParaRPr lang="en-US" dirty="0"/>
          </a:p>
        </p:txBody>
      </p:sp>
    </p:spTree>
    <p:extLst>
      <p:ext uri="{BB962C8B-B14F-4D97-AF65-F5344CB8AC3E}">
        <p14:creationId xmlns:p14="http://schemas.microsoft.com/office/powerpoint/2010/main" val="3158201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3363</TotalTime>
  <Words>1223</Words>
  <Application>Microsoft Office PowerPoint</Application>
  <PresentationFormat>On-screen Show (4:3)</PresentationFormat>
  <Paragraphs>346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BlackTie</vt:lpstr>
      <vt:lpstr>        SPPM CHECKPOINTS    29/09/2020      </vt:lpstr>
      <vt:lpstr>PowerPoint Presentation</vt:lpstr>
      <vt:lpstr>QUESTION-2</vt:lpstr>
      <vt:lpstr>Life-Cycle Phases </vt:lpstr>
      <vt:lpstr>Life Cycle Stages</vt:lpstr>
      <vt:lpstr>Inception Phase </vt:lpstr>
      <vt:lpstr>Elaboration Phase </vt:lpstr>
      <vt:lpstr>Construction Phase </vt:lpstr>
      <vt:lpstr>Transition Phase </vt:lpstr>
      <vt:lpstr>Evaluation Criteria </vt:lpstr>
      <vt:lpstr>Process Artifacts</vt:lpstr>
      <vt:lpstr>Management set </vt:lpstr>
      <vt:lpstr>The Engineering Sets: </vt:lpstr>
      <vt:lpstr>Management artifacts </vt:lpstr>
      <vt:lpstr>PowerPoint Presentation</vt:lpstr>
      <vt:lpstr>PowerPoint Presentation</vt:lpstr>
      <vt:lpstr>Engineering Artifacts: </vt:lpstr>
      <vt:lpstr>  Typical architecture description outline     </vt:lpstr>
      <vt:lpstr>Pragmatic Artifacts </vt:lpstr>
      <vt:lpstr>Pragmatic Artifacts </vt:lpstr>
      <vt:lpstr>Model-Based Software Architectures</vt:lpstr>
      <vt:lpstr>Model-Based Software Architectures-management perspective</vt:lpstr>
      <vt:lpstr>PowerPoint Presentation</vt:lpstr>
      <vt:lpstr>Model-Based Software Architectures-technical  perspective</vt:lpstr>
      <vt:lpstr>INTRODUCTION TO WORKFLOW </vt:lpstr>
      <vt:lpstr>PowerPoint Presentation</vt:lpstr>
      <vt:lpstr>PowerPoint Presentation</vt:lpstr>
      <vt:lpstr>Iteration Workflows </vt:lpstr>
      <vt:lpstr>PowerPoint Presentation</vt:lpstr>
      <vt:lpstr>PowerPoint Presentation</vt:lpstr>
      <vt:lpstr>Checkpoints of the process </vt:lpstr>
      <vt:lpstr>PowerPoint Presentation</vt:lpstr>
      <vt:lpstr>PowerPoint Presentation</vt:lpstr>
      <vt:lpstr>PowerPoint Presentation</vt:lpstr>
      <vt:lpstr>MAJOR MILESTONE</vt:lpstr>
      <vt:lpstr>MINOR MILESTONES</vt:lpstr>
      <vt:lpstr>PowerPoint Presentation</vt:lpstr>
      <vt:lpstr>PERIODIC STATUS ASSESSMENT</vt:lpstr>
      <vt:lpstr>Iterative Process Planning:  </vt:lpstr>
      <vt:lpstr>Work breakdown structure</vt:lpstr>
      <vt:lpstr>PowerPoint Presentation</vt:lpstr>
      <vt:lpstr>Conventional WBS issue</vt:lpstr>
      <vt:lpstr>EVOLUTIONARY WBS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152</cp:revision>
  <dcterms:created xsi:type="dcterms:W3CDTF">2006-08-16T00:00:00Z</dcterms:created>
  <dcterms:modified xsi:type="dcterms:W3CDTF">2020-09-29T07:19:51Z</dcterms:modified>
</cp:coreProperties>
</file>