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92b231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92b231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f02f92d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f02f92d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f02f92d5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f02f92d5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f02f92d5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f02f92d5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f02f92d5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f02f92d5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f02f92d5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f02f92d5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55d8904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55d8904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55d8904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55d8904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f02f92d5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f02f92d5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55d8904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d55d8904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6f2d552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6f2d552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cf02f92d5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cf02f92d5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65b8aa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65b8aa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65b8aa30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65b8aa3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65b8aa3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65b8aa3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65b8aa30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65b8aa30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65b8aa30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65b8aa30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cf02f92d5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f02f92d5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f02f92d5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f02f92d5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6f2d55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6f2d55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f02f92d5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f02f92d5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f02f92d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f02f92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f02f92d5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f02f92d5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f02f92d5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f02f92d5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f02f92d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f02f92d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f02f92d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f02f92d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youtube.com/watch?v=-A44pRFrbwc" TargetMode="External"/><Relationship Id="rId4" Type="http://schemas.openxmlformats.org/officeDocument/2006/relationships/hyperlink" Target="https://www.ncbi.nlm.nih.gov/pmc/articles/PMC3444174/#:~:text=What%20Is%20Effect%20Size%3F,in%20two%20different%20intervention%20group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cbi.nlm.nih.gov/pmc/articles/PMC6001694/#mpr1608-sec-0018title" TargetMode="External"/><Relationship Id="rId4" Type="http://schemas.openxmlformats.org/officeDocument/2006/relationships/hyperlink" Target="https://www.nature.com/articles/s43586-021-00056-9#Fig4" TargetMode="External"/><Relationship Id="rId5" Type="http://schemas.openxmlformats.org/officeDocument/2006/relationships/hyperlink" Target="https://www.ncbi.nlm.nih.gov/pmc/articles/PMC600169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prsice.info/" TargetMode="External"/><Relationship Id="rId4" Type="http://schemas.openxmlformats.org/officeDocument/2006/relationships/hyperlink" Target="https://www.ncbi.nlm.nih.gov/pmc/articles/PMC6001694/#mpr1608-bib-0015" TargetMode="External"/><Relationship Id="rId5" Type="http://schemas.openxmlformats.org/officeDocument/2006/relationships/hyperlink" Target="https://github.com/MareesAT/GWA_tutorial/" TargetMode="External"/><Relationship Id="rId6" Type="http://schemas.openxmlformats.org/officeDocument/2006/relationships/hyperlink" Target="https://www.ncbi.nlm.nih.gov/pmc/articles/PMC6001694/#mpr1608-bib-0031" TargetMode="External"/><Relationship Id="rId7" Type="http://schemas.openxmlformats.org/officeDocument/2006/relationships/hyperlink" Target="https://www.ncbi.nlm.nih.gov/pmc/articles/PMC6001694/#mpr1608-bib-004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ncbi.nlm.nih.gov/pmc/articles/PMC600169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nature.com/articles/s41596-020-0353-1#Sec2"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hoishingwan.github.io/PRS-Tutorial/"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hoishingwan.github.io/PRS-Tutorial/" TargetMode="External"/><Relationship Id="rId4" Type="http://schemas.openxmlformats.org/officeDocument/2006/relationships/hyperlink" Target="https://choishingwan.github.io/PRS-Tutorial/plink/" TargetMode="External"/><Relationship Id="rId5" Type="http://schemas.openxmlformats.org/officeDocument/2006/relationships/hyperlink" Target="https://choishingwan.github.io/PRS-Tutorial/prsice/" TargetMode="External"/><Relationship Id="rId6" Type="http://schemas.openxmlformats.org/officeDocument/2006/relationships/hyperlink" Target="https://choishingwan.github.io/PRS-Tutorial/ldpred/" TargetMode="External"/><Relationship Id="rId7" Type="http://schemas.openxmlformats.org/officeDocument/2006/relationships/hyperlink" Target="https://choishingwan.github.io/PRS-Tutorial/lassos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ncbi.nlm.nih.gov/pmc/articles/PMC600169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f-co.re/gwas" TargetMode="External"/><Relationship Id="rId4" Type="http://schemas.openxmlformats.org/officeDocument/2006/relationships/hyperlink" Target="https://www.biorxiv.org/content/10.1101/2022.05.02.490206v1.full.pdf" TargetMode="External"/><Relationship Id="rId5" Type="http://schemas.openxmlformats.org/officeDocument/2006/relationships/hyperlink" Target="https://quay.io/organization/h3abionet_org/" TargetMode="External"/><Relationship Id="rId6" Type="http://schemas.openxmlformats.org/officeDocument/2006/relationships/hyperlink" Target="https://github.com/h3abionet/h3agwas-docker" TargetMode="External"/><Relationship Id="rId7" Type="http://schemas.openxmlformats.org/officeDocument/2006/relationships/hyperlink" Target="https://joss.theoj.org/papers/10.21105/joss.02957" TargetMode="External"/><Relationship Id="rId8" Type="http://schemas.openxmlformats.org/officeDocument/2006/relationships/hyperlink" Target="https://github.com/montilab/nf-gwas-pipeli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pgscatalog.org/" TargetMode="External"/><Relationship Id="rId4" Type="http://schemas.openxmlformats.org/officeDocument/2006/relationships/hyperlink" Target="https://www.pgscatalog.org/" TargetMode="External"/><Relationship Id="rId5" Type="http://schemas.openxmlformats.org/officeDocument/2006/relationships/hyperlink" Target="https://www.pgscatalog.org/" TargetMode="External"/><Relationship Id="rId6"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nature.com/articles/s43586-021-00056-9#article-info" TargetMode="External"/><Relationship Id="rId4" Type="http://schemas.openxmlformats.org/officeDocument/2006/relationships/hyperlink" Target="https://www.nature.com/articles/s43586-021-00056-9" TargetMode="External"/><Relationship Id="rId5" Type="http://schemas.openxmlformats.org/officeDocument/2006/relationships/hyperlink" Target="https://www.nature.com/nprot" TargetMode="External"/><Relationship Id="rId6" Type="http://schemas.openxmlformats.org/officeDocument/2006/relationships/hyperlink" Target="https://www.nature.com/articles/s41596-020-0353-1#article-info" TargetMode="External"/><Relationship Id="rId7" Type="http://schemas.openxmlformats.org/officeDocument/2006/relationships/hyperlink" Target="http://www.transplantdb.eu/sites/transplantdb.eu/files/HandsOnTutorialtoGWAS_Seren-030715.pdf" TargetMode="External"/><Relationship Id="rId8" Type="http://schemas.openxmlformats.org/officeDocument/2006/relationships/hyperlink" Target="https://hastie.su.domains/ElemStatLear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nature.com/articles/s41596-020-0353-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PGScatalog/pgsc_calc" TargetMode="External"/><Relationship Id="rId4" Type="http://schemas.openxmlformats.org/officeDocument/2006/relationships/hyperlink" Target="https://www.pgscatalog.org/" TargetMode="External"/><Relationship Id="rId5" Type="http://schemas.openxmlformats.org/officeDocument/2006/relationships/hyperlink" Target="https://github.com/PGScatalog/pgsc_calc/blob/main/LICENSE" TargetMode="External"/><Relationship Id="rId6" Type="http://schemas.openxmlformats.org/officeDocument/2006/relationships/hyperlink" Target="https://nf-co.re/" TargetMode="External"/><Relationship Id="rId7" Type="http://schemas.openxmlformats.org/officeDocument/2006/relationships/hyperlink" Target="https://doi.org/10.1038/s41587-020-0439-x" TargetMode="External"/><Relationship Id="rId8" Type="http://schemas.openxmlformats.org/officeDocument/2006/relationships/hyperlink" Target="https://github.com/nf-core/tools/blob/master/LICEN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nature.com/articles/s43586-021-00056-9#Glos6" TargetMode="External"/><Relationship Id="rId4" Type="http://schemas.openxmlformats.org/officeDocument/2006/relationships/hyperlink" Target="https://www.nature.com/articles/s43586-021-00056-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cbi.nlm.nih.gov/pmc/articles/PMC6001694/" TargetMode="External"/><Relationship Id="rId4" Type="http://schemas.openxmlformats.org/officeDocument/2006/relationships/hyperlink" Target="https://www.ncbi.nlm.nih.gov/pmc/articles/PMC6001694/#mpr1608-bib-0022" TargetMode="External"/><Relationship Id="rId5" Type="http://schemas.openxmlformats.org/officeDocument/2006/relationships/hyperlink" Target="https://www.ncbi.nlm.nih.gov/pmc/articles/PMC6001694/#mpr1608-blk-00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nature.com/articles/s43586-021-00056-9"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ncbi.nlm.nih.gov/pmc/articles/PMC6001694/" TargetMode="External"/><Relationship Id="rId4" Type="http://schemas.openxmlformats.org/officeDocument/2006/relationships/hyperlink" Target="https://github.com/MareesAT/GWA_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www.nature.com/articles/s43586-021-00056-9#ref-CR7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hapmap.ncbi.nlm.nih.gov/" TargetMode="External"/><Relationship Id="rId4" Type="http://schemas.openxmlformats.org/officeDocument/2006/relationships/hyperlink" Target="https://www.ncbi.nlm.nih.gov/pmc/articles/PMC6001694/#mpr1608-bib-0018" TargetMode="External"/><Relationship Id="rId5" Type="http://schemas.openxmlformats.org/officeDocument/2006/relationships/hyperlink" Target="http://www.1000genomes.org/" TargetMode="External"/><Relationship Id="rId6" Type="http://schemas.openxmlformats.org/officeDocument/2006/relationships/hyperlink" Target="https://www.ncbi.nlm.nih.gov/pmc/articles/PMC6001694/#mpr1608-bib-0002" TargetMode="External"/><Relationship Id="rId7" Type="http://schemas.openxmlformats.org/officeDocument/2006/relationships/hyperlink" Target="https://www.ncbi.nlm.nih.gov/ga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ncbi.nlm.nih.gov/pmc/articles/PMC6001694/#mpr1608-sec-0006title" TargetMode="External"/><Relationship Id="rId4" Type="http://schemas.openxmlformats.org/officeDocument/2006/relationships/hyperlink" Target="https://www.ncbi.nlm.nih.gov/pmc/articles/PMC6001694/#mpr1608-blk-0001" TargetMode="External"/><Relationship Id="rId5" Type="http://schemas.openxmlformats.org/officeDocument/2006/relationships/hyperlink" Target="https://www.ncbi.nlm.nih.gov/pmc/articles/PMC6001694/#mpr1608-sec-0009title" TargetMode="External"/><Relationship Id="rId6" Type="http://schemas.openxmlformats.org/officeDocument/2006/relationships/hyperlink" Target="https://www.ncbi.nlm.nih.gov/pmc/articles/PMC6001694/#mpr1608-sec-0013tit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8920800" cy="63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374151"/>
                </a:solidFill>
                <a:highlight>
                  <a:srgbClr val="F7F7F8"/>
                </a:highlight>
                <a:latin typeface="Roboto"/>
                <a:ea typeface="Roboto"/>
                <a:cs typeface="Roboto"/>
                <a:sym typeface="Roboto"/>
              </a:rPr>
              <a:t>GWAS stands for </a:t>
            </a:r>
            <a:r>
              <a:rPr b="1" lang="en-GB" sz="1100">
                <a:solidFill>
                  <a:srgbClr val="374151"/>
                </a:solidFill>
                <a:highlight>
                  <a:srgbClr val="F7F7F8"/>
                </a:highlight>
                <a:latin typeface="Roboto"/>
                <a:ea typeface="Roboto"/>
                <a:cs typeface="Roboto"/>
                <a:sym typeface="Roboto"/>
              </a:rPr>
              <a:t>Genome-Wide Association Study.</a:t>
            </a:r>
            <a:r>
              <a:rPr lang="en-GB" sz="1100">
                <a:solidFill>
                  <a:srgbClr val="374151"/>
                </a:solidFill>
                <a:highlight>
                  <a:srgbClr val="F7F7F8"/>
                </a:highlight>
                <a:latin typeface="Roboto"/>
                <a:ea typeface="Roboto"/>
                <a:cs typeface="Roboto"/>
                <a:sym typeface="Roboto"/>
              </a:rPr>
              <a:t>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150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It is a method used in genetics and genomics research to identify </a:t>
            </a:r>
            <a:r>
              <a:rPr b="1" lang="en-GB" sz="1100">
                <a:solidFill>
                  <a:srgbClr val="374151"/>
                </a:solidFill>
                <a:highlight>
                  <a:srgbClr val="F7F7F8"/>
                </a:highlight>
                <a:latin typeface="Roboto"/>
                <a:ea typeface="Roboto"/>
                <a:cs typeface="Roboto"/>
                <a:sym typeface="Roboto"/>
              </a:rPr>
              <a:t>associations between genetic variations and traits or diseases.</a:t>
            </a:r>
            <a:r>
              <a:rPr lang="en-GB" sz="1100">
                <a:solidFill>
                  <a:srgbClr val="374151"/>
                </a:solidFill>
                <a:highlight>
                  <a:srgbClr val="F7F7F8"/>
                </a:highlight>
                <a:latin typeface="Roboto"/>
                <a:ea typeface="Roboto"/>
                <a:cs typeface="Roboto"/>
                <a:sym typeface="Roboto"/>
              </a:rPr>
              <a:t>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In a GWAS, researchers examine a large number of genetic markers, such as single nucleotide polymorphisms (SNPs), across the entire genome of individuals from a population.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By comparing the presence or absence of specific genetic variations in individuals with a particular trait or disease to those without the trait or disease, researchers can </a:t>
            </a:r>
            <a:r>
              <a:rPr b="1" lang="en-GB" sz="1100">
                <a:solidFill>
                  <a:srgbClr val="374151"/>
                </a:solidFill>
                <a:highlight>
                  <a:srgbClr val="F7F7F8"/>
                </a:highlight>
                <a:latin typeface="Roboto"/>
                <a:ea typeface="Roboto"/>
                <a:cs typeface="Roboto"/>
                <a:sym typeface="Roboto"/>
              </a:rPr>
              <a:t>identify potential genetic associations</a:t>
            </a:r>
            <a:r>
              <a:rPr lang="en-GB" sz="1100">
                <a:solidFill>
                  <a:srgbClr val="374151"/>
                </a:solidFill>
                <a:highlight>
                  <a:srgbClr val="F7F7F8"/>
                </a:highlight>
                <a:latin typeface="Roboto"/>
                <a:ea typeface="Roboto"/>
                <a:cs typeface="Roboto"/>
                <a:sym typeface="Roboto"/>
              </a:rPr>
              <a:t>.</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GWAS studies have been instrumental in discovering genetic variants that are associated with various complex traits and diseases, including common conditions like diabetes, heart disease, and certain types of cancer. The findings from GWAS can provide insights into the underlying genetic basis of these traits and diseases, as well as potential targets for further research and therapeutic interventions.</a:t>
            </a:r>
            <a:endParaRPr sz="11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rgbClr val="F7F7F8"/>
                </a:highlight>
                <a:latin typeface="Roboto"/>
                <a:ea typeface="Roboto"/>
                <a:cs typeface="Roboto"/>
                <a:sym typeface="Roboto"/>
              </a:rPr>
              <a:t>PRS stands for </a:t>
            </a:r>
            <a:r>
              <a:rPr b="1" lang="en-GB" sz="1100">
                <a:solidFill>
                  <a:srgbClr val="374151"/>
                </a:solidFill>
                <a:highlight>
                  <a:srgbClr val="F7F7F8"/>
                </a:highlight>
                <a:latin typeface="Roboto"/>
                <a:ea typeface="Roboto"/>
                <a:cs typeface="Roboto"/>
                <a:sym typeface="Roboto"/>
              </a:rPr>
              <a:t>Polygenic Risk Score</a:t>
            </a:r>
            <a:r>
              <a:rPr lang="en-GB" sz="1100">
                <a:solidFill>
                  <a:srgbClr val="374151"/>
                </a:solidFill>
                <a:highlight>
                  <a:srgbClr val="F7F7F8"/>
                </a:highlight>
                <a:latin typeface="Roboto"/>
                <a:ea typeface="Roboto"/>
                <a:cs typeface="Roboto"/>
                <a:sym typeface="Roboto"/>
              </a:rPr>
              <a:t>. </a:t>
            </a:r>
            <a:endParaRPr sz="11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rgbClr val="F7F7F8"/>
                </a:highlight>
                <a:latin typeface="Roboto"/>
                <a:ea typeface="Roboto"/>
                <a:cs typeface="Roboto"/>
                <a:sym typeface="Roboto"/>
              </a:rPr>
              <a:t>It is a </a:t>
            </a:r>
            <a:r>
              <a:rPr lang="en-GB" sz="1100" u="sng">
                <a:solidFill>
                  <a:srgbClr val="374151"/>
                </a:solidFill>
                <a:highlight>
                  <a:srgbClr val="F7F7F8"/>
                </a:highlight>
                <a:latin typeface="Roboto"/>
                <a:ea typeface="Roboto"/>
                <a:cs typeface="Roboto"/>
                <a:sym typeface="Roboto"/>
              </a:rPr>
              <a:t>numerical score </a:t>
            </a:r>
            <a:r>
              <a:rPr lang="en-GB" sz="1100">
                <a:solidFill>
                  <a:srgbClr val="374151"/>
                </a:solidFill>
                <a:highlight>
                  <a:srgbClr val="F7F7F8"/>
                </a:highlight>
                <a:latin typeface="Roboto"/>
                <a:ea typeface="Roboto"/>
                <a:cs typeface="Roboto"/>
                <a:sym typeface="Roboto"/>
              </a:rPr>
              <a:t>calculated using data from GWAS studies to </a:t>
            </a:r>
            <a:r>
              <a:rPr b="1" lang="en-GB" sz="1100">
                <a:solidFill>
                  <a:srgbClr val="374151"/>
                </a:solidFill>
                <a:highlight>
                  <a:srgbClr val="F7F7F8"/>
                </a:highlight>
                <a:latin typeface="Roboto"/>
                <a:ea typeface="Roboto"/>
                <a:cs typeface="Roboto"/>
                <a:sym typeface="Roboto"/>
              </a:rPr>
              <a:t>estimate an individual's genetic predisposition to a particular trait or disease</a:t>
            </a:r>
            <a:r>
              <a:rPr lang="en-GB" sz="1100">
                <a:solidFill>
                  <a:srgbClr val="374151"/>
                </a:solidFill>
                <a:highlight>
                  <a:srgbClr val="F7F7F8"/>
                </a:highlight>
                <a:latin typeface="Roboto"/>
                <a:ea typeface="Roboto"/>
                <a:cs typeface="Roboto"/>
                <a:sym typeface="Roboto"/>
              </a:rPr>
              <a:t>. </a:t>
            </a:r>
            <a:endParaRPr sz="11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rgbClr val="F7F7F8"/>
                </a:highlight>
                <a:latin typeface="Roboto"/>
                <a:ea typeface="Roboto"/>
                <a:cs typeface="Roboto"/>
                <a:sym typeface="Roboto"/>
              </a:rPr>
              <a:t>The PRS is based on the </a:t>
            </a:r>
            <a:r>
              <a:rPr b="1" lang="en-GB" sz="1100">
                <a:solidFill>
                  <a:srgbClr val="374151"/>
                </a:solidFill>
                <a:highlight>
                  <a:srgbClr val="F7F7F8"/>
                </a:highlight>
                <a:latin typeface="Roboto"/>
                <a:ea typeface="Roboto"/>
                <a:cs typeface="Roboto"/>
                <a:sym typeface="Roboto"/>
              </a:rPr>
              <a:t>cumulative effects of multiple genetic variants identified in GWAS</a:t>
            </a:r>
            <a:r>
              <a:rPr lang="en-GB" sz="1100">
                <a:solidFill>
                  <a:srgbClr val="374151"/>
                </a:solidFill>
                <a:highlight>
                  <a:srgbClr val="F7F7F8"/>
                </a:highlight>
                <a:latin typeface="Roboto"/>
                <a:ea typeface="Roboto"/>
                <a:cs typeface="Roboto"/>
                <a:sym typeface="Roboto"/>
              </a:rPr>
              <a:t>, each of which may have a small effect on the trait or disease.</a:t>
            </a:r>
            <a:endParaRPr sz="11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rgbClr val="F7F7F8"/>
                </a:highlight>
                <a:latin typeface="Roboto"/>
                <a:ea typeface="Roboto"/>
                <a:cs typeface="Roboto"/>
                <a:sym typeface="Roboto"/>
              </a:rPr>
              <a:t>To calculate a PRS, researchers assign a weight to each genetic variant based on its strength of association with the trait or disease in the GWAS. These weights are then multiplied by the number of risk alleles (i.e., the specific genetic variant associated with the trait or disease) an individual carries at each relevant locus. The weighted scores are summed to generate an overall PRS for an individual, indicating their genetic risk profile for the trait or disease of interest.</a:t>
            </a:r>
            <a:endParaRPr sz="11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sz="1100">
                <a:solidFill>
                  <a:srgbClr val="374151"/>
                </a:solidFill>
                <a:highlight>
                  <a:srgbClr val="F7F7F8"/>
                </a:highlight>
                <a:latin typeface="Roboto"/>
                <a:ea typeface="Roboto"/>
                <a:cs typeface="Roboto"/>
                <a:sym typeface="Roboto"/>
              </a:rPr>
              <a:t>PRS can be used in various applications, including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150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Predicting an individual's susceptibility to developing certain diseases, such as diabetes or coronary heart disease.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It can also be used to stratify individuals in research studies, assess disease risk in population-level studies, or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identify high-risk individuals who may benefit from early interventions or targeted screening. </a:t>
            </a:r>
            <a:endParaRPr sz="1100">
              <a:solidFill>
                <a:srgbClr val="374151"/>
              </a:solidFill>
              <a:highlight>
                <a:srgbClr val="F7F7F8"/>
              </a:highlight>
              <a:latin typeface="Roboto"/>
              <a:ea typeface="Roboto"/>
              <a:cs typeface="Roboto"/>
              <a:sym typeface="Roboto"/>
            </a:endParaRPr>
          </a:p>
          <a:p>
            <a:pPr indent="-298450" lvl="0" marL="457200" rtl="0" algn="l">
              <a:lnSpc>
                <a:spcPct val="115000"/>
              </a:lnSpc>
              <a:spcBef>
                <a:spcPts val="0"/>
              </a:spcBef>
              <a:spcAft>
                <a:spcPts val="0"/>
              </a:spcAft>
              <a:buClr>
                <a:srgbClr val="374151"/>
              </a:buClr>
              <a:buSzPts val="1100"/>
              <a:buFont typeface="Roboto"/>
              <a:buChar char="●"/>
            </a:pPr>
            <a:r>
              <a:rPr lang="en-GB" sz="1100">
                <a:solidFill>
                  <a:srgbClr val="374151"/>
                </a:solidFill>
                <a:highlight>
                  <a:srgbClr val="F7F7F8"/>
                </a:highlight>
                <a:latin typeface="Roboto"/>
                <a:ea typeface="Roboto"/>
                <a:cs typeface="Roboto"/>
                <a:sym typeface="Roboto"/>
              </a:rPr>
              <a:t>However, it's important to note that PRS is a probabilistic estimation and does not provide definitive predictions or diagnoses on an individual level.</a:t>
            </a:r>
            <a:endParaRPr sz="11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10475" y="941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2000"/>
              </a:spcBef>
              <a:spcAft>
                <a:spcPts val="0"/>
              </a:spcAft>
              <a:buNone/>
            </a:pPr>
            <a:r>
              <a:rPr lang="en-GB" sz="1700">
                <a:solidFill>
                  <a:srgbClr val="995733"/>
                </a:solidFill>
                <a:highlight>
                  <a:srgbClr val="FFFFFF"/>
                </a:highlight>
                <a:latin typeface="Cambria"/>
                <a:ea typeface="Cambria"/>
                <a:cs typeface="Cambria"/>
                <a:sym typeface="Cambria"/>
              </a:rPr>
              <a:t>STATISTICAL TESTS OF ASSOCIATION FOR BINARY AND QUANTITATIVE TRAITS</a:t>
            </a:r>
            <a:endParaRPr sz="1700">
              <a:solidFill>
                <a:srgbClr val="995733"/>
              </a:solidFill>
              <a:highlight>
                <a:srgbClr val="FFFFFF"/>
              </a:highlight>
              <a:latin typeface="Cambria"/>
              <a:ea typeface="Cambria"/>
              <a:cs typeface="Cambria"/>
              <a:sym typeface="Cambria"/>
            </a:endParaRPr>
          </a:p>
          <a:p>
            <a:pPr indent="0" lvl="0" marL="0" rtl="0" algn="l">
              <a:lnSpc>
                <a:spcPct val="132352"/>
              </a:lnSpc>
              <a:spcBef>
                <a:spcPts val="2000"/>
              </a:spcBef>
              <a:spcAft>
                <a:spcPts val="0"/>
              </a:spcAft>
              <a:buClr>
                <a:schemeClr val="dk1"/>
              </a:buClr>
              <a:buSzPct val="74435"/>
              <a:buFont typeface="Arial"/>
              <a:buNone/>
            </a:pPr>
            <a:r>
              <a:rPr lang="en-GB" sz="1477">
                <a:solidFill>
                  <a:srgbClr val="995733"/>
                </a:solidFill>
                <a:highlight>
                  <a:srgbClr val="FFFFFF"/>
                </a:highlight>
                <a:latin typeface="Cambria"/>
                <a:ea typeface="Cambria"/>
                <a:cs typeface="Cambria"/>
                <a:sym typeface="Cambria"/>
              </a:rPr>
              <a:t>(https://www.ncbi.nlm.nih.gov/pmc/articles/PMC6001694/#mpr1608-sec-0014title)</a:t>
            </a:r>
            <a:endParaRPr sz="1477">
              <a:solidFill>
                <a:srgbClr val="995733"/>
              </a:solidFill>
              <a:highlight>
                <a:srgbClr val="FFFFFF"/>
              </a:highlight>
              <a:latin typeface="Cambria"/>
              <a:ea typeface="Cambria"/>
              <a:cs typeface="Cambria"/>
              <a:sym typeface="Cambria"/>
            </a:endParaRPr>
          </a:p>
          <a:p>
            <a:pPr indent="0" lvl="0" marL="0" rtl="0" algn="l">
              <a:spcBef>
                <a:spcPts val="1000"/>
              </a:spcBef>
              <a:spcAft>
                <a:spcPts val="0"/>
              </a:spcAft>
              <a:buNone/>
            </a:pPr>
            <a:r>
              <a:t/>
            </a:r>
            <a:endParaRPr/>
          </a:p>
        </p:txBody>
      </p:sp>
      <p:sp>
        <p:nvSpPr>
          <p:cNvPr id="114" name="Google Shape;114;p22"/>
          <p:cNvSpPr txBox="1"/>
          <p:nvPr>
            <p:ph idx="1" type="body"/>
          </p:nvPr>
        </p:nvSpPr>
        <p:spPr>
          <a:xfrm>
            <a:off x="170000" y="1152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accent2"/>
                </a:solidFill>
                <a:highlight>
                  <a:srgbClr val="FFFFFF"/>
                </a:highlight>
                <a:latin typeface="Cambria"/>
                <a:ea typeface="Cambria"/>
                <a:cs typeface="Cambria"/>
                <a:sym typeface="Cambria"/>
              </a:rPr>
              <a:t>After QC and calculation of MDS components, the data are ready for subsequent association tests.</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500">
                <a:solidFill>
                  <a:schemeClr val="accent2"/>
                </a:solidFill>
                <a:highlight>
                  <a:srgbClr val="FFFFFF"/>
                </a:highlight>
                <a:latin typeface="Cambria"/>
                <a:ea typeface="Cambria"/>
                <a:cs typeface="Cambria"/>
                <a:sym typeface="Cambria"/>
              </a:rPr>
              <a:t>Various types of association that are suitable for </a:t>
            </a:r>
            <a:endParaRPr sz="1500">
              <a:solidFill>
                <a:schemeClr val="accent2"/>
              </a:solidFill>
              <a:highlight>
                <a:srgbClr val="FFFFFF"/>
              </a:highlight>
              <a:latin typeface="Cambria"/>
              <a:ea typeface="Cambria"/>
              <a:cs typeface="Cambria"/>
              <a:sym typeface="Cambria"/>
            </a:endParaRPr>
          </a:p>
          <a:p>
            <a:pPr indent="-323850" lvl="0" marL="457200" rtl="0" algn="l">
              <a:spcBef>
                <a:spcPts val="1200"/>
              </a:spcBef>
              <a:spcAft>
                <a:spcPts val="0"/>
              </a:spcAft>
              <a:buClr>
                <a:schemeClr val="accent2"/>
              </a:buClr>
              <a:buSzPts val="1500"/>
              <a:buFont typeface="Cambria"/>
              <a:buChar char="●"/>
            </a:pPr>
            <a:r>
              <a:rPr lang="en-GB" sz="1500">
                <a:solidFill>
                  <a:schemeClr val="accent2"/>
                </a:solidFill>
                <a:highlight>
                  <a:srgbClr val="FFFFFF"/>
                </a:highlight>
                <a:latin typeface="Cambria"/>
                <a:ea typeface="Cambria"/>
                <a:cs typeface="Cambria"/>
                <a:sym typeface="Cambria"/>
              </a:rPr>
              <a:t>Binary traits (e.g., alcohol dependent patients vs. healthy controls) or </a:t>
            </a:r>
            <a:endParaRPr sz="1500">
              <a:solidFill>
                <a:schemeClr val="accent2"/>
              </a:solidFill>
              <a:highlight>
                <a:srgbClr val="FFFFFF"/>
              </a:highlight>
              <a:latin typeface="Cambria"/>
              <a:ea typeface="Cambria"/>
              <a:cs typeface="Cambria"/>
              <a:sym typeface="Cambria"/>
            </a:endParaRPr>
          </a:p>
          <a:p>
            <a:pPr indent="-323850" lvl="0" marL="457200" rtl="0" algn="l">
              <a:spcBef>
                <a:spcPts val="0"/>
              </a:spcBef>
              <a:spcAft>
                <a:spcPts val="0"/>
              </a:spcAft>
              <a:buClr>
                <a:schemeClr val="accent2"/>
              </a:buClr>
              <a:buSzPts val="1500"/>
              <a:buFont typeface="Cambria"/>
              <a:buChar char="●"/>
            </a:pPr>
            <a:r>
              <a:rPr lang="en-GB" sz="1500">
                <a:solidFill>
                  <a:schemeClr val="accent2"/>
                </a:solidFill>
                <a:highlight>
                  <a:srgbClr val="FFFFFF"/>
                </a:highlight>
                <a:latin typeface="Cambria"/>
                <a:ea typeface="Cambria"/>
                <a:cs typeface="Cambria"/>
                <a:sym typeface="Cambria"/>
              </a:rPr>
              <a:t>Quantitative traits (e.g., the number of alcoholic beverages consumed per week).</a:t>
            </a:r>
            <a:endParaRPr sz="1500">
              <a:solidFill>
                <a:schemeClr val="accent2"/>
              </a:solidFill>
              <a:highlight>
                <a:srgbClr val="FFFFFF"/>
              </a:highlight>
              <a:latin typeface="Cambria"/>
              <a:ea typeface="Cambria"/>
              <a:cs typeface="Cambria"/>
              <a:sym typeface="Cambria"/>
            </a:endParaRPr>
          </a:p>
          <a:p>
            <a:pPr indent="0" lvl="0" marL="0" rtl="0" algn="l">
              <a:lnSpc>
                <a:spcPct val="173076"/>
              </a:lnSpc>
              <a:spcBef>
                <a:spcPts val="2000"/>
              </a:spcBef>
              <a:spcAft>
                <a:spcPts val="0"/>
              </a:spcAft>
              <a:buClr>
                <a:schemeClr val="dk1"/>
              </a:buClr>
              <a:buSzPts val="1100"/>
              <a:buFont typeface="Arial"/>
              <a:buNone/>
            </a:pPr>
            <a:r>
              <a:rPr lang="en-GB" sz="1600">
                <a:solidFill>
                  <a:srgbClr val="734126"/>
                </a:solidFill>
                <a:highlight>
                  <a:srgbClr val="FFFFFF"/>
                </a:highlight>
                <a:latin typeface="Cambria"/>
                <a:ea typeface="Cambria"/>
                <a:cs typeface="Cambria"/>
                <a:sym typeface="Cambria"/>
              </a:rPr>
              <a:t>Correction for multiple testing</a:t>
            </a:r>
            <a:endParaRPr sz="1600">
              <a:solidFill>
                <a:srgbClr val="734126"/>
              </a:solidFill>
              <a:highlight>
                <a:srgbClr val="FFFFFF"/>
              </a:highlight>
              <a:latin typeface="Cambria"/>
              <a:ea typeface="Cambria"/>
              <a:cs typeface="Cambria"/>
              <a:sym typeface="Cambria"/>
            </a:endParaRPr>
          </a:p>
          <a:p>
            <a:pPr indent="0" lvl="0" marL="0" rtl="0" algn="l">
              <a:spcBef>
                <a:spcPts val="1000"/>
              </a:spcBef>
              <a:spcAft>
                <a:spcPts val="1200"/>
              </a:spcAft>
              <a:buNone/>
            </a:pPr>
            <a:r>
              <a:t/>
            </a:r>
            <a:endParaRPr sz="1500">
              <a:solidFill>
                <a:schemeClr val="accent2"/>
              </a:solidFill>
              <a:highlight>
                <a:srgbClr val="FFFFFF"/>
              </a:highlight>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8525" y="603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1785">
                <a:solidFill>
                  <a:srgbClr val="980000"/>
                </a:solidFill>
                <a:highlight>
                  <a:srgbClr val="FFFFFF"/>
                </a:highlight>
                <a:latin typeface="Times New Roman"/>
                <a:ea typeface="Times New Roman"/>
                <a:cs typeface="Times New Roman"/>
                <a:sym typeface="Times New Roman"/>
              </a:rPr>
              <a:t>Polygenic risk score (PRS)</a:t>
            </a:r>
            <a:endParaRPr b="1" sz="1785">
              <a:solidFill>
                <a:srgbClr val="980000"/>
              </a:solidFill>
              <a:highlight>
                <a:srgbClr val="FFFFFF"/>
              </a:highlight>
              <a:latin typeface="Times New Roman"/>
              <a:ea typeface="Times New Roman"/>
              <a:cs typeface="Times New Roman"/>
              <a:sym typeface="Times New Roman"/>
            </a:endParaRPr>
          </a:p>
        </p:txBody>
      </p:sp>
      <p:sp>
        <p:nvSpPr>
          <p:cNvPr id="120" name="Google Shape;120;p23"/>
          <p:cNvSpPr txBox="1"/>
          <p:nvPr>
            <p:ph idx="1" type="body"/>
          </p:nvPr>
        </p:nvSpPr>
        <p:spPr>
          <a:xfrm>
            <a:off x="95750" y="633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GB" sz="1000">
                <a:solidFill>
                  <a:schemeClr val="accent2"/>
                </a:solidFill>
                <a:highlight>
                  <a:srgbClr val="FFFFFF"/>
                </a:highlight>
                <a:latin typeface="Cambria"/>
                <a:ea typeface="Cambria"/>
                <a:cs typeface="Cambria"/>
                <a:sym typeface="Cambria"/>
              </a:rPr>
              <a:t>Because GWAS results showed that effect sizes of individual SNPs are small, researchers in the psychiatric field developed an interest in </a:t>
            </a:r>
            <a:r>
              <a:rPr lang="en-GB" sz="1000" u="sng">
                <a:solidFill>
                  <a:schemeClr val="accent2"/>
                </a:solidFill>
                <a:highlight>
                  <a:srgbClr val="FFFFFF"/>
                </a:highlight>
                <a:latin typeface="Cambria"/>
                <a:ea typeface="Cambria"/>
                <a:cs typeface="Cambria"/>
                <a:sym typeface="Cambria"/>
              </a:rPr>
              <a:t>methods that aggregate the effect of SNPs</a:t>
            </a:r>
            <a:r>
              <a:rPr lang="en-GB" sz="1000">
                <a:solidFill>
                  <a:schemeClr val="accent2"/>
                </a:solidFill>
                <a:highlight>
                  <a:srgbClr val="FFFFFF"/>
                </a:highlight>
                <a:latin typeface="Cambria"/>
                <a:ea typeface="Cambria"/>
                <a:cs typeface="Cambria"/>
                <a:sym typeface="Cambria"/>
              </a:rPr>
              <a:t>. </a:t>
            </a:r>
            <a:endParaRPr sz="10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SzPts val="688"/>
              <a:buNone/>
            </a:pPr>
            <a:r>
              <a:rPr lang="en-GB" sz="1000">
                <a:solidFill>
                  <a:schemeClr val="accent2"/>
                </a:solidFill>
                <a:highlight>
                  <a:srgbClr val="FFFFFF"/>
                </a:highlight>
                <a:latin typeface="Cambria"/>
                <a:ea typeface="Cambria"/>
                <a:cs typeface="Cambria"/>
                <a:sym typeface="Cambria"/>
              </a:rPr>
              <a:t>E.g. </a:t>
            </a:r>
            <a:r>
              <a:rPr b="1" lang="en-GB" sz="1000">
                <a:solidFill>
                  <a:schemeClr val="accent2"/>
                </a:solidFill>
                <a:highlight>
                  <a:srgbClr val="FFFFFF"/>
                </a:highlight>
                <a:latin typeface="Cambria"/>
                <a:ea typeface="Cambria"/>
                <a:cs typeface="Cambria"/>
                <a:sym typeface="Cambria"/>
              </a:rPr>
              <a:t>Polygenic risk score (PRS)</a:t>
            </a:r>
            <a:r>
              <a:rPr lang="en-GB" sz="1000">
                <a:solidFill>
                  <a:schemeClr val="accent2"/>
                </a:solidFill>
                <a:highlight>
                  <a:srgbClr val="FFFFFF"/>
                </a:highlight>
                <a:latin typeface="Cambria"/>
                <a:ea typeface="Cambria"/>
                <a:cs typeface="Cambria"/>
                <a:sym typeface="Cambria"/>
              </a:rPr>
              <a:t> analysis as is one of the most relevant method: it is relatively easy to conduct while it can be applied to target samples with relatively modest sample sizes. </a:t>
            </a:r>
            <a:r>
              <a:rPr b="1" lang="en-GB" sz="1000">
                <a:solidFill>
                  <a:schemeClr val="accent2"/>
                </a:solidFill>
                <a:highlight>
                  <a:srgbClr val="FFFFFF"/>
                </a:highlight>
                <a:latin typeface="Cambria"/>
                <a:ea typeface="Cambria"/>
                <a:cs typeface="Cambria"/>
                <a:sym typeface="Cambria"/>
              </a:rPr>
              <a:t>PRS</a:t>
            </a:r>
            <a:r>
              <a:rPr lang="en-GB" sz="1000">
                <a:solidFill>
                  <a:schemeClr val="accent2"/>
                </a:solidFill>
                <a:highlight>
                  <a:srgbClr val="FFFFFF"/>
                </a:highlight>
                <a:latin typeface="Cambria"/>
                <a:ea typeface="Cambria"/>
                <a:cs typeface="Cambria"/>
                <a:sym typeface="Cambria"/>
              </a:rPr>
              <a:t> </a:t>
            </a:r>
            <a:r>
              <a:rPr lang="en-GB" sz="1000" u="sng">
                <a:solidFill>
                  <a:schemeClr val="accent2"/>
                </a:solidFill>
                <a:highlight>
                  <a:srgbClr val="FFFFFF"/>
                </a:highlight>
                <a:latin typeface="Cambria"/>
                <a:ea typeface="Cambria"/>
                <a:cs typeface="Cambria"/>
                <a:sym typeface="Cambria"/>
              </a:rPr>
              <a:t>combines the effect sizes of multiple SNPs into a single aggregated score </a:t>
            </a:r>
            <a:r>
              <a:rPr lang="en-GB" sz="1000">
                <a:solidFill>
                  <a:schemeClr val="accent2"/>
                </a:solidFill>
                <a:highlight>
                  <a:srgbClr val="FFFFFF"/>
                </a:highlight>
                <a:latin typeface="Cambria"/>
                <a:ea typeface="Cambria"/>
                <a:cs typeface="Cambria"/>
                <a:sym typeface="Cambria"/>
              </a:rPr>
              <a:t>that can be </a:t>
            </a:r>
            <a:r>
              <a:rPr lang="en-GB" sz="1000" u="sng">
                <a:solidFill>
                  <a:schemeClr val="accent2"/>
                </a:solidFill>
                <a:highlight>
                  <a:srgbClr val="FFFFFF"/>
                </a:highlight>
                <a:latin typeface="Cambria"/>
                <a:ea typeface="Cambria"/>
                <a:cs typeface="Cambria"/>
                <a:sym typeface="Cambria"/>
              </a:rPr>
              <a:t>used to predict disease risk.</a:t>
            </a:r>
            <a:r>
              <a:rPr lang="en-GB" sz="1000">
                <a:solidFill>
                  <a:schemeClr val="accent2"/>
                </a:solidFill>
                <a:highlight>
                  <a:srgbClr val="FFFFFF"/>
                </a:highlight>
                <a:latin typeface="Cambria"/>
                <a:ea typeface="Cambria"/>
                <a:cs typeface="Cambria"/>
                <a:sym typeface="Cambria"/>
              </a:rPr>
              <a:t> Thus </a:t>
            </a:r>
            <a:endParaRPr sz="1000">
              <a:solidFill>
                <a:schemeClr val="accent2"/>
              </a:solidFill>
              <a:highlight>
                <a:srgbClr val="FFFFFF"/>
              </a:highlight>
              <a:latin typeface="Cambria"/>
              <a:ea typeface="Cambria"/>
              <a:cs typeface="Cambria"/>
              <a:sym typeface="Cambria"/>
            </a:endParaRPr>
          </a:p>
          <a:p>
            <a:pPr indent="457200" lvl="0" marL="0" rtl="0" algn="l">
              <a:spcBef>
                <a:spcPts val="1200"/>
              </a:spcBef>
              <a:spcAft>
                <a:spcPts val="0"/>
              </a:spcAft>
              <a:buSzPts val="688"/>
              <a:buNone/>
            </a:pPr>
            <a:r>
              <a:rPr lang="en-GB" sz="1000">
                <a:solidFill>
                  <a:srgbClr val="222222"/>
                </a:solidFill>
                <a:highlight>
                  <a:srgbClr val="FFFFFF"/>
                </a:highlight>
                <a:latin typeface="Times New Roman"/>
                <a:ea typeface="Times New Roman"/>
                <a:cs typeface="Times New Roman"/>
                <a:sym typeface="Times New Roman"/>
              </a:rPr>
              <a:t>PRS is an estimate of an individual’s genetic liability to a trait or disease, calculated according to their </a:t>
            </a:r>
            <a:endParaRPr sz="1000">
              <a:solidFill>
                <a:srgbClr val="222222"/>
              </a:solidFill>
              <a:highlight>
                <a:srgbClr val="FFFFFF"/>
              </a:highlight>
              <a:latin typeface="Times New Roman"/>
              <a:ea typeface="Times New Roman"/>
              <a:cs typeface="Times New Roman"/>
              <a:sym typeface="Times New Roman"/>
            </a:endParaRPr>
          </a:p>
          <a:p>
            <a:pPr indent="457200" lvl="0" marL="457200" rtl="0" algn="l">
              <a:spcBef>
                <a:spcPts val="1200"/>
              </a:spcBef>
              <a:spcAft>
                <a:spcPts val="0"/>
              </a:spcAft>
              <a:buSzPts val="688"/>
              <a:buNone/>
            </a:pPr>
            <a:r>
              <a:rPr lang="en-GB" sz="1000">
                <a:solidFill>
                  <a:srgbClr val="222222"/>
                </a:solidFill>
                <a:highlight>
                  <a:srgbClr val="FFFFFF"/>
                </a:highlight>
                <a:latin typeface="Times New Roman"/>
                <a:ea typeface="Times New Roman"/>
                <a:cs typeface="Times New Roman"/>
                <a:sym typeface="Times New Roman"/>
              </a:rPr>
              <a:t>Genotype profile and </a:t>
            </a:r>
            <a:endParaRPr sz="1000">
              <a:solidFill>
                <a:srgbClr val="222222"/>
              </a:solidFill>
              <a:highlight>
                <a:srgbClr val="FFFFFF"/>
              </a:highlight>
              <a:latin typeface="Times New Roman"/>
              <a:ea typeface="Times New Roman"/>
              <a:cs typeface="Times New Roman"/>
              <a:sym typeface="Times New Roman"/>
            </a:endParaRPr>
          </a:p>
          <a:p>
            <a:pPr indent="457200" lvl="0" marL="457200" rtl="0" algn="l">
              <a:spcBef>
                <a:spcPts val="1200"/>
              </a:spcBef>
              <a:spcAft>
                <a:spcPts val="0"/>
              </a:spcAft>
              <a:buSzPts val="688"/>
              <a:buNone/>
            </a:pPr>
            <a:r>
              <a:rPr lang="en-GB" sz="1000">
                <a:solidFill>
                  <a:srgbClr val="222222"/>
                </a:solidFill>
                <a:highlight>
                  <a:srgbClr val="FFFFFF"/>
                </a:highlight>
                <a:latin typeface="Times New Roman"/>
                <a:ea typeface="Times New Roman"/>
                <a:cs typeface="Times New Roman"/>
                <a:sym typeface="Times New Roman"/>
              </a:rPr>
              <a:t>Relevant genome-wide association study (GWAS) data. </a:t>
            </a:r>
            <a:endParaRPr sz="10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SzPts val="688"/>
              <a:buNone/>
            </a:pPr>
            <a:r>
              <a:rPr b="1" lang="en-GB" sz="1000" u="sng">
                <a:solidFill>
                  <a:schemeClr val="accent2"/>
                </a:solidFill>
                <a:highlight>
                  <a:srgbClr val="FFFFFF"/>
                </a:highlight>
                <a:latin typeface="Cambria"/>
                <a:ea typeface="Cambria"/>
                <a:cs typeface="Cambria"/>
                <a:sym typeface="Cambria"/>
              </a:rPr>
              <a:t>Very simplistic </a:t>
            </a:r>
            <a:r>
              <a:rPr b="1" lang="en-GB" sz="1000" u="sng">
                <a:solidFill>
                  <a:schemeClr val="accent2"/>
                </a:solidFill>
                <a:highlight>
                  <a:srgbClr val="FFFFFF"/>
                </a:highlight>
                <a:latin typeface="Cambria"/>
                <a:ea typeface="Cambria"/>
                <a:cs typeface="Cambria"/>
                <a:sym typeface="Cambria"/>
              </a:rPr>
              <a:t>introduction</a:t>
            </a:r>
            <a:r>
              <a:rPr b="1" lang="en-GB" sz="1000">
                <a:solidFill>
                  <a:schemeClr val="accent2"/>
                </a:solidFill>
                <a:highlight>
                  <a:srgbClr val="FFFFFF"/>
                </a:highlight>
                <a:latin typeface="Cambria"/>
                <a:ea typeface="Cambria"/>
                <a:cs typeface="Cambria"/>
                <a:sym typeface="Cambria"/>
              </a:rPr>
              <a:t> : </a:t>
            </a:r>
            <a:r>
              <a:rPr lang="en-GB" sz="1000" u="sng">
                <a:solidFill>
                  <a:schemeClr val="hlink"/>
                </a:solidFill>
                <a:highlight>
                  <a:srgbClr val="FFFFFF"/>
                </a:highlight>
                <a:latin typeface="Cambria"/>
                <a:ea typeface="Cambria"/>
                <a:cs typeface="Cambria"/>
                <a:sym typeface="Cambria"/>
                <a:hlinkClick r:id="rId3"/>
              </a:rPr>
              <a:t>https://www.youtube.com/watch?v=-A44pRFrbwc</a:t>
            </a:r>
            <a:r>
              <a:rPr lang="en-GB" sz="1000">
                <a:solidFill>
                  <a:schemeClr val="accent2"/>
                </a:solidFill>
                <a:highlight>
                  <a:srgbClr val="FFFFFF"/>
                </a:highlight>
                <a:latin typeface="Cambria"/>
                <a:ea typeface="Cambria"/>
                <a:cs typeface="Cambria"/>
                <a:sym typeface="Cambria"/>
              </a:rPr>
              <a:t> </a:t>
            </a:r>
            <a:endParaRPr sz="10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SzPts val="688"/>
              <a:buNone/>
            </a:pPr>
            <a:r>
              <a:rPr lang="en-GB" sz="1000" u="sng">
                <a:solidFill>
                  <a:schemeClr val="accent2"/>
                </a:solidFill>
                <a:highlight>
                  <a:srgbClr val="FFFFFF"/>
                </a:highlight>
                <a:latin typeface="Cambria"/>
                <a:ea typeface="Cambria"/>
                <a:cs typeface="Cambria"/>
                <a:sym typeface="Cambria"/>
              </a:rPr>
              <a:t>The PRS is an individual‐level score</a:t>
            </a:r>
            <a:r>
              <a:rPr lang="en-GB" sz="1000">
                <a:solidFill>
                  <a:schemeClr val="accent2"/>
                </a:solidFill>
                <a:highlight>
                  <a:srgbClr val="FFFFFF"/>
                </a:highlight>
                <a:latin typeface="Cambria"/>
                <a:ea typeface="Cambria"/>
                <a:cs typeface="Cambria"/>
                <a:sym typeface="Cambria"/>
              </a:rPr>
              <a:t> that is calculated based on </a:t>
            </a:r>
            <a:endParaRPr sz="1000">
              <a:solidFill>
                <a:schemeClr val="accent2"/>
              </a:solidFill>
              <a:highlight>
                <a:srgbClr val="FFFFFF"/>
              </a:highlight>
              <a:latin typeface="Cambria"/>
              <a:ea typeface="Cambria"/>
              <a:cs typeface="Cambria"/>
              <a:sym typeface="Cambria"/>
            </a:endParaRPr>
          </a:p>
          <a:p>
            <a:pPr indent="457200" lvl="0" marL="0" rtl="0" algn="l">
              <a:spcBef>
                <a:spcPts val="1200"/>
              </a:spcBef>
              <a:spcAft>
                <a:spcPts val="0"/>
              </a:spcAft>
              <a:buSzPts val="688"/>
              <a:buNone/>
            </a:pPr>
            <a:r>
              <a:rPr lang="en-GB" sz="1000">
                <a:solidFill>
                  <a:schemeClr val="accent2"/>
                </a:solidFill>
                <a:highlight>
                  <a:srgbClr val="FFFFFF"/>
                </a:highlight>
                <a:latin typeface="Cambria"/>
                <a:ea typeface="Cambria"/>
                <a:cs typeface="Cambria"/>
                <a:sym typeface="Cambria"/>
              </a:rPr>
              <a:t>The number of risk variants that a person carries, weighted by SNP </a:t>
            </a:r>
            <a:r>
              <a:rPr i="1" lang="en-GB" sz="1000">
                <a:solidFill>
                  <a:schemeClr val="accent2"/>
                </a:solidFill>
                <a:highlight>
                  <a:srgbClr val="FFFFFF"/>
                </a:highlight>
                <a:latin typeface="Cambria"/>
                <a:ea typeface="Cambria"/>
                <a:cs typeface="Cambria"/>
                <a:sym typeface="Cambria"/>
              </a:rPr>
              <a:t>effect sizes</a:t>
            </a:r>
            <a:r>
              <a:rPr lang="en-GB" sz="1000">
                <a:solidFill>
                  <a:schemeClr val="accent2"/>
                </a:solidFill>
                <a:highlight>
                  <a:srgbClr val="FFFFFF"/>
                </a:highlight>
                <a:latin typeface="Cambria"/>
                <a:ea typeface="Cambria"/>
                <a:cs typeface="Cambria"/>
                <a:sym typeface="Cambria"/>
              </a:rPr>
              <a:t> that are derived from an independent large‐scaled discovery GWAS. </a:t>
            </a:r>
            <a:endParaRPr sz="1000">
              <a:solidFill>
                <a:schemeClr val="accent2"/>
              </a:solidFill>
              <a:highlight>
                <a:srgbClr val="FFFFFF"/>
              </a:highlight>
              <a:latin typeface="Cambria"/>
              <a:ea typeface="Cambria"/>
              <a:cs typeface="Cambria"/>
              <a:sym typeface="Cambria"/>
            </a:endParaRPr>
          </a:p>
          <a:p>
            <a:pPr indent="457200" lvl="0" marL="0" rtl="0" algn="l">
              <a:spcBef>
                <a:spcPts val="1200"/>
              </a:spcBef>
              <a:spcAft>
                <a:spcPts val="0"/>
              </a:spcAft>
              <a:buSzPts val="688"/>
              <a:buNone/>
            </a:pPr>
            <a:r>
              <a:rPr lang="en-GB" sz="1000">
                <a:solidFill>
                  <a:schemeClr val="accent2"/>
                </a:solidFill>
                <a:highlight>
                  <a:srgbClr val="FFFFFF"/>
                </a:highlight>
                <a:latin typeface="Cambria"/>
                <a:ea typeface="Cambria"/>
                <a:cs typeface="Cambria"/>
                <a:sym typeface="Cambria"/>
              </a:rPr>
              <a:t>As such, the score is an indication of the total genetic risk of a specific individual for a particular trait, which can be used for clinical prediction or screening , e.g., breast cancer.</a:t>
            </a:r>
            <a:endParaRPr sz="1000">
              <a:solidFill>
                <a:schemeClr val="accent2"/>
              </a:solidFill>
              <a:highlight>
                <a:srgbClr val="FFFFFF"/>
              </a:highlight>
              <a:latin typeface="Cambria"/>
              <a:ea typeface="Cambria"/>
              <a:cs typeface="Cambria"/>
              <a:sym typeface="Cambria"/>
            </a:endParaRPr>
          </a:p>
          <a:p>
            <a:pPr indent="457200" lvl="0" marL="0" rtl="0" algn="l">
              <a:spcBef>
                <a:spcPts val="1200"/>
              </a:spcBef>
              <a:spcAft>
                <a:spcPts val="0"/>
              </a:spcAft>
              <a:buSzPts val="688"/>
              <a:buNone/>
            </a:pPr>
            <a:r>
              <a:rPr lang="en-GB" sz="1000">
                <a:solidFill>
                  <a:srgbClr val="FF0000"/>
                </a:solidFill>
                <a:highlight>
                  <a:srgbClr val="FFFFFF"/>
                </a:highlight>
                <a:latin typeface="Cambria"/>
                <a:ea typeface="Cambria"/>
                <a:cs typeface="Cambria"/>
                <a:sym typeface="Cambria"/>
              </a:rPr>
              <a:t>PRS has been further used to investigate whether </a:t>
            </a:r>
            <a:r>
              <a:rPr b="1" lang="en-GB" sz="1000">
                <a:solidFill>
                  <a:srgbClr val="FF0000"/>
                </a:solidFill>
                <a:highlight>
                  <a:srgbClr val="FFFFFF"/>
                </a:highlight>
                <a:latin typeface="Cambria"/>
                <a:ea typeface="Cambria"/>
                <a:cs typeface="Cambria"/>
                <a:sym typeface="Cambria"/>
              </a:rPr>
              <a:t>genetic effect sizes obtained from a GWAS of a specific phenotype of interest can be used to predict the risk of another phenotype…</a:t>
            </a:r>
            <a:endParaRPr b="1" sz="1000">
              <a:solidFill>
                <a:srgbClr val="FF0000"/>
              </a:solidFill>
              <a:highlight>
                <a:srgbClr val="FFFFFF"/>
              </a:highlight>
              <a:latin typeface="Cambria"/>
              <a:ea typeface="Cambria"/>
              <a:cs typeface="Cambria"/>
              <a:sym typeface="Cambria"/>
            </a:endParaRPr>
          </a:p>
          <a:p>
            <a:pPr indent="457200" lvl="0" marL="0" rtl="0" algn="l">
              <a:spcBef>
                <a:spcPts val="1200"/>
              </a:spcBef>
              <a:spcAft>
                <a:spcPts val="0"/>
              </a:spcAft>
              <a:buSzPts val="688"/>
              <a:buNone/>
            </a:pPr>
            <a:r>
              <a:t/>
            </a:r>
            <a:endParaRPr sz="1000">
              <a:solidFill>
                <a:schemeClr val="accent2"/>
              </a:solidFill>
              <a:highlight>
                <a:srgbClr val="FFFFFF"/>
              </a:highlight>
              <a:latin typeface="Cambria"/>
              <a:ea typeface="Cambria"/>
              <a:cs typeface="Cambria"/>
              <a:sym typeface="Cambria"/>
            </a:endParaRPr>
          </a:p>
          <a:p>
            <a:pPr indent="0" lvl="0" marL="0" rtl="0" algn="l">
              <a:spcBef>
                <a:spcPts val="1200"/>
              </a:spcBef>
              <a:spcAft>
                <a:spcPts val="1200"/>
              </a:spcAft>
              <a:buSzPts val="688"/>
              <a:buNone/>
            </a:pPr>
            <a:r>
              <a:rPr i="1" lang="en-GB" sz="1000">
                <a:solidFill>
                  <a:schemeClr val="accent2"/>
                </a:solidFill>
                <a:highlight>
                  <a:srgbClr val="FFFFFF"/>
                </a:highlight>
                <a:latin typeface="Cambria"/>
                <a:ea typeface="Cambria"/>
                <a:cs typeface="Cambria"/>
                <a:sym typeface="Cambria"/>
              </a:rPr>
              <a:t>Effect size </a:t>
            </a:r>
            <a:r>
              <a:rPr lang="en-GB" sz="1000">
                <a:solidFill>
                  <a:schemeClr val="accent2"/>
                </a:solidFill>
                <a:highlight>
                  <a:srgbClr val="FFFFFF"/>
                </a:highlight>
                <a:latin typeface="Cambria"/>
                <a:ea typeface="Cambria"/>
                <a:cs typeface="Cambria"/>
                <a:sym typeface="Cambria"/>
              </a:rPr>
              <a:t>: </a:t>
            </a:r>
            <a:r>
              <a:rPr lang="en-GB" sz="1000" u="sng">
                <a:solidFill>
                  <a:schemeClr val="hlink"/>
                </a:solidFill>
                <a:highlight>
                  <a:srgbClr val="FFFFFF"/>
                </a:highlight>
                <a:latin typeface="Cambria"/>
                <a:ea typeface="Cambria"/>
                <a:cs typeface="Cambria"/>
                <a:sym typeface="Cambria"/>
                <a:hlinkClick r:id="rId4"/>
              </a:rPr>
              <a:t>https://www.ncbi.nlm.nih.gov/pmc/articles/PMC3444174/#:~:text=What%20Is%20Effect%20Size%3F,in%20two%20different%20intervention%20groups</a:t>
            </a:r>
            <a:r>
              <a:rPr lang="en-GB" sz="1000">
                <a:solidFill>
                  <a:schemeClr val="accent2"/>
                </a:solidFill>
                <a:highlight>
                  <a:srgbClr val="FFFFFF"/>
                </a:highlight>
                <a:latin typeface="Cambria"/>
                <a:ea typeface="Cambria"/>
                <a:cs typeface="Cambria"/>
                <a:sym typeface="Cambria"/>
              </a:rPr>
              <a:t>. </a:t>
            </a:r>
            <a:endParaRPr sz="1000">
              <a:solidFill>
                <a:schemeClr val="accent2"/>
              </a:solidFill>
              <a:highlight>
                <a:srgbClr val="FFFFFF"/>
              </a:highlight>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64875" y="71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73076"/>
              </a:lnSpc>
              <a:spcBef>
                <a:spcPts val="2000"/>
              </a:spcBef>
              <a:spcAft>
                <a:spcPts val="1000"/>
              </a:spcAft>
              <a:buNone/>
            </a:pPr>
            <a:r>
              <a:rPr lang="en-GB" sz="1600">
                <a:solidFill>
                  <a:srgbClr val="734126"/>
                </a:solidFill>
                <a:highlight>
                  <a:srgbClr val="FFFFFF"/>
                </a:highlight>
                <a:latin typeface="Cambria"/>
                <a:ea typeface="Cambria"/>
                <a:cs typeface="Cambria"/>
                <a:sym typeface="Cambria"/>
              </a:rPr>
              <a:t>Polygenic Risk Score (PRS)  </a:t>
            </a:r>
            <a:r>
              <a:rPr lang="en-GB" sz="1377" u="sng">
                <a:solidFill>
                  <a:schemeClr val="hlink"/>
                </a:solidFill>
                <a:highlight>
                  <a:srgbClr val="FFFFFF"/>
                </a:highlight>
                <a:latin typeface="Cambria"/>
                <a:ea typeface="Cambria"/>
                <a:cs typeface="Cambria"/>
                <a:sym typeface="Cambria"/>
                <a:hlinkClick r:id="rId3"/>
              </a:rPr>
              <a:t>https://www.ncbi.nlm.nih.gov/pmc/articles/PMC6001694/#mpr1608-sec-0018title</a:t>
            </a:r>
            <a:r>
              <a:rPr lang="en-GB" sz="1377">
                <a:solidFill>
                  <a:srgbClr val="734126"/>
                </a:solidFill>
                <a:highlight>
                  <a:srgbClr val="FFFFFF"/>
                </a:highlight>
                <a:latin typeface="Cambria"/>
                <a:ea typeface="Cambria"/>
                <a:cs typeface="Cambria"/>
                <a:sym typeface="Cambria"/>
              </a:rPr>
              <a:t> </a:t>
            </a:r>
            <a:endParaRPr/>
          </a:p>
        </p:txBody>
      </p:sp>
      <p:sp>
        <p:nvSpPr>
          <p:cNvPr id="126" name="Google Shape;126;p24"/>
          <p:cNvSpPr txBox="1"/>
          <p:nvPr>
            <p:ph idx="1" type="body"/>
          </p:nvPr>
        </p:nvSpPr>
        <p:spPr>
          <a:xfrm>
            <a:off x="166525" y="801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accent2"/>
                </a:solidFill>
                <a:highlight>
                  <a:srgbClr val="FFFFFF"/>
                </a:highlight>
                <a:latin typeface="Cambria"/>
                <a:ea typeface="Cambria"/>
                <a:cs typeface="Cambria"/>
                <a:sym typeface="Cambria"/>
              </a:rPr>
              <a:t>Single variant association analysis has been the primary method in GWAS but requires very large sample sizes to detect more than a handful of SNPs for many complex traits.</a:t>
            </a:r>
            <a:endParaRPr sz="11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100">
                <a:solidFill>
                  <a:schemeClr val="accent2"/>
                </a:solidFill>
                <a:highlight>
                  <a:srgbClr val="FFFFFF"/>
                </a:highlight>
                <a:latin typeface="Cambria"/>
                <a:ea typeface="Cambria"/>
                <a:cs typeface="Cambria"/>
                <a:sym typeface="Cambria"/>
              </a:rPr>
              <a:t>In contrast, PRS analysis </a:t>
            </a:r>
            <a:r>
              <a:rPr lang="en-GB" sz="1100" u="sng">
                <a:solidFill>
                  <a:schemeClr val="accent2"/>
                </a:solidFill>
                <a:highlight>
                  <a:srgbClr val="FFFFFF"/>
                </a:highlight>
                <a:latin typeface="Cambria"/>
                <a:ea typeface="Cambria"/>
                <a:cs typeface="Cambria"/>
                <a:sym typeface="Cambria"/>
              </a:rPr>
              <a:t>does not aim to identify individual SNPs</a:t>
            </a:r>
            <a:r>
              <a:rPr lang="en-GB" sz="1100">
                <a:solidFill>
                  <a:schemeClr val="accent2"/>
                </a:solidFill>
                <a:highlight>
                  <a:srgbClr val="FFFFFF"/>
                </a:highlight>
                <a:latin typeface="Cambria"/>
                <a:ea typeface="Cambria"/>
                <a:cs typeface="Cambria"/>
                <a:sym typeface="Cambria"/>
              </a:rPr>
              <a:t> but instead aggregates genetic risk across the genome in a </a:t>
            </a:r>
            <a:r>
              <a:rPr lang="en-GB" sz="1100" u="sng">
                <a:solidFill>
                  <a:schemeClr val="accent2"/>
                </a:solidFill>
                <a:highlight>
                  <a:srgbClr val="FFFFFF"/>
                </a:highlight>
                <a:latin typeface="Cambria"/>
                <a:ea typeface="Cambria"/>
                <a:cs typeface="Cambria"/>
                <a:sym typeface="Cambria"/>
              </a:rPr>
              <a:t>single individual polygenic score for a trait of interest.</a:t>
            </a:r>
            <a:endParaRPr sz="1100" u="sng">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100">
                <a:solidFill>
                  <a:srgbClr val="222222"/>
                </a:solidFill>
                <a:highlight>
                  <a:srgbClr val="FFFFFF"/>
                </a:highlight>
                <a:latin typeface="Times New Roman"/>
                <a:ea typeface="Times New Roman"/>
                <a:cs typeface="Times New Roman"/>
                <a:sym typeface="Times New Roman"/>
              </a:rPr>
              <a:t>PRSs are commonly used to predict the risk of disease in a target cohort using the GWAS summary statistics of an independent discovery cohort (Fig. </a:t>
            </a:r>
            <a:r>
              <a:rPr lang="en-GB" sz="1100" u="sng">
                <a:solidFill>
                  <a:srgbClr val="006699"/>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4</a:t>
            </a:r>
            <a:r>
              <a:rPr lang="en-GB" sz="1100">
                <a:solidFill>
                  <a:srgbClr val="222222"/>
                </a:solidFill>
                <a:highlight>
                  <a:srgbClr val="FFFFFF"/>
                </a:highlight>
                <a:latin typeface="Times New Roman"/>
                <a:ea typeface="Times New Roman"/>
                <a:cs typeface="Times New Roman"/>
                <a:sym typeface="Times New Roman"/>
              </a:rPr>
              <a:t>). PRSs can be used to identify individuals at a high risk of disease for clinical interventions and provide additional information over traditional clinical risk scores for stratified screening. </a:t>
            </a:r>
            <a:endParaRPr sz="1100" u="sng">
              <a:solidFill>
                <a:schemeClr val="accent2"/>
              </a:solidFill>
              <a:highlight>
                <a:srgbClr val="FFFFFF"/>
              </a:highlight>
              <a:latin typeface="Cambria"/>
              <a:ea typeface="Cambria"/>
              <a:cs typeface="Cambria"/>
              <a:sym typeface="Cambria"/>
            </a:endParaRPr>
          </a:p>
          <a:p>
            <a:pPr indent="-298450" lvl="0" marL="457200" rtl="0" algn="l">
              <a:spcBef>
                <a:spcPts val="1200"/>
              </a:spcBef>
              <a:spcAft>
                <a:spcPts val="0"/>
              </a:spcAft>
              <a:buClr>
                <a:schemeClr val="accent2"/>
              </a:buClr>
              <a:buSzPts val="1100"/>
              <a:buFont typeface="Cambria"/>
              <a:buChar char="●"/>
            </a:pPr>
            <a:r>
              <a:rPr lang="en-GB" sz="1100">
                <a:solidFill>
                  <a:schemeClr val="accent2"/>
                </a:solidFill>
                <a:highlight>
                  <a:srgbClr val="FFFFFF"/>
                </a:highlight>
                <a:latin typeface="Cambria"/>
                <a:ea typeface="Cambria"/>
                <a:cs typeface="Cambria"/>
                <a:sym typeface="Cambria"/>
              </a:rPr>
              <a:t>To conduct PRS analysis, trait‐specific weights (beta's for continuous traits and the log of the odds ratios for binary traits) are obtained from a discovery GWAS. </a:t>
            </a:r>
            <a:endParaRPr sz="1100">
              <a:solidFill>
                <a:schemeClr val="accent2"/>
              </a:solidFill>
              <a:highlight>
                <a:srgbClr val="FFFFFF"/>
              </a:highlight>
              <a:latin typeface="Cambria"/>
              <a:ea typeface="Cambria"/>
              <a:cs typeface="Cambria"/>
              <a:sym typeface="Cambria"/>
            </a:endParaRPr>
          </a:p>
          <a:p>
            <a:pPr indent="-298450" lvl="0" marL="457200" rtl="0" algn="l">
              <a:spcBef>
                <a:spcPts val="0"/>
              </a:spcBef>
              <a:spcAft>
                <a:spcPts val="0"/>
              </a:spcAft>
              <a:buClr>
                <a:schemeClr val="accent2"/>
              </a:buClr>
              <a:buSzPts val="1100"/>
              <a:buFont typeface="Cambria"/>
              <a:buChar char="●"/>
            </a:pPr>
            <a:r>
              <a:rPr lang="en-GB" sz="1100">
                <a:solidFill>
                  <a:schemeClr val="accent2"/>
                </a:solidFill>
                <a:highlight>
                  <a:srgbClr val="FFFFFF"/>
                </a:highlight>
                <a:latin typeface="Cambria"/>
                <a:ea typeface="Cambria"/>
                <a:cs typeface="Cambria"/>
                <a:sym typeface="Cambria"/>
              </a:rPr>
              <a:t>In the target sample, a PRS is calculated for each individual based on the weighted sum of the number of risk alleles that he or she carries multiplied by the trait‐specific weights.</a:t>
            </a:r>
            <a:endParaRPr sz="1100">
              <a:solidFill>
                <a:schemeClr val="accent2"/>
              </a:solidFill>
              <a:highlight>
                <a:srgbClr val="FFFFFF"/>
              </a:highlight>
              <a:latin typeface="Cambria"/>
              <a:ea typeface="Cambria"/>
              <a:cs typeface="Cambria"/>
              <a:sym typeface="Cambria"/>
            </a:endParaRPr>
          </a:p>
          <a:p>
            <a:pPr indent="-298450" lvl="0" marL="457200" rtl="0" algn="l">
              <a:spcBef>
                <a:spcPts val="0"/>
              </a:spcBef>
              <a:spcAft>
                <a:spcPts val="0"/>
              </a:spcAft>
              <a:buClr>
                <a:schemeClr val="accent2"/>
              </a:buClr>
              <a:buSzPts val="1100"/>
              <a:buFont typeface="Cambria"/>
              <a:buChar char="●"/>
            </a:pPr>
            <a:r>
              <a:rPr lang="en-GB" sz="1100">
                <a:solidFill>
                  <a:schemeClr val="accent2"/>
                </a:solidFill>
                <a:highlight>
                  <a:srgbClr val="FFFFFF"/>
                </a:highlight>
                <a:latin typeface="Cambria"/>
                <a:ea typeface="Cambria"/>
                <a:cs typeface="Cambria"/>
                <a:sym typeface="Cambria"/>
              </a:rPr>
              <a:t>Although in principle all common SNPs could be used in a PRS analysis, it is customary to first clump (see </a:t>
            </a:r>
            <a:r>
              <a:rPr b="1" lang="en-GB" sz="1100" u="sng">
                <a:solidFill>
                  <a:schemeClr val="hlink"/>
                </a:solidFill>
                <a:highlight>
                  <a:srgbClr val="FFFFFF"/>
                </a:highlight>
                <a:latin typeface="Cambria"/>
                <a:ea typeface="Cambria"/>
                <a:cs typeface="Cambria"/>
                <a:sym typeface="Cambria"/>
                <a:hlinkClick r:id="rId5"/>
              </a:rPr>
              <a:t>clumping</a:t>
            </a:r>
            <a:r>
              <a:rPr lang="en-GB" sz="1100">
                <a:solidFill>
                  <a:schemeClr val="accent2"/>
                </a:solidFill>
                <a:highlight>
                  <a:srgbClr val="FFFFFF"/>
                </a:highlight>
                <a:latin typeface="Cambria"/>
                <a:ea typeface="Cambria"/>
                <a:cs typeface="Cambria"/>
                <a:sym typeface="Cambria"/>
              </a:rPr>
              <a:t>) the GWAS results before computing risk scores. </a:t>
            </a:r>
            <a:r>
              <a:rPr i="1" lang="en-GB" sz="1100">
                <a:solidFill>
                  <a:schemeClr val="accent2"/>
                </a:solidFill>
                <a:highlight>
                  <a:srgbClr val="FFFFFF"/>
                </a:highlight>
                <a:latin typeface="Cambria"/>
                <a:ea typeface="Cambria"/>
                <a:cs typeface="Cambria"/>
                <a:sym typeface="Cambria"/>
              </a:rPr>
              <a:t>p</a:t>
            </a:r>
            <a:r>
              <a:rPr lang="en-GB" sz="1100">
                <a:solidFill>
                  <a:schemeClr val="accent2"/>
                </a:solidFill>
                <a:highlight>
                  <a:srgbClr val="FFFFFF"/>
                </a:highlight>
                <a:latin typeface="Cambria"/>
                <a:ea typeface="Cambria"/>
                <a:cs typeface="Cambria"/>
                <a:sym typeface="Cambria"/>
              </a:rPr>
              <a:t> value thresholds are typically used to remove SNPs that show little or no statistical evidence for association (e.g., only keep SNPs with </a:t>
            </a:r>
            <a:r>
              <a:rPr i="1" lang="en-GB" sz="1100">
                <a:solidFill>
                  <a:schemeClr val="accent2"/>
                </a:solidFill>
                <a:highlight>
                  <a:srgbClr val="FFFFFF"/>
                </a:highlight>
                <a:latin typeface="Cambria"/>
                <a:ea typeface="Cambria"/>
                <a:cs typeface="Cambria"/>
                <a:sym typeface="Cambria"/>
              </a:rPr>
              <a:t>p</a:t>
            </a:r>
            <a:r>
              <a:rPr lang="en-GB" sz="1100">
                <a:solidFill>
                  <a:schemeClr val="accent2"/>
                </a:solidFill>
                <a:highlight>
                  <a:srgbClr val="FFFFFF"/>
                </a:highlight>
                <a:latin typeface="Cambria"/>
                <a:ea typeface="Cambria"/>
                <a:cs typeface="Cambria"/>
                <a:sym typeface="Cambria"/>
              </a:rPr>
              <a:t> values &lt;0.5 or &lt;0.1. Usually, multiple PRS analyses will be performed, with varying thresholds for the </a:t>
            </a:r>
            <a:r>
              <a:rPr i="1" lang="en-GB" sz="1100">
                <a:solidFill>
                  <a:schemeClr val="accent2"/>
                </a:solidFill>
                <a:highlight>
                  <a:srgbClr val="FFFFFF"/>
                </a:highlight>
                <a:latin typeface="Cambria"/>
                <a:ea typeface="Cambria"/>
                <a:cs typeface="Cambria"/>
                <a:sym typeface="Cambria"/>
              </a:rPr>
              <a:t>p</a:t>
            </a:r>
            <a:r>
              <a:rPr lang="en-GB" sz="1100">
                <a:solidFill>
                  <a:schemeClr val="accent2"/>
                </a:solidFill>
                <a:highlight>
                  <a:srgbClr val="FFFFFF"/>
                </a:highlight>
                <a:latin typeface="Cambria"/>
                <a:ea typeface="Cambria"/>
                <a:cs typeface="Cambria"/>
                <a:sym typeface="Cambria"/>
              </a:rPr>
              <a:t> values.</a:t>
            </a:r>
            <a:endParaRPr sz="11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t/>
            </a:r>
            <a:endParaRPr sz="11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b="1" i="1" lang="en-GB" sz="1100">
                <a:solidFill>
                  <a:schemeClr val="accent2"/>
                </a:solidFill>
                <a:highlight>
                  <a:srgbClr val="FFFFFF"/>
                </a:highlight>
                <a:latin typeface="Cambria"/>
                <a:ea typeface="Cambria"/>
                <a:cs typeface="Cambria"/>
                <a:sym typeface="Cambria"/>
              </a:rPr>
              <a:t>See next slide</a:t>
            </a:r>
            <a:endParaRPr b="1" i="1" sz="1100">
              <a:solidFill>
                <a:schemeClr val="accent2"/>
              </a:solidFill>
              <a:highlight>
                <a:srgbClr val="FFFFFF"/>
              </a:highlight>
              <a:latin typeface="Cambria"/>
              <a:ea typeface="Cambria"/>
              <a:cs typeface="Cambria"/>
              <a:sym typeface="Cambria"/>
            </a:endParaRPr>
          </a:p>
          <a:p>
            <a:pPr indent="0" lvl="0" marL="0" rtl="0" algn="l">
              <a:spcBef>
                <a:spcPts val="2000"/>
              </a:spcBef>
              <a:spcAft>
                <a:spcPts val="0"/>
              </a:spcAft>
              <a:buNone/>
            </a:pPr>
            <a:r>
              <a:t/>
            </a:r>
            <a:endParaRPr sz="1100">
              <a:solidFill>
                <a:schemeClr val="accent2"/>
              </a:solidFill>
              <a:highlight>
                <a:srgbClr val="FFFFFF"/>
              </a:highlight>
              <a:latin typeface="Cambria"/>
              <a:ea typeface="Cambria"/>
              <a:cs typeface="Cambria"/>
              <a:sym typeface="Cambria"/>
            </a:endParaRPr>
          </a:p>
          <a:p>
            <a:pPr indent="0" lvl="0" marL="0" rtl="0" algn="l">
              <a:spcBef>
                <a:spcPts val="2000"/>
              </a:spcBef>
              <a:spcAft>
                <a:spcPts val="1200"/>
              </a:spcAft>
              <a:buNone/>
            </a:pPr>
            <a:r>
              <a:t/>
            </a:r>
            <a:endParaRPr sz="1100" u="sng">
              <a:solidFill>
                <a:schemeClr val="accent2"/>
              </a:solidFill>
              <a:highlight>
                <a:srgbClr val="FFFFFF"/>
              </a:highlight>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82100" y="37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73076"/>
              </a:lnSpc>
              <a:spcBef>
                <a:spcPts val="2000"/>
              </a:spcBef>
              <a:spcAft>
                <a:spcPts val="1000"/>
              </a:spcAft>
              <a:buClr>
                <a:schemeClr val="dk1"/>
              </a:buClr>
              <a:buSzPct val="68750"/>
              <a:buFont typeface="Arial"/>
              <a:buNone/>
            </a:pPr>
            <a:r>
              <a:rPr lang="en-GB" sz="1600">
                <a:solidFill>
                  <a:srgbClr val="734126"/>
                </a:solidFill>
                <a:highlight>
                  <a:srgbClr val="FFFFFF"/>
                </a:highlight>
                <a:latin typeface="Cambria"/>
                <a:ea typeface="Cambria"/>
                <a:cs typeface="Cambria"/>
                <a:sym typeface="Cambria"/>
              </a:rPr>
              <a:t>Polygenic Risk Score (PRS)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0"/>
              </a:spcAft>
              <a:buNone/>
            </a:pPr>
            <a:r>
              <a:t/>
            </a:r>
            <a:endParaRPr sz="1200">
              <a:solidFill>
                <a:srgbClr val="333333"/>
              </a:solidFill>
              <a:highlight>
                <a:srgbClr val="FFFCF0"/>
              </a:highlight>
              <a:latin typeface="Cambria"/>
              <a:ea typeface="Cambria"/>
              <a:cs typeface="Cambria"/>
              <a:sym typeface="Cambria"/>
            </a:endParaRPr>
          </a:p>
          <a:p>
            <a:pPr indent="0" lvl="0" marL="0" rtl="0" algn="l">
              <a:spcBef>
                <a:spcPts val="1200"/>
              </a:spcBef>
              <a:spcAft>
                <a:spcPts val="1200"/>
              </a:spcAft>
              <a:buNone/>
            </a:pPr>
            <a:r>
              <a:rPr lang="en-GB" sz="1200">
                <a:solidFill>
                  <a:srgbClr val="333333"/>
                </a:solidFill>
                <a:highlight>
                  <a:srgbClr val="FFFCF0"/>
                </a:highlight>
                <a:latin typeface="Cambria"/>
                <a:ea typeface="Cambria"/>
                <a:cs typeface="Cambria"/>
                <a:sym typeface="Cambria"/>
              </a:rPr>
              <a:t>Working example of three single nucleotide polymorphisms (SNPs) aggregated into a single individual polygenic risk score (PRS). *The weight is either the beta or the log of the odds‐ratio, depending on whether a continuous or binary trait is analysed</a:t>
            </a:r>
            <a:endParaRPr/>
          </a:p>
        </p:txBody>
      </p:sp>
      <p:pic>
        <p:nvPicPr>
          <p:cNvPr id="133" name="Google Shape;133;p25"/>
          <p:cNvPicPr preferRelativeResize="0"/>
          <p:nvPr/>
        </p:nvPicPr>
        <p:blipFill>
          <a:blip r:embed="rId3">
            <a:alphaModFix/>
          </a:blip>
          <a:stretch>
            <a:fillRect/>
          </a:stretch>
        </p:blipFill>
        <p:spPr>
          <a:xfrm>
            <a:off x="4474421" y="661838"/>
            <a:ext cx="3728998" cy="2479926"/>
          </a:xfrm>
          <a:prstGeom prst="rect">
            <a:avLst/>
          </a:prstGeom>
          <a:noFill/>
          <a:ln>
            <a:noFill/>
          </a:ln>
        </p:spPr>
      </p:pic>
      <p:grpSp>
        <p:nvGrpSpPr>
          <p:cNvPr id="134" name="Google Shape;134;p25"/>
          <p:cNvGrpSpPr/>
          <p:nvPr/>
        </p:nvGrpSpPr>
        <p:grpSpPr>
          <a:xfrm>
            <a:off x="519625" y="702025"/>
            <a:ext cx="2884251" cy="2700801"/>
            <a:chOff x="6133450" y="1828550"/>
            <a:chExt cx="2884251" cy="2700801"/>
          </a:xfrm>
        </p:grpSpPr>
        <p:pic>
          <p:nvPicPr>
            <p:cNvPr id="135" name="Google Shape;135;p25"/>
            <p:cNvPicPr preferRelativeResize="0"/>
            <p:nvPr/>
          </p:nvPicPr>
          <p:blipFill>
            <a:blip r:embed="rId4">
              <a:alphaModFix/>
            </a:blip>
            <a:stretch>
              <a:fillRect/>
            </a:stretch>
          </p:blipFill>
          <p:spPr>
            <a:xfrm>
              <a:off x="6133450" y="1828550"/>
              <a:ext cx="2252923" cy="855150"/>
            </a:xfrm>
            <a:prstGeom prst="rect">
              <a:avLst/>
            </a:prstGeom>
            <a:noFill/>
            <a:ln>
              <a:noFill/>
            </a:ln>
          </p:spPr>
        </p:pic>
        <p:pic>
          <p:nvPicPr>
            <p:cNvPr id="136" name="Google Shape;136;p25"/>
            <p:cNvPicPr preferRelativeResize="0"/>
            <p:nvPr/>
          </p:nvPicPr>
          <p:blipFill>
            <a:blip r:embed="rId5">
              <a:alphaModFix/>
            </a:blip>
            <a:stretch>
              <a:fillRect/>
            </a:stretch>
          </p:blipFill>
          <p:spPr>
            <a:xfrm>
              <a:off x="6158724" y="2893250"/>
              <a:ext cx="2858977" cy="16361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87825" y="8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87825" y="739175"/>
            <a:ext cx="8520600" cy="3416400"/>
          </a:xfrm>
          <a:prstGeom prst="rect">
            <a:avLst/>
          </a:prstGeom>
        </p:spPr>
        <p:txBody>
          <a:bodyPr anchorCtr="0" anchor="t" bIns="91425" lIns="91425" spcFirstLastPara="1" rIns="91425" wrap="square" tIns="91425">
            <a:noAutofit/>
          </a:bodyPr>
          <a:lstStyle/>
          <a:p>
            <a:pPr indent="-317500" lvl="0" marL="457200" rtl="0" algn="l">
              <a:spcBef>
                <a:spcPts val="2000"/>
              </a:spcBef>
              <a:spcAft>
                <a:spcPts val="0"/>
              </a:spcAft>
              <a:buClr>
                <a:schemeClr val="accent2"/>
              </a:buClr>
              <a:buSzPts val="1400"/>
              <a:buFont typeface="Cambria"/>
              <a:buChar char="●"/>
            </a:pPr>
            <a:r>
              <a:rPr lang="en-GB" sz="1400">
                <a:solidFill>
                  <a:schemeClr val="accent2"/>
                </a:solidFill>
                <a:highlight>
                  <a:srgbClr val="FFFFFF"/>
                </a:highlight>
                <a:latin typeface="Cambria"/>
                <a:ea typeface="Cambria"/>
                <a:cs typeface="Cambria"/>
                <a:sym typeface="Cambria"/>
              </a:rPr>
              <a:t>Once PRS have been calculated for all subjects in the target sample, the scores can be used in a (logistic) regression analysis to predict any trait that is expected to show genetic overlap with the trait of interest. </a:t>
            </a:r>
            <a:endParaRPr sz="1400">
              <a:solidFill>
                <a:schemeClr val="accent2"/>
              </a:solidFill>
              <a:highlight>
                <a:srgbClr val="FFFFFF"/>
              </a:highlight>
              <a:latin typeface="Cambria"/>
              <a:ea typeface="Cambria"/>
              <a:cs typeface="Cambria"/>
              <a:sym typeface="Cambria"/>
            </a:endParaRPr>
          </a:p>
          <a:p>
            <a:pPr indent="-317500" lvl="0" marL="457200" rtl="0" algn="l">
              <a:spcBef>
                <a:spcPts val="0"/>
              </a:spcBef>
              <a:spcAft>
                <a:spcPts val="0"/>
              </a:spcAft>
              <a:buClr>
                <a:schemeClr val="accent2"/>
              </a:buClr>
              <a:buSzPts val="1400"/>
              <a:buFont typeface="Cambria"/>
              <a:buChar char="●"/>
            </a:pPr>
            <a:r>
              <a:rPr lang="en-GB" sz="1400">
                <a:solidFill>
                  <a:schemeClr val="accent2"/>
                </a:solidFill>
                <a:highlight>
                  <a:srgbClr val="FFFFFF"/>
                </a:highlight>
                <a:latin typeface="Cambria"/>
                <a:ea typeface="Cambria"/>
                <a:cs typeface="Cambria"/>
                <a:sym typeface="Cambria"/>
              </a:rPr>
              <a:t>The prediction accuracy can be expressed with the (pseudo‐)</a:t>
            </a:r>
            <a:r>
              <a:rPr i="1" lang="en-GB" sz="1400">
                <a:solidFill>
                  <a:schemeClr val="accent2"/>
                </a:solidFill>
                <a:highlight>
                  <a:srgbClr val="FFFFFF"/>
                </a:highlight>
                <a:latin typeface="Cambria"/>
                <a:ea typeface="Cambria"/>
                <a:cs typeface="Cambria"/>
                <a:sym typeface="Cambria"/>
              </a:rPr>
              <a:t>R</a:t>
            </a:r>
            <a:r>
              <a:rPr lang="en-GB" sz="1400">
                <a:solidFill>
                  <a:schemeClr val="accent2"/>
                </a:solidFill>
                <a:highlight>
                  <a:srgbClr val="FFFFFF"/>
                </a:highlight>
                <a:latin typeface="Cambria"/>
                <a:ea typeface="Cambria"/>
                <a:cs typeface="Cambria"/>
                <a:sym typeface="Cambria"/>
              </a:rPr>
              <a:t> 2 measure of the regression analysis. </a:t>
            </a:r>
            <a:endParaRPr sz="1400">
              <a:solidFill>
                <a:schemeClr val="accent2"/>
              </a:solidFill>
              <a:highlight>
                <a:srgbClr val="FFFFFF"/>
              </a:highlight>
              <a:latin typeface="Cambria"/>
              <a:ea typeface="Cambria"/>
              <a:cs typeface="Cambria"/>
              <a:sym typeface="Cambria"/>
            </a:endParaRPr>
          </a:p>
          <a:p>
            <a:pPr indent="-317500" lvl="0" marL="457200" rtl="0" algn="l">
              <a:spcBef>
                <a:spcPts val="0"/>
              </a:spcBef>
              <a:spcAft>
                <a:spcPts val="0"/>
              </a:spcAft>
              <a:buClr>
                <a:schemeClr val="accent2"/>
              </a:buClr>
              <a:buSzPts val="1400"/>
              <a:buFont typeface="Cambria"/>
              <a:buChar char="●"/>
            </a:pPr>
            <a:r>
              <a:rPr lang="en-GB" sz="1400">
                <a:solidFill>
                  <a:schemeClr val="accent2"/>
                </a:solidFill>
                <a:highlight>
                  <a:srgbClr val="FFFFFF"/>
                </a:highlight>
                <a:latin typeface="Cambria"/>
                <a:ea typeface="Cambria"/>
                <a:cs typeface="Cambria"/>
                <a:sym typeface="Cambria"/>
              </a:rPr>
              <a:t>It is important to include at least a few MDS components as covariates in the regression analysis to control for population stratification. </a:t>
            </a:r>
            <a:endParaRPr sz="1400">
              <a:solidFill>
                <a:schemeClr val="accent2"/>
              </a:solidFill>
              <a:highlight>
                <a:srgbClr val="FFFFFF"/>
              </a:highlight>
              <a:latin typeface="Cambria"/>
              <a:ea typeface="Cambria"/>
              <a:cs typeface="Cambria"/>
              <a:sym typeface="Cambria"/>
            </a:endParaRPr>
          </a:p>
          <a:p>
            <a:pPr indent="-317500" lvl="0" marL="457200" rtl="0" algn="l">
              <a:spcBef>
                <a:spcPts val="0"/>
              </a:spcBef>
              <a:spcAft>
                <a:spcPts val="0"/>
              </a:spcAft>
              <a:buSzPts val="1400"/>
              <a:buFont typeface="Cambria"/>
              <a:buChar char="●"/>
            </a:pPr>
            <a:r>
              <a:rPr lang="en-GB" sz="1400">
                <a:solidFill>
                  <a:schemeClr val="accent2"/>
                </a:solidFill>
                <a:highlight>
                  <a:srgbClr val="FFFFFF"/>
                </a:highlight>
                <a:latin typeface="Cambria"/>
                <a:ea typeface="Cambria"/>
                <a:cs typeface="Cambria"/>
                <a:sym typeface="Cambria"/>
              </a:rPr>
              <a:t>A convenient program to perform PRS analysis is PRSice (see </a:t>
            </a:r>
            <a:r>
              <a:rPr lang="en-GB" sz="1400" u="sng">
                <a:solidFill>
                  <a:srgbClr val="376FAA"/>
                </a:solidFill>
                <a:highlight>
                  <a:srgbClr val="FFFFFF"/>
                </a:highlight>
                <a:latin typeface="Cambria"/>
                <a:ea typeface="Cambria"/>
                <a:cs typeface="Cambria"/>
                <a:sym typeface="Cambria"/>
                <a:hlinkClick r:id="rId3">
                  <a:extLst>
                    <a:ext uri="{A12FA001-AC4F-418D-AE19-62706E023703}">
                      <ahyp:hlinkClr val="tx"/>
                    </a:ext>
                  </a:extLst>
                </a:hlinkClick>
              </a:rPr>
              <a:t>http://prsice.info/</a:t>
            </a:r>
            <a:r>
              <a:rPr lang="en-GB" sz="1400">
                <a:solidFill>
                  <a:schemeClr val="accent2"/>
                </a:solidFill>
                <a:highlight>
                  <a:srgbClr val="FFFFFF"/>
                </a:highlight>
                <a:latin typeface="Cambria"/>
                <a:ea typeface="Cambria"/>
                <a:cs typeface="Cambria"/>
                <a:sym typeface="Cambria"/>
              </a:rPr>
              <a:t>; Euesden, Lewis, &amp; O'Reilly, </a:t>
            </a:r>
            <a:r>
              <a:rPr lang="en-GB" sz="1400" u="sng">
                <a:solidFill>
                  <a:srgbClr val="376FAA"/>
                </a:solidFill>
                <a:highlight>
                  <a:srgbClr val="FFFFFF"/>
                </a:highlight>
                <a:latin typeface="Cambria"/>
                <a:ea typeface="Cambria"/>
                <a:cs typeface="Cambria"/>
                <a:sym typeface="Cambria"/>
                <a:hlinkClick r:id="rId4">
                  <a:extLst>
                    <a:ext uri="{A12FA001-AC4F-418D-AE19-62706E023703}">
                      <ahyp:hlinkClr val="tx"/>
                    </a:ext>
                  </a:extLst>
                </a:hlinkClick>
              </a:rPr>
              <a:t>2015</a:t>
            </a:r>
            <a:r>
              <a:rPr lang="en-GB" sz="1400">
                <a:solidFill>
                  <a:schemeClr val="accent2"/>
                </a:solidFill>
                <a:highlight>
                  <a:srgbClr val="FFFFFF"/>
                </a:highlight>
                <a:latin typeface="Cambria"/>
                <a:ea typeface="Cambria"/>
                <a:cs typeface="Cambria"/>
                <a:sym typeface="Cambria"/>
              </a:rPr>
              <a:t>). </a:t>
            </a:r>
            <a:endParaRPr sz="1400">
              <a:solidFill>
                <a:schemeClr val="accent2"/>
              </a:solidFill>
              <a:highlight>
                <a:srgbClr val="FFFFFF"/>
              </a:highlight>
              <a:latin typeface="Cambria"/>
              <a:ea typeface="Cambria"/>
              <a:cs typeface="Cambria"/>
              <a:sym typeface="Cambria"/>
            </a:endParaRPr>
          </a:p>
          <a:p>
            <a:pPr indent="-317500" lvl="0" marL="457200" rtl="0" algn="l">
              <a:spcBef>
                <a:spcPts val="0"/>
              </a:spcBef>
              <a:spcAft>
                <a:spcPts val="0"/>
              </a:spcAft>
              <a:buSzPts val="1400"/>
              <a:buChar char="●"/>
            </a:pPr>
            <a:r>
              <a:rPr lang="en-GB" sz="1400">
                <a:solidFill>
                  <a:schemeClr val="accent2"/>
                </a:solidFill>
                <a:highlight>
                  <a:srgbClr val="FFFFFF"/>
                </a:highlight>
                <a:latin typeface="Cambria"/>
                <a:ea typeface="Cambria"/>
                <a:cs typeface="Cambria"/>
                <a:sym typeface="Cambria"/>
              </a:rPr>
              <a:t>It takes care of clumping, </a:t>
            </a:r>
            <a:r>
              <a:rPr i="1" lang="en-GB" sz="1400">
                <a:solidFill>
                  <a:schemeClr val="accent2"/>
                </a:solidFill>
                <a:highlight>
                  <a:srgbClr val="FFFFFF"/>
                </a:highlight>
                <a:latin typeface="Cambria"/>
                <a:ea typeface="Cambria"/>
                <a:cs typeface="Cambria"/>
                <a:sym typeface="Cambria"/>
              </a:rPr>
              <a:t>p</a:t>
            </a:r>
            <a:r>
              <a:rPr lang="en-GB" sz="1400">
                <a:solidFill>
                  <a:schemeClr val="accent2"/>
                </a:solidFill>
                <a:highlight>
                  <a:srgbClr val="FFFFFF"/>
                </a:highlight>
                <a:latin typeface="Cambria"/>
                <a:ea typeface="Cambria"/>
                <a:cs typeface="Cambria"/>
                <a:sym typeface="Cambria"/>
              </a:rPr>
              <a:t> value thresholds, MDS components, and plots attractive graphs. We refer to </a:t>
            </a:r>
            <a:r>
              <a:rPr lang="en-GB" sz="1400" u="sng">
                <a:solidFill>
                  <a:srgbClr val="376FAA"/>
                </a:solidFill>
                <a:highlight>
                  <a:srgbClr val="FFFFFF"/>
                </a:highlight>
                <a:latin typeface="Cambria"/>
                <a:ea typeface="Cambria"/>
                <a:cs typeface="Cambria"/>
                <a:sym typeface="Cambria"/>
                <a:hlinkClick r:id="rId5">
                  <a:extLst>
                    <a:ext uri="{A12FA001-AC4F-418D-AE19-62706E023703}">
                      <ahyp:hlinkClr val="tx"/>
                    </a:ext>
                  </a:extLst>
                </a:hlinkClick>
              </a:rPr>
              <a:t>https://github.com/MareesAT/GWA_tutorial/</a:t>
            </a:r>
            <a:r>
              <a:rPr lang="en-GB" sz="1400">
                <a:solidFill>
                  <a:schemeClr val="accent2"/>
                </a:solidFill>
                <a:highlight>
                  <a:srgbClr val="FFFFFF"/>
                </a:highlight>
                <a:latin typeface="Cambria"/>
                <a:ea typeface="Cambria"/>
                <a:cs typeface="Cambria"/>
                <a:sym typeface="Cambria"/>
              </a:rPr>
              <a:t> (4_PRS.doc) for a tutorial on how to perform your own PRS analysis using PRSice. Other programs for the application of PRS are, for example, PLINK (‐‐</a:t>
            </a:r>
            <a:r>
              <a:rPr lang="en-GB" sz="1400">
                <a:solidFill>
                  <a:schemeClr val="accent2"/>
                </a:solidFill>
                <a:highlight>
                  <a:srgbClr val="FFFFFF"/>
                </a:highlight>
                <a:latin typeface="Courier New"/>
                <a:ea typeface="Courier New"/>
                <a:cs typeface="Courier New"/>
                <a:sym typeface="Courier New"/>
              </a:rPr>
              <a:t>score</a:t>
            </a:r>
            <a:r>
              <a:rPr lang="en-GB" sz="1400">
                <a:solidFill>
                  <a:schemeClr val="accent2"/>
                </a:solidFill>
                <a:highlight>
                  <a:srgbClr val="FFFFFF"/>
                </a:highlight>
                <a:latin typeface="Cambria"/>
                <a:ea typeface="Cambria"/>
                <a:cs typeface="Cambria"/>
                <a:sym typeface="Cambria"/>
              </a:rPr>
              <a:t>) and LDpred (Purcell et al., </a:t>
            </a:r>
            <a:r>
              <a:rPr lang="en-GB" sz="1400" u="sng">
                <a:solidFill>
                  <a:srgbClr val="376FAA"/>
                </a:solidFill>
                <a:highlight>
                  <a:srgbClr val="FFFFFF"/>
                </a:highlight>
                <a:latin typeface="Cambria"/>
                <a:ea typeface="Cambria"/>
                <a:cs typeface="Cambria"/>
                <a:sym typeface="Cambria"/>
                <a:hlinkClick r:id="rId6">
                  <a:extLst>
                    <a:ext uri="{A12FA001-AC4F-418D-AE19-62706E023703}">
                      <ahyp:hlinkClr val="tx"/>
                    </a:ext>
                  </a:extLst>
                </a:hlinkClick>
              </a:rPr>
              <a:t>2007</a:t>
            </a:r>
            <a:r>
              <a:rPr lang="en-GB" sz="1400">
                <a:solidFill>
                  <a:schemeClr val="accent2"/>
                </a:solidFill>
                <a:highlight>
                  <a:srgbClr val="FFFFFF"/>
                </a:highlight>
                <a:latin typeface="Cambria"/>
                <a:ea typeface="Cambria"/>
                <a:cs typeface="Cambria"/>
                <a:sym typeface="Cambria"/>
              </a:rPr>
              <a:t>; Vilhjalmsson et al., </a:t>
            </a:r>
            <a:r>
              <a:rPr lang="en-GB" sz="1400" u="sng">
                <a:solidFill>
                  <a:srgbClr val="376FAA"/>
                </a:solidFill>
                <a:highlight>
                  <a:srgbClr val="FFFFFF"/>
                </a:highlight>
                <a:latin typeface="Cambria"/>
                <a:ea typeface="Cambria"/>
                <a:cs typeface="Cambria"/>
                <a:sym typeface="Cambria"/>
                <a:hlinkClick r:id="rId7">
                  <a:extLst>
                    <a:ext uri="{A12FA001-AC4F-418D-AE19-62706E023703}">
                      <ahyp:hlinkClr val="tx"/>
                    </a:ext>
                  </a:extLst>
                </a:hlinkClick>
              </a:rPr>
              <a:t>2015</a:t>
            </a:r>
            <a:r>
              <a:rPr lang="en-GB" sz="1400">
                <a:solidFill>
                  <a:schemeClr val="accent2"/>
                </a:solidFill>
                <a:highlight>
                  <a:srgbClr val="FFFFFF"/>
                </a:highlight>
                <a:latin typeface="Cambria"/>
                <a:ea typeface="Cambria"/>
                <a:cs typeface="Cambria"/>
                <a:sym typeface="Cambria"/>
              </a:rPr>
              <a:t>).</a:t>
            </a:r>
            <a:endParaRPr sz="1400">
              <a:solidFill>
                <a:schemeClr val="accent2"/>
              </a:solidFill>
              <a:highlight>
                <a:srgbClr val="FFFFFF"/>
              </a:highlight>
              <a:latin typeface="Cambria"/>
              <a:ea typeface="Cambria"/>
              <a:cs typeface="Cambria"/>
              <a:sym typeface="Cambria"/>
            </a:endParaRPr>
          </a:p>
          <a:p>
            <a:pPr indent="0" lvl="0" marL="457200" rtl="0" algn="l">
              <a:spcBef>
                <a:spcPts val="20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168575" y="114725"/>
            <a:ext cx="4632000" cy="364200"/>
          </a:xfrm>
          <a:prstGeom prst="rect">
            <a:avLst/>
          </a:prstGeom>
        </p:spPr>
        <p:txBody>
          <a:bodyPr anchorCtr="0" anchor="t" bIns="91425" lIns="91425" spcFirstLastPara="1" rIns="91425" wrap="square" tIns="91425">
            <a:normAutofit fontScale="90000"/>
          </a:bodyPr>
          <a:lstStyle/>
          <a:p>
            <a:pPr indent="0" lvl="0" marL="0" rtl="0" algn="l">
              <a:lnSpc>
                <a:spcPct val="173076"/>
              </a:lnSpc>
              <a:spcBef>
                <a:spcPts val="2000"/>
              </a:spcBef>
              <a:spcAft>
                <a:spcPts val="0"/>
              </a:spcAft>
              <a:buClr>
                <a:schemeClr val="dk1"/>
              </a:buClr>
              <a:buSzPct val="68750"/>
              <a:buFont typeface="Arial"/>
              <a:buNone/>
            </a:pPr>
            <a:r>
              <a:rPr b="1" lang="en-GB" sz="1600">
                <a:solidFill>
                  <a:srgbClr val="734126"/>
                </a:solidFill>
                <a:highlight>
                  <a:schemeClr val="lt1"/>
                </a:highlight>
                <a:latin typeface="Cambria"/>
                <a:ea typeface="Cambria"/>
                <a:cs typeface="Cambria"/>
                <a:sym typeface="Cambria"/>
              </a:rPr>
              <a:t>Conducting polygenic risk prediction analyses</a:t>
            </a:r>
            <a:endParaRPr b="1" sz="1600">
              <a:solidFill>
                <a:srgbClr val="734126"/>
              </a:solidFill>
              <a:highlight>
                <a:schemeClr val="lt1"/>
              </a:highlight>
              <a:latin typeface="Cambria"/>
              <a:ea typeface="Cambria"/>
              <a:cs typeface="Cambria"/>
              <a:sym typeface="Cambria"/>
            </a:endParaRPr>
          </a:p>
          <a:p>
            <a:pPr indent="0" lvl="0" marL="0" rtl="0" algn="l">
              <a:spcBef>
                <a:spcPts val="1000"/>
              </a:spcBef>
              <a:spcAft>
                <a:spcPts val="0"/>
              </a:spcAft>
              <a:buNone/>
            </a:pPr>
            <a:r>
              <a:t/>
            </a:r>
            <a:endParaRPr/>
          </a:p>
        </p:txBody>
      </p:sp>
      <p:sp>
        <p:nvSpPr>
          <p:cNvPr id="148" name="Google Shape;148;p27"/>
          <p:cNvSpPr txBox="1"/>
          <p:nvPr>
            <p:ph idx="1" type="body"/>
          </p:nvPr>
        </p:nvSpPr>
        <p:spPr>
          <a:xfrm>
            <a:off x="229125" y="706550"/>
            <a:ext cx="8520600" cy="3416400"/>
          </a:xfrm>
          <a:prstGeom prst="rect">
            <a:avLst/>
          </a:prstGeom>
          <a:ln>
            <a:noFill/>
          </a:ln>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300">
                <a:solidFill>
                  <a:srgbClr val="222222"/>
                </a:solidFill>
                <a:highlight>
                  <a:srgbClr val="FFFFFF"/>
                </a:highlight>
                <a:latin typeface="Times New Roman"/>
                <a:ea typeface="Times New Roman"/>
                <a:cs typeface="Times New Roman"/>
                <a:sym typeface="Times New Roman"/>
              </a:rPr>
              <a:t>Key terms and definitions</a:t>
            </a:r>
            <a:endParaRPr b="1" sz="1300">
              <a:solidFill>
                <a:srgbClr val="222222"/>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Classic PRS method: the method—commonly known as the C+T method—for calculating PRSs applied in the key early PRS empirical studies, theoretical evaluations and software implementations. </a:t>
            </a:r>
            <a:endParaRPr sz="1350">
              <a:solidFill>
                <a:srgbClr val="2222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The method involves computing PRSs based on a subset of partially independent (</a:t>
            </a:r>
            <a:r>
              <a:rPr lang="en-GB" sz="1350" u="sng">
                <a:solidFill>
                  <a:schemeClr val="hlink"/>
                </a:solidFill>
                <a:highlight>
                  <a:srgbClr val="FFFFFF"/>
                </a:highlight>
                <a:latin typeface="Times New Roman"/>
                <a:ea typeface="Times New Roman"/>
                <a:cs typeface="Times New Roman"/>
                <a:sym typeface="Times New Roman"/>
                <a:hlinkClick r:id="rId3"/>
              </a:rPr>
              <a:t>clumped</a:t>
            </a:r>
            <a:r>
              <a:rPr lang="en-GB" sz="1350">
                <a:solidFill>
                  <a:srgbClr val="222222"/>
                </a:solidFill>
                <a:highlight>
                  <a:srgbClr val="FFFFFF"/>
                </a:highlight>
                <a:latin typeface="Times New Roman"/>
                <a:ea typeface="Times New Roman"/>
                <a:cs typeface="Times New Roman"/>
                <a:sym typeface="Times New Roman"/>
              </a:rPr>
              <a:t>) SNPs exceeding a specific GWAS association </a:t>
            </a:r>
            <a:r>
              <a:rPr i="1" lang="en-GB" sz="1350">
                <a:solidFill>
                  <a:srgbClr val="222222"/>
                </a:solidFill>
                <a:highlight>
                  <a:srgbClr val="FFFFFF"/>
                </a:highlight>
                <a:latin typeface="Times New Roman"/>
                <a:ea typeface="Times New Roman"/>
                <a:cs typeface="Times New Roman"/>
                <a:sym typeface="Times New Roman"/>
              </a:rPr>
              <a:t>P</a:t>
            </a:r>
            <a:r>
              <a:rPr lang="en-GB" sz="1350">
                <a:solidFill>
                  <a:srgbClr val="222222"/>
                </a:solidFill>
                <a:highlight>
                  <a:srgbClr val="FFFFFF"/>
                </a:highlight>
                <a:latin typeface="Times New Roman"/>
                <a:ea typeface="Times New Roman"/>
                <a:cs typeface="Times New Roman"/>
                <a:sym typeface="Times New Roman"/>
              </a:rPr>
              <a:t> value threshold.  PRS analyses can be characterized by the </a:t>
            </a:r>
            <a:r>
              <a:rPr lang="en-GB" sz="1350" u="sng">
                <a:solidFill>
                  <a:srgbClr val="222222"/>
                </a:solidFill>
                <a:highlight>
                  <a:srgbClr val="FFFFFF"/>
                </a:highlight>
                <a:latin typeface="Times New Roman"/>
                <a:ea typeface="Times New Roman"/>
                <a:cs typeface="Times New Roman"/>
                <a:sym typeface="Times New Roman"/>
              </a:rPr>
              <a:t>two key input data sets </a:t>
            </a:r>
            <a:r>
              <a:rPr lang="en-GB" sz="1350">
                <a:solidFill>
                  <a:srgbClr val="222222"/>
                </a:solidFill>
                <a:highlight>
                  <a:srgbClr val="FFFFFF"/>
                </a:highlight>
                <a:latin typeface="Times New Roman"/>
                <a:ea typeface="Times New Roman"/>
                <a:cs typeface="Times New Roman"/>
                <a:sym typeface="Times New Roman"/>
              </a:rPr>
              <a:t>that they require:</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GB" sz="1350">
                <a:solidFill>
                  <a:srgbClr val="222222"/>
                </a:solidFill>
                <a:highlight>
                  <a:srgbClr val="FFFFFF"/>
                </a:highlight>
                <a:latin typeface="Times New Roman"/>
                <a:ea typeface="Times New Roman"/>
                <a:cs typeface="Times New Roman"/>
                <a:sym typeface="Times New Roman"/>
              </a:rPr>
              <a:t>Base data</a:t>
            </a:r>
            <a:r>
              <a:rPr lang="en-GB" sz="1350">
                <a:solidFill>
                  <a:srgbClr val="222222"/>
                </a:solidFill>
                <a:highlight>
                  <a:srgbClr val="FFFFFF"/>
                </a:highlight>
                <a:latin typeface="Times New Roman"/>
                <a:ea typeface="Times New Roman"/>
                <a:cs typeface="Times New Roman"/>
                <a:sym typeface="Times New Roman"/>
              </a:rPr>
              <a:t>: the GWAS summary statistics (e.g., effect sizes or </a:t>
            </a:r>
            <a:r>
              <a:rPr i="1" lang="en-GB" sz="1350">
                <a:solidFill>
                  <a:srgbClr val="222222"/>
                </a:solidFill>
                <a:highlight>
                  <a:srgbClr val="FFFFFF"/>
                </a:highlight>
                <a:latin typeface="Times New Roman"/>
                <a:ea typeface="Times New Roman"/>
                <a:cs typeface="Times New Roman"/>
                <a:sym typeface="Times New Roman"/>
              </a:rPr>
              <a:t>P</a:t>
            </a:r>
            <a:r>
              <a:rPr lang="en-GB" sz="1350">
                <a:solidFill>
                  <a:srgbClr val="222222"/>
                </a:solidFill>
                <a:highlight>
                  <a:srgbClr val="FFFFFF"/>
                </a:highlight>
                <a:latin typeface="Times New Roman"/>
                <a:ea typeface="Times New Roman"/>
                <a:cs typeface="Times New Roman"/>
                <a:sym typeface="Times New Roman"/>
              </a:rPr>
              <a:t> values) on which the PRS calculation is based. The base trait is the phenotype of study in the GWAS.</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GB" sz="1350">
                <a:solidFill>
                  <a:srgbClr val="222222"/>
                </a:solidFill>
                <a:highlight>
                  <a:srgbClr val="FFFFFF"/>
                </a:highlight>
                <a:latin typeface="Times New Roman"/>
                <a:ea typeface="Times New Roman"/>
                <a:cs typeface="Times New Roman"/>
                <a:sym typeface="Times New Roman"/>
              </a:rPr>
              <a:t>Target data: </a:t>
            </a:r>
            <a:r>
              <a:rPr lang="en-GB" sz="1350">
                <a:solidFill>
                  <a:srgbClr val="222222"/>
                </a:solidFill>
                <a:highlight>
                  <a:srgbClr val="FFFFFF"/>
                </a:highlight>
                <a:latin typeface="Times New Roman"/>
                <a:ea typeface="Times New Roman"/>
                <a:cs typeface="Times New Roman"/>
                <a:sym typeface="Times New Roman"/>
              </a:rPr>
              <a:t>the genotype-phenotype data, in, for example, PLINK binary format, of individuals in whom PRSs are calculated. </a:t>
            </a:r>
            <a:endParaRPr sz="135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sz="1350">
                <a:solidFill>
                  <a:srgbClr val="980000"/>
                </a:solidFill>
                <a:highlight>
                  <a:srgbClr val="FFFFFF"/>
                </a:highlight>
                <a:latin typeface="Times New Roman"/>
                <a:ea typeface="Times New Roman"/>
                <a:cs typeface="Times New Roman"/>
                <a:sym typeface="Times New Roman"/>
              </a:rPr>
              <a:t>	The PRSs infer genetic liability of the base trait and are tested for association with the target trait.</a:t>
            </a:r>
            <a:endParaRPr sz="1350">
              <a:solidFill>
                <a:srgbClr val="98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73076"/>
              </a:lnSpc>
              <a:spcBef>
                <a:spcPts val="2000"/>
              </a:spcBef>
              <a:spcAft>
                <a:spcPts val="1000"/>
              </a:spcAft>
              <a:buClr>
                <a:schemeClr val="dk1"/>
              </a:buClr>
              <a:buSzPts val="1100"/>
              <a:buFont typeface="Arial"/>
              <a:buNone/>
            </a:pPr>
            <a:r>
              <a:rPr b="1" lang="en-GB" sz="1600">
                <a:solidFill>
                  <a:srgbClr val="734126"/>
                </a:solidFill>
                <a:highlight>
                  <a:schemeClr val="lt1"/>
                </a:highlight>
                <a:latin typeface="Cambria"/>
                <a:ea typeface="Cambria"/>
                <a:cs typeface="Cambria"/>
                <a:sym typeface="Cambria"/>
              </a:rPr>
              <a:t>Conducting polygenic risk prediction analyses</a:t>
            </a:r>
            <a:endParaRPr b="1" sz="1600"/>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PRS analyses can be characterized by the two key input data sets that they require: </a:t>
            </a:r>
            <a:endParaRPr sz="1350">
              <a:solidFill>
                <a:srgbClr val="2222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(i) </a:t>
            </a:r>
            <a:r>
              <a:rPr b="1" lang="en-GB" sz="1350">
                <a:solidFill>
                  <a:srgbClr val="222222"/>
                </a:solidFill>
                <a:highlight>
                  <a:srgbClr val="FFFFFF"/>
                </a:highlight>
                <a:latin typeface="Times New Roman"/>
                <a:ea typeface="Times New Roman"/>
                <a:cs typeface="Times New Roman"/>
                <a:sym typeface="Times New Roman"/>
              </a:rPr>
              <a:t>base data (GWAS)</a:t>
            </a:r>
            <a:r>
              <a:rPr lang="en-GB" sz="1350">
                <a:solidFill>
                  <a:srgbClr val="222222"/>
                </a:solidFill>
                <a:highlight>
                  <a:srgbClr val="FFFFFF"/>
                </a:highlight>
                <a:latin typeface="Times New Roman"/>
                <a:ea typeface="Times New Roman"/>
                <a:cs typeface="Times New Roman"/>
                <a:sym typeface="Times New Roman"/>
              </a:rPr>
              <a:t>, consisting of summary statistics (e.g., betas and </a:t>
            </a:r>
            <a:r>
              <a:rPr i="1" lang="en-GB" sz="1350">
                <a:solidFill>
                  <a:srgbClr val="222222"/>
                </a:solidFill>
                <a:highlight>
                  <a:srgbClr val="FFFFFF"/>
                </a:highlight>
                <a:latin typeface="Times New Roman"/>
                <a:ea typeface="Times New Roman"/>
                <a:cs typeface="Times New Roman"/>
                <a:sym typeface="Times New Roman"/>
              </a:rPr>
              <a:t>P</a:t>
            </a:r>
            <a:r>
              <a:rPr lang="en-GB" sz="1350">
                <a:solidFill>
                  <a:srgbClr val="222222"/>
                </a:solidFill>
                <a:highlight>
                  <a:srgbClr val="FFFFFF"/>
                </a:highlight>
                <a:latin typeface="Times New Roman"/>
                <a:ea typeface="Times New Roman"/>
                <a:cs typeface="Times New Roman"/>
                <a:sym typeface="Times New Roman"/>
              </a:rPr>
              <a:t> values) of genotype-phenotype associations at genetic variants (hereafter SNPs) genome-wide, typically made available online in text format by the investigators who performed the GWAS; and </a:t>
            </a:r>
            <a:endParaRPr sz="1350">
              <a:solidFill>
                <a:srgbClr val="222222"/>
              </a:solidFill>
              <a:highlight>
                <a:srgbClr val="FFFFFF"/>
              </a:highlight>
              <a:latin typeface="Times New Roman"/>
              <a:ea typeface="Times New Roman"/>
              <a:cs typeface="Times New Roman"/>
              <a:sym typeface="Times New Roman"/>
            </a:endParaRPr>
          </a:p>
          <a:p>
            <a:pPr indent="457200" lvl="0" marL="0" rtl="0" algn="l">
              <a:spcBef>
                <a:spcPts val="1200"/>
              </a:spcBef>
              <a:spcAft>
                <a:spcPts val="1200"/>
              </a:spcAft>
              <a:buNone/>
            </a:pPr>
            <a:r>
              <a:rPr lang="en-GB" sz="1350">
                <a:solidFill>
                  <a:srgbClr val="222222"/>
                </a:solidFill>
                <a:highlight>
                  <a:srgbClr val="FFFFFF"/>
                </a:highlight>
                <a:latin typeface="Times New Roman"/>
                <a:ea typeface="Times New Roman"/>
                <a:cs typeface="Times New Roman"/>
                <a:sym typeface="Times New Roman"/>
              </a:rPr>
              <a:t>(ii) </a:t>
            </a:r>
            <a:r>
              <a:rPr b="1" lang="en-GB" sz="1350">
                <a:solidFill>
                  <a:srgbClr val="222222"/>
                </a:solidFill>
                <a:highlight>
                  <a:srgbClr val="FFFFFF"/>
                </a:highlight>
                <a:latin typeface="Times New Roman"/>
                <a:ea typeface="Times New Roman"/>
                <a:cs typeface="Times New Roman"/>
                <a:sym typeface="Times New Roman"/>
              </a:rPr>
              <a:t>target data</a:t>
            </a:r>
            <a:r>
              <a:rPr lang="en-GB" sz="1350">
                <a:solidFill>
                  <a:srgbClr val="222222"/>
                </a:solidFill>
                <a:highlight>
                  <a:srgbClr val="FFFFFF"/>
                </a:highlight>
                <a:latin typeface="Times New Roman"/>
                <a:ea typeface="Times New Roman"/>
                <a:cs typeface="Times New Roman"/>
                <a:sym typeface="Times New Roman"/>
              </a:rPr>
              <a:t>, consisting of genotypes, and usually also phenotype(s), in individuals from a sample to which the researchers performing the PRS analysis have access (often not publicly available), which should be </a:t>
            </a:r>
            <a:r>
              <a:rPr lang="en-GB" sz="1350" u="sng">
                <a:solidFill>
                  <a:srgbClr val="222222"/>
                </a:solidFill>
                <a:highlight>
                  <a:srgbClr val="FFFFFF"/>
                </a:highlight>
                <a:latin typeface="Times New Roman"/>
                <a:ea typeface="Times New Roman"/>
                <a:cs typeface="Times New Roman"/>
                <a:sym typeface="Times New Roman"/>
              </a:rPr>
              <a:t>independent of the GWAS sample</a:t>
            </a:r>
            <a:r>
              <a:rPr b="1" lang="en-GB" sz="1350">
                <a:solidFill>
                  <a:srgbClr val="222222"/>
                </a:solidFill>
                <a:highlight>
                  <a:srgbClr val="FFFFFF"/>
                </a:highlight>
                <a:latin typeface="Times New Roman"/>
                <a:ea typeface="Times New Roman"/>
                <a:cs typeface="Times New Roman"/>
                <a:sym typeface="Times New Roman"/>
              </a:rPr>
              <a:t> </a:t>
            </a:r>
            <a:r>
              <a:rPr lang="en-GB" sz="1350">
                <a:solidFill>
                  <a:srgbClr val="222222"/>
                </a:solidFill>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83775" y="812700"/>
            <a:ext cx="4549500" cy="1191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A flow chart of suggested analytical steps that can be followed to perform QC and select software for </a:t>
            </a:r>
            <a:endParaRPr sz="1350">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PRS analyses.</a:t>
            </a:r>
            <a:endParaRPr sz="10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000" u="sng">
                <a:solidFill>
                  <a:schemeClr val="hlink"/>
                </a:solidFill>
                <a:hlinkClick r:id="rId3"/>
              </a:rPr>
              <a:t>https://www.nature.com/articles/s41596-020-0353-1#Sec2</a:t>
            </a:r>
            <a:r>
              <a:rPr lang="en-GB" sz="1000"/>
              <a:t> </a:t>
            </a:r>
            <a:endParaRPr sz="1000"/>
          </a:p>
        </p:txBody>
      </p:sp>
      <p:pic>
        <p:nvPicPr>
          <p:cNvPr id="160" name="Google Shape;160;p29"/>
          <p:cNvPicPr preferRelativeResize="0"/>
          <p:nvPr/>
        </p:nvPicPr>
        <p:blipFill>
          <a:blip r:embed="rId4">
            <a:alphaModFix/>
          </a:blip>
          <a:stretch>
            <a:fillRect/>
          </a:stretch>
        </p:blipFill>
        <p:spPr>
          <a:xfrm>
            <a:off x="5239550" y="65250"/>
            <a:ext cx="3206274" cy="5013000"/>
          </a:xfrm>
          <a:prstGeom prst="rect">
            <a:avLst/>
          </a:prstGeom>
          <a:noFill/>
          <a:ln>
            <a:noFill/>
          </a:ln>
        </p:spPr>
      </p:pic>
      <p:sp>
        <p:nvSpPr>
          <p:cNvPr id="161" name="Google Shape;161;p29"/>
          <p:cNvSpPr txBox="1"/>
          <p:nvPr/>
        </p:nvSpPr>
        <p:spPr>
          <a:xfrm>
            <a:off x="218125" y="2129650"/>
            <a:ext cx="34068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50">
                <a:solidFill>
                  <a:srgbClr val="222222"/>
                </a:solidFill>
                <a:highlight>
                  <a:srgbClr val="FFFFFF"/>
                </a:highlight>
                <a:latin typeface="Times New Roman"/>
                <a:ea typeface="Times New Roman"/>
                <a:cs typeface="Times New Roman"/>
                <a:sym typeface="Times New Roman"/>
              </a:rPr>
              <a:t>This f</a:t>
            </a:r>
            <a:r>
              <a:rPr lang="en-GB" sz="1350">
                <a:solidFill>
                  <a:srgbClr val="222222"/>
                </a:solidFill>
                <a:highlight>
                  <a:srgbClr val="FFFFFF"/>
                </a:highlight>
                <a:latin typeface="Times New Roman"/>
                <a:ea typeface="Times New Roman"/>
                <a:cs typeface="Times New Roman"/>
                <a:sym typeface="Times New Roman"/>
              </a:rPr>
              <a:t>igure illustrates a PRS analysis pipeline, highlighting QC steps and some of the main software programs presently available to users as options, which may be selected according to scientific question, data, estimated accuracy and speed of PRS computation method</a:t>
            </a:r>
            <a:endParaRPr/>
          </a:p>
        </p:txBody>
      </p:sp>
      <p:sp>
        <p:nvSpPr>
          <p:cNvPr id="162" name="Google Shape;162;p29"/>
          <p:cNvSpPr txBox="1"/>
          <p:nvPr/>
        </p:nvSpPr>
        <p:spPr>
          <a:xfrm>
            <a:off x="0" y="0"/>
            <a:ext cx="576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73076"/>
              </a:lnSpc>
              <a:spcBef>
                <a:spcPts val="2000"/>
              </a:spcBef>
              <a:spcAft>
                <a:spcPts val="1000"/>
              </a:spcAft>
              <a:buNone/>
            </a:pPr>
            <a:r>
              <a:rPr b="1" lang="en-GB" sz="1600">
                <a:solidFill>
                  <a:srgbClr val="734126"/>
                </a:solidFill>
                <a:highlight>
                  <a:schemeClr val="lt1"/>
                </a:highlight>
                <a:latin typeface="Cambria"/>
                <a:ea typeface="Cambria"/>
                <a:cs typeface="Cambria"/>
                <a:sym typeface="Cambria"/>
              </a:rPr>
              <a:t>Conducting polygenic risk prediction analyses</a:t>
            </a:r>
            <a:endParaRPr b="1" sz="1600">
              <a:solidFill>
                <a:srgbClr val="734126"/>
              </a:solidFill>
              <a:highlight>
                <a:schemeClr val="lt1"/>
              </a:highlight>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3575" y="102575"/>
            <a:ext cx="6355800" cy="399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1600">
                <a:solidFill>
                  <a:srgbClr val="734126"/>
                </a:solidFill>
                <a:highlight>
                  <a:schemeClr val="lt1"/>
                </a:highlight>
                <a:latin typeface="Cambria"/>
                <a:ea typeface="Cambria"/>
                <a:cs typeface="Cambria"/>
                <a:sym typeface="Cambria"/>
              </a:rPr>
              <a:t>The PRS analysis process</a:t>
            </a:r>
            <a:endParaRPr b="1" sz="1600">
              <a:solidFill>
                <a:srgbClr val="734126"/>
              </a:solidFill>
              <a:highlight>
                <a:schemeClr val="lt1"/>
              </a:highlight>
              <a:latin typeface="Cambria"/>
              <a:ea typeface="Cambria"/>
              <a:cs typeface="Cambria"/>
              <a:sym typeface="Cambria"/>
            </a:endParaRPr>
          </a:p>
          <a:p>
            <a:pPr indent="0" lvl="0" marL="0" rtl="0" algn="l">
              <a:lnSpc>
                <a:spcPct val="115000"/>
              </a:lnSpc>
              <a:spcBef>
                <a:spcPts val="600"/>
              </a:spcBef>
              <a:spcAft>
                <a:spcPts val="600"/>
              </a:spcAft>
              <a:buNone/>
            </a:pPr>
            <a:r>
              <a:rPr b="1" lang="en-GB" sz="1600">
                <a:solidFill>
                  <a:srgbClr val="734126"/>
                </a:solidFill>
                <a:highlight>
                  <a:schemeClr val="lt1"/>
                </a:highlight>
                <a:latin typeface="Cambria"/>
                <a:ea typeface="Cambria"/>
                <a:cs typeface="Cambria"/>
                <a:sym typeface="Cambria"/>
              </a:rPr>
              <a:t> </a:t>
            </a:r>
            <a:r>
              <a:rPr b="1" lang="en-GB" sz="1600" u="sng">
                <a:solidFill>
                  <a:schemeClr val="hlink"/>
                </a:solidFill>
                <a:highlight>
                  <a:schemeClr val="lt1"/>
                </a:highlight>
                <a:latin typeface="Cambria"/>
                <a:ea typeface="Cambria"/>
                <a:cs typeface="Cambria"/>
                <a:sym typeface="Cambria"/>
                <a:hlinkClick r:id="rId3"/>
              </a:rPr>
              <a:t>https://choishingwan.github.io/PRS-Tutorial/</a:t>
            </a:r>
            <a:r>
              <a:rPr b="1" lang="en-GB" sz="1600">
                <a:solidFill>
                  <a:srgbClr val="734126"/>
                </a:solidFill>
                <a:highlight>
                  <a:schemeClr val="lt1"/>
                </a:highlight>
                <a:latin typeface="Cambria"/>
                <a:ea typeface="Cambria"/>
                <a:cs typeface="Cambria"/>
                <a:sym typeface="Cambria"/>
              </a:rPr>
              <a:t> </a:t>
            </a:r>
            <a:endParaRPr/>
          </a:p>
        </p:txBody>
      </p:sp>
      <p:pic>
        <p:nvPicPr>
          <p:cNvPr id="168" name="Google Shape;168;p30"/>
          <p:cNvPicPr preferRelativeResize="0"/>
          <p:nvPr/>
        </p:nvPicPr>
        <p:blipFill>
          <a:blip r:embed="rId4">
            <a:alphaModFix/>
          </a:blip>
          <a:stretch>
            <a:fillRect/>
          </a:stretch>
        </p:blipFill>
        <p:spPr>
          <a:xfrm>
            <a:off x="5265975" y="157175"/>
            <a:ext cx="3507375" cy="4316375"/>
          </a:xfrm>
          <a:prstGeom prst="rect">
            <a:avLst/>
          </a:prstGeom>
          <a:noFill/>
          <a:ln>
            <a:noFill/>
          </a:ln>
        </p:spPr>
      </p:pic>
      <p:sp>
        <p:nvSpPr>
          <p:cNvPr id="169" name="Google Shape;169;p30"/>
          <p:cNvSpPr txBox="1"/>
          <p:nvPr/>
        </p:nvSpPr>
        <p:spPr>
          <a:xfrm>
            <a:off x="143125" y="754200"/>
            <a:ext cx="4398600" cy="25206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100"/>
              <a:buFont typeface="Arial"/>
              <a:buNone/>
            </a:pPr>
            <a:r>
              <a:rPr lang="en-GB" sz="1350">
                <a:solidFill>
                  <a:srgbClr val="404040"/>
                </a:solidFill>
                <a:highlight>
                  <a:srgbClr val="FCFCFC"/>
                </a:highlight>
              </a:rPr>
              <a:t>The first step in Polygenic Risk Score (PRS) analyses is to generate or obtain the </a:t>
            </a:r>
            <a:r>
              <a:rPr b="1" lang="en-GB" sz="1350">
                <a:solidFill>
                  <a:srgbClr val="404040"/>
                </a:solidFill>
                <a:highlight>
                  <a:schemeClr val="accent6"/>
                </a:highlight>
              </a:rPr>
              <a:t>base data (GWAS summary statistics)</a:t>
            </a:r>
            <a:r>
              <a:rPr lang="en-GB" sz="1350">
                <a:solidFill>
                  <a:srgbClr val="404040"/>
                </a:solidFill>
                <a:highlight>
                  <a:srgbClr val="FCFCFC"/>
                </a:highlight>
              </a:rPr>
              <a:t>. Ideally these will correspond to the </a:t>
            </a:r>
            <a:r>
              <a:rPr b="1" lang="en-GB" sz="1350">
                <a:solidFill>
                  <a:srgbClr val="404040"/>
                </a:solidFill>
                <a:highlight>
                  <a:srgbClr val="FCFCFC"/>
                </a:highlight>
              </a:rPr>
              <a:t>most powerful GWAS results available on the phenotype under study</a:t>
            </a:r>
            <a:r>
              <a:rPr lang="en-GB" sz="1350">
                <a:solidFill>
                  <a:srgbClr val="404040"/>
                </a:solidFill>
                <a:highlight>
                  <a:srgbClr val="FCFCFC"/>
                </a:highlight>
              </a:rPr>
              <a:t>. </a:t>
            </a:r>
            <a:endParaRPr b="1" sz="17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0"/>
              </a:spcBef>
              <a:spcAft>
                <a:spcPts val="0"/>
              </a:spcAft>
              <a:buNone/>
            </a:pPr>
            <a:r>
              <a:t/>
            </a:r>
            <a:endParaRPr b="1" sz="17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0"/>
              </a:spcBef>
              <a:spcAft>
                <a:spcPts val="0"/>
              </a:spcAft>
              <a:buNone/>
            </a:pPr>
            <a:r>
              <a:rPr b="1" lang="en-GB" sz="1350">
                <a:solidFill>
                  <a:srgbClr val="404040"/>
                </a:solidFill>
                <a:highlight>
                  <a:schemeClr val="accent6"/>
                </a:highlight>
              </a:rPr>
              <a:t>Target data</a:t>
            </a:r>
            <a:r>
              <a:rPr lang="en-GB" sz="1350">
                <a:solidFill>
                  <a:srgbClr val="404040"/>
                </a:solidFill>
                <a:highlight>
                  <a:srgbClr val="FCFCFC"/>
                </a:highlight>
              </a:rPr>
              <a:t> consist of </a:t>
            </a:r>
            <a:r>
              <a:rPr b="1" lang="en-GB" sz="1350">
                <a:solidFill>
                  <a:srgbClr val="404040"/>
                </a:solidFill>
                <a:highlight>
                  <a:srgbClr val="FCFCFC"/>
                </a:highlight>
              </a:rPr>
              <a:t>individual-level genotype-phenotype data</a:t>
            </a:r>
            <a:r>
              <a:rPr lang="en-GB" sz="1350">
                <a:solidFill>
                  <a:srgbClr val="404040"/>
                </a:solidFill>
                <a:highlight>
                  <a:srgbClr val="FCFCFC"/>
                </a:highlight>
              </a:rPr>
              <a:t>, usually generated within your lab/department/collaboration.</a:t>
            </a:r>
            <a:endParaRPr sz="135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27800" y="1068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600"/>
              </a:spcAft>
              <a:buClr>
                <a:schemeClr val="dk1"/>
              </a:buClr>
              <a:buSzPct val="68750"/>
              <a:buFont typeface="Arial"/>
              <a:buNone/>
            </a:pPr>
            <a:r>
              <a:rPr b="1" lang="en-GB" sz="1600">
                <a:solidFill>
                  <a:srgbClr val="734126"/>
                </a:solidFill>
                <a:highlight>
                  <a:schemeClr val="lt1"/>
                </a:highlight>
                <a:latin typeface="Cambria"/>
                <a:ea typeface="Cambria"/>
                <a:cs typeface="Cambria"/>
                <a:sym typeface="Cambria"/>
              </a:rPr>
              <a:t>The PRS analysis process -Steps </a:t>
            </a:r>
            <a:r>
              <a:rPr b="1" lang="en-GB" sz="1600" u="sng">
                <a:solidFill>
                  <a:schemeClr val="hlink"/>
                </a:solidFill>
                <a:highlight>
                  <a:schemeClr val="lt1"/>
                </a:highlight>
                <a:latin typeface="Cambria"/>
                <a:ea typeface="Cambria"/>
                <a:cs typeface="Cambria"/>
                <a:sym typeface="Cambria"/>
                <a:hlinkClick r:id="rId3"/>
              </a:rPr>
              <a:t>https://choishingwan.github.io/PRS-Tutorial/</a:t>
            </a:r>
            <a:r>
              <a:rPr b="1" lang="en-GB" sz="1600">
                <a:solidFill>
                  <a:srgbClr val="734126"/>
                </a:solidFill>
                <a:highlight>
                  <a:schemeClr val="lt1"/>
                </a:highlight>
                <a:latin typeface="Cambria"/>
                <a:ea typeface="Cambria"/>
                <a:cs typeface="Cambria"/>
                <a:sym typeface="Cambria"/>
              </a:rPr>
              <a:t> </a:t>
            </a:r>
            <a:endParaRPr/>
          </a:p>
        </p:txBody>
      </p:sp>
      <p:sp>
        <p:nvSpPr>
          <p:cNvPr id="175" name="Google Shape;175;p31"/>
          <p:cNvSpPr txBox="1"/>
          <p:nvPr>
            <p:ph idx="1" type="body"/>
          </p:nvPr>
        </p:nvSpPr>
        <p:spPr>
          <a:xfrm>
            <a:off x="210850" y="790575"/>
            <a:ext cx="8520600" cy="3416400"/>
          </a:xfrm>
          <a:prstGeom prst="rect">
            <a:avLst/>
          </a:prstGeom>
        </p:spPr>
        <p:txBody>
          <a:bodyPr anchorCtr="0" anchor="t" bIns="91425" lIns="91425" spcFirstLastPara="1" rIns="91425" wrap="square" tIns="91425">
            <a:noAutofit/>
          </a:bodyPr>
          <a:lstStyle/>
          <a:p>
            <a:pPr indent="0" lvl="0" marL="0" rtl="0" algn="l">
              <a:lnSpc>
                <a:spcPct val="124000"/>
              </a:lnSpc>
              <a:spcBef>
                <a:spcPts val="0"/>
              </a:spcBef>
              <a:spcAft>
                <a:spcPts val="0"/>
              </a:spcAft>
              <a:buClr>
                <a:schemeClr val="dk1"/>
              </a:buClr>
              <a:buSzPts val="1100"/>
              <a:buFont typeface="Arial"/>
              <a:buNone/>
            </a:pPr>
            <a:r>
              <a:rPr b="1" lang="en-GB" sz="1200">
                <a:solidFill>
                  <a:srgbClr val="222222"/>
                </a:solidFill>
                <a:highlight>
                  <a:schemeClr val="lt1"/>
                </a:highlight>
              </a:rPr>
              <a:t>QC of base and target data</a:t>
            </a:r>
            <a:endParaRPr b="1" sz="1200">
              <a:solidFill>
                <a:srgbClr val="222222"/>
              </a:solidFill>
              <a:highlight>
                <a:schemeClr val="lt1"/>
              </a:highlight>
            </a:endParaRPr>
          </a:p>
          <a:p>
            <a:pPr indent="0" lvl="0" marL="0" rtl="0" algn="l">
              <a:lnSpc>
                <a:spcPct val="124000"/>
              </a:lnSpc>
              <a:spcBef>
                <a:spcPts val="0"/>
              </a:spcBef>
              <a:spcAft>
                <a:spcPts val="0"/>
              </a:spcAft>
              <a:buClr>
                <a:schemeClr val="dk1"/>
              </a:buClr>
              <a:buSzPts val="1100"/>
              <a:buFont typeface="Arial"/>
              <a:buNone/>
            </a:pPr>
            <a:r>
              <a:rPr lang="en-GB" sz="1200">
                <a:solidFill>
                  <a:srgbClr val="222222"/>
                </a:solidFill>
                <a:highlight>
                  <a:schemeClr val="lt1"/>
                </a:highlight>
              </a:rPr>
              <a:t>The power and validity of PRS analyses are dependent on the quality of the base and target data.</a:t>
            </a:r>
            <a:endParaRPr sz="1200">
              <a:solidFill>
                <a:srgbClr val="222222"/>
              </a:solidFill>
              <a:highlight>
                <a:schemeClr val="lt1"/>
              </a:highlight>
            </a:endParaRPr>
          </a:p>
          <a:p>
            <a:pPr indent="0" lvl="0" marL="0" rtl="0" algn="l">
              <a:spcBef>
                <a:spcPts val="0"/>
              </a:spcBef>
              <a:spcAft>
                <a:spcPts val="0"/>
              </a:spcAft>
              <a:buNone/>
            </a:pPr>
            <a:r>
              <a:t/>
            </a:r>
            <a:endParaRPr sz="1200"/>
          </a:p>
          <a:p>
            <a:pPr indent="0" lvl="0" marL="0" rtl="0" algn="l">
              <a:spcBef>
                <a:spcPts val="1200"/>
              </a:spcBef>
              <a:spcAft>
                <a:spcPts val="0"/>
              </a:spcAft>
              <a:buClr>
                <a:schemeClr val="dk1"/>
              </a:buClr>
              <a:buSzPts val="1100"/>
              <a:buFont typeface="Arial"/>
              <a:buNone/>
            </a:pPr>
            <a:r>
              <a:rPr b="1" lang="en-GB" sz="1200">
                <a:solidFill>
                  <a:srgbClr val="404040"/>
                </a:solidFill>
                <a:highlight>
                  <a:srgbClr val="FCFCFC"/>
                </a:highlight>
              </a:rPr>
              <a:t>Calculating and Analysing PRS</a:t>
            </a:r>
            <a:endParaRPr b="1" sz="1200">
              <a:solidFill>
                <a:srgbClr val="404040"/>
              </a:solidFill>
              <a:highlight>
                <a:srgbClr val="FCFCFC"/>
              </a:highlight>
            </a:endParaRPr>
          </a:p>
          <a:p>
            <a:pPr indent="0" lvl="0" marL="0" rtl="0" algn="l">
              <a:lnSpc>
                <a:spcPct val="163636"/>
              </a:lnSpc>
              <a:spcBef>
                <a:spcPts val="600"/>
              </a:spcBef>
              <a:spcAft>
                <a:spcPts val="0"/>
              </a:spcAft>
              <a:buClr>
                <a:schemeClr val="dk1"/>
              </a:buClr>
              <a:buSzPts val="1100"/>
              <a:buFont typeface="Arial"/>
              <a:buNone/>
            </a:pPr>
            <a:r>
              <a:rPr lang="en-GB" sz="1200">
                <a:solidFill>
                  <a:srgbClr val="404040"/>
                </a:solidFill>
                <a:highlight>
                  <a:srgbClr val="FCFCFC"/>
                </a:highlight>
              </a:rPr>
              <a:t>The programs are</a:t>
            </a:r>
            <a:endParaRPr sz="1200">
              <a:solidFill>
                <a:srgbClr val="404040"/>
              </a:solidFill>
              <a:highlight>
                <a:srgbClr val="FCFCFC"/>
              </a:highlight>
            </a:endParaRPr>
          </a:p>
          <a:p>
            <a:pPr indent="-304800" lvl="0" marL="685800" rtl="0" algn="l">
              <a:lnSpc>
                <a:spcPct val="163636"/>
              </a:lnSpc>
              <a:spcBef>
                <a:spcPts val="1800"/>
              </a:spcBef>
              <a:spcAft>
                <a:spcPts val="0"/>
              </a:spcAft>
              <a:buClr>
                <a:srgbClr val="404040"/>
              </a:buClr>
              <a:buSzPts val="1200"/>
              <a:buChar char="●"/>
            </a:pPr>
            <a:r>
              <a:rPr lang="en-GB" sz="1200">
                <a:solidFill>
                  <a:srgbClr val="2980B9"/>
                </a:solidFill>
                <a:highlight>
                  <a:srgbClr val="FCFCFC"/>
                </a:highlight>
                <a:uFill>
                  <a:noFill/>
                </a:uFill>
                <a:hlinkClick r:id="rId4">
                  <a:extLst>
                    <a:ext uri="{A12FA001-AC4F-418D-AE19-62706E023703}">
                      <ahyp:hlinkClr val="tx"/>
                    </a:ext>
                  </a:extLst>
                </a:hlinkClick>
              </a:rPr>
              <a:t>PLINK</a:t>
            </a:r>
            <a:endParaRPr sz="1200">
              <a:solidFill>
                <a:srgbClr val="2980B9"/>
              </a:solidFill>
              <a:highlight>
                <a:srgbClr val="FCFCFC"/>
              </a:highlight>
            </a:endParaRPr>
          </a:p>
          <a:p>
            <a:pPr indent="-304800" lvl="0" marL="685800" rtl="0" algn="l">
              <a:lnSpc>
                <a:spcPct val="163636"/>
              </a:lnSpc>
              <a:spcBef>
                <a:spcPts val="0"/>
              </a:spcBef>
              <a:spcAft>
                <a:spcPts val="0"/>
              </a:spcAft>
              <a:buClr>
                <a:srgbClr val="404040"/>
              </a:buClr>
              <a:buSzPts val="1200"/>
              <a:buChar char="●"/>
            </a:pPr>
            <a:r>
              <a:rPr lang="en-GB" sz="1200">
                <a:solidFill>
                  <a:srgbClr val="2980B9"/>
                </a:solidFill>
                <a:highlight>
                  <a:srgbClr val="FCFCFC"/>
                </a:highlight>
                <a:uFill>
                  <a:noFill/>
                </a:uFill>
                <a:hlinkClick r:id="rId5">
                  <a:extLst>
                    <a:ext uri="{A12FA001-AC4F-418D-AE19-62706E023703}">
                      <ahyp:hlinkClr val="tx"/>
                    </a:ext>
                  </a:extLst>
                </a:hlinkClick>
              </a:rPr>
              <a:t>PRSice-2</a:t>
            </a:r>
            <a:endParaRPr sz="1200">
              <a:solidFill>
                <a:srgbClr val="2980B9"/>
              </a:solidFill>
              <a:highlight>
                <a:srgbClr val="FCFCFC"/>
              </a:highlight>
            </a:endParaRPr>
          </a:p>
          <a:p>
            <a:pPr indent="-304800" lvl="0" marL="685800" rtl="0" algn="l">
              <a:lnSpc>
                <a:spcPct val="163636"/>
              </a:lnSpc>
              <a:spcBef>
                <a:spcPts val="0"/>
              </a:spcBef>
              <a:spcAft>
                <a:spcPts val="0"/>
              </a:spcAft>
              <a:buClr>
                <a:srgbClr val="404040"/>
              </a:buClr>
              <a:buSzPts val="1200"/>
              <a:buChar char="●"/>
            </a:pPr>
            <a:r>
              <a:rPr lang="en-GB" sz="1200">
                <a:solidFill>
                  <a:srgbClr val="2980B9"/>
                </a:solidFill>
                <a:highlight>
                  <a:srgbClr val="FCFCFC"/>
                </a:highlight>
                <a:uFill>
                  <a:noFill/>
                </a:uFill>
                <a:hlinkClick r:id="rId6">
                  <a:extLst>
                    <a:ext uri="{A12FA001-AC4F-418D-AE19-62706E023703}">
                      <ahyp:hlinkClr val="tx"/>
                    </a:ext>
                  </a:extLst>
                </a:hlinkClick>
              </a:rPr>
              <a:t>LDPred-2</a:t>
            </a:r>
            <a:endParaRPr sz="1200">
              <a:solidFill>
                <a:srgbClr val="2980B9"/>
              </a:solidFill>
              <a:highlight>
                <a:srgbClr val="FCFCFC"/>
              </a:highlight>
            </a:endParaRPr>
          </a:p>
          <a:p>
            <a:pPr indent="-304800" lvl="0" marL="685800" rtl="0" algn="l">
              <a:lnSpc>
                <a:spcPct val="163636"/>
              </a:lnSpc>
              <a:spcBef>
                <a:spcPts val="0"/>
              </a:spcBef>
              <a:spcAft>
                <a:spcPts val="0"/>
              </a:spcAft>
              <a:buClr>
                <a:srgbClr val="404040"/>
              </a:buClr>
              <a:buSzPts val="1200"/>
              <a:buChar char="●"/>
            </a:pPr>
            <a:r>
              <a:rPr lang="en-GB" sz="1200">
                <a:solidFill>
                  <a:srgbClr val="2980B9"/>
                </a:solidFill>
                <a:highlight>
                  <a:srgbClr val="FCFCFC"/>
                </a:highlight>
                <a:uFill>
                  <a:noFill/>
                </a:uFill>
                <a:hlinkClick r:id="rId7">
                  <a:extLst>
                    <a:ext uri="{A12FA001-AC4F-418D-AE19-62706E023703}">
                      <ahyp:hlinkClr val="tx"/>
                    </a:ext>
                  </a:extLst>
                </a:hlinkClick>
              </a:rPr>
              <a:t>lassosum</a:t>
            </a:r>
            <a:endParaRPr sz="1200">
              <a:solidFill>
                <a:srgbClr val="2980B9"/>
              </a:solidFill>
              <a:highlight>
                <a:srgbClr val="FCFCFC"/>
              </a:highlight>
            </a:endParaRPr>
          </a:p>
          <a:p>
            <a:pPr indent="0" lvl="0" marL="0" rtl="0" algn="l">
              <a:spcBef>
                <a:spcPts val="3600"/>
              </a:spcBef>
              <a:spcAft>
                <a:spcPts val="0"/>
              </a:spcAft>
              <a:buNone/>
            </a:pPr>
            <a:r>
              <a:rPr b="1" lang="en-GB" sz="1200">
                <a:solidFill>
                  <a:srgbClr val="404040"/>
                </a:solidFill>
                <a:highlight>
                  <a:srgbClr val="FCFCFC"/>
                </a:highlight>
              </a:rPr>
              <a:t>Plotting the Results</a:t>
            </a:r>
            <a:endParaRPr b="1" sz="1200">
              <a:solidFill>
                <a:srgbClr val="404040"/>
              </a:solidFill>
              <a:highlight>
                <a:srgbClr val="FCFCFC"/>
              </a:highlight>
            </a:endParaRPr>
          </a:p>
          <a:p>
            <a:pPr indent="0" lvl="0" marL="0" rtl="0" algn="l">
              <a:spcBef>
                <a:spcPts val="600"/>
              </a:spcBef>
              <a:spcAft>
                <a:spcPts val="0"/>
              </a:spcAft>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145250" y="136125"/>
            <a:ext cx="4688100" cy="4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785">
                <a:solidFill>
                  <a:srgbClr val="980000"/>
                </a:solidFill>
                <a:highlight>
                  <a:srgbClr val="FFFFFF"/>
                </a:highlight>
                <a:latin typeface="Times New Roman"/>
                <a:ea typeface="Times New Roman"/>
                <a:cs typeface="Times New Roman"/>
                <a:sym typeface="Times New Roman"/>
              </a:rPr>
              <a:t>Genome-wide association studies (GWAS)</a:t>
            </a:r>
            <a:endParaRPr b="1" sz="5250">
              <a:solidFill>
                <a:srgbClr val="980000"/>
              </a:solidFill>
            </a:endParaRPr>
          </a:p>
        </p:txBody>
      </p:sp>
      <p:sp>
        <p:nvSpPr>
          <p:cNvPr id="60" name="Google Shape;60;p14"/>
          <p:cNvSpPr txBox="1"/>
          <p:nvPr/>
        </p:nvSpPr>
        <p:spPr>
          <a:xfrm>
            <a:off x="0" y="610275"/>
            <a:ext cx="87939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22222"/>
              </a:buClr>
              <a:buSzPts val="1600"/>
              <a:buFont typeface="Times New Roman"/>
              <a:buChar char="●"/>
            </a:pPr>
            <a:r>
              <a:rPr lang="en-GB" sz="1600">
                <a:solidFill>
                  <a:srgbClr val="222222"/>
                </a:solidFill>
                <a:highlight>
                  <a:srgbClr val="FFFFFF"/>
                </a:highlight>
                <a:latin typeface="Times New Roman"/>
                <a:ea typeface="Times New Roman"/>
                <a:cs typeface="Times New Roman"/>
                <a:sym typeface="Times New Roman"/>
              </a:rPr>
              <a:t>GWAS aims to identify associations of genotypes with phenotypes.</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22222"/>
              </a:buClr>
              <a:buSzPts val="1600"/>
              <a:buFont typeface="Times New Roman"/>
              <a:buChar char="●"/>
            </a:pPr>
            <a:r>
              <a:rPr lang="en-GB" sz="1600">
                <a:solidFill>
                  <a:srgbClr val="222222"/>
                </a:solidFill>
                <a:highlight>
                  <a:srgbClr val="FFFFFF"/>
                </a:highlight>
                <a:latin typeface="Times New Roman"/>
                <a:ea typeface="Times New Roman"/>
                <a:cs typeface="Times New Roman"/>
                <a:sym typeface="Times New Roman"/>
              </a:rPr>
              <a:t>GWAS can consider copy-number variants or sequence variations in the human genome, although the </a:t>
            </a:r>
            <a:r>
              <a:rPr lang="en-GB" sz="1600" u="sng">
                <a:solidFill>
                  <a:srgbClr val="222222"/>
                </a:solidFill>
                <a:highlight>
                  <a:srgbClr val="FFFFFF"/>
                </a:highlight>
                <a:latin typeface="Times New Roman"/>
                <a:ea typeface="Times New Roman"/>
                <a:cs typeface="Times New Roman"/>
                <a:sym typeface="Times New Roman"/>
              </a:rPr>
              <a:t>most commonly studied genetic variants in GWAS are single-nucleotide polymorphisms (SNPs)</a:t>
            </a:r>
            <a:r>
              <a:rPr lang="en-GB" sz="1600">
                <a:solidFill>
                  <a:srgbClr val="222222"/>
                </a:solidFill>
                <a:highlight>
                  <a:srgbClr val="FFFFFF"/>
                </a:highlight>
                <a:latin typeface="Times New Roman"/>
                <a:ea typeface="Times New Roman"/>
                <a:cs typeface="Times New Roman"/>
                <a:sym typeface="Times New Roman"/>
              </a:rPr>
              <a:t>.</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22222"/>
              </a:buClr>
              <a:buSzPts val="1600"/>
              <a:buFont typeface="Times New Roman"/>
              <a:buChar char="●"/>
            </a:pPr>
            <a:r>
              <a:rPr lang="en-GB" sz="1600">
                <a:solidFill>
                  <a:srgbClr val="222222"/>
                </a:solidFill>
                <a:highlight>
                  <a:srgbClr val="FFFFFF"/>
                </a:highlight>
                <a:latin typeface="Times New Roman"/>
                <a:ea typeface="Times New Roman"/>
                <a:cs typeface="Times New Roman"/>
                <a:sym typeface="Times New Roman"/>
              </a:rPr>
              <a:t>It typically reports blocks of correlated SNPs that all show a statistically significant association with the trait of interest, known as genomic risk loci</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600">
                <a:solidFill>
                  <a:schemeClr val="accent2"/>
                </a:solidFill>
                <a:highlight>
                  <a:srgbClr val="FFFFFF"/>
                </a:highlight>
                <a:latin typeface="Cambria"/>
                <a:ea typeface="Cambria"/>
                <a:cs typeface="Cambria"/>
                <a:sym typeface="Cambria"/>
              </a:rPr>
              <a:t>Genome‐wide association studies (GWAS) have become increasingly popular to identify associations between single nucleotide polymorphisms (SNPs) and phenotypic traits. </a:t>
            </a:r>
            <a:endParaRPr sz="1600">
              <a:solidFill>
                <a:schemeClr val="accent2"/>
              </a:solidFill>
              <a:highlight>
                <a:srgbClr val="FFFFFF"/>
              </a:highlight>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GB" sz="1600" u="sng">
                <a:solidFill>
                  <a:schemeClr val="accent5"/>
                </a:solidFill>
                <a:highlight>
                  <a:srgbClr val="FFFFFF"/>
                </a:highlight>
                <a:latin typeface="Cambria"/>
                <a:ea typeface="Cambria"/>
                <a:cs typeface="Cambria"/>
                <a:sym typeface="Cambria"/>
                <a:hlinkClick r:id="rId3">
                  <a:extLst>
                    <a:ext uri="{A12FA001-AC4F-418D-AE19-62706E023703}">
                      <ahyp:hlinkClr val="tx"/>
                    </a:ext>
                  </a:extLst>
                </a:hlinkClick>
              </a:rPr>
              <a:t>https://www.ncbi.nlm.nih.gov/pmc/articles/PMC6001694/</a:t>
            </a:r>
            <a:r>
              <a:rPr lang="en-GB" sz="1600">
                <a:solidFill>
                  <a:schemeClr val="accent2"/>
                </a:solidFill>
                <a:highlight>
                  <a:srgbClr val="FFFFFF"/>
                </a:highlight>
                <a:latin typeface="Cambria"/>
                <a:ea typeface="Cambria"/>
                <a:cs typeface="Cambria"/>
                <a:sym typeface="Cambria"/>
              </a:rPr>
              <a:t> </a:t>
            </a:r>
            <a:endParaRPr sz="16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82025" y="9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600">
                <a:solidFill>
                  <a:srgbClr val="734126"/>
                </a:solidFill>
                <a:highlight>
                  <a:schemeClr val="lt1"/>
                </a:highlight>
                <a:latin typeface="Cambria"/>
                <a:ea typeface="Cambria"/>
                <a:cs typeface="Cambria"/>
                <a:sym typeface="Cambria"/>
              </a:rPr>
              <a:t>Nextflow pipelines for  GWAS</a:t>
            </a:r>
            <a:endParaRPr/>
          </a:p>
        </p:txBody>
      </p:sp>
      <p:sp>
        <p:nvSpPr>
          <p:cNvPr id="181" name="Google Shape;181;p32"/>
          <p:cNvSpPr txBox="1"/>
          <p:nvPr>
            <p:ph idx="1" type="body"/>
          </p:nvPr>
        </p:nvSpPr>
        <p:spPr>
          <a:xfrm>
            <a:off x="214975" y="572250"/>
            <a:ext cx="8520600" cy="3416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295275" lvl="0" marL="457200" rtl="0" algn="l">
              <a:lnSpc>
                <a:spcPct val="95000"/>
              </a:lnSpc>
              <a:spcBef>
                <a:spcPts val="0"/>
              </a:spcBef>
              <a:spcAft>
                <a:spcPts val="0"/>
              </a:spcAft>
              <a:buClr>
                <a:schemeClr val="dk1"/>
              </a:buClr>
              <a:buSzPts val="1050"/>
              <a:buAutoNum type="arabicParenBoth"/>
            </a:pPr>
            <a:r>
              <a:rPr b="1" lang="en-GB" sz="1050">
                <a:solidFill>
                  <a:schemeClr val="dk1"/>
                </a:solidFill>
              </a:rPr>
              <a:t>nf-core/gwas </a:t>
            </a:r>
            <a:r>
              <a:rPr lang="en-GB" sz="1050">
                <a:solidFill>
                  <a:schemeClr val="dk1"/>
                </a:solidFill>
              </a:rPr>
              <a:t>(</a:t>
            </a:r>
            <a:r>
              <a:rPr lang="en-GB" sz="1050" u="sng">
                <a:solidFill>
                  <a:schemeClr val="dk1"/>
                </a:solidFill>
              </a:rPr>
              <a:t>currently in development and does not yet have any stable releases</a:t>
            </a:r>
            <a:r>
              <a:rPr lang="en-GB" sz="1050">
                <a:solidFill>
                  <a:schemeClr val="dk1"/>
                </a:solidFill>
              </a:rPr>
              <a:t>)</a:t>
            </a:r>
            <a:endParaRPr sz="1050">
              <a:solidFill>
                <a:schemeClr val="dk1"/>
              </a:solidFill>
            </a:endParaRPr>
          </a:p>
          <a:p>
            <a:pPr indent="0" lvl="0" marL="0" rtl="0" algn="l">
              <a:lnSpc>
                <a:spcPct val="95000"/>
              </a:lnSpc>
              <a:spcBef>
                <a:spcPts val="0"/>
              </a:spcBef>
              <a:spcAft>
                <a:spcPts val="0"/>
              </a:spcAft>
              <a:buSzPts val="688"/>
              <a:buNone/>
            </a:pPr>
            <a:r>
              <a:t/>
            </a:r>
            <a:endParaRPr b="1" sz="1050">
              <a:solidFill>
                <a:schemeClr val="dk1"/>
              </a:solidFill>
            </a:endParaRPr>
          </a:p>
          <a:p>
            <a:pPr indent="0" lvl="0" marL="0" rtl="0" algn="l">
              <a:lnSpc>
                <a:spcPct val="95000"/>
              </a:lnSpc>
              <a:spcBef>
                <a:spcPts val="0"/>
              </a:spcBef>
              <a:spcAft>
                <a:spcPts val="0"/>
              </a:spcAft>
              <a:buSzPts val="688"/>
              <a:buNone/>
            </a:pPr>
            <a:r>
              <a:rPr lang="en-GB" sz="1050">
                <a:solidFill>
                  <a:schemeClr val="dk1"/>
                </a:solidFill>
              </a:rPr>
              <a:t>	</a:t>
            </a:r>
            <a:r>
              <a:rPr lang="en-GB" sz="1050" u="sng">
                <a:solidFill>
                  <a:schemeClr val="dk1"/>
                </a:solidFill>
                <a:hlinkClick r:id="rId3">
                  <a:extLst>
                    <a:ext uri="{A12FA001-AC4F-418D-AE19-62706E023703}">
                      <ahyp:hlinkClr val="tx"/>
                    </a:ext>
                  </a:extLst>
                </a:hlinkClick>
              </a:rPr>
              <a:t>https://nf-co.re/gwas</a:t>
            </a:r>
            <a:endParaRPr sz="1050">
              <a:solidFill>
                <a:schemeClr val="dk1"/>
              </a:solidFill>
            </a:endParaRPr>
          </a:p>
          <a:p>
            <a:pPr indent="0" lvl="0" marL="0" rtl="0" algn="l">
              <a:lnSpc>
                <a:spcPct val="95000"/>
              </a:lnSpc>
              <a:spcBef>
                <a:spcPts val="0"/>
              </a:spcBef>
              <a:spcAft>
                <a:spcPts val="0"/>
              </a:spcAft>
              <a:buSzPts val="688"/>
              <a:buNone/>
            </a:pPr>
            <a:r>
              <a:t/>
            </a:r>
            <a:endParaRPr sz="1050">
              <a:solidFill>
                <a:schemeClr val="dk1"/>
              </a:solidFill>
            </a:endParaRPr>
          </a:p>
          <a:p>
            <a:pPr indent="-295275" lvl="0" marL="457200" rtl="0" algn="l">
              <a:lnSpc>
                <a:spcPct val="95000"/>
              </a:lnSpc>
              <a:spcBef>
                <a:spcPts val="1200"/>
              </a:spcBef>
              <a:spcAft>
                <a:spcPts val="0"/>
              </a:spcAft>
              <a:buClr>
                <a:schemeClr val="dk1"/>
              </a:buClr>
              <a:buSzPts val="1050"/>
              <a:buAutoNum type="arabicParenBoth"/>
            </a:pPr>
            <a:r>
              <a:rPr b="1" lang="en-GB" sz="1050">
                <a:solidFill>
                  <a:schemeClr val="dk1"/>
                </a:solidFill>
              </a:rPr>
              <a:t>H3AGWAS</a:t>
            </a:r>
            <a:r>
              <a:rPr lang="en-GB" sz="1050">
                <a:solidFill>
                  <a:schemeClr val="dk1"/>
                </a:solidFill>
              </a:rPr>
              <a:t> : A portable workflow for Genome Wide Association Studies</a:t>
            </a:r>
            <a:endParaRPr sz="1050">
              <a:solidFill>
                <a:schemeClr val="dk1"/>
              </a:solidFill>
            </a:endParaRPr>
          </a:p>
          <a:p>
            <a:pPr indent="457200" lvl="0" marL="0" rtl="0" algn="l">
              <a:lnSpc>
                <a:spcPct val="95000"/>
              </a:lnSpc>
              <a:spcBef>
                <a:spcPts val="0"/>
              </a:spcBef>
              <a:spcAft>
                <a:spcPts val="0"/>
              </a:spcAft>
              <a:buSzPts val="688"/>
              <a:buNone/>
            </a:pPr>
            <a:r>
              <a:rPr lang="en-GB" sz="1050" u="sng">
                <a:solidFill>
                  <a:schemeClr val="dk1"/>
                </a:solidFill>
                <a:hlinkClick r:id="rId4">
                  <a:extLst>
                    <a:ext uri="{A12FA001-AC4F-418D-AE19-62706E023703}">
                      <ahyp:hlinkClr val="tx"/>
                    </a:ext>
                  </a:extLst>
                </a:hlinkClick>
              </a:rPr>
              <a:t>https://www.biorxiv.org/content/10.1101/2022.05.02.490206v1.full.pdf</a:t>
            </a:r>
            <a:r>
              <a:rPr lang="en-GB" sz="1050">
                <a:solidFill>
                  <a:schemeClr val="dk1"/>
                </a:solidFill>
              </a:rPr>
              <a:t> </a:t>
            </a:r>
            <a:endParaRPr sz="1050">
              <a:solidFill>
                <a:schemeClr val="dk1"/>
              </a:solidFill>
            </a:endParaRPr>
          </a:p>
          <a:p>
            <a:pPr indent="0" lvl="0" marL="0" rtl="0" algn="l">
              <a:lnSpc>
                <a:spcPct val="95000"/>
              </a:lnSpc>
              <a:spcBef>
                <a:spcPts val="1200"/>
              </a:spcBef>
              <a:spcAft>
                <a:spcPts val="0"/>
              </a:spcAft>
              <a:buSzPts val="688"/>
              <a:buNone/>
            </a:pPr>
            <a:r>
              <a:rPr lang="en-GB" sz="1050">
                <a:solidFill>
                  <a:schemeClr val="dk1"/>
                </a:solidFill>
              </a:rPr>
              <a:t>Docker images </a:t>
            </a:r>
            <a:endParaRPr sz="1050">
              <a:solidFill>
                <a:schemeClr val="dk1"/>
              </a:solidFill>
            </a:endParaRPr>
          </a:p>
          <a:p>
            <a:pPr indent="0" lvl="0" marL="457200" rtl="0" algn="l">
              <a:lnSpc>
                <a:spcPct val="95000"/>
              </a:lnSpc>
              <a:spcBef>
                <a:spcPts val="1200"/>
              </a:spcBef>
              <a:spcAft>
                <a:spcPts val="0"/>
              </a:spcAft>
              <a:buSzPts val="688"/>
              <a:buNone/>
            </a:pPr>
            <a:r>
              <a:rPr lang="en-GB" sz="1050" u="sng">
                <a:solidFill>
                  <a:schemeClr val="dk1"/>
                </a:solidFill>
                <a:hlinkClick r:id="rId5">
                  <a:extLst>
                    <a:ext uri="{A12FA001-AC4F-418D-AE19-62706E023703}">
                      <ahyp:hlinkClr val="tx"/>
                    </a:ext>
                  </a:extLst>
                </a:hlinkClick>
              </a:rPr>
              <a:t>https://quay.io/organization/h3abionet_org/</a:t>
            </a:r>
            <a:endParaRPr sz="1050">
              <a:solidFill>
                <a:schemeClr val="dk1"/>
              </a:solidFill>
            </a:endParaRPr>
          </a:p>
          <a:p>
            <a:pPr indent="0" lvl="0" marL="457200" rtl="0" algn="l">
              <a:lnSpc>
                <a:spcPct val="95000"/>
              </a:lnSpc>
              <a:spcBef>
                <a:spcPts val="1200"/>
              </a:spcBef>
              <a:spcAft>
                <a:spcPts val="0"/>
              </a:spcAft>
              <a:buSzPts val="688"/>
              <a:buNone/>
            </a:pPr>
            <a:r>
              <a:rPr lang="en-GB" sz="1050" u="sng">
                <a:solidFill>
                  <a:schemeClr val="hlink"/>
                </a:solidFill>
                <a:hlinkClick r:id="rId6"/>
              </a:rPr>
              <a:t>https://github.com/h3abionet/h3agwas-docker</a:t>
            </a:r>
            <a:endParaRPr sz="1050">
              <a:solidFill>
                <a:schemeClr val="dk1"/>
              </a:solidFill>
            </a:endParaRPr>
          </a:p>
          <a:p>
            <a:pPr indent="0" lvl="0" marL="0" rtl="0" algn="l">
              <a:lnSpc>
                <a:spcPct val="95000"/>
              </a:lnSpc>
              <a:spcBef>
                <a:spcPts val="1200"/>
              </a:spcBef>
              <a:spcAft>
                <a:spcPts val="0"/>
              </a:spcAft>
              <a:buSzPts val="688"/>
              <a:buNone/>
            </a:pPr>
            <a:r>
              <a:t/>
            </a:r>
            <a:endParaRPr sz="1050">
              <a:solidFill>
                <a:schemeClr val="dk1"/>
              </a:solidFill>
            </a:endParaRPr>
          </a:p>
          <a:p>
            <a:pPr indent="-295275" lvl="0" marL="457200" rtl="0" algn="l">
              <a:lnSpc>
                <a:spcPct val="95000"/>
              </a:lnSpc>
              <a:spcBef>
                <a:spcPts val="1200"/>
              </a:spcBef>
              <a:spcAft>
                <a:spcPts val="0"/>
              </a:spcAft>
              <a:buClr>
                <a:schemeClr val="dk1"/>
              </a:buClr>
              <a:buSzPts val="1050"/>
              <a:buAutoNum type="arabicParenBoth"/>
            </a:pPr>
            <a:r>
              <a:rPr b="1" lang="en-GB" sz="1050">
                <a:solidFill>
                  <a:schemeClr val="dk1"/>
                </a:solidFill>
              </a:rPr>
              <a:t>nf-gwas-pipeline</a:t>
            </a:r>
            <a:r>
              <a:rPr lang="en-GB" sz="1050">
                <a:solidFill>
                  <a:schemeClr val="dk1"/>
                </a:solidFill>
              </a:rPr>
              <a:t>: A Nextflow Genome-Wide Association Study Pipeline</a:t>
            </a:r>
            <a:endParaRPr sz="1050">
              <a:solidFill>
                <a:schemeClr val="dk1"/>
              </a:solidFill>
            </a:endParaRPr>
          </a:p>
          <a:p>
            <a:pPr indent="0" lvl="0" marL="457200" rtl="0" algn="l">
              <a:lnSpc>
                <a:spcPct val="95000"/>
              </a:lnSpc>
              <a:spcBef>
                <a:spcPts val="1200"/>
              </a:spcBef>
              <a:spcAft>
                <a:spcPts val="0"/>
              </a:spcAft>
              <a:buClr>
                <a:schemeClr val="dk1"/>
              </a:buClr>
              <a:buSzPts val="688"/>
              <a:buFont typeface="Arial"/>
              <a:buNone/>
            </a:pPr>
            <a:r>
              <a:rPr lang="en-GB" sz="1050" u="sng">
                <a:solidFill>
                  <a:schemeClr val="dk1"/>
                </a:solidFill>
                <a:hlinkClick r:id="rId7">
                  <a:extLst>
                    <a:ext uri="{A12FA001-AC4F-418D-AE19-62706E023703}">
                      <ahyp:hlinkClr val="tx"/>
                    </a:ext>
                  </a:extLst>
                </a:hlinkClick>
              </a:rPr>
              <a:t>https://joss.theoj.org/papers/10.21105/joss.02957</a:t>
            </a:r>
            <a:r>
              <a:rPr lang="en-GB" sz="1050">
                <a:solidFill>
                  <a:schemeClr val="dk1"/>
                </a:solidFill>
              </a:rPr>
              <a:t> </a:t>
            </a:r>
            <a:endParaRPr sz="1050">
              <a:solidFill>
                <a:schemeClr val="dk1"/>
              </a:solidFill>
            </a:endParaRPr>
          </a:p>
          <a:p>
            <a:pPr indent="0" lvl="0" marL="457200" rtl="0" algn="l">
              <a:lnSpc>
                <a:spcPct val="95000"/>
              </a:lnSpc>
              <a:spcBef>
                <a:spcPts val="1200"/>
              </a:spcBef>
              <a:spcAft>
                <a:spcPts val="0"/>
              </a:spcAft>
              <a:buClr>
                <a:schemeClr val="dk1"/>
              </a:buClr>
              <a:buSzPts val="688"/>
              <a:buFont typeface="Arial"/>
              <a:buNone/>
            </a:pPr>
            <a:r>
              <a:rPr lang="en-GB" sz="1050" u="sng">
                <a:solidFill>
                  <a:schemeClr val="dk1"/>
                </a:solidFill>
                <a:hlinkClick r:id="rId8">
                  <a:extLst>
                    <a:ext uri="{A12FA001-AC4F-418D-AE19-62706E023703}">
                      <ahyp:hlinkClr val="tx"/>
                    </a:ext>
                  </a:extLst>
                </a:hlinkClick>
              </a:rPr>
              <a:t>https://github.com/montilab/nf-gwas-pipeline</a:t>
            </a:r>
            <a:r>
              <a:rPr lang="en-GB" sz="1050">
                <a:solidFill>
                  <a:schemeClr val="dk1"/>
                </a:solidFill>
              </a:rPr>
              <a:t> </a:t>
            </a:r>
            <a:endParaRPr sz="1050">
              <a:solidFill>
                <a:schemeClr val="dk1"/>
              </a:solidFill>
            </a:endParaRPr>
          </a:p>
          <a:p>
            <a:pPr indent="0" lvl="0" marL="0" rtl="0" algn="l">
              <a:lnSpc>
                <a:spcPct val="95000"/>
              </a:lnSpc>
              <a:spcBef>
                <a:spcPts val="1200"/>
              </a:spcBef>
              <a:spcAft>
                <a:spcPts val="1200"/>
              </a:spcAft>
              <a:buSzPts val="688"/>
              <a:buNone/>
            </a:pPr>
            <a:r>
              <a:t/>
            </a:r>
            <a:endParaRPr sz="105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142675" y="106950"/>
            <a:ext cx="8520600" cy="572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800">
                <a:solidFill>
                  <a:srgbClr val="980000"/>
                </a:solidFill>
              </a:rPr>
              <a:t>nf-core/gwas</a:t>
            </a:r>
            <a:endParaRPr sz="1800">
              <a:solidFill>
                <a:srgbClr val="980000"/>
              </a:solidFill>
            </a:endParaRPr>
          </a:p>
        </p:txBody>
      </p:sp>
      <p:sp>
        <p:nvSpPr>
          <p:cNvPr id="187" name="Google Shape;187;p33"/>
          <p:cNvSpPr txBox="1"/>
          <p:nvPr>
            <p:ph idx="1" type="body"/>
          </p:nvPr>
        </p:nvSpPr>
        <p:spPr>
          <a:xfrm>
            <a:off x="142675" y="820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idx="1" type="body"/>
          </p:nvPr>
        </p:nvSpPr>
        <p:spPr>
          <a:xfrm>
            <a:off x="106450" y="717800"/>
            <a:ext cx="3443400" cy="4287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sz="1300">
                <a:solidFill>
                  <a:schemeClr val="dk1"/>
                </a:solidFill>
              </a:rPr>
              <a:t>A</a:t>
            </a:r>
            <a:r>
              <a:rPr lang="en-GB" sz="1300">
                <a:solidFill>
                  <a:schemeClr val="dk1"/>
                </a:solidFill>
              </a:rPr>
              <a:t> powerful, scalable and portable workflow implementing </a:t>
            </a:r>
            <a:endParaRPr sz="1300">
              <a:solidFill>
                <a:schemeClr val="dk1"/>
              </a:solidFill>
            </a:endParaRPr>
          </a:p>
          <a:p>
            <a:pPr indent="-280193" lvl="0" marL="457200" rtl="0" algn="l">
              <a:spcBef>
                <a:spcPts val="1200"/>
              </a:spcBef>
              <a:spcAft>
                <a:spcPts val="0"/>
              </a:spcAft>
              <a:buClr>
                <a:schemeClr val="dk1"/>
              </a:buClr>
              <a:buSzPct val="100000"/>
              <a:buAutoNum type="arabicPeriod"/>
            </a:pPr>
            <a:r>
              <a:rPr b="1" lang="en-GB" sz="1300">
                <a:solidFill>
                  <a:schemeClr val="dk1"/>
                </a:solidFill>
              </a:rPr>
              <a:t>Pre-association analysis</a:t>
            </a:r>
            <a:endParaRPr b="1" sz="1300">
              <a:solidFill>
                <a:schemeClr val="dk1"/>
              </a:solidFill>
            </a:endParaRPr>
          </a:p>
          <a:p>
            <a:pPr indent="-280193" lvl="0" marL="457200" rtl="0" algn="l">
              <a:spcBef>
                <a:spcPts val="0"/>
              </a:spcBef>
              <a:spcAft>
                <a:spcPts val="0"/>
              </a:spcAft>
              <a:buClr>
                <a:schemeClr val="dk1"/>
              </a:buClr>
              <a:buSzPct val="100000"/>
              <a:buChar char="●"/>
            </a:pPr>
            <a:r>
              <a:rPr lang="en-GB" sz="1300">
                <a:solidFill>
                  <a:schemeClr val="dk1"/>
                </a:solidFill>
              </a:rPr>
              <a:t>Producing PLINK data The call2plink workflow converts Illumina genotyping reports into PLINK format.</a:t>
            </a:r>
            <a:endParaRPr sz="1300">
              <a:solidFill>
                <a:schemeClr val="dk1"/>
              </a:solidFill>
            </a:endParaRPr>
          </a:p>
          <a:p>
            <a:pPr indent="-280193" lvl="0" marL="457200" rtl="0" algn="l">
              <a:spcBef>
                <a:spcPts val="0"/>
              </a:spcBef>
              <a:spcAft>
                <a:spcPts val="0"/>
              </a:spcAft>
              <a:buClr>
                <a:schemeClr val="dk1"/>
              </a:buClr>
              <a:buSzPct val="100000"/>
              <a:buChar char="●"/>
            </a:pPr>
            <a:r>
              <a:rPr lang="en-GB" sz="1300">
                <a:solidFill>
                  <a:schemeClr val="dk1"/>
                </a:solidFill>
              </a:rPr>
              <a:t>Quality control</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280193" lvl="0" marL="457200" rtl="0" algn="l">
              <a:spcBef>
                <a:spcPts val="1200"/>
              </a:spcBef>
              <a:spcAft>
                <a:spcPts val="0"/>
              </a:spcAft>
              <a:buClr>
                <a:schemeClr val="dk1"/>
              </a:buClr>
              <a:buSzPct val="100000"/>
              <a:buAutoNum type="arabicPeriod"/>
            </a:pPr>
            <a:r>
              <a:rPr b="1" lang="en-GB" sz="1300">
                <a:solidFill>
                  <a:schemeClr val="dk1"/>
                </a:solidFill>
              </a:rPr>
              <a:t>Implementation of various association testing methods</a:t>
            </a:r>
            <a:r>
              <a:rPr lang="en-GB" sz="1300">
                <a:solidFill>
                  <a:schemeClr val="dk1"/>
                </a:solidFill>
              </a:rPr>
              <a:t>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280193" lvl="0" marL="457200" rtl="0" algn="l">
              <a:spcBef>
                <a:spcPts val="1200"/>
              </a:spcBef>
              <a:spcAft>
                <a:spcPts val="0"/>
              </a:spcAft>
              <a:buClr>
                <a:schemeClr val="dk1"/>
              </a:buClr>
              <a:buSzPct val="100000"/>
              <a:buAutoNum type="arabicPeriod"/>
            </a:pPr>
            <a:r>
              <a:rPr b="1" lang="en-GB" sz="1300">
                <a:solidFill>
                  <a:schemeClr val="dk1"/>
                </a:solidFill>
              </a:rPr>
              <a:t>Post-association analysis of results</a:t>
            </a:r>
            <a:endParaRPr b="1" sz="1300">
              <a:solidFill>
                <a:schemeClr val="dk1"/>
              </a:solidFill>
            </a:endParaRPr>
          </a:p>
          <a:p>
            <a:pPr indent="0" lvl="0" marL="0" rtl="0" algn="l">
              <a:spcBef>
                <a:spcPts val="1200"/>
              </a:spcBef>
              <a:spcAft>
                <a:spcPts val="0"/>
              </a:spcAft>
              <a:buNone/>
            </a:pPr>
            <a:r>
              <a:rPr lang="en-GB" sz="1300">
                <a:solidFill>
                  <a:schemeClr val="dk1"/>
                </a:solidFill>
              </a:rPr>
              <a:t>Use genotype data and results of association testing in order to </a:t>
            </a:r>
            <a:endParaRPr sz="1300">
              <a:solidFill>
                <a:schemeClr val="dk1"/>
              </a:solidFill>
            </a:endParaRPr>
          </a:p>
          <a:p>
            <a:pPr indent="0" lvl="0" marL="457200" rtl="0" algn="l">
              <a:spcBef>
                <a:spcPts val="1200"/>
              </a:spcBef>
              <a:spcAft>
                <a:spcPts val="0"/>
              </a:spcAft>
              <a:buNone/>
            </a:pPr>
            <a:r>
              <a:rPr b="1" lang="en-GB" sz="1300">
                <a:solidFill>
                  <a:schemeClr val="dk1"/>
                </a:solidFill>
              </a:rPr>
              <a:t>(1)</a:t>
            </a:r>
            <a:r>
              <a:rPr lang="en-GB" sz="1300">
                <a:solidFill>
                  <a:schemeClr val="dk1"/>
                </a:solidFill>
              </a:rPr>
              <a:t> find putative causal variants</a:t>
            </a:r>
            <a:endParaRPr sz="1300">
              <a:solidFill>
                <a:schemeClr val="dk1"/>
              </a:solidFill>
            </a:endParaRPr>
          </a:p>
          <a:p>
            <a:pPr indent="0" lvl="0" marL="457200" rtl="0" algn="l">
              <a:spcBef>
                <a:spcPts val="1200"/>
              </a:spcBef>
              <a:spcAft>
                <a:spcPts val="0"/>
              </a:spcAft>
              <a:buNone/>
            </a:pPr>
            <a:r>
              <a:rPr b="1" lang="en-GB" sz="1300">
                <a:solidFill>
                  <a:schemeClr val="dk1"/>
                </a:solidFill>
              </a:rPr>
              <a:t>(2) </a:t>
            </a:r>
            <a:r>
              <a:rPr lang="en-GB" sz="1300">
                <a:solidFill>
                  <a:schemeClr val="dk1"/>
                </a:solidFill>
              </a:rPr>
              <a:t>perform a meta-analysis or multi-trait genomewide association study using summary statistics</a:t>
            </a:r>
            <a:endParaRPr sz="1300">
              <a:solidFill>
                <a:schemeClr val="dk1"/>
              </a:solidFill>
            </a:endParaRPr>
          </a:p>
          <a:p>
            <a:pPr indent="0" lvl="0" marL="457200" rtl="0" algn="l">
              <a:spcBef>
                <a:spcPts val="1200"/>
              </a:spcBef>
              <a:spcAft>
                <a:spcPts val="0"/>
              </a:spcAft>
              <a:buNone/>
            </a:pPr>
            <a:r>
              <a:rPr b="1" lang="en-GB" sz="1300">
                <a:solidFill>
                  <a:schemeClr val="dk1"/>
                </a:solidFill>
              </a:rPr>
              <a:t>(3) </a:t>
            </a:r>
            <a:r>
              <a:rPr lang="en-GB" sz="1300">
                <a:solidFill>
                  <a:schemeClr val="dk1"/>
                </a:solidFill>
              </a:rPr>
              <a:t>estimate global heritability; and </a:t>
            </a:r>
            <a:endParaRPr sz="1300">
              <a:solidFill>
                <a:schemeClr val="dk1"/>
              </a:solidFill>
            </a:endParaRPr>
          </a:p>
          <a:p>
            <a:pPr indent="0" lvl="0" marL="457200" rtl="0" algn="l">
              <a:spcBef>
                <a:spcPts val="1200"/>
              </a:spcBef>
              <a:spcAft>
                <a:spcPts val="0"/>
              </a:spcAft>
              <a:buNone/>
            </a:pPr>
            <a:r>
              <a:rPr b="1" lang="en-GB" sz="1300">
                <a:solidFill>
                  <a:schemeClr val="dk1"/>
                </a:solidFill>
              </a:rPr>
              <a:t>(4)</a:t>
            </a:r>
            <a:r>
              <a:rPr lang="en-GB" sz="1300">
                <a:solidFill>
                  <a:schemeClr val="dk1"/>
                </a:solidFill>
              </a:rPr>
              <a:t> annotate positions </a:t>
            </a:r>
            <a:endParaRPr sz="1300">
              <a:solidFill>
                <a:schemeClr val="dk1"/>
              </a:solidFill>
            </a:endParaRPr>
          </a:p>
          <a:p>
            <a:pPr indent="0" lvl="0" marL="0" rtl="0" algn="l">
              <a:spcBef>
                <a:spcPts val="1200"/>
              </a:spcBef>
              <a:spcAft>
                <a:spcPts val="1200"/>
              </a:spcAft>
              <a:buNone/>
            </a:pPr>
            <a:r>
              <a:rPr lang="en-GB" sz="1300">
                <a:solidFill>
                  <a:schemeClr val="dk1"/>
                </a:solidFill>
              </a:rPr>
              <a:t>The workflow is scalable — laptop to cluster to cloud (e.g., SLURM, AWS Batch, Azure). All required software is containerised and can run under Docker on Singularity.</a:t>
            </a:r>
            <a:endParaRPr sz="1300">
              <a:solidFill>
                <a:schemeClr val="dk1"/>
              </a:solidFill>
            </a:endParaRPr>
          </a:p>
        </p:txBody>
      </p:sp>
      <p:pic>
        <p:nvPicPr>
          <p:cNvPr id="193" name="Google Shape;193;p34"/>
          <p:cNvPicPr preferRelativeResize="0"/>
          <p:nvPr/>
        </p:nvPicPr>
        <p:blipFill>
          <a:blip r:embed="rId3">
            <a:alphaModFix/>
          </a:blip>
          <a:stretch>
            <a:fillRect/>
          </a:stretch>
        </p:blipFill>
        <p:spPr>
          <a:xfrm>
            <a:off x="3628250" y="453250"/>
            <a:ext cx="2559776" cy="2884324"/>
          </a:xfrm>
          <a:prstGeom prst="rect">
            <a:avLst/>
          </a:prstGeom>
          <a:noFill/>
          <a:ln>
            <a:noFill/>
          </a:ln>
        </p:spPr>
      </p:pic>
      <p:pic>
        <p:nvPicPr>
          <p:cNvPr id="194" name="Google Shape;194;p34"/>
          <p:cNvPicPr preferRelativeResize="0"/>
          <p:nvPr/>
        </p:nvPicPr>
        <p:blipFill>
          <a:blip r:embed="rId4">
            <a:alphaModFix/>
          </a:blip>
          <a:stretch>
            <a:fillRect/>
          </a:stretch>
        </p:blipFill>
        <p:spPr>
          <a:xfrm>
            <a:off x="5142550" y="2821900"/>
            <a:ext cx="3950377" cy="2389901"/>
          </a:xfrm>
          <a:prstGeom prst="rect">
            <a:avLst/>
          </a:prstGeom>
          <a:noFill/>
          <a:ln>
            <a:noFill/>
          </a:ln>
        </p:spPr>
      </p:pic>
      <p:sp>
        <p:nvSpPr>
          <p:cNvPr id="195" name="Google Shape;195;p34"/>
          <p:cNvSpPr txBox="1"/>
          <p:nvPr>
            <p:ph type="title"/>
          </p:nvPr>
        </p:nvSpPr>
        <p:spPr>
          <a:xfrm>
            <a:off x="106450" y="58650"/>
            <a:ext cx="89070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None/>
            </a:pPr>
            <a:r>
              <a:rPr b="1" lang="en-GB" sz="1800">
                <a:solidFill>
                  <a:srgbClr val="980000"/>
                </a:solidFill>
              </a:rPr>
              <a:t>H3AGWAS : </a:t>
            </a:r>
            <a:r>
              <a:rPr lang="en-GB" sz="1800">
                <a:solidFill>
                  <a:srgbClr val="980000"/>
                </a:solidFill>
              </a:rPr>
              <a:t>A portable workflow for Genome Wide Association Studies: Using Nextflow and containerisation</a:t>
            </a:r>
            <a:endParaRPr sz="1800">
              <a:solidFill>
                <a:srgbClr val="980000"/>
              </a:solidFill>
            </a:endParaRPr>
          </a:p>
          <a:p>
            <a:pPr indent="0" lvl="0" marL="0" rtl="0" algn="l">
              <a:spcBef>
                <a:spcPts val="0"/>
              </a:spcBef>
              <a:spcAft>
                <a:spcPts val="0"/>
              </a:spcAft>
              <a:buNone/>
            </a:pPr>
            <a:r>
              <a:t/>
            </a:r>
            <a:endParaRPr b="1" sz="1800">
              <a:solidFill>
                <a:srgbClr val="98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82300" y="1069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b="1" lang="en-GB" sz="1800">
                <a:solidFill>
                  <a:srgbClr val="980000"/>
                </a:solidFill>
              </a:rPr>
              <a:t>nf-gwas-pipeline: </a:t>
            </a:r>
            <a:r>
              <a:rPr lang="en-GB" sz="1800">
                <a:solidFill>
                  <a:srgbClr val="980000"/>
                </a:solidFill>
              </a:rPr>
              <a:t>A Nextflow Genome-Wide Association Study Pipeline</a:t>
            </a:r>
            <a:endParaRPr sz="1800">
              <a:solidFill>
                <a:srgbClr val="980000"/>
              </a:solidFill>
            </a:endParaRPr>
          </a:p>
          <a:p>
            <a:pPr indent="0" lvl="0" marL="0" marR="0" rtl="0" algn="l">
              <a:lnSpc>
                <a:spcPct val="115000"/>
              </a:lnSpc>
              <a:spcBef>
                <a:spcPts val="1200"/>
              </a:spcBef>
              <a:spcAft>
                <a:spcPts val="1200"/>
              </a:spcAft>
              <a:buNone/>
            </a:pPr>
            <a:r>
              <a:t/>
            </a:r>
            <a:endParaRPr sz="1800">
              <a:solidFill>
                <a:srgbClr val="980000"/>
              </a:solidFill>
            </a:endParaRPr>
          </a:p>
        </p:txBody>
      </p:sp>
      <p:sp>
        <p:nvSpPr>
          <p:cNvPr id="201" name="Google Shape;201;p35"/>
          <p:cNvSpPr txBox="1"/>
          <p:nvPr>
            <p:ph idx="1" type="body"/>
          </p:nvPr>
        </p:nvSpPr>
        <p:spPr>
          <a:xfrm>
            <a:off x="209075" y="760075"/>
            <a:ext cx="4729200" cy="42933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Char char="●"/>
            </a:pPr>
            <a:r>
              <a:rPr lang="en-GB">
                <a:solidFill>
                  <a:schemeClr val="dk1"/>
                </a:solidFill>
              </a:rPr>
              <a:t>Combines</a:t>
            </a:r>
            <a:r>
              <a:rPr lang="en-GB">
                <a:solidFill>
                  <a:schemeClr val="dk1"/>
                </a:solidFill>
              </a:rPr>
              <a:t> multiple analysis tools – including bcftools, vcftools, the R packages SNPRelate/GENESIS/GMMAT and ANNOVAR – through Nextflow.</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GB">
                <a:solidFill>
                  <a:schemeClr val="dk1"/>
                </a:solidFill>
              </a:rPr>
              <a:t>The GWAS pipeline integrates the following steps of </a:t>
            </a:r>
            <a:endParaRPr>
              <a:solidFill>
                <a:schemeClr val="dk1"/>
              </a:solidFill>
            </a:endParaRPr>
          </a:p>
          <a:p>
            <a:pPr indent="-297497" lvl="1" marL="914400" rtl="0" algn="l">
              <a:spcBef>
                <a:spcPts val="0"/>
              </a:spcBef>
              <a:spcAft>
                <a:spcPts val="0"/>
              </a:spcAft>
              <a:buClr>
                <a:schemeClr val="dk1"/>
              </a:buClr>
              <a:buSzPct val="100000"/>
              <a:buChar char="○"/>
            </a:pPr>
            <a:r>
              <a:rPr lang="en-GB">
                <a:solidFill>
                  <a:schemeClr val="dk1"/>
                </a:solidFill>
                <a:highlight>
                  <a:srgbClr val="FFF2CC"/>
                </a:highlight>
              </a:rPr>
              <a:t>Data </a:t>
            </a:r>
            <a:r>
              <a:rPr b="1" lang="en-GB">
                <a:solidFill>
                  <a:schemeClr val="dk1"/>
                </a:solidFill>
                <a:highlight>
                  <a:srgbClr val="FFF2CC"/>
                </a:highlight>
              </a:rPr>
              <a:t>quality control</a:t>
            </a:r>
            <a:endParaRPr b="1">
              <a:solidFill>
                <a:schemeClr val="dk1"/>
              </a:solidFill>
              <a:highlight>
                <a:srgbClr val="FFF2CC"/>
              </a:highlight>
            </a:endParaRPr>
          </a:p>
          <a:p>
            <a:pPr indent="-297497" lvl="1" marL="914400" rtl="0" algn="l">
              <a:spcBef>
                <a:spcPts val="0"/>
              </a:spcBef>
              <a:spcAft>
                <a:spcPts val="0"/>
              </a:spcAft>
              <a:buClr>
                <a:schemeClr val="dk1"/>
              </a:buClr>
              <a:buSzPct val="100000"/>
              <a:buChar char="○"/>
            </a:pPr>
            <a:r>
              <a:rPr lang="en-GB">
                <a:solidFill>
                  <a:schemeClr val="dk1"/>
                </a:solidFill>
                <a:highlight>
                  <a:srgbClr val="FFF2CC"/>
                </a:highlight>
              </a:rPr>
              <a:t>Principal component analysis and genetic relationship inference</a:t>
            </a:r>
            <a:endParaRPr>
              <a:solidFill>
                <a:schemeClr val="dk1"/>
              </a:solidFill>
              <a:highlight>
                <a:srgbClr val="FFF2CC"/>
              </a:highlight>
            </a:endParaRPr>
          </a:p>
          <a:p>
            <a:pPr indent="-297497" lvl="1" marL="914400" rtl="0" algn="l">
              <a:spcBef>
                <a:spcPts val="0"/>
              </a:spcBef>
              <a:spcAft>
                <a:spcPts val="0"/>
              </a:spcAft>
              <a:buClr>
                <a:schemeClr val="dk1"/>
              </a:buClr>
              <a:buSzPct val="100000"/>
              <a:buChar char="○"/>
            </a:pPr>
            <a:r>
              <a:rPr lang="en-GB">
                <a:solidFill>
                  <a:schemeClr val="dk1"/>
                </a:solidFill>
                <a:highlight>
                  <a:srgbClr val="FFF2CC"/>
                </a:highlight>
              </a:rPr>
              <a:t>Assessment and </a:t>
            </a:r>
            <a:r>
              <a:rPr b="1" lang="en-GB">
                <a:solidFill>
                  <a:schemeClr val="dk1"/>
                </a:solidFill>
                <a:highlight>
                  <a:srgbClr val="FFF2CC"/>
                </a:highlight>
              </a:rPr>
              <a:t>genetic association analyses,</a:t>
            </a:r>
            <a:r>
              <a:rPr lang="en-GB">
                <a:solidFill>
                  <a:schemeClr val="dk1"/>
                </a:solidFill>
                <a:highlight>
                  <a:srgbClr val="FFF2CC"/>
                </a:highlight>
              </a:rPr>
              <a:t> including analysis of cross-sectional and longitudinal studies with either single variants or gene-based tests, into a unified analysis workflow. </a:t>
            </a:r>
            <a:r>
              <a:rPr b="1" lang="en-GB">
                <a:solidFill>
                  <a:schemeClr val="dk1"/>
                </a:solidFill>
                <a:highlight>
                  <a:srgbClr val="FFF2CC"/>
                </a:highlight>
              </a:rPr>
              <a:t>Multiple ways</a:t>
            </a:r>
            <a:endParaRPr b="1">
              <a:solidFill>
                <a:schemeClr val="dk1"/>
              </a:solidFill>
              <a:highlight>
                <a:srgbClr val="FFF2CC"/>
              </a:highlight>
            </a:endParaRPr>
          </a:p>
          <a:p>
            <a:pPr indent="-297497" lvl="1" marL="914400" rtl="0" algn="l">
              <a:spcBef>
                <a:spcPts val="0"/>
              </a:spcBef>
              <a:spcAft>
                <a:spcPts val="0"/>
              </a:spcAft>
              <a:buClr>
                <a:schemeClr val="dk1"/>
              </a:buClr>
              <a:buSzPct val="100000"/>
              <a:buChar char="○"/>
            </a:pPr>
            <a:r>
              <a:rPr lang="en-GB">
                <a:solidFill>
                  <a:schemeClr val="dk1"/>
                </a:solidFill>
                <a:highlight>
                  <a:srgbClr val="FFF2CC"/>
                </a:highlight>
              </a:rPr>
              <a:t>Output: </a:t>
            </a:r>
            <a:r>
              <a:rPr b="1" lang="en-GB">
                <a:solidFill>
                  <a:schemeClr val="dk1"/>
                </a:solidFill>
                <a:highlight>
                  <a:srgbClr val="FFF2CC"/>
                </a:highlight>
              </a:rPr>
              <a:t>Visualization</a:t>
            </a:r>
            <a:r>
              <a:rPr lang="en-GB">
                <a:solidFill>
                  <a:schemeClr val="dk1"/>
                </a:solidFill>
                <a:highlight>
                  <a:srgbClr val="FFF2CC"/>
                </a:highlight>
              </a:rPr>
              <a:t> (Manhattan and QQ-plots) and </a:t>
            </a:r>
            <a:r>
              <a:rPr b="1" lang="en-GB">
                <a:solidFill>
                  <a:schemeClr val="dk1"/>
                </a:solidFill>
                <a:highlight>
                  <a:srgbClr val="FFF2CC"/>
                </a:highlight>
              </a:rPr>
              <a:t>annotation</a:t>
            </a:r>
            <a:r>
              <a:rPr lang="en-GB">
                <a:solidFill>
                  <a:schemeClr val="dk1"/>
                </a:solidFill>
                <a:highlight>
                  <a:srgbClr val="FFF2CC"/>
                </a:highlight>
              </a:rPr>
              <a:t> (ANNOVAR and MAF)</a:t>
            </a:r>
            <a:endParaRPr>
              <a:solidFill>
                <a:schemeClr val="dk1"/>
              </a:solidFill>
              <a:highlight>
                <a:srgbClr val="FFF2CC"/>
              </a:highlight>
            </a:endParaRPr>
          </a:p>
          <a:p>
            <a:pPr indent="0" lvl="0" marL="457200" rtl="0" algn="l">
              <a:spcBef>
                <a:spcPts val="1200"/>
              </a:spcBef>
              <a:spcAft>
                <a:spcPts val="0"/>
              </a:spcAft>
              <a:buNone/>
            </a:pPr>
            <a:r>
              <a:t/>
            </a:r>
            <a:endParaRPr>
              <a:solidFill>
                <a:schemeClr val="dk1"/>
              </a:solidFill>
            </a:endParaRPr>
          </a:p>
          <a:p>
            <a:pPr indent="-317182" lvl="0" marL="457200" rtl="0" algn="l">
              <a:spcBef>
                <a:spcPts val="1200"/>
              </a:spcBef>
              <a:spcAft>
                <a:spcPts val="0"/>
              </a:spcAft>
              <a:buClr>
                <a:schemeClr val="dk1"/>
              </a:buClr>
              <a:buSzPct val="100000"/>
              <a:buChar char="●"/>
            </a:pPr>
            <a:r>
              <a:rPr lang="en-GB">
                <a:solidFill>
                  <a:schemeClr val="dk1"/>
                </a:solidFill>
              </a:rPr>
              <a:t>The pipeline is implemented in Nextflow, dependencies are distributed through Docker, and the code is publicly available on Github.</a:t>
            </a:r>
            <a:endParaRPr>
              <a:solidFill>
                <a:schemeClr val="dk1"/>
              </a:solidFill>
            </a:endParaRPr>
          </a:p>
        </p:txBody>
      </p:sp>
      <p:pic>
        <p:nvPicPr>
          <p:cNvPr id="202" name="Google Shape;202;p35"/>
          <p:cNvPicPr preferRelativeResize="0"/>
          <p:nvPr/>
        </p:nvPicPr>
        <p:blipFill>
          <a:blip r:embed="rId3">
            <a:alphaModFix/>
          </a:blip>
          <a:stretch>
            <a:fillRect/>
          </a:stretch>
        </p:blipFill>
        <p:spPr>
          <a:xfrm>
            <a:off x="4614275" y="1055400"/>
            <a:ext cx="4419600" cy="3156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idx="1" type="body"/>
          </p:nvPr>
        </p:nvSpPr>
        <p:spPr>
          <a:xfrm>
            <a:off x="0" y="133300"/>
            <a:ext cx="46848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2400"/>
              </a:spcBef>
              <a:spcAft>
                <a:spcPts val="0"/>
              </a:spcAft>
              <a:buNone/>
            </a:pPr>
            <a:r>
              <a:rPr b="1" lang="en-GB" sz="1300">
                <a:solidFill>
                  <a:srgbClr val="980000"/>
                </a:solidFill>
              </a:rPr>
              <a:t>The Polygenic Score Catalog Calculator (pgsc_calc) : </a:t>
            </a:r>
            <a:r>
              <a:rPr lang="en-GB" sz="1300">
                <a:solidFill>
                  <a:srgbClr val="980000"/>
                </a:solidFill>
              </a:rPr>
              <a:t>A</a:t>
            </a:r>
            <a:r>
              <a:rPr b="1" lang="en-GB" sz="1300">
                <a:solidFill>
                  <a:srgbClr val="980000"/>
                </a:solidFill>
              </a:rPr>
              <a:t> </a:t>
            </a:r>
            <a:r>
              <a:rPr lang="en-GB" sz="1300">
                <a:solidFill>
                  <a:srgbClr val="980000"/>
                </a:solidFill>
              </a:rPr>
              <a:t>nextflow pipeline</a:t>
            </a:r>
            <a:endParaRPr sz="700">
              <a:solidFill>
                <a:srgbClr val="24292F"/>
              </a:solidFill>
              <a:highlight>
                <a:srgbClr val="FFFFFF"/>
              </a:highlight>
            </a:endParaRPr>
          </a:p>
          <a:p>
            <a:pPr indent="0" lvl="0" marL="0" rtl="0" algn="l">
              <a:spcBef>
                <a:spcPts val="1200"/>
              </a:spcBef>
              <a:spcAft>
                <a:spcPts val="0"/>
              </a:spcAft>
              <a:buNone/>
            </a:pPr>
            <a:r>
              <a:rPr lang="en-GB" sz="991">
                <a:solidFill>
                  <a:srgbClr val="24292F"/>
                </a:solidFill>
                <a:highlight>
                  <a:srgbClr val="FFFFFF"/>
                </a:highlight>
              </a:rPr>
              <a:t>A bioinformatics best-practice analysis pipeline for calculating polygenic [risk] scores on samples with imputed genotypes using existing scoring files from the </a:t>
            </a:r>
            <a:r>
              <a:rPr lang="en-GB" sz="991">
                <a:solidFill>
                  <a:srgbClr val="24292F"/>
                </a:solidFill>
                <a:highlight>
                  <a:srgbClr val="FFFFFF"/>
                </a:highlight>
                <a:uFill>
                  <a:noFill/>
                </a:uFill>
                <a:hlinkClick r:id="rId3">
                  <a:extLst>
                    <a:ext uri="{A12FA001-AC4F-418D-AE19-62706E023703}">
                      <ahyp:hlinkClr val="tx"/>
                    </a:ext>
                  </a:extLst>
                </a:hlinkClick>
              </a:rPr>
              <a:t>Polygenic Score (PGS) Catalog</a:t>
            </a:r>
            <a:r>
              <a:rPr lang="en-GB" sz="991">
                <a:solidFill>
                  <a:srgbClr val="24292F"/>
                </a:solidFill>
                <a:highlight>
                  <a:srgbClr val="FFFFFF"/>
                </a:highlight>
              </a:rPr>
              <a:t> and/or user-defined PGS/PRS.</a:t>
            </a:r>
            <a:endParaRPr sz="991">
              <a:solidFill>
                <a:srgbClr val="24292F"/>
              </a:solidFill>
              <a:highlight>
                <a:srgbClr val="FFFFFF"/>
              </a:highlight>
            </a:endParaRPr>
          </a:p>
          <a:p>
            <a:pPr indent="0" lvl="0" marL="0" rtl="0" algn="l">
              <a:spcBef>
                <a:spcPts val="1200"/>
              </a:spcBef>
              <a:spcAft>
                <a:spcPts val="0"/>
              </a:spcAft>
              <a:buNone/>
            </a:pPr>
            <a:r>
              <a:rPr b="1" lang="en-GB" sz="991">
                <a:solidFill>
                  <a:srgbClr val="24292F"/>
                </a:solidFill>
                <a:highlight>
                  <a:srgbClr val="FFFFFF"/>
                </a:highlight>
              </a:rPr>
              <a:t>The </a:t>
            </a:r>
            <a:r>
              <a:rPr b="1" lang="en-GB" sz="991">
                <a:solidFill>
                  <a:srgbClr val="24292F"/>
                </a:solidFill>
                <a:highlight>
                  <a:srgbClr val="FFFFFF"/>
                </a:highlight>
                <a:uFill>
                  <a:noFill/>
                </a:uFill>
                <a:hlinkClick r:id="rId4">
                  <a:extLst>
                    <a:ext uri="{A12FA001-AC4F-418D-AE19-62706E023703}">
                      <ahyp:hlinkClr val="tx"/>
                    </a:ext>
                  </a:extLst>
                </a:hlinkClick>
              </a:rPr>
              <a:t>Polygenic Score (PGS) Catalog</a:t>
            </a:r>
            <a:r>
              <a:rPr lang="en-GB" sz="991">
                <a:solidFill>
                  <a:srgbClr val="24292F"/>
                </a:solidFill>
                <a:highlight>
                  <a:srgbClr val="FFFFFF"/>
                </a:highlight>
              </a:rPr>
              <a:t> (</a:t>
            </a:r>
            <a:r>
              <a:rPr lang="en-GB" sz="991">
                <a:solidFill>
                  <a:srgbClr val="24292F"/>
                </a:solidFill>
                <a:highlight>
                  <a:srgbClr val="FFFFFF"/>
                </a:highlight>
                <a:uFill>
                  <a:noFill/>
                </a:uFill>
                <a:hlinkClick r:id="rId5">
                  <a:extLst>
                    <a:ext uri="{A12FA001-AC4F-418D-AE19-62706E023703}">
                      <ahyp:hlinkClr val="tx"/>
                    </a:ext>
                  </a:extLst>
                </a:hlinkClick>
              </a:rPr>
              <a:t>https://www.pgscatalog.org/</a:t>
            </a:r>
            <a:r>
              <a:rPr lang="en-GB" sz="991">
                <a:solidFill>
                  <a:srgbClr val="24292F"/>
                </a:solidFill>
                <a:highlight>
                  <a:srgbClr val="FFFFFF"/>
                </a:highlight>
              </a:rPr>
              <a:t>) is an open database of published polygenic scores (PGS). </a:t>
            </a:r>
            <a:endParaRPr sz="991">
              <a:solidFill>
                <a:srgbClr val="24292F"/>
              </a:solidFill>
              <a:highlight>
                <a:srgbClr val="FFFFFF"/>
              </a:highlight>
            </a:endParaRPr>
          </a:p>
          <a:p>
            <a:pPr indent="0" lvl="0" marL="0" rtl="0" algn="l">
              <a:spcBef>
                <a:spcPts val="1200"/>
              </a:spcBef>
              <a:spcAft>
                <a:spcPts val="0"/>
              </a:spcAft>
              <a:buNone/>
            </a:pPr>
            <a:r>
              <a:rPr lang="en-GB" sz="991">
                <a:solidFill>
                  <a:srgbClr val="24292F"/>
                </a:solidFill>
                <a:highlight>
                  <a:srgbClr val="FFFFFF"/>
                </a:highlight>
              </a:rPr>
              <a:t>Each PGS in the Catalog is consistently annotated with relevant metadata; including scoring files (variants, effect alleles/weights), annotations of how the PGS was developed and applied, and evaluations of their predictive performance.</a:t>
            </a:r>
            <a:endParaRPr sz="991">
              <a:solidFill>
                <a:srgbClr val="24292F"/>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pic>
        <p:nvPicPr>
          <p:cNvPr id="208" name="Google Shape;208;p36"/>
          <p:cNvPicPr preferRelativeResize="0"/>
          <p:nvPr/>
        </p:nvPicPr>
        <p:blipFill>
          <a:blip r:embed="rId6">
            <a:alphaModFix/>
          </a:blip>
          <a:stretch>
            <a:fillRect/>
          </a:stretch>
        </p:blipFill>
        <p:spPr>
          <a:xfrm>
            <a:off x="4938450" y="42800"/>
            <a:ext cx="3694525" cy="3005414"/>
          </a:xfrm>
          <a:prstGeom prst="rect">
            <a:avLst/>
          </a:prstGeom>
          <a:noFill/>
          <a:ln>
            <a:noFill/>
          </a:ln>
        </p:spPr>
      </p:pic>
      <p:sp>
        <p:nvSpPr>
          <p:cNvPr id="209" name="Google Shape;209;p36"/>
          <p:cNvSpPr txBox="1"/>
          <p:nvPr/>
        </p:nvSpPr>
        <p:spPr>
          <a:xfrm>
            <a:off x="-114750" y="2672450"/>
            <a:ext cx="5053200" cy="2416500"/>
          </a:xfrm>
          <a:prstGeom prst="rect">
            <a:avLst/>
          </a:prstGeom>
          <a:noFill/>
          <a:ln>
            <a:noFill/>
          </a:ln>
        </p:spPr>
        <p:txBody>
          <a:bodyPr anchorCtr="0" anchor="t" bIns="91425" lIns="91425" spcFirstLastPara="1" rIns="91425" wrap="square" tIns="91425">
            <a:spAutoFit/>
          </a:bodyPr>
          <a:lstStyle/>
          <a:p>
            <a:pPr indent="-292100" lvl="0" marL="457200" rtl="0" algn="ctr">
              <a:lnSpc>
                <a:spcPct val="115000"/>
              </a:lnSpc>
              <a:spcBef>
                <a:spcPts val="300"/>
              </a:spcBef>
              <a:spcAft>
                <a:spcPts val="0"/>
              </a:spcAft>
              <a:buClr>
                <a:srgbClr val="24292F"/>
              </a:buClr>
              <a:buSzPts val="1000"/>
              <a:buAutoNum type="arabicParenBoth"/>
            </a:pPr>
            <a:r>
              <a:rPr b="1" lang="en-GB" sz="1000">
                <a:solidFill>
                  <a:srgbClr val="24292F"/>
                </a:solidFill>
                <a:highlight>
                  <a:srgbClr val="FFFFFF"/>
                </a:highlight>
              </a:rPr>
              <a:t>Data compatibility</a:t>
            </a:r>
            <a:endParaRPr b="1"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rPr lang="en-GB" sz="1000">
                <a:solidFill>
                  <a:srgbClr val="24292F"/>
                </a:solidFill>
                <a:highlight>
                  <a:srgbClr val="FFFFFF"/>
                </a:highlight>
              </a:rPr>
              <a:t>Automatically combines and creates scoring files for efficient parallel computation of multiple PGS</a:t>
            </a:r>
            <a:endParaRPr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rPr lang="en-GB" sz="1000">
                <a:solidFill>
                  <a:srgbClr val="24292F"/>
                </a:solidFill>
                <a:highlight>
                  <a:srgbClr val="FFFFFF"/>
                </a:highlight>
              </a:rPr>
              <a:t>Matching variants in the scoring files against variants in the target dataset (in plink bfile/pfile or VCF format)</a:t>
            </a:r>
            <a:endParaRPr sz="1000">
              <a:solidFill>
                <a:srgbClr val="24292F"/>
              </a:solidFill>
              <a:highlight>
                <a:srgbClr val="FFFFFF"/>
              </a:highlight>
            </a:endParaRPr>
          </a:p>
          <a:p>
            <a:pPr indent="0" lvl="0" marL="0" rtl="0" algn="ctr">
              <a:lnSpc>
                <a:spcPct val="115000"/>
              </a:lnSpc>
              <a:spcBef>
                <a:spcPts val="1200"/>
              </a:spcBef>
              <a:spcAft>
                <a:spcPts val="0"/>
              </a:spcAft>
              <a:buNone/>
            </a:pPr>
            <a:r>
              <a:rPr lang="en-GB" sz="1000">
                <a:solidFill>
                  <a:srgbClr val="24292F"/>
                </a:solidFill>
                <a:highlight>
                  <a:srgbClr val="FFFFFF"/>
                </a:highlight>
              </a:rPr>
              <a:t>           </a:t>
            </a:r>
            <a:r>
              <a:rPr b="1" lang="en-GB" sz="1000">
                <a:solidFill>
                  <a:srgbClr val="24292F"/>
                </a:solidFill>
                <a:highlight>
                  <a:srgbClr val="FFFFFF"/>
                </a:highlight>
              </a:rPr>
              <a:t>(2)</a:t>
            </a:r>
            <a:r>
              <a:rPr lang="en-GB" sz="1000">
                <a:solidFill>
                  <a:srgbClr val="24292F"/>
                </a:solidFill>
                <a:highlight>
                  <a:srgbClr val="FFFFFF"/>
                </a:highlight>
              </a:rPr>
              <a:t>  </a:t>
            </a:r>
            <a:r>
              <a:rPr b="1" lang="en-GB" sz="1000">
                <a:solidFill>
                  <a:srgbClr val="24292F"/>
                </a:solidFill>
                <a:highlight>
                  <a:srgbClr val="FFFFFF"/>
                </a:highlight>
              </a:rPr>
              <a:t>Base data</a:t>
            </a:r>
            <a:r>
              <a:rPr lang="en-GB" sz="1000">
                <a:solidFill>
                  <a:srgbClr val="24292F"/>
                </a:solidFill>
                <a:highlight>
                  <a:srgbClr val="FFFFFF"/>
                </a:highlight>
              </a:rPr>
              <a:t> :</a:t>
            </a:r>
            <a:r>
              <a:rPr b="1" lang="en-GB" sz="1000">
                <a:solidFill>
                  <a:srgbClr val="222222"/>
                </a:solidFill>
                <a:highlight>
                  <a:schemeClr val="lt1"/>
                </a:highlight>
                <a:latin typeface="Times New Roman"/>
                <a:ea typeface="Times New Roman"/>
                <a:cs typeface="Times New Roman"/>
                <a:sym typeface="Times New Roman"/>
              </a:rPr>
              <a:t> </a:t>
            </a:r>
            <a:r>
              <a:rPr lang="en-GB" sz="1000">
                <a:solidFill>
                  <a:srgbClr val="24292F"/>
                </a:solidFill>
                <a:highlight>
                  <a:srgbClr val="FFFFFF"/>
                </a:highlight>
              </a:rPr>
              <a:t>GWAS </a:t>
            </a:r>
            <a:endParaRPr sz="1000">
              <a:solidFill>
                <a:srgbClr val="24292F"/>
              </a:solidFill>
              <a:highlight>
                <a:srgbClr val="FFFFFF"/>
              </a:highlight>
            </a:endParaRPr>
          </a:p>
          <a:p>
            <a:pPr indent="-292100" lvl="0" marL="457200" rtl="0" algn="l">
              <a:lnSpc>
                <a:spcPct val="115000"/>
              </a:lnSpc>
              <a:spcBef>
                <a:spcPts val="1200"/>
              </a:spcBef>
              <a:spcAft>
                <a:spcPts val="0"/>
              </a:spcAft>
              <a:buClr>
                <a:srgbClr val="24292F"/>
              </a:buClr>
              <a:buSzPts val="1000"/>
              <a:buChar char="●"/>
            </a:pPr>
            <a:r>
              <a:rPr lang="en-GB" sz="1000">
                <a:solidFill>
                  <a:srgbClr val="24292F"/>
                </a:solidFill>
                <a:highlight>
                  <a:srgbClr val="FFFFFF"/>
                </a:highlight>
              </a:rPr>
              <a:t>Downloading scoring files using the PGS Catalog API in a specified genome build (GRCh37 and GRCh38).</a:t>
            </a:r>
            <a:endParaRPr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rPr b="1" lang="en-GB" sz="1000" u="sng">
                <a:solidFill>
                  <a:srgbClr val="24292F"/>
                </a:solidFill>
                <a:highlight>
                  <a:srgbClr val="FFFFFF"/>
                </a:highlight>
              </a:rPr>
              <a:t>Reading custom scoring files </a:t>
            </a:r>
            <a:r>
              <a:rPr lang="en-GB" sz="1000">
                <a:solidFill>
                  <a:srgbClr val="24292F"/>
                </a:solidFill>
                <a:highlight>
                  <a:srgbClr val="FFFFFF"/>
                </a:highlight>
              </a:rPr>
              <a:t>(and performing a liftover if genotyping data is in a different build).</a:t>
            </a:r>
            <a:endParaRPr sz="1000">
              <a:solidFill>
                <a:srgbClr val="24292F"/>
              </a:solidFill>
              <a:highlight>
                <a:srgbClr val="FFFFFF"/>
              </a:highlight>
            </a:endParaRPr>
          </a:p>
          <a:p>
            <a:pPr indent="-292100" lvl="0" marL="457200" rtl="0" algn="l">
              <a:lnSpc>
                <a:spcPct val="115000"/>
              </a:lnSpc>
              <a:spcBef>
                <a:spcPts val="0"/>
              </a:spcBef>
              <a:spcAft>
                <a:spcPts val="0"/>
              </a:spcAft>
              <a:buClr>
                <a:srgbClr val="24292F"/>
              </a:buClr>
              <a:buSzPts val="1000"/>
              <a:buChar char="●"/>
            </a:pPr>
            <a:r>
              <a:t/>
            </a:r>
            <a:endParaRPr sz="1000">
              <a:solidFill>
                <a:srgbClr val="24292F"/>
              </a:solidFill>
              <a:highlight>
                <a:srgbClr val="FFFFFF"/>
              </a:highlight>
            </a:endParaRPr>
          </a:p>
        </p:txBody>
      </p:sp>
      <p:sp>
        <p:nvSpPr>
          <p:cNvPr id="210" name="Google Shape;210;p36"/>
          <p:cNvSpPr txBox="1"/>
          <p:nvPr/>
        </p:nvSpPr>
        <p:spPr>
          <a:xfrm>
            <a:off x="4938450" y="3245000"/>
            <a:ext cx="4014600" cy="1271400"/>
          </a:xfrm>
          <a:prstGeom prst="rect">
            <a:avLst/>
          </a:prstGeom>
          <a:noFill/>
          <a:ln>
            <a:noFill/>
          </a:ln>
        </p:spPr>
        <p:txBody>
          <a:bodyPr anchorCtr="0" anchor="t" bIns="91425" lIns="91425" spcFirstLastPara="1" rIns="91425" wrap="square" tIns="91425">
            <a:spAutoFit/>
          </a:bodyPr>
          <a:lstStyle/>
          <a:p>
            <a:pPr indent="457200" lvl="0" marL="0" rtl="0" algn="ctr">
              <a:lnSpc>
                <a:spcPct val="115000"/>
              </a:lnSpc>
              <a:spcBef>
                <a:spcPts val="300"/>
              </a:spcBef>
              <a:spcAft>
                <a:spcPts val="0"/>
              </a:spcAft>
              <a:buNone/>
            </a:pPr>
            <a:r>
              <a:rPr b="1" lang="en-GB" sz="1000">
                <a:solidFill>
                  <a:srgbClr val="24292F"/>
                </a:solidFill>
                <a:highlight>
                  <a:srgbClr val="FFFFFF"/>
                </a:highlight>
              </a:rPr>
              <a:t>(3) Calculate PRS</a:t>
            </a:r>
            <a:endParaRPr b="1" sz="1000">
              <a:solidFill>
                <a:srgbClr val="24292F"/>
              </a:solidFill>
              <a:highlight>
                <a:srgbClr val="FFFFFF"/>
              </a:highlight>
            </a:endParaRPr>
          </a:p>
          <a:p>
            <a:pPr indent="-304800" lvl="0" marL="457200" rtl="0" algn="l">
              <a:lnSpc>
                <a:spcPct val="115000"/>
              </a:lnSpc>
              <a:spcBef>
                <a:spcPts val="1200"/>
              </a:spcBef>
              <a:spcAft>
                <a:spcPts val="0"/>
              </a:spcAft>
              <a:buClr>
                <a:srgbClr val="24292F"/>
              </a:buClr>
              <a:buSzPts val="1200"/>
              <a:buChar char="●"/>
            </a:pPr>
            <a:r>
              <a:rPr lang="en-GB" sz="1000">
                <a:solidFill>
                  <a:srgbClr val="24292F"/>
                </a:solidFill>
                <a:highlight>
                  <a:srgbClr val="FFFFFF"/>
                </a:highlight>
              </a:rPr>
              <a:t>Calculates PGS for all samples (linear sum of weights and dosages)</a:t>
            </a:r>
            <a:endParaRPr sz="10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GB" sz="1000">
                <a:solidFill>
                  <a:srgbClr val="24292F"/>
                </a:solidFill>
                <a:highlight>
                  <a:srgbClr val="FFFFFF"/>
                </a:highlight>
              </a:rPr>
              <a:t>Creates a summary report to visualize score distributions and pipeline metadata (variant matching QC)</a:t>
            </a:r>
            <a:endParaRPr sz="1000">
              <a:solidFill>
                <a:srgbClr val="24292F"/>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GB" sz="1200">
                <a:solidFill>
                  <a:srgbClr val="222222"/>
                </a:solidFill>
                <a:highlight>
                  <a:srgbClr val="FFFFFF"/>
                </a:highlight>
                <a:latin typeface="Times New Roman"/>
                <a:ea typeface="Times New Roman"/>
                <a:cs typeface="Times New Roman"/>
                <a:sym typeface="Times New Roman"/>
              </a:rPr>
              <a:t>Genome-wide association studies</a:t>
            </a:r>
            <a:endParaRPr b="1" sz="1200">
              <a:solidFill>
                <a:srgbClr val="222222"/>
              </a:solidFill>
              <a:highlight>
                <a:srgbClr val="FFFFFF"/>
              </a:highlight>
              <a:latin typeface="Times New Roman"/>
              <a:ea typeface="Times New Roman"/>
              <a:cs typeface="Times New Roman"/>
              <a:sym typeface="Times New Roman"/>
            </a:endParaRPr>
          </a:p>
          <a:p>
            <a:pPr indent="0" lvl="0" marL="0" rtl="0" algn="l">
              <a:lnSpc>
                <a:spcPct val="120000"/>
              </a:lnSpc>
              <a:spcBef>
                <a:spcPts val="1200"/>
              </a:spcBef>
              <a:spcAft>
                <a:spcPts val="0"/>
              </a:spcAft>
              <a:buNone/>
            </a:pPr>
            <a:r>
              <a:rPr b="1" lang="en-GB" sz="1200">
                <a:solidFill>
                  <a:srgbClr val="222222"/>
                </a:solidFill>
                <a:highlight>
                  <a:srgbClr val="FFFFFF"/>
                </a:highlight>
                <a:latin typeface="Times New Roman"/>
                <a:ea typeface="Times New Roman"/>
                <a:cs typeface="Times New Roman"/>
                <a:sym typeface="Times New Roman"/>
              </a:rPr>
              <a:t>Nature Reviews methods primers </a:t>
            </a:r>
            <a:r>
              <a:rPr lang="en-GB" sz="1200" u="sng">
                <a:solidFill>
                  <a:srgbClr val="006699"/>
                </a:solidFill>
                <a:highlight>
                  <a:srgbClr val="FFFFFF"/>
                </a:highlight>
                <a:latin typeface="Roboto"/>
                <a:ea typeface="Roboto"/>
                <a:cs typeface="Roboto"/>
                <a:sym typeface="Roboto"/>
                <a:hlinkClick r:id="rId3">
                  <a:extLst>
                    <a:ext uri="{A12FA001-AC4F-418D-AE19-62706E023703}">
                      <ahyp:hlinkClr val="tx"/>
                    </a:ext>
                  </a:extLst>
                </a:hlinkClick>
              </a:rPr>
              <a:t>Published: 26 August 2021</a:t>
            </a:r>
            <a:r>
              <a:rPr lang="en-GB" sz="1200"/>
              <a:t> (</a:t>
            </a:r>
            <a:r>
              <a:rPr lang="en-GB" sz="1200" u="sng">
                <a:solidFill>
                  <a:schemeClr val="hlink"/>
                </a:solidFill>
                <a:hlinkClick r:id="rId4"/>
              </a:rPr>
              <a:t>https://www.nature.com/articles/s43586-021-00056-9</a:t>
            </a:r>
            <a:r>
              <a:rPr lang="en-GB" sz="1200"/>
              <a:t>) </a:t>
            </a:r>
            <a:endParaRPr sz="1200"/>
          </a:p>
          <a:p>
            <a:pPr indent="0" lvl="0" marL="0" rtl="0" algn="l">
              <a:lnSpc>
                <a:spcPct val="120000"/>
              </a:lnSpc>
              <a:spcBef>
                <a:spcPts val="1200"/>
              </a:spcBef>
              <a:spcAft>
                <a:spcPts val="0"/>
              </a:spcAft>
              <a:buClr>
                <a:schemeClr val="dk1"/>
              </a:buClr>
              <a:buSzPts val="1100"/>
              <a:buFont typeface="Arial"/>
              <a:buNone/>
            </a:pPr>
            <a:r>
              <a:rPr b="1" lang="en-GB" sz="1200">
                <a:solidFill>
                  <a:srgbClr val="222222"/>
                </a:solidFill>
                <a:highlight>
                  <a:srgbClr val="FFFFFF"/>
                </a:highlight>
                <a:latin typeface="Times New Roman"/>
                <a:ea typeface="Times New Roman"/>
                <a:cs typeface="Times New Roman"/>
                <a:sym typeface="Times New Roman"/>
              </a:rPr>
              <a:t>Tutorial: a guide to performing polygenic risk score analyses</a:t>
            </a:r>
            <a:endParaRPr b="1"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i="1" lang="en-GB" sz="1200" u="sng">
                <a:solidFill>
                  <a:srgbClr val="006699"/>
                </a:solidFill>
                <a:highlight>
                  <a:srgbClr val="FFFFFF"/>
                </a:highlight>
                <a:latin typeface="Roboto"/>
                <a:ea typeface="Roboto"/>
                <a:cs typeface="Roboto"/>
                <a:sym typeface="Roboto"/>
                <a:hlinkClick r:id="rId5">
                  <a:extLst>
                    <a:ext uri="{A12FA001-AC4F-418D-AE19-62706E023703}">
                      <ahyp:hlinkClr val="tx"/>
                    </a:ext>
                  </a:extLst>
                </a:hlinkClick>
              </a:rPr>
              <a:t>Nature Protocols</a:t>
            </a:r>
            <a:r>
              <a:rPr lang="en-GB" sz="1200"/>
              <a:t> </a:t>
            </a:r>
            <a:r>
              <a:rPr lang="en-GB" sz="1200" u="sng">
                <a:solidFill>
                  <a:srgbClr val="006699"/>
                </a:solidFill>
                <a:highlight>
                  <a:srgbClr val="FFFFFF"/>
                </a:highlight>
                <a:latin typeface="Roboto"/>
                <a:ea typeface="Roboto"/>
                <a:cs typeface="Roboto"/>
                <a:sym typeface="Roboto"/>
                <a:hlinkClick r:id="rId6">
                  <a:extLst>
                    <a:ext uri="{A12FA001-AC4F-418D-AE19-62706E023703}">
                      <ahyp:hlinkClr val="tx"/>
                    </a:ext>
                  </a:extLst>
                </a:hlinkClick>
              </a:rPr>
              <a:t>Published: 24 July 2020</a:t>
            </a:r>
            <a:r>
              <a:rPr lang="en-GB" sz="1200" u="sng">
                <a:solidFill>
                  <a:srgbClr val="006699"/>
                </a:solidFill>
                <a:highlight>
                  <a:srgbClr val="FFFFFF"/>
                </a:highlight>
                <a:latin typeface="Roboto"/>
                <a:ea typeface="Roboto"/>
                <a:cs typeface="Roboto"/>
                <a:sym typeface="Roboto"/>
              </a:rPr>
              <a:t> (https://www.nature.com/articles/s41596-020-0353-1)</a:t>
            </a:r>
            <a:endParaRPr sz="1200" u="sng">
              <a:solidFill>
                <a:srgbClr val="00669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p>
          <a:p>
            <a:pPr indent="0" lvl="0" marL="0" rtl="0" algn="l">
              <a:spcBef>
                <a:spcPts val="1200"/>
              </a:spcBef>
              <a:spcAft>
                <a:spcPts val="0"/>
              </a:spcAft>
              <a:buNone/>
            </a:pPr>
            <a:r>
              <a:rPr b="1" lang="en-GB" sz="1200" u="sng"/>
              <a:t>A youtube video (not yet watched)</a:t>
            </a:r>
            <a:endParaRPr b="1" sz="1200" u="sng"/>
          </a:p>
          <a:p>
            <a:pPr indent="0" lvl="0" marL="0" rtl="0" algn="l">
              <a:spcBef>
                <a:spcPts val="1200"/>
              </a:spcBef>
              <a:spcAft>
                <a:spcPts val="0"/>
              </a:spcAft>
              <a:buClr>
                <a:schemeClr val="dk1"/>
              </a:buClr>
              <a:buSzPts val="1100"/>
              <a:buFont typeface="Arial"/>
              <a:buNone/>
            </a:pPr>
            <a:r>
              <a:rPr lang="en-GB" sz="1200">
                <a:solidFill>
                  <a:srgbClr val="0F0F0F"/>
                </a:solidFill>
                <a:highlight>
                  <a:srgbClr val="FFFFFF"/>
                </a:highlight>
                <a:latin typeface="Roboto"/>
                <a:ea typeface="Roboto"/>
                <a:cs typeface="Roboto"/>
                <a:sym typeface="Roboto"/>
              </a:rPr>
              <a:t>AG2PI Workshop #4 - A Practical Guide to Genome-Wide Association Studies (GWAS)</a:t>
            </a:r>
            <a:endParaRPr sz="1200">
              <a:solidFill>
                <a:srgbClr val="0F0F0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p>
          <a:p>
            <a:pPr indent="0" lvl="0" marL="0" rtl="0" algn="l">
              <a:spcBef>
                <a:spcPts val="1200"/>
              </a:spcBef>
              <a:spcAft>
                <a:spcPts val="0"/>
              </a:spcAft>
              <a:buNone/>
            </a:pPr>
            <a:r>
              <a:rPr lang="en-GB" sz="1200" u="sng">
                <a:solidFill>
                  <a:schemeClr val="hlink"/>
                </a:solidFill>
                <a:hlinkClick r:id="rId7"/>
              </a:rPr>
              <a:t>http://www.transplantdb.eu/sites/transplantdb.eu/files/HandsOnTutorialtoGWAS_Seren-030715.pdf</a:t>
            </a:r>
            <a:r>
              <a:rPr lang="en-GB" sz="1200"/>
              <a:t> </a:t>
            </a:r>
            <a:endParaRPr sz="1200"/>
          </a:p>
          <a:p>
            <a:pPr indent="0" lvl="0" marL="0" rtl="0" algn="l">
              <a:spcBef>
                <a:spcPts val="1200"/>
              </a:spcBef>
              <a:spcAft>
                <a:spcPts val="1200"/>
              </a:spcAft>
              <a:buNone/>
            </a:pPr>
            <a:r>
              <a:rPr lang="en-GB" sz="1200" u="sng">
                <a:solidFill>
                  <a:schemeClr val="hlink"/>
                </a:solidFill>
                <a:hlinkClick r:id="rId8"/>
              </a:rPr>
              <a:t>https://hastie.su.domains/ElemStatLearn/</a:t>
            </a:r>
            <a:r>
              <a:rPr lang="en-GB" sz="1200"/>
              <a:t>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15670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b="1" lang="en-GB" sz="1785">
                <a:solidFill>
                  <a:srgbClr val="980000"/>
                </a:solidFill>
                <a:highlight>
                  <a:srgbClr val="FFFFFF"/>
                </a:highlight>
                <a:latin typeface="Times New Roman"/>
                <a:ea typeface="Times New Roman"/>
                <a:cs typeface="Times New Roman"/>
                <a:sym typeface="Times New Roman"/>
              </a:rPr>
              <a:t>Tutorial:</a:t>
            </a:r>
            <a:r>
              <a:rPr b="1" lang="en-GB" sz="2300">
                <a:solidFill>
                  <a:srgbClr val="222222"/>
                </a:solidFill>
                <a:highlight>
                  <a:srgbClr val="FFFFFF"/>
                </a:highlight>
                <a:latin typeface="Times New Roman"/>
                <a:ea typeface="Times New Roman"/>
                <a:cs typeface="Times New Roman"/>
                <a:sym typeface="Times New Roman"/>
              </a:rPr>
              <a:t> </a:t>
            </a:r>
            <a:r>
              <a:rPr b="1" lang="en-GB" sz="1785">
                <a:solidFill>
                  <a:srgbClr val="980000"/>
                </a:solidFill>
                <a:highlight>
                  <a:srgbClr val="FFFFFF"/>
                </a:highlight>
                <a:latin typeface="Times New Roman"/>
                <a:ea typeface="Times New Roman"/>
                <a:cs typeface="Times New Roman"/>
                <a:sym typeface="Times New Roman"/>
              </a:rPr>
              <a:t>a guide to performing polygenic risk score analyses</a:t>
            </a:r>
            <a:endParaRPr b="1" sz="1785">
              <a:solidFill>
                <a:srgbClr val="980000"/>
              </a:solidFill>
              <a:highlight>
                <a:srgbClr val="FFFFFF"/>
              </a:highlight>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dk1"/>
              </a:buClr>
              <a:buSzPct val="98360"/>
              <a:buFont typeface="Arial"/>
              <a:buNone/>
            </a:pPr>
            <a:r>
              <a:rPr b="1" lang="en-GB" sz="1118" u="sng">
                <a:solidFill>
                  <a:schemeClr val="hlink"/>
                </a:solidFill>
                <a:highlight>
                  <a:srgbClr val="FFFFFF"/>
                </a:highlight>
                <a:latin typeface="Times New Roman"/>
                <a:ea typeface="Times New Roman"/>
                <a:cs typeface="Times New Roman"/>
                <a:sym typeface="Times New Roman"/>
                <a:hlinkClick r:id="rId3"/>
              </a:rPr>
              <a:t>https://www.nature.com/articles/s41596-020-0353-1</a:t>
            </a:r>
            <a:r>
              <a:rPr b="1" lang="en-GB" sz="1118">
                <a:highlight>
                  <a:srgbClr val="FFFFFF"/>
                </a:highlight>
                <a:latin typeface="Times New Roman"/>
                <a:ea typeface="Times New Roman"/>
                <a:cs typeface="Times New Roman"/>
                <a:sym typeface="Times New Roman"/>
              </a:rPr>
              <a:t> </a:t>
            </a:r>
            <a:endParaRPr b="1" sz="1118">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22" name="Google Shape;222;p38"/>
          <p:cNvSpPr txBox="1"/>
          <p:nvPr>
            <p:ph idx="1" type="body"/>
          </p:nvPr>
        </p:nvSpPr>
        <p:spPr>
          <a:xfrm>
            <a:off x="93575" y="974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Clr>
                <a:schemeClr val="dk1"/>
              </a:buClr>
              <a:buSzPct val="47826"/>
              <a:buFont typeface="Arial"/>
              <a:buNone/>
            </a:pPr>
            <a:r>
              <a:rPr b="1" lang="en-GB" sz="2300">
                <a:solidFill>
                  <a:srgbClr val="24292F"/>
                </a:solidFill>
                <a:highlight>
                  <a:srgbClr val="FFFFFF"/>
                </a:highlight>
              </a:rPr>
              <a:t>The Polygenic Score Catalog Calculator (</a:t>
            </a:r>
            <a:r>
              <a:rPr b="1" lang="en-GB" sz="2300">
                <a:solidFill>
                  <a:srgbClr val="24292F"/>
                </a:solidFill>
                <a:highlight>
                  <a:srgbClr val="FFFFFF"/>
                </a:highlight>
                <a:latin typeface="Courier New"/>
                <a:ea typeface="Courier New"/>
                <a:cs typeface="Courier New"/>
                <a:sym typeface="Courier New"/>
              </a:rPr>
              <a:t>pgsc_calc</a:t>
            </a:r>
            <a:r>
              <a:rPr b="1" lang="en-GB" sz="2300">
                <a:solidFill>
                  <a:srgbClr val="24292F"/>
                </a:solidFill>
                <a:highlight>
                  <a:srgbClr val="FFFFFF"/>
                </a:highlight>
              </a:rPr>
              <a:t>)</a:t>
            </a:r>
            <a:endParaRPr b="1" sz="2300">
              <a:solidFill>
                <a:srgbClr val="24292F"/>
              </a:solidFill>
              <a:highlight>
                <a:srgbClr val="FFFFFF"/>
              </a:highlight>
            </a:endParaRPr>
          </a:p>
          <a:p>
            <a:pPr indent="0" lvl="0" marL="0" rtl="0" algn="l">
              <a:spcBef>
                <a:spcPts val="1200"/>
              </a:spcBef>
              <a:spcAft>
                <a:spcPts val="0"/>
              </a:spcAft>
              <a:buNone/>
            </a:pPr>
            <a:r>
              <a:t/>
            </a:r>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https://github.com/PGScatalog/pgsc_calc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sz="1000">
                <a:solidFill>
                  <a:srgbClr val="24292F"/>
                </a:solidFill>
                <a:latin typeface="Courier New"/>
                <a:ea typeface="Courier New"/>
                <a:cs typeface="Courier New"/>
                <a:sym typeface="Courier New"/>
              </a:rPr>
              <a:t>pgsc_calc</a:t>
            </a:r>
            <a:r>
              <a:rPr lang="en-GB" sz="1200">
                <a:solidFill>
                  <a:srgbClr val="24292F"/>
                </a:solidFill>
                <a:highlight>
                  <a:srgbClr val="FFFFFF"/>
                </a:highlight>
              </a:rPr>
              <a:t> is a bioinformatics best-practice analysis pipeline for calculating polygenic [risk] scores on samples with imputed genotypes using existing scoring files from the </a:t>
            </a:r>
            <a:r>
              <a:rPr lang="en-GB" sz="1200">
                <a:solidFill>
                  <a:schemeClr val="hlink"/>
                </a:solidFill>
                <a:highlight>
                  <a:srgbClr val="FFFFFF"/>
                </a:highlight>
                <a:uFill>
                  <a:noFill/>
                </a:uFill>
                <a:hlinkClick r:id="rId4"/>
              </a:rPr>
              <a:t>Polygenic Score (PGS) Catalog</a:t>
            </a:r>
            <a:r>
              <a:rPr lang="en-GB" sz="1200">
                <a:solidFill>
                  <a:srgbClr val="24292F"/>
                </a:solidFill>
                <a:highlight>
                  <a:srgbClr val="FFFFFF"/>
                </a:highlight>
              </a:rPr>
              <a:t> and/or user-defined PGS/PRS.</a:t>
            </a:r>
            <a:endParaRPr sz="1200">
              <a:solidFill>
                <a:srgbClr val="24292F"/>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200">
                <a:solidFill>
                  <a:srgbClr val="24292F"/>
                </a:solidFill>
                <a:highlight>
                  <a:srgbClr val="FFFFFF"/>
                </a:highlight>
              </a:rPr>
              <a:t>This pipeline is distrubuted under an </a:t>
            </a:r>
            <a:r>
              <a:rPr lang="en-GB" sz="1200">
                <a:solidFill>
                  <a:schemeClr val="hlink"/>
                </a:solidFill>
                <a:highlight>
                  <a:srgbClr val="FFFFFF"/>
                </a:highlight>
                <a:uFill>
                  <a:noFill/>
                </a:uFill>
                <a:hlinkClick r:id="rId5"/>
              </a:rPr>
              <a:t>Apache License</a:t>
            </a:r>
            <a:r>
              <a:rPr lang="en-GB" sz="1200">
                <a:solidFill>
                  <a:srgbClr val="24292F"/>
                </a:solidFill>
                <a:highlight>
                  <a:srgbClr val="FFFFFF"/>
                </a:highlight>
              </a:rPr>
              <a:t> </a:t>
            </a:r>
            <a:r>
              <a:rPr lang="en-GB" sz="1200">
                <a:solidFill>
                  <a:srgbClr val="24292F"/>
                </a:solidFill>
                <a:highlight>
                  <a:srgbClr val="FFFFFF"/>
                </a:highlight>
              </a:rPr>
              <a:t>and</a:t>
            </a:r>
            <a:r>
              <a:rPr lang="en-GB" sz="1200">
                <a:solidFill>
                  <a:srgbClr val="24292F"/>
                </a:solidFill>
                <a:highlight>
                  <a:srgbClr val="FFFFFF"/>
                </a:highlight>
              </a:rPr>
              <a:t> uses code and infrastructure developed and maintained by the </a:t>
            </a:r>
            <a:r>
              <a:rPr lang="en-GB" sz="1200">
                <a:solidFill>
                  <a:schemeClr val="hlink"/>
                </a:solidFill>
                <a:highlight>
                  <a:srgbClr val="FFFFFF"/>
                </a:highlight>
                <a:uFill>
                  <a:noFill/>
                </a:uFill>
                <a:hlinkClick r:id="rId6"/>
              </a:rPr>
              <a:t>nf-core</a:t>
            </a:r>
            <a:r>
              <a:rPr lang="en-GB" sz="1200">
                <a:solidFill>
                  <a:srgbClr val="24292F"/>
                </a:solidFill>
                <a:highlight>
                  <a:srgbClr val="FFFFFF"/>
                </a:highlight>
              </a:rPr>
              <a:t> community (Ewels </a:t>
            </a:r>
            <a:r>
              <a:rPr i="1" lang="en-GB" sz="1200">
                <a:solidFill>
                  <a:srgbClr val="24292F"/>
                </a:solidFill>
                <a:highlight>
                  <a:srgbClr val="FFFFFF"/>
                </a:highlight>
              </a:rPr>
              <a:t>et al. Nature Biotech</a:t>
            </a:r>
            <a:r>
              <a:rPr lang="en-GB" sz="1200">
                <a:solidFill>
                  <a:srgbClr val="24292F"/>
                </a:solidFill>
                <a:highlight>
                  <a:srgbClr val="FFFFFF"/>
                </a:highlight>
              </a:rPr>
              <a:t> (2020) doi:</a:t>
            </a:r>
            <a:r>
              <a:rPr lang="en-GB" sz="1200">
                <a:solidFill>
                  <a:schemeClr val="hlink"/>
                </a:solidFill>
                <a:highlight>
                  <a:srgbClr val="FFFFFF"/>
                </a:highlight>
                <a:uFill>
                  <a:noFill/>
                </a:uFill>
                <a:hlinkClick r:id="rId7"/>
              </a:rPr>
              <a:t>10.1038/s41587-020-0439-x</a:t>
            </a:r>
            <a:r>
              <a:rPr lang="en-GB" sz="1200">
                <a:solidFill>
                  <a:srgbClr val="24292F"/>
                </a:solidFill>
                <a:highlight>
                  <a:srgbClr val="FFFFFF"/>
                </a:highlight>
              </a:rPr>
              <a:t>), reused here under the </a:t>
            </a:r>
            <a:r>
              <a:rPr lang="en-GB" sz="1200">
                <a:solidFill>
                  <a:schemeClr val="hlink"/>
                </a:solidFill>
                <a:highlight>
                  <a:srgbClr val="FFFFFF"/>
                </a:highlight>
                <a:uFill>
                  <a:noFill/>
                </a:uFill>
                <a:hlinkClick r:id="rId8"/>
              </a:rPr>
              <a:t>MIT license</a:t>
            </a:r>
            <a:r>
              <a:rPr lang="en-GB" sz="1200">
                <a:solidFill>
                  <a:srgbClr val="24292F"/>
                </a:solidFill>
                <a:highlight>
                  <a:srgbClr val="FFFFFF"/>
                </a:highlight>
              </a:rPr>
              <a:t>.</a:t>
            </a: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116525" y="113175"/>
            <a:ext cx="2914500" cy="49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GB" sz="1785">
                <a:solidFill>
                  <a:srgbClr val="980000"/>
                </a:solidFill>
                <a:highlight>
                  <a:srgbClr val="FFFFFF"/>
                </a:highlight>
                <a:latin typeface="Times New Roman"/>
                <a:ea typeface="Times New Roman"/>
                <a:cs typeface="Times New Roman"/>
                <a:sym typeface="Times New Roman"/>
              </a:rPr>
              <a:t>Common and rare variants</a:t>
            </a:r>
            <a:endParaRPr b="1" sz="1785">
              <a:solidFill>
                <a:srgbClr val="980000"/>
              </a:solidFill>
              <a:highlight>
                <a:srgbClr val="FFFFFF"/>
              </a:highlight>
              <a:latin typeface="Times New Roman"/>
              <a:ea typeface="Times New Roman"/>
              <a:cs typeface="Times New Roman"/>
              <a:sym typeface="Times New Roman"/>
            </a:endParaRPr>
          </a:p>
          <a:p>
            <a:pPr indent="0" lvl="0" marL="0" rtl="0" algn="ctr">
              <a:spcBef>
                <a:spcPts val="600"/>
              </a:spcBef>
              <a:spcAft>
                <a:spcPts val="0"/>
              </a:spcAft>
              <a:buSzPts val="990"/>
              <a:buNone/>
            </a:pPr>
            <a:r>
              <a:t/>
            </a:r>
            <a:endParaRPr b="1" sz="1785">
              <a:solidFill>
                <a:srgbClr val="980000"/>
              </a:solidFill>
              <a:highlight>
                <a:srgbClr val="FFFFFF"/>
              </a:highlight>
              <a:latin typeface="Times New Roman"/>
              <a:ea typeface="Times New Roman"/>
              <a:cs typeface="Times New Roman"/>
              <a:sym typeface="Times New Roman"/>
            </a:endParaRPr>
          </a:p>
        </p:txBody>
      </p:sp>
      <p:sp>
        <p:nvSpPr>
          <p:cNvPr id="66" name="Google Shape;66;p15"/>
          <p:cNvSpPr txBox="1"/>
          <p:nvPr/>
        </p:nvSpPr>
        <p:spPr>
          <a:xfrm>
            <a:off x="116525" y="786400"/>
            <a:ext cx="8849700" cy="32862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rgbClr val="222222"/>
              </a:buClr>
              <a:buSzPts val="1550"/>
              <a:buFont typeface="Times New Roman"/>
              <a:buChar char="●"/>
            </a:pPr>
            <a:r>
              <a:rPr lang="en-GB" sz="1550">
                <a:solidFill>
                  <a:srgbClr val="222222"/>
                </a:solidFill>
                <a:highlight>
                  <a:srgbClr val="FFFFFF"/>
                </a:highlight>
                <a:latin typeface="Times New Roman"/>
                <a:ea typeface="Times New Roman"/>
                <a:cs typeface="Times New Roman"/>
                <a:sym typeface="Times New Roman"/>
              </a:rPr>
              <a:t>Genome-wide association studies (GWAS) </a:t>
            </a:r>
            <a:r>
              <a:rPr lang="en-GB" sz="1550" u="sng">
                <a:solidFill>
                  <a:srgbClr val="222222"/>
                </a:solidFill>
                <a:highlight>
                  <a:srgbClr val="FFFFFF"/>
                </a:highlight>
                <a:latin typeface="Times New Roman"/>
                <a:ea typeface="Times New Roman"/>
                <a:cs typeface="Times New Roman"/>
                <a:sym typeface="Times New Roman"/>
              </a:rPr>
              <a:t>generally involve targeted genotyping of specific and pre-selected variants</a:t>
            </a:r>
            <a:r>
              <a:rPr lang="en-GB" sz="1550">
                <a:solidFill>
                  <a:srgbClr val="222222"/>
                </a:solidFill>
                <a:highlight>
                  <a:srgbClr val="FFFFFF"/>
                </a:highlight>
                <a:latin typeface="Times New Roman"/>
                <a:ea typeface="Times New Roman"/>
                <a:cs typeface="Times New Roman"/>
                <a:sym typeface="Times New Roman"/>
              </a:rPr>
              <a:t> using microarrays, whereas </a:t>
            </a:r>
            <a:endParaRPr sz="1550">
              <a:solidFill>
                <a:srgbClr val="222222"/>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222222"/>
              </a:buClr>
              <a:buSzPts val="1550"/>
              <a:buFont typeface="Times New Roman"/>
              <a:buChar char="●"/>
            </a:pPr>
            <a:r>
              <a:rPr lang="en-GB" sz="1550">
                <a:solidFill>
                  <a:srgbClr val="222222"/>
                </a:solidFill>
                <a:highlight>
                  <a:srgbClr val="FFFFFF"/>
                </a:highlight>
                <a:latin typeface="Times New Roman"/>
                <a:ea typeface="Times New Roman"/>
                <a:cs typeface="Times New Roman"/>
                <a:sym typeface="Times New Roman"/>
              </a:rPr>
              <a:t>Whole-exome sequencing (WES) and whole-genome sequencing (WGS) studies </a:t>
            </a:r>
            <a:r>
              <a:rPr lang="en-GB" sz="1550" u="sng">
                <a:solidFill>
                  <a:srgbClr val="222222"/>
                </a:solidFill>
                <a:highlight>
                  <a:srgbClr val="FFFFFF"/>
                </a:highlight>
                <a:latin typeface="Times New Roman"/>
                <a:ea typeface="Times New Roman"/>
                <a:cs typeface="Times New Roman"/>
                <a:sym typeface="Times New Roman"/>
              </a:rPr>
              <a:t>aim to capture all genetic variation</a:t>
            </a:r>
            <a:r>
              <a:rPr lang="en-GB" sz="1550">
                <a:solidFill>
                  <a:srgbClr val="222222"/>
                </a:solidFill>
                <a:highlight>
                  <a:srgbClr val="FFFFFF"/>
                </a:highlight>
                <a:latin typeface="Times New Roman"/>
                <a:ea typeface="Times New Roman"/>
                <a:cs typeface="Times New Roman"/>
                <a:sym typeface="Times New Roman"/>
              </a:rPr>
              <a:t>. </a:t>
            </a:r>
            <a:endParaRPr sz="1550">
              <a:solidFill>
                <a:srgbClr val="222222"/>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222222"/>
              </a:buClr>
              <a:buSzPts val="1550"/>
              <a:buFont typeface="Times New Roman"/>
              <a:buChar char="●"/>
            </a:pPr>
            <a:r>
              <a:rPr lang="en-GB" sz="1550">
                <a:solidFill>
                  <a:srgbClr val="222222"/>
                </a:solidFill>
                <a:highlight>
                  <a:srgbClr val="FFFFFF"/>
                </a:highlight>
                <a:latin typeface="Times New Roman"/>
                <a:ea typeface="Times New Roman"/>
                <a:cs typeface="Times New Roman"/>
                <a:sym typeface="Times New Roman"/>
              </a:rPr>
              <a:t>Declaring a variant as common or rare is population-specific and cannot be generalized across populations. </a:t>
            </a:r>
            <a:endParaRPr sz="1550">
              <a:solidFill>
                <a:srgbClr val="222222"/>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222222"/>
              </a:buClr>
              <a:buSzPts val="1550"/>
              <a:buFont typeface="Times New Roman"/>
              <a:buChar char="●"/>
            </a:pPr>
            <a:r>
              <a:rPr lang="en-GB" sz="1550">
                <a:solidFill>
                  <a:srgbClr val="222222"/>
                </a:solidFill>
                <a:highlight>
                  <a:srgbClr val="FFFFFF"/>
                </a:highlight>
                <a:latin typeface="Times New Roman"/>
                <a:ea typeface="Times New Roman"/>
                <a:cs typeface="Times New Roman"/>
                <a:sym typeface="Times New Roman"/>
              </a:rPr>
              <a:t>Generally, common variants are those with a minor allele frequency above 10%, although as population sizes grow this threshold can be as low as 1% as researchers typically adhere to a minimum minor allele count; for example, at least 100 individuals who carry at least one copy of the minor allele. </a:t>
            </a:r>
            <a:endParaRPr sz="1550">
              <a:solidFill>
                <a:srgbClr val="222222"/>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550">
              <a:solidFill>
                <a:srgbClr val="222222"/>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SzPts val="1550"/>
              <a:buFont typeface="Times New Roman"/>
              <a:buChar char="●"/>
            </a:pPr>
            <a:r>
              <a:rPr lang="en-GB" sz="1550">
                <a:solidFill>
                  <a:srgbClr val="222222"/>
                </a:solidFill>
                <a:highlight>
                  <a:srgbClr val="FFFFFF"/>
                </a:highlight>
                <a:latin typeface="Times New Roman"/>
                <a:ea typeface="Times New Roman"/>
                <a:cs typeface="Times New Roman"/>
                <a:sym typeface="Times New Roman"/>
              </a:rPr>
              <a:t>With WGS and WES studies just beginning to mature, current analysis protocols may need to be extended to also cover specific issues that arise when analysing rare variants, for example, when controlling for </a:t>
            </a:r>
            <a:r>
              <a:rPr lang="en-GB" sz="1550" u="sng">
                <a:solidFill>
                  <a:srgbClr val="006699"/>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population stratification</a:t>
            </a:r>
            <a:r>
              <a:rPr lang="en-GB" sz="1550">
                <a:solidFill>
                  <a:srgbClr val="222222"/>
                </a:solidFill>
                <a:highlight>
                  <a:srgbClr val="FFFFFF"/>
                </a:highlight>
                <a:latin typeface="Times New Roman"/>
                <a:ea typeface="Times New Roman"/>
                <a:cs typeface="Times New Roman"/>
                <a:sym typeface="Times New Roman"/>
              </a:rPr>
              <a:t>, or imputing missing genotypes.</a:t>
            </a:r>
            <a:endParaRPr sz="1600"/>
          </a:p>
        </p:txBody>
      </p:sp>
      <p:sp>
        <p:nvSpPr>
          <p:cNvPr id="67" name="Google Shape;67;p15"/>
          <p:cNvSpPr txBox="1"/>
          <p:nvPr/>
        </p:nvSpPr>
        <p:spPr>
          <a:xfrm>
            <a:off x="5613950" y="4345275"/>
            <a:ext cx="32925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en-GB" sz="1050" u="sng">
                <a:solidFill>
                  <a:schemeClr val="accent5"/>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https://www.nature.com/articles/s43586-021-00056-9</a:t>
            </a:r>
            <a:r>
              <a:rPr b="1" lang="en-GB" sz="1050">
                <a:solidFill>
                  <a:srgbClr val="222222"/>
                </a:solidFill>
                <a:highlight>
                  <a:srgbClr val="FFFFFF"/>
                </a:highlight>
                <a:latin typeface="Times New Roman"/>
                <a:ea typeface="Times New Roman"/>
                <a:cs typeface="Times New Roman"/>
                <a:sym typeface="Times New Roman"/>
              </a:rPr>
              <a:t> </a:t>
            </a:r>
            <a:endParaRPr b="1" sz="105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3000" y="11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785">
                <a:solidFill>
                  <a:srgbClr val="980000"/>
                </a:solidFill>
                <a:highlight>
                  <a:srgbClr val="FFFFFF"/>
                </a:highlight>
                <a:latin typeface="Times New Roman"/>
                <a:ea typeface="Times New Roman"/>
                <a:cs typeface="Times New Roman"/>
                <a:sym typeface="Times New Roman"/>
              </a:rPr>
              <a:t>Genetics basics when </a:t>
            </a:r>
            <a:r>
              <a:rPr b="1" lang="en-GB" sz="1785">
                <a:solidFill>
                  <a:srgbClr val="980000"/>
                </a:solidFill>
                <a:highlight>
                  <a:srgbClr val="FFFFFF"/>
                </a:highlight>
                <a:latin typeface="Times New Roman"/>
                <a:ea typeface="Times New Roman"/>
                <a:cs typeface="Times New Roman"/>
                <a:sym typeface="Times New Roman"/>
              </a:rPr>
              <a:t>understanding</a:t>
            </a:r>
            <a:r>
              <a:rPr b="1" lang="en-GB" sz="1785">
                <a:solidFill>
                  <a:srgbClr val="980000"/>
                </a:solidFill>
                <a:highlight>
                  <a:srgbClr val="FFFFFF"/>
                </a:highlight>
                <a:latin typeface="Times New Roman"/>
                <a:ea typeface="Times New Roman"/>
                <a:cs typeface="Times New Roman"/>
                <a:sym typeface="Times New Roman"/>
              </a:rPr>
              <a:t> -GWAS</a:t>
            </a:r>
            <a:endParaRPr b="1"/>
          </a:p>
          <a:p>
            <a:pPr indent="0" lvl="0" marL="0" rtl="0" algn="l">
              <a:spcBef>
                <a:spcPts val="0"/>
              </a:spcBef>
              <a:spcAft>
                <a:spcPts val="0"/>
              </a:spcAft>
              <a:buNone/>
            </a:pPr>
            <a:r>
              <a:rPr b="1" lang="en-GB" sz="1133" u="sng">
                <a:solidFill>
                  <a:schemeClr val="hlink"/>
                </a:solidFill>
                <a:hlinkClick r:id="rId3"/>
              </a:rPr>
              <a:t>https://www.ncbi.nlm.nih.gov/pmc/articles/PMC6001694/</a:t>
            </a:r>
            <a:r>
              <a:rPr b="1" lang="en-GB" sz="1133"/>
              <a:t> </a:t>
            </a:r>
            <a:endParaRPr b="1" sz="1133"/>
          </a:p>
        </p:txBody>
      </p:sp>
      <p:sp>
        <p:nvSpPr>
          <p:cNvPr id="73" name="Google Shape;73;p16"/>
          <p:cNvSpPr txBox="1"/>
          <p:nvPr>
            <p:ph idx="1" type="body"/>
          </p:nvPr>
        </p:nvSpPr>
        <p:spPr>
          <a:xfrm>
            <a:off x="76350" y="863550"/>
            <a:ext cx="8973900" cy="378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975">
                <a:solidFill>
                  <a:schemeClr val="accent2"/>
                </a:solidFill>
                <a:highlight>
                  <a:srgbClr val="FFFFFF"/>
                </a:highlight>
                <a:latin typeface="Cambria"/>
                <a:ea typeface="Cambria"/>
                <a:cs typeface="Cambria"/>
                <a:sym typeface="Cambria"/>
              </a:rPr>
              <a:t>The aim of genome‐wide association studies (GWAS) is to identify </a:t>
            </a:r>
            <a:r>
              <a:rPr b="1" lang="en-GB" sz="975">
                <a:solidFill>
                  <a:schemeClr val="accent2"/>
                </a:solidFill>
                <a:highlight>
                  <a:srgbClr val="FFFFFF"/>
                </a:highlight>
                <a:latin typeface="Cambria"/>
                <a:ea typeface="Cambria"/>
                <a:cs typeface="Cambria"/>
                <a:sym typeface="Cambria"/>
              </a:rPr>
              <a:t>single nucleotide polymorphisms</a:t>
            </a:r>
            <a:r>
              <a:rPr lang="en-GB" sz="975">
                <a:solidFill>
                  <a:schemeClr val="accent2"/>
                </a:solidFill>
                <a:highlight>
                  <a:srgbClr val="FFFFFF"/>
                </a:highlight>
                <a:latin typeface="Cambria"/>
                <a:ea typeface="Cambria"/>
                <a:cs typeface="Cambria"/>
                <a:sym typeface="Cambria"/>
              </a:rPr>
              <a:t> of which the allele frequencies vary systematically as a function of phenotypic trait values .</a:t>
            </a:r>
            <a:endParaRPr sz="975">
              <a:solidFill>
                <a:schemeClr val="accent2"/>
              </a:solidFill>
              <a:highlight>
                <a:srgbClr val="FFFFFF"/>
              </a:highlight>
              <a:latin typeface="Cambria"/>
              <a:ea typeface="Cambria"/>
              <a:cs typeface="Cambria"/>
              <a:sym typeface="Cambria"/>
            </a:endParaRPr>
          </a:p>
          <a:p>
            <a:pPr indent="457200" lvl="0" marL="0" rtl="0" algn="l">
              <a:lnSpc>
                <a:spcPct val="95000"/>
              </a:lnSpc>
              <a:spcBef>
                <a:spcPts val="1200"/>
              </a:spcBef>
              <a:spcAft>
                <a:spcPts val="0"/>
              </a:spcAft>
              <a:buSzPts val="275"/>
              <a:buNone/>
            </a:pPr>
            <a:r>
              <a:rPr b="1" lang="en-GB" sz="975">
                <a:solidFill>
                  <a:schemeClr val="accent2"/>
                </a:solidFill>
                <a:latin typeface="Cambria"/>
                <a:ea typeface="Cambria"/>
                <a:cs typeface="Cambria"/>
                <a:sym typeface="Cambria"/>
              </a:rPr>
              <a:t>Single nucleotide polymorphism (SNP)</a:t>
            </a:r>
            <a:r>
              <a:rPr lang="en-GB" sz="975">
                <a:solidFill>
                  <a:schemeClr val="accent2"/>
                </a:solidFill>
                <a:latin typeface="Cambria"/>
                <a:ea typeface="Cambria"/>
                <a:cs typeface="Cambria"/>
                <a:sym typeface="Cambria"/>
              </a:rPr>
              <a:t>: This is a variation in a single nucleotide (i.e., A, C, G, or T) that occurs at a specific position in the genome. A SNP usually exists as two different forms (e.g., A vs. T). These different forms are called alleles. A SNP with two alleles has three different genotypes (e.g., AA, AT, and TT).	</a:t>
            </a:r>
            <a:endParaRPr sz="975">
              <a:solidFill>
                <a:schemeClr val="accent2"/>
              </a:solidFill>
              <a:latin typeface="Cambria"/>
              <a:ea typeface="Cambria"/>
              <a:cs typeface="Cambria"/>
              <a:sym typeface="Cambria"/>
            </a:endParaRPr>
          </a:p>
          <a:p>
            <a:pPr indent="457200" lvl="0" marL="0" rtl="0" algn="l">
              <a:lnSpc>
                <a:spcPct val="95000"/>
              </a:lnSpc>
              <a:spcBef>
                <a:spcPts val="1200"/>
              </a:spcBef>
              <a:spcAft>
                <a:spcPts val="0"/>
              </a:spcAft>
              <a:buSzPts val="275"/>
              <a:buNone/>
            </a:pPr>
            <a:r>
              <a:rPr b="1" lang="en-GB" sz="975">
                <a:solidFill>
                  <a:schemeClr val="accent2"/>
                </a:solidFill>
                <a:latin typeface="Cambria"/>
                <a:ea typeface="Cambria"/>
                <a:cs typeface="Cambria"/>
                <a:sym typeface="Cambria"/>
              </a:rPr>
              <a:t>Heterozygosity</a:t>
            </a:r>
            <a:r>
              <a:rPr lang="en-GB" sz="975">
                <a:solidFill>
                  <a:schemeClr val="accent2"/>
                </a:solidFill>
                <a:latin typeface="Cambria"/>
                <a:ea typeface="Cambria"/>
                <a:cs typeface="Cambria"/>
                <a:sym typeface="Cambria"/>
              </a:rPr>
              <a:t>: This is the carrying of two different alleles of a specific SNP. The heterozygosity rate of an individual is the proportion of heterozygous genotypes. High levels of heterozygosity within an individual might be an indication of low sample quality whereas low levels of heterozygosity may be due to inbreeding.	</a:t>
            </a:r>
            <a:endParaRPr sz="975">
              <a:solidFill>
                <a:schemeClr val="accent2"/>
              </a:solidFill>
              <a:latin typeface="Cambria"/>
              <a:ea typeface="Cambria"/>
              <a:cs typeface="Cambria"/>
              <a:sym typeface="Cambria"/>
            </a:endParaRPr>
          </a:p>
          <a:p>
            <a:pPr indent="457200" lvl="0" marL="0" rtl="0" algn="l">
              <a:lnSpc>
                <a:spcPct val="95000"/>
              </a:lnSpc>
              <a:spcBef>
                <a:spcPts val="1200"/>
              </a:spcBef>
              <a:spcAft>
                <a:spcPts val="0"/>
              </a:spcAft>
              <a:buSzPts val="275"/>
              <a:buNone/>
            </a:pPr>
            <a:r>
              <a:rPr b="1" lang="en-GB" sz="950">
                <a:solidFill>
                  <a:schemeClr val="accent2"/>
                </a:solidFill>
                <a:latin typeface="Cambria"/>
                <a:ea typeface="Cambria"/>
                <a:cs typeface="Cambria"/>
                <a:sym typeface="Cambria"/>
              </a:rPr>
              <a:t>The Hardy–Weinberg (dis)equilibrium (HWE) law</a:t>
            </a:r>
            <a:r>
              <a:rPr lang="en-GB" sz="950">
                <a:solidFill>
                  <a:schemeClr val="accent2"/>
                </a:solidFill>
                <a:latin typeface="Cambria"/>
                <a:ea typeface="Cambria"/>
                <a:cs typeface="Cambria"/>
                <a:sym typeface="Cambria"/>
              </a:rPr>
              <a:t>: This concerns the relation between the allele and genotype frequencies. It assumes an indefinitely large population, with no selection, mutation, or migration. The law states that the genotype and the allele frequencies are constant over generations. Violation of the HWE law indicates that genotype frequencies are significantly different from expectations (e.g., if the frequency of allele A = 0.20 and the frequency of allele T = 0.80; the expected frequency of genotype AT is 2*0.2*0.8 = 0.32) and the observed frequency should not be significantly different. In GWAS, it is generally assumed that deviations from HWE are the result of genotyping errors. The HWE thresholds in cases are often less stringent than those in controls, as the violation of the HWE law in cases can be indicative of true genetic association with disease risk.	</a:t>
            </a:r>
            <a:endParaRPr sz="950">
              <a:solidFill>
                <a:schemeClr val="accent2"/>
              </a:solidFill>
              <a:latin typeface="Cambria"/>
              <a:ea typeface="Cambria"/>
              <a:cs typeface="Cambria"/>
              <a:sym typeface="Cambria"/>
            </a:endParaRPr>
          </a:p>
          <a:p>
            <a:pPr indent="457200" lvl="0" marL="0" rtl="0" algn="l">
              <a:lnSpc>
                <a:spcPct val="95000"/>
              </a:lnSpc>
              <a:spcBef>
                <a:spcPts val="1200"/>
              </a:spcBef>
              <a:spcAft>
                <a:spcPts val="0"/>
              </a:spcAft>
              <a:buSzPts val="275"/>
              <a:buNone/>
            </a:pPr>
            <a:r>
              <a:rPr b="1" lang="en-GB" sz="950">
                <a:solidFill>
                  <a:schemeClr val="accent2"/>
                </a:solidFill>
                <a:latin typeface="Cambria"/>
                <a:ea typeface="Cambria"/>
                <a:cs typeface="Cambria"/>
                <a:sym typeface="Cambria"/>
              </a:rPr>
              <a:t>Population stratification</a:t>
            </a:r>
            <a:r>
              <a:rPr lang="en-GB" sz="950">
                <a:solidFill>
                  <a:schemeClr val="accent2"/>
                </a:solidFill>
                <a:latin typeface="Cambria"/>
                <a:ea typeface="Cambria"/>
                <a:cs typeface="Cambria"/>
                <a:sym typeface="Cambria"/>
              </a:rPr>
              <a:t>: This is the presence of multiple subpopulations (e.g., individuals with different ethnic background) in a study. Because allele frequencies can differ between subpopulations, population stratification can lead to false positive associations and/or mask true associations. An excellent example of this is the chopstick gene, where a SNP, due to population stratification, accounted for nearly half of the variance in the capacity to eat with chopsticks (Hamer &amp; Sirota, </a:t>
            </a:r>
            <a:r>
              <a:rPr lang="en-GB" sz="950" u="sng">
                <a:solidFill>
                  <a:srgbClr val="376FAA"/>
                </a:solidFill>
                <a:latin typeface="Cambria"/>
                <a:ea typeface="Cambria"/>
                <a:cs typeface="Cambria"/>
                <a:sym typeface="Cambria"/>
                <a:hlinkClick r:id="rId4">
                  <a:extLst>
                    <a:ext uri="{A12FA001-AC4F-418D-AE19-62706E023703}">
                      <ahyp:hlinkClr val="tx"/>
                    </a:ext>
                  </a:extLst>
                </a:hlinkClick>
              </a:rPr>
              <a:t>2000</a:t>
            </a:r>
            <a:r>
              <a:rPr lang="en-GB" sz="950">
                <a:solidFill>
                  <a:schemeClr val="accent2"/>
                </a:solidFill>
                <a:latin typeface="Cambria"/>
                <a:ea typeface="Cambria"/>
                <a:cs typeface="Cambria"/>
                <a:sym typeface="Cambria"/>
              </a:rPr>
              <a:t>).</a:t>
            </a:r>
            <a:endParaRPr sz="950">
              <a:solidFill>
                <a:schemeClr val="accent2"/>
              </a:solidFill>
              <a:latin typeface="Cambria"/>
              <a:ea typeface="Cambria"/>
              <a:cs typeface="Cambria"/>
              <a:sym typeface="Cambria"/>
            </a:endParaRPr>
          </a:p>
          <a:p>
            <a:pPr indent="457200" lvl="0" marL="0" rtl="0" algn="l">
              <a:lnSpc>
                <a:spcPct val="95000"/>
              </a:lnSpc>
              <a:spcBef>
                <a:spcPts val="1200"/>
              </a:spcBef>
              <a:spcAft>
                <a:spcPts val="0"/>
              </a:spcAft>
              <a:buSzPts val="275"/>
              <a:buNone/>
            </a:pPr>
            <a:r>
              <a:t/>
            </a:r>
            <a:endParaRPr sz="950">
              <a:solidFill>
                <a:schemeClr val="accent2"/>
              </a:solidFill>
              <a:latin typeface="Cambria"/>
              <a:ea typeface="Cambria"/>
              <a:cs typeface="Cambria"/>
              <a:sym typeface="Cambria"/>
            </a:endParaRPr>
          </a:p>
          <a:p>
            <a:pPr indent="457200" lvl="0" marL="0" rtl="0" algn="l">
              <a:lnSpc>
                <a:spcPct val="95000"/>
              </a:lnSpc>
              <a:spcBef>
                <a:spcPts val="1200"/>
              </a:spcBef>
              <a:spcAft>
                <a:spcPts val="0"/>
              </a:spcAft>
              <a:buSzPts val="275"/>
              <a:buNone/>
            </a:pPr>
            <a:r>
              <a:t/>
            </a:r>
            <a:endParaRPr sz="975">
              <a:solidFill>
                <a:schemeClr val="accent2"/>
              </a:solidFill>
              <a:latin typeface="Cambria"/>
              <a:ea typeface="Cambria"/>
              <a:cs typeface="Cambria"/>
              <a:sym typeface="Cambria"/>
            </a:endParaRPr>
          </a:p>
          <a:p>
            <a:pPr indent="0" lvl="0" marL="0" rtl="0" algn="l">
              <a:lnSpc>
                <a:spcPct val="95000"/>
              </a:lnSpc>
              <a:spcBef>
                <a:spcPts val="4000"/>
              </a:spcBef>
              <a:spcAft>
                <a:spcPts val="0"/>
              </a:spcAft>
              <a:buSzPts val="275"/>
              <a:buNone/>
            </a:pPr>
            <a:r>
              <a:rPr lang="en-GB" sz="975">
                <a:solidFill>
                  <a:schemeClr val="accent2"/>
                </a:solidFill>
                <a:latin typeface="Cambria"/>
                <a:ea typeface="Cambria"/>
                <a:cs typeface="Cambria"/>
                <a:sym typeface="Cambria"/>
              </a:rPr>
              <a:t>For rest of the important definitions see - </a:t>
            </a:r>
            <a:r>
              <a:rPr lang="en-GB" sz="975" u="sng">
                <a:solidFill>
                  <a:schemeClr val="accent5"/>
                </a:solidFill>
                <a:highlight>
                  <a:srgbClr val="FFFFFF"/>
                </a:highlight>
                <a:latin typeface="Cambria"/>
                <a:ea typeface="Cambria"/>
                <a:cs typeface="Cambria"/>
                <a:sym typeface="Cambria"/>
                <a:hlinkClick r:id="rId5">
                  <a:extLst>
                    <a:ext uri="{A12FA001-AC4F-418D-AE19-62706E023703}">
                      <ahyp:hlinkClr val="tx"/>
                    </a:ext>
                  </a:extLst>
                </a:hlinkClick>
              </a:rPr>
              <a:t>https://www.ncbi.nlm.nih.gov/pmc/articles/PMC6001694/#mpr1608-blk-0001</a:t>
            </a:r>
            <a:r>
              <a:rPr lang="en-GB" sz="975">
                <a:solidFill>
                  <a:schemeClr val="accent2"/>
                </a:solidFill>
                <a:highlight>
                  <a:srgbClr val="FFFFFF"/>
                </a:highlight>
                <a:latin typeface="Cambria"/>
                <a:ea typeface="Cambria"/>
                <a:cs typeface="Cambria"/>
                <a:sym typeface="Cambria"/>
              </a:rPr>
              <a:t> </a:t>
            </a:r>
            <a:endParaRPr sz="975">
              <a:solidFill>
                <a:schemeClr val="accent2"/>
              </a:solidFill>
              <a:latin typeface="Cambria"/>
              <a:ea typeface="Cambria"/>
              <a:cs typeface="Cambria"/>
              <a:sym typeface="Cambria"/>
            </a:endParaRPr>
          </a:p>
          <a:p>
            <a:pPr indent="0" lvl="0" marL="0" rtl="0" algn="l">
              <a:lnSpc>
                <a:spcPct val="95000"/>
              </a:lnSpc>
              <a:spcBef>
                <a:spcPts val="4000"/>
              </a:spcBef>
              <a:spcAft>
                <a:spcPts val="0"/>
              </a:spcAft>
              <a:buSzPts val="275"/>
              <a:buNone/>
            </a:pPr>
            <a:r>
              <a:t/>
            </a:r>
            <a:endParaRPr sz="975">
              <a:solidFill>
                <a:schemeClr val="accent2"/>
              </a:solidFill>
              <a:latin typeface="Cambria"/>
              <a:ea typeface="Cambria"/>
              <a:cs typeface="Cambria"/>
              <a:sym typeface="Cambria"/>
            </a:endParaRPr>
          </a:p>
          <a:p>
            <a:pPr indent="0" lvl="0" marL="0" rtl="0" algn="l">
              <a:lnSpc>
                <a:spcPct val="95000"/>
              </a:lnSpc>
              <a:spcBef>
                <a:spcPts val="4000"/>
              </a:spcBef>
              <a:spcAft>
                <a:spcPts val="0"/>
              </a:spcAft>
              <a:buSzPts val="275"/>
              <a:buNone/>
            </a:pPr>
            <a:r>
              <a:t/>
            </a:r>
            <a:endParaRPr sz="975">
              <a:solidFill>
                <a:schemeClr val="accent2"/>
              </a:solidFill>
              <a:latin typeface="Cambria"/>
              <a:ea typeface="Cambria"/>
              <a:cs typeface="Cambria"/>
              <a:sym typeface="Cambria"/>
            </a:endParaRPr>
          </a:p>
          <a:p>
            <a:pPr indent="0" lvl="0" marL="0" rtl="0" algn="l">
              <a:lnSpc>
                <a:spcPct val="95000"/>
              </a:lnSpc>
              <a:spcBef>
                <a:spcPts val="4000"/>
              </a:spcBef>
              <a:spcAft>
                <a:spcPts val="0"/>
              </a:spcAft>
              <a:buSzPts val="275"/>
              <a:buNone/>
            </a:pPr>
            <a:r>
              <a:t/>
            </a:r>
            <a:endParaRPr sz="975">
              <a:solidFill>
                <a:schemeClr val="accent2"/>
              </a:solidFill>
              <a:latin typeface="Cambria"/>
              <a:ea typeface="Cambria"/>
              <a:cs typeface="Cambria"/>
              <a:sym typeface="Cambria"/>
            </a:endParaRPr>
          </a:p>
          <a:p>
            <a:pPr indent="0" lvl="0" marL="0" rtl="0" algn="l">
              <a:lnSpc>
                <a:spcPct val="95000"/>
              </a:lnSpc>
              <a:spcBef>
                <a:spcPts val="4000"/>
              </a:spcBef>
              <a:spcAft>
                <a:spcPts val="0"/>
              </a:spcAft>
              <a:buSzPts val="275"/>
              <a:buNone/>
            </a:pPr>
            <a:r>
              <a:t/>
            </a:r>
            <a:endParaRPr sz="975">
              <a:solidFill>
                <a:schemeClr val="accent2"/>
              </a:solidFill>
              <a:highlight>
                <a:srgbClr val="FFFFFF"/>
              </a:highlight>
              <a:latin typeface="Cambria"/>
              <a:ea typeface="Cambria"/>
              <a:cs typeface="Cambria"/>
              <a:sym typeface="Cambria"/>
            </a:endParaRPr>
          </a:p>
          <a:p>
            <a:pPr indent="0" lvl="0" marL="0" rtl="0" algn="l">
              <a:lnSpc>
                <a:spcPct val="95000"/>
              </a:lnSpc>
              <a:spcBef>
                <a:spcPts val="1200"/>
              </a:spcBef>
              <a:spcAft>
                <a:spcPts val="1200"/>
              </a:spcAft>
              <a:buSzPts val="275"/>
              <a:buNone/>
            </a:pPr>
            <a:r>
              <a:t/>
            </a:r>
            <a:endParaRPr sz="975">
              <a:solidFill>
                <a:schemeClr val="accent2"/>
              </a:solidFill>
              <a:highlight>
                <a:srgbClr val="FFFFFF"/>
              </a:highlight>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99306" y="78750"/>
            <a:ext cx="2736300" cy="467100"/>
          </a:xfrm>
          <a:prstGeom prst="rect">
            <a:avLst/>
          </a:prstGeom>
        </p:spPr>
        <p:txBody>
          <a:bodyPr anchorCtr="0" anchor="t" bIns="91425" lIns="91425" spcFirstLastPara="1" rIns="91425" wrap="square" tIns="91425">
            <a:normAutofit fontScale="90000"/>
          </a:bodyPr>
          <a:lstStyle/>
          <a:p>
            <a:pPr indent="0" lvl="0" marL="0" rtl="0" algn="l">
              <a:lnSpc>
                <a:spcPct val="124000"/>
              </a:lnSpc>
              <a:spcBef>
                <a:spcPts val="0"/>
              </a:spcBef>
              <a:spcAft>
                <a:spcPts val="0"/>
              </a:spcAft>
              <a:buClr>
                <a:schemeClr val="dk1"/>
              </a:buClr>
              <a:buSzPct val="61624"/>
              <a:buFont typeface="Arial"/>
              <a:buNone/>
            </a:pPr>
            <a:r>
              <a:rPr b="1" lang="en-GB" sz="1785">
                <a:solidFill>
                  <a:srgbClr val="980000"/>
                </a:solidFill>
                <a:highlight>
                  <a:srgbClr val="FFFFFF"/>
                </a:highlight>
                <a:latin typeface="Times New Roman"/>
                <a:ea typeface="Times New Roman"/>
                <a:cs typeface="Times New Roman"/>
                <a:sym typeface="Times New Roman"/>
              </a:rPr>
              <a:t>Conducting GWAS</a:t>
            </a:r>
            <a:endParaRPr b="1" sz="1785">
              <a:solidFill>
                <a:srgbClr val="980000"/>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ct val="100000"/>
              <a:buFont typeface="Arial"/>
              <a:buNone/>
            </a:pPr>
            <a:r>
              <a:t/>
            </a:r>
            <a:endParaRPr sz="1100"/>
          </a:p>
          <a:p>
            <a:pPr indent="0" lvl="0" marL="0" rtl="0" algn="ctr">
              <a:spcBef>
                <a:spcPts val="0"/>
              </a:spcBef>
              <a:spcAft>
                <a:spcPts val="0"/>
              </a:spcAft>
              <a:buNone/>
            </a:pPr>
            <a:r>
              <a:t/>
            </a:r>
            <a:endParaRPr/>
          </a:p>
        </p:txBody>
      </p:sp>
      <p:sp>
        <p:nvSpPr>
          <p:cNvPr id="79" name="Google Shape;79;p17"/>
          <p:cNvSpPr txBox="1"/>
          <p:nvPr/>
        </p:nvSpPr>
        <p:spPr>
          <a:xfrm>
            <a:off x="2091125" y="142950"/>
            <a:ext cx="444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u="sng">
                <a:solidFill>
                  <a:schemeClr val="hlink"/>
                </a:solidFill>
                <a:hlinkClick r:id="rId3"/>
              </a:rPr>
              <a:t>https://www.nature.com/articles/s43586-021-00056-9</a:t>
            </a:r>
            <a:r>
              <a:rPr lang="en-GB" sz="1000"/>
              <a:t> </a:t>
            </a:r>
            <a:endParaRPr sz="1000"/>
          </a:p>
        </p:txBody>
      </p:sp>
      <p:sp>
        <p:nvSpPr>
          <p:cNvPr id="80" name="Google Shape;80;p17"/>
          <p:cNvSpPr txBox="1"/>
          <p:nvPr/>
        </p:nvSpPr>
        <p:spPr>
          <a:xfrm>
            <a:off x="30575" y="578500"/>
            <a:ext cx="48447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600"/>
              </a:spcAft>
              <a:buNone/>
            </a:pPr>
            <a:r>
              <a:rPr b="1" lang="en-GB" sz="1350">
                <a:solidFill>
                  <a:srgbClr val="222222"/>
                </a:solidFill>
                <a:highlight>
                  <a:srgbClr val="FFFFFF"/>
                </a:highlight>
                <a:latin typeface="Times New Roman"/>
                <a:ea typeface="Times New Roman"/>
                <a:cs typeface="Times New Roman"/>
                <a:sym typeface="Times New Roman"/>
              </a:rPr>
              <a:t>Overview of steps for conducting GWAS</a:t>
            </a:r>
            <a:endParaRPr b="1" sz="1050">
              <a:solidFill>
                <a:srgbClr val="222222"/>
              </a:solidFill>
              <a:highlight>
                <a:srgbClr val="FFFFFF"/>
              </a:highlight>
              <a:latin typeface="Times New Roman"/>
              <a:ea typeface="Times New Roman"/>
              <a:cs typeface="Times New Roman"/>
              <a:sym typeface="Times New Roman"/>
            </a:endParaRPr>
          </a:p>
        </p:txBody>
      </p:sp>
      <p:pic>
        <p:nvPicPr>
          <p:cNvPr id="81" name="Google Shape;81;p17"/>
          <p:cNvPicPr preferRelativeResize="0"/>
          <p:nvPr/>
        </p:nvPicPr>
        <p:blipFill>
          <a:blip r:embed="rId4">
            <a:alphaModFix/>
          </a:blip>
          <a:stretch>
            <a:fillRect/>
          </a:stretch>
        </p:blipFill>
        <p:spPr>
          <a:xfrm>
            <a:off x="5239274" y="572475"/>
            <a:ext cx="3389776" cy="3018651"/>
          </a:xfrm>
          <a:prstGeom prst="rect">
            <a:avLst/>
          </a:prstGeom>
          <a:noFill/>
          <a:ln>
            <a:noFill/>
          </a:ln>
        </p:spPr>
      </p:pic>
      <p:sp>
        <p:nvSpPr>
          <p:cNvPr id="82" name="Google Shape;82;p17"/>
          <p:cNvSpPr txBox="1"/>
          <p:nvPr/>
        </p:nvSpPr>
        <p:spPr>
          <a:xfrm>
            <a:off x="99300" y="1188200"/>
            <a:ext cx="5130000" cy="418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a | </a:t>
            </a:r>
            <a:r>
              <a:rPr b="1" lang="en-GB" sz="900">
                <a:solidFill>
                  <a:srgbClr val="222222"/>
                </a:solidFill>
                <a:highlight>
                  <a:srgbClr val="FFFFFF"/>
                </a:highlight>
                <a:latin typeface="Times New Roman"/>
                <a:ea typeface="Times New Roman"/>
                <a:cs typeface="Times New Roman"/>
                <a:sym typeface="Times New Roman"/>
              </a:rPr>
              <a:t>Selecting study population</a:t>
            </a:r>
            <a:r>
              <a:rPr b="1" lang="en-GB" sz="900">
                <a:solidFill>
                  <a:srgbClr val="222222"/>
                </a:solidFill>
                <a:highlight>
                  <a:srgbClr val="FFFFFF"/>
                </a:highlight>
                <a:latin typeface="Times New Roman"/>
                <a:ea typeface="Times New Roman"/>
                <a:cs typeface="Times New Roman"/>
                <a:sym typeface="Times New Roman"/>
              </a:rPr>
              <a:t>s: </a:t>
            </a:r>
            <a:r>
              <a:rPr lang="en-GB" sz="900">
                <a:solidFill>
                  <a:srgbClr val="222222"/>
                </a:solidFill>
                <a:highlight>
                  <a:srgbClr val="FFFFFF"/>
                </a:highlight>
                <a:latin typeface="Times New Roman"/>
                <a:ea typeface="Times New Roman"/>
                <a:cs typeface="Times New Roman"/>
                <a:sym typeface="Times New Roman"/>
              </a:rPr>
              <a:t>Data can be collected from study cohorts etc.</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b | </a:t>
            </a:r>
            <a:r>
              <a:rPr b="1" lang="en-GB" sz="900">
                <a:solidFill>
                  <a:srgbClr val="222222"/>
                </a:solidFill>
                <a:highlight>
                  <a:srgbClr val="FFFFFF"/>
                </a:highlight>
                <a:latin typeface="Times New Roman"/>
                <a:ea typeface="Times New Roman"/>
                <a:cs typeface="Times New Roman"/>
                <a:sym typeface="Times New Roman"/>
              </a:rPr>
              <a:t>Genotyping: </a:t>
            </a:r>
            <a:r>
              <a:rPr lang="en-GB" sz="900">
                <a:solidFill>
                  <a:srgbClr val="222222"/>
                </a:solidFill>
                <a:highlight>
                  <a:srgbClr val="FFFFFF"/>
                </a:highlight>
                <a:latin typeface="Times New Roman"/>
                <a:ea typeface="Times New Roman"/>
                <a:cs typeface="Times New Roman"/>
                <a:sym typeface="Times New Roman"/>
              </a:rPr>
              <a:t>Genotypic data can be collected using microarrays to capture common variants, or NGS methods for WGS or whole-exome sequencing WES. </a:t>
            </a:r>
            <a:endParaRPr sz="9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0"/>
              </a:spcBef>
              <a:spcAft>
                <a:spcPts val="0"/>
              </a:spcAft>
              <a:buNone/>
            </a:pPr>
            <a:r>
              <a:rPr b="1" lang="en-GB" sz="900">
                <a:solidFill>
                  <a:srgbClr val="222222"/>
                </a:solidFill>
                <a:highlight>
                  <a:srgbClr val="FFFFFF"/>
                </a:highlight>
                <a:latin typeface="Times New Roman"/>
                <a:ea typeface="Times New Roman"/>
                <a:cs typeface="Times New Roman"/>
                <a:sym typeface="Times New Roman"/>
              </a:rPr>
              <a:t>Data processing</a:t>
            </a:r>
            <a:endParaRPr b="1" sz="9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60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c | Quality control includes steps at the wet-laboratory stage, such as genotype calling and DNA switches, and dry-laboratory stages on called genotypes, such as deletion of bad SNPs and individuals, detection of population strata in the sample and calculation of principal components. Figure depicts clustering of individuals according to genetic substrata.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d | Genotypic data can be phased, and untyped genotypes imputed using information from matched reference populations from repositories such as 1000 Genomes Project or TopMed.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e | </a:t>
            </a:r>
            <a:r>
              <a:rPr b="1" lang="en-GB" sz="900">
                <a:solidFill>
                  <a:srgbClr val="222222"/>
                </a:solidFill>
                <a:highlight>
                  <a:srgbClr val="FFFFFF"/>
                </a:highlight>
                <a:latin typeface="Times New Roman"/>
                <a:ea typeface="Times New Roman"/>
                <a:cs typeface="Times New Roman"/>
                <a:sym typeface="Times New Roman"/>
              </a:rPr>
              <a:t>Testing for associations: </a:t>
            </a:r>
            <a:r>
              <a:rPr lang="en-GB" sz="900">
                <a:solidFill>
                  <a:srgbClr val="222222"/>
                </a:solidFill>
                <a:highlight>
                  <a:srgbClr val="FFFFFF"/>
                </a:highlight>
                <a:latin typeface="Times New Roman"/>
                <a:ea typeface="Times New Roman"/>
                <a:cs typeface="Times New Roman"/>
                <a:sym typeface="Times New Roman"/>
              </a:rPr>
              <a:t>Genetic association tests are run for each genetic variant, using an appropriate model (for example, additive, non-additive, linear or logistic regression). Output is inspected for unusual patterns and summary statistics are generated.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0"/>
              </a:spcBef>
              <a:spcAft>
                <a:spcPts val="0"/>
              </a:spcAft>
              <a:buNone/>
            </a:pPr>
            <a:r>
              <a:rPr b="1" lang="en-GB" sz="900">
                <a:solidFill>
                  <a:srgbClr val="222222"/>
                </a:solidFill>
                <a:highlight>
                  <a:srgbClr val="FFFFFF"/>
                </a:highlight>
                <a:latin typeface="Times New Roman"/>
                <a:ea typeface="Times New Roman"/>
                <a:cs typeface="Times New Roman"/>
                <a:sym typeface="Times New Roman"/>
              </a:rPr>
              <a:t>Accounting for false discovery</a:t>
            </a:r>
            <a:endParaRPr b="1" sz="900">
              <a:solidFill>
                <a:srgbClr val="222222"/>
              </a:solidFill>
              <a:highlight>
                <a:srgbClr val="FFFFFF"/>
              </a:highlight>
              <a:latin typeface="Times New Roman"/>
              <a:ea typeface="Times New Roman"/>
              <a:cs typeface="Times New Roman"/>
              <a:sym typeface="Times New Roman"/>
            </a:endParaRPr>
          </a:p>
          <a:p>
            <a:pPr indent="0" lvl="0" marL="0" rtl="0" algn="l">
              <a:lnSpc>
                <a:spcPct val="124000"/>
              </a:lnSpc>
              <a:spcBef>
                <a:spcPts val="600"/>
              </a:spcBef>
              <a:spcAft>
                <a:spcPts val="0"/>
              </a:spcAft>
              <a:buNone/>
            </a:pPr>
            <a:r>
              <a:rPr b="1" lang="en-GB" sz="900">
                <a:solidFill>
                  <a:srgbClr val="222222"/>
                </a:solidFill>
                <a:highlight>
                  <a:srgbClr val="FFFFFF"/>
                </a:highlight>
                <a:latin typeface="Times New Roman"/>
                <a:ea typeface="Times New Roman"/>
                <a:cs typeface="Times New Roman"/>
                <a:sym typeface="Times New Roman"/>
              </a:rPr>
              <a:t>Genome-wide association meta-analysis</a:t>
            </a:r>
            <a:endParaRPr b="1" sz="900">
              <a:solidFill>
                <a:srgbClr val="222222"/>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f | Results from multiple smaller cohorts are combined using standardized statistical pipelines. </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g | Results can be replicated using internal replication or external replication in an independent cohort.</a:t>
            </a:r>
            <a:endParaRPr sz="900">
              <a:solidFill>
                <a:srgbClr val="22222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900">
                <a:solidFill>
                  <a:srgbClr val="222222"/>
                </a:solidFill>
                <a:highlight>
                  <a:srgbClr val="FFFFFF"/>
                </a:highlight>
                <a:latin typeface="Times New Roman"/>
                <a:ea typeface="Times New Roman"/>
                <a:cs typeface="Times New Roman"/>
                <a:sym typeface="Times New Roman"/>
              </a:rPr>
              <a:t>h | In silico analysis of genome-wide association studies (GWAS), using information from external resources. This can include in silico fine-mapping, SNP to gene mapping, gene to function mapping, pathway analysis, genetic correlation analysis, Mendelian randomization and polygenic risk prediction. After GWAS, functional hypotheses can be tested using experimental techniques such as CRISPR or massively parallel reporter assays, or results can be validated in a human trait/disease model (not shown).</a:t>
            </a:r>
            <a:endParaRPr sz="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214125" y="239450"/>
            <a:ext cx="2960400" cy="392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785">
                <a:solidFill>
                  <a:srgbClr val="980000"/>
                </a:solidFill>
                <a:highlight>
                  <a:srgbClr val="FFFFFF"/>
                </a:highlight>
                <a:latin typeface="Times New Roman"/>
                <a:ea typeface="Times New Roman"/>
                <a:cs typeface="Times New Roman"/>
                <a:sym typeface="Times New Roman"/>
              </a:rPr>
              <a:t>GWAS, PRS tutorial</a:t>
            </a:r>
            <a:endParaRPr b="1" sz="1785">
              <a:solidFill>
                <a:srgbClr val="980000"/>
              </a:solidFill>
              <a:highlight>
                <a:srgbClr val="FFFFFF"/>
              </a:highlight>
              <a:latin typeface="Times New Roman"/>
              <a:ea typeface="Times New Roman"/>
              <a:cs typeface="Times New Roman"/>
              <a:sym typeface="Times New Roman"/>
            </a:endParaRPr>
          </a:p>
        </p:txBody>
      </p:sp>
      <p:sp>
        <p:nvSpPr>
          <p:cNvPr id="88" name="Google Shape;88;p18"/>
          <p:cNvSpPr txBox="1"/>
          <p:nvPr/>
        </p:nvSpPr>
        <p:spPr>
          <a:xfrm>
            <a:off x="120575" y="826575"/>
            <a:ext cx="76059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u="sng">
                <a:solidFill>
                  <a:schemeClr val="hlink"/>
                </a:solidFill>
                <a:highlight>
                  <a:srgbClr val="FFFFFF"/>
                </a:highlight>
                <a:latin typeface="Cambria"/>
                <a:ea typeface="Cambria"/>
                <a:cs typeface="Cambria"/>
                <a:sym typeface="Cambria"/>
                <a:hlinkClick r:id="rId3"/>
              </a:rPr>
              <a:t>https://www.ncbi.nlm.nih.gov/pmc/articles/PMC6001694/</a:t>
            </a:r>
            <a:r>
              <a:rPr lang="en-GB" sz="1500">
                <a:solidFill>
                  <a:schemeClr val="accent2"/>
                </a:solidFill>
                <a:highlight>
                  <a:srgbClr val="FFFFFF"/>
                </a:highlight>
                <a:latin typeface="Cambria"/>
                <a:ea typeface="Cambria"/>
                <a:cs typeface="Cambria"/>
                <a:sym typeface="Cambria"/>
              </a:rPr>
              <a:t> </a:t>
            </a:r>
            <a:endParaRPr sz="1500">
              <a:solidFill>
                <a:schemeClr val="accent2"/>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1500">
              <a:solidFill>
                <a:schemeClr val="accent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500">
                <a:solidFill>
                  <a:schemeClr val="accent2"/>
                </a:solidFill>
                <a:highlight>
                  <a:srgbClr val="FFFFFF"/>
                </a:highlight>
                <a:latin typeface="Cambria"/>
                <a:ea typeface="Cambria"/>
                <a:cs typeface="Cambria"/>
                <a:sym typeface="Cambria"/>
              </a:rPr>
              <a:t>A basic understanding of the theory behind genetic analysis (e.g., GWAS and PRS), the essential QC steps, and the use of appropriate software and methods, along with practical experience are imperative to be able to conduct a genetic study with reliable and reproducible results. </a:t>
            </a:r>
            <a:endParaRPr sz="1500">
              <a:solidFill>
                <a:schemeClr val="accent2"/>
              </a:solidFill>
              <a:highlight>
                <a:srgbClr val="FFFFFF"/>
              </a:highlight>
              <a:latin typeface="Cambria"/>
              <a:ea typeface="Cambria"/>
              <a:cs typeface="Cambria"/>
              <a:sym typeface="Cambria"/>
            </a:endParaRPr>
          </a:p>
          <a:p>
            <a:pPr indent="0" lvl="0" marL="0" rtl="0" algn="l">
              <a:spcBef>
                <a:spcPts val="0"/>
              </a:spcBef>
              <a:spcAft>
                <a:spcPts val="0"/>
              </a:spcAft>
              <a:buNone/>
            </a:pPr>
            <a:r>
              <a:rPr lang="en-GB" sz="1500">
                <a:solidFill>
                  <a:schemeClr val="accent2"/>
                </a:solidFill>
                <a:highlight>
                  <a:srgbClr val="FFFFFF"/>
                </a:highlight>
                <a:latin typeface="Cambria"/>
                <a:ea typeface="Cambria"/>
                <a:cs typeface="Cambria"/>
                <a:sym typeface="Cambria"/>
              </a:rPr>
              <a:t>This tutorial highlights important concepts to successfully conduct a GWAS and PRS analysis. We presented a tutorial based on commonly used, open‐source, freely available software tools, that are accessibly for novice users. In addition, we made scripts and a simulated data set available to provide hands‐on practice at </a:t>
            </a:r>
            <a:r>
              <a:rPr lang="en-GB" sz="1500" u="sng">
                <a:solidFill>
                  <a:srgbClr val="376FAA"/>
                </a:solidFill>
                <a:highlight>
                  <a:srgbClr val="FFFFFF"/>
                </a:highlight>
                <a:latin typeface="Cambria"/>
                <a:ea typeface="Cambria"/>
                <a:cs typeface="Cambria"/>
                <a:sym typeface="Cambria"/>
                <a:hlinkClick r:id="rId4">
                  <a:extLst>
                    <a:ext uri="{A12FA001-AC4F-418D-AE19-62706E023703}">
                      <ahyp:hlinkClr val="tx"/>
                    </a:ext>
                  </a:extLst>
                </a:hlinkClick>
              </a:rPr>
              <a:t>https://github.com/MareesAT/GWA_tutorial/</a:t>
            </a:r>
            <a:r>
              <a:rPr lang="en-GB" sz="1500">
                <a:solidFill>
                  <a:schemeClr val="accent2"/>
                </a:solidFill>
                <a:highlight>
                  <a:srgbClr val="FFFFFF"/>
                </a:highlight>
                <a:latin typeface="Cambria"/>
                <a:ea typeface="Cambria"/>
                <a:cs typeface="Cambria"/>
                <a:sym typeface="Cambri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1900" y="37475"/>
            <a:ext cx="1967400" cy="4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85">
                <a:solidFill>
                  <a:srgbClr val="980000"/>
                </a:solidFill>
                <a:highlight>
                  <a:srgbClr val="FFFFFF"/>
                </a:highlight>
                <a:latin typeface="Times New Roman"/>
                <a:ea typeface="Times New Roman"/>
                <a:cs typeface="Times New Roman"/>
                <a:sym typeface="Times New Roman"/>
              </a:rPr>
              <a:t>Output</a:t>
            </a:r>
            <a:r>
              <a:rPr b="1" lang="en-GB" sz="1785">
                <a:solidFill>
                  <a:srgbClr val="980000"/>
                </a:solidFill>
                <a:highlight>
                  <a:srgbClr val="FFFFFF"/>
                </a:highlight>
                <a:latin typeface="Times New Roman"/>
                <a:ea typeface="Times New Roman"/>
                <a:cs typeface="Times New Roman"/>
                <a:sym typeface="Times New Roman"/>
              </a:rPr>
              <a:t> of GWAS</a:t>
            </a:r>
            <a:endParaRPr b="1" sz="1785">
              <a:solidFill>
                <a:srgbClr val="980000"/>
              </a:solidFill>
              <a:highlight>
                <a:srgbClr val="FFFFFF"/>
              </a:highlight>
              <a:latin typeface="Times New Roman"/>
              <a:ea typeface="Times New Roman"/>
              <a:cs typeface="Times New Roman"/>
              <a:sym typeface="Times New Roman"/>
            </a:endParaRPr>
          </a:p>
        </p:txBody>
      </p:sp>
      <p:sp>
        <p:nvSpPr>
          <p:cNvPr id="94" name="Google Shape;94;p19"/>
          <p:cNvSpPr txBox="1"/>
          <p:nvPr>
            <p:ph idx="1" type="body"/>
          </p:nvPr>
        </p:nvSpPr>
        <p:spPr>
          <a:xfrm>
            <a:off x="93600" y="5168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GB" sz="1200">
                <a:solidFill>
                  <a:schemeClr val="accent2"/>
                </a:solidFill>
                <a:latin typeface="Cambria"/>
                <a:ea typeface="Cambria"/>
                <a:cs typeface="Cambria"/>
                <a:sym typeface="Cambria"/>
              </a:rPr>
              <a:t>Summary statistics</a:t>
            </a:r>
            <a:r>
              <a:rPr lang="en-GB" sz="1200">
                <a:solidFill>
                  <a:schemeClr val="accent2"/>
                </a:solidFill>
                <a:latin typeface="Cambria"/>
                <a:ea typeface="Cambria"/>
                <a:cs typeface="Cambria"/>
                <a:sym typeface="Cambria"/>
              </a:rPr>
              <a:t>: </a:t>
            </a:r>
            <a:r>
              <a:rPr lang="en-GB" sz="1200" u="sng">
                <a:solidFill>
                  <a:schemeClr val="accent2"/>
                </a:solidFill>
                <a:latin typeface="Cambria"/>
                <a:ea typeface="Cambria"/>
                <a:cs typeface="Cambria"/>
                <a:sym typeface="Cambria"/>
              </a:rPr>
              <a:t>These are the results obtained after conducting a GWAS</a:t>
            </a:r>
            <a:r>
              <a:rPr lang="en-GB" sz="1200">
                <a:solidFill>
                  <a:schemeClr val="accent2"/>
                </a:solidFill>
                <a:latin typeface="Cambria"/>
                <a:ea typeface="Cambria"/>
                <a:cs typeface="Cambria"/>
                <a:sym typeface="Cambria"/>
              </a:rPr>
              <a:t>, including information on chromosome number, position of the SNP, SNP(rs)‐identifier, MAF, effect size (odds ratio/beta), standard error, and </a:t>
            </a:r>
            <a:r>
              <a:rPr i="1" lang="en-GB" sz="1200">
                <a:solidFill>
                  <a:schemeClr val="accent2"/>
                </a:solidFill>
                <a:latin typeface="Cambria"/>
                <a:ea typeface="Cambria"/>
                <a:cs typeface="Cambria"/>
                <a:sym typeface="Cambria"/>
              </a:rPr>
              <a:t>p</a:t>
            </a:r>
            <a:r>
              <a:rPr lang="en-GB" sz="1200">
                <a:solidFill>
                  <a:schemeClr val="accent2"/>
                </a:solidFill>
                <a:latin typeface="Cambria"/>
                <a:ea typeface="Cambria"/>
                <a:cs typeface="Cambria"/>
                <a:sym typeface="Cambria"/>
              </a:rPr>
              <a:t> value. Summary statistics of GWAS are often freely accessible or shared between researchers.</a:t>
            </a:r>
            <a:endParaRPr sz="1200">
              <a:solidFill>
                <a:schemeClr val="accent2"/>
              </a:solidFill>
              <a:latin typeface="Cambria"/>
              <a:ea typeface="Cambria"/>
              <a:cs typeface="Cambria"/>
              <a:sym typeface="Cambria"/>
            </a:endParaRPr>
          </a:p>
          <a:p>
            <a:pPr indent="0" lvl="0" marL="0" rtl="0" algn="l">
              <a:spcBef>
                <a:spcPts val="1200"/>
              </a:spcBef>
              <a:spcAft>
                <a:spcPts val="0"/>
              </a:spcAft>
              <a:buNone/>
            </a:pPr>
            <a:r>
              <a:rPr lang="en-GB" sz="1200">
                <a:solidFill>
                  <a:srgbClr val="222222"/>
                </a:solidFill>
                <a:highlight>
                  <a:srgbClr val="FFFFFF"/>
                </a:highlight>
                <a:latin typeface="Times New Roman"/>
                <a:ea typeface="Times New Roman"/>
                <a:cs typeface="Times New Roman"/>
                <a:sym typeface="Times New Roman"/>
              </a:rPr>
              <a:t>The primary output of a GWAS analysis is a list of </a:t>
            </a:r>
            <a:r>
              <a:rPr i="1" lang="en-GB" sz="1200">
                <a:solidFill>
                  <a:srgbClr val="222222"/>
                </a:solidFill>
                <a:highlight>
                  <a:srgbClr val="FFFFFF"/>
                </a:highlight>
                <a:latin typeface="Times New Roman"/>
                <a:ea typeface="Times New Roman"/>
                <a:cs typeface="Times New Roman"/>
                <a:sym typeface="Times New Roman"/>
              </a:rPr>
              <a:t>P</a:t>
            </a:r>
            <a:r>
              <a:rPr lang="en-GB" sz="1200">
                <a:solidFill>
                  <a:srgbClr val="222222"/>
                </a:solidFill>
                <a:highlight>
                  <a:srgbClr val="FFFFFF"/>
                </a:highlight>
                <a:latin typeface="Times New Roman"/>
                <a:ea typeface="Times New Roman"/>
                <a:cs typeface="Times New Roman"/>
                <a:sym typeface="Times New Roman"/>
              </a:rPr>
              <a:t> values, effect sizes and their directions generated from the association tests of all tested genetic variants with a phenotype of interest.</a:t>
            </a:r>
            <a:endParaRPr sz="1200">
              <a:solidFill>
                <a:schemeClr val="accent2"/>
              </a:solidFill>
              <a:latin typeface="Cambria"/>
              <a:ea typeface="Cambria"/>
              <a:cs typeface="Cambria"/>
              <a:sym typeface="Cambria"/>
            </a:endParaRPr>
          </a:p>
          <a:p>
            <a:pPr indent="0" lvl="0" marL="0" rtl="0" algn="l">
              <a:lnSpc>
                <a:spcPct val="95000"/>
              </a:lnSpc>
              <a:spcBef>
                <a:spcPts val="1200"/>
              </a:spcBef>
              <a:spcAft>
                <a:spcPts val="1200"/>
              </a:spcAft>
              <a:buNone/>
            </a:pPr>
            <a:r>
              <a:rPr lang="en-GB" sz="1200">
                <a:solidFill>
                  <a:srgbClr val="222222"/>
                </a:solidFill>
                <a:highlight>
                  <a:srgbClr val="FFFFFF"/>
                </a:highlight>
                <a:latin typeface="Times New Roman"/>
                <a:ea typeface="Times New Roman"/>
                <a:cs typeface="Times New Roman"/>
                <a:sym typeface="Times New Roman"/>
              </a:rPr>
              <a:t>The data is routinely visualized using Manhattan plots and quantile–quantile plots</a:t>
            </a:r>
            <a:endParaRPr sz="1200">
              <a:solidFill>
                <a:schemeClr val="accent2"/>
              </a:solidFill>
              <a:latin typeface="Cambria"/>
              <a:ea typeface="Cambria"/>
              <a:cs typeface="Cambria"/>
              <a:sym typeface="Cambria"/>
            </a:endParaRPr>
          </a:p>
        </p:txBody>
      </p:sp>
      <p:pic>
        <p:nvPicPr>
          <p:cNvPr id="95" name="Google Shape;95;p19"/>
          <p:cNvPicPr preferRelativeResize="0"/>
          <p:nvPr/>
        </p:nvPicPr>
        <p:blipFill>
          <a:blip r:embed="rId3">
            <a:alphaModFix/>
          </a:blip>
          <a:stretch>
            <a:fillRect/>
          </a:stretch>
        </p:blipFill>
        <p:spPr>
          <a:xfrm>
            <a:off x="5895200" y="1767950"/>
            <a:ext cx="2816574" cy="3252400"/>
          </a:xfrm>
          <a:prstGeom prst="rect">
            <a:avLst/>
          </a:prstGeom>
          <a:noFill/>
          <a:ln>
            <a:noFill/>
          </a:ln>
        </p:spPr>
      </p:pic>
      <p:sp>
        <p:nvSpPr>
          <p:cNvPr id="96" name="Google Shape;96;p19"/>
          <p:cNvSpPr txBox="1"/>
          <p:nvPr/>
        </p:nvSpPr>
        <p:spPr>
          <a:xfrm>
            <a:off x="93600" y="2192725"/>
            <a:ext cx="5623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222222"/>
                </a:solidFill>
                <a:highlight>
                  <a:srgbClr val="FFFFFF"/>
                </a:highlight>
                <a:latin typeface="Times New Roman"/>
                <a:ea typeface="Times New Roman"/>
                <a:cs typeface="Times New Roman"/>
                <a:sym typeface="Times New Roman"/>
              </a:rPr>
              <a:t>a</a:t>
            </a:r>
            <a:r>
              <a:rPr lang="en-GB" sz="1200">
                <a:solidFill>
                  <a:srgbClr val="222222"/>
                </a:solidFill>
                <a:highlight>
                  <a:srgbClr val="FFFFFF"/>
                </a:highlight>
                <a:latin typeface="Times New Roman"/>
                <a:ea typeface="Times New Roman"/>
                <a:cs typeface="Times New Roman"/>
                <a:sym typeface="Times New Roman"/>
              </a:rPr>
              <a:t> | </a:t>
            </a:r>
            <a:r>
              <a:rPr b="1" lang="en-GB" sz="1200">
                <a:solidFill>
                  <a:srgbClr val="222222"/>
                </a:solidFill>
                <a:highlight>
                  <a:srgbClr val="FFFFFF"/>
                </a:highlight>
                <a:latin typeface="Times New Roman"/>
                <a:ea typeface="Times New Roman"/>
                <a:cs typeface="Times New Roman"/>
                <a:sym typeface="Times New Roman"/>
              </a:rPr>
              <a:t>Manhattan plot</a:t>
            </a:r>
            <a:r>
              <a:rPr lang="en-GB" sz="1200">
                <a:solidFill>
                  <a:srgbClr val="222222"/>
                </a:solidFill>
                <a:highlight>
                  <a:srgbClr val="FFFFFF"/>
                </a:highlight>
                <a:latin typeface="Times New Roman"/>
                <a:ea typeface="Times New Roman"/>
                <a:cs typeface="Times New Roman"/>
                <a:sym typeface="Times New Roman"/>
              </a:rPr>
              <a:t> showing significance of each variant’s association with a phenotype (body mass index in this case</a:t>
            </a:r>
            <a:r>
              <a:rPr lang="en-GB" sz="900" u="sng">
                <a:solidFill>
                  <a:srgbClr val="006699"/>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77</a:t>
            </a:r>
            <a:r>
              <a:rPr lang="en-GB" sz="1200">
                <a:solidFill>
                  <a:srgbClr val="222222"/>
                </a:solidFill>
                <a:highlight>
                  <a:srgbClr val="FFFFFF"/>
                </a:highlight>
                <a:latin typeface="Times New Roman"/>
                <a:ea typeface="Times New Roman"/>
                <a:cs typeface="Times New Roman"/>
                <a:sym typeface="Times New Roman"/>
              </a:rPr>
              <a:t>). Each dot represents a single-nucleotide polymorphism (SNP), with SNPs ordered on the </a:t>
            </a:r>
            <a:r>
              <a:rPr i="1" lang="en-GB" sz="1200">
                <a:solidFill>
                  <a:srgbClr val="222222"/>
                </a:solidFill>
                <a:highlight>
                  <a:srgbClr val="FFFFFF"/>
                </a:highlight>
                <a:latin typeface="Times New Roman"/>
                <a:ea typeface="Times New Roman"/>
                <a:cs typeface="Times New Roman"/>
                <a:sym typeface="Times New Roman"/>
              </a:rPr>
              <a:t>x</a:t>
            </a:r>
            <a:r>
              <a:rPr lang="en-GB" sz="1200">
                <a:solidFill>
                  <a:srgbClr val="222222"/>
                </a:solidFill>
                <a:highlight>
                  <a:srgbClr val="FFFFFF"/>
                </a:highlight>
                <a:latin typeface="Times New Roman"/>
                <a:ea typeface="Times New Roman"/>
                <a:cs typeface="Times New Roman"/>
                <a:sym typeface="Times New Roman"/>
              </a:rPr>
              <a:t> axis according to their genomic position. </a:t>
            </a:r>
            <a:r>
              <a:rPr i="1" lang="en-GB" sz="1200">
                <a:solidFill>
                  <a:srgbClr val="222222"/>
                </a:solidFill>
                <a:highlight>
                  <a:srgbClr val="FFFFFF"/>
                </a:highlight>
                <a:latin typeface="Times New Roman"/>
                <a:ea typeface="Times New Roman"/>
                <a:cs typeface="Times New Roman"/>
                <a:sym typeface="Times New Roman"/>
              </a:rPr>
              <a:t>y</a:t>
            </a:r>
            <a:r>
              <a:rPr lang="en-GB" sz="1200">
                <a:solidFill>
                  <a:srgbClr val="222222"/>
                </a:solidFill>
                <a:highlight>
                  <a:srgbClr val="FFFFFF"/>
                </a:highlight>
                <a:latin typeface="Times New Roman"/>
                <a:ea typeface="Times New Roman"/>
                <a:cs typeface="Times New Roman"/>
                <a:sym typeface="Times New Roman"/>
              </a:rPr>
              <a:t> axis represents strength of their association measured as –log</a:t>
            </a:r>
            <a:r>
              <a:rPr lang="en-GB" sz="900">
                <a:solidFill>
                  <a:srgbClr val="222222"/>
                </a:solidFill>
                <a:highlight>
                  <a:srgbClr val="FFFFFF"/>
                </a:highlight>
                <a:latin typeface="Times New Roman"/>
                <a:ea typeface="Times New Roman"/>
                <a:cs typeface="Times New Roman"/>
                <a:sym typeface="Times New Roman"/>
              </a:rPr>
              <a:t>10</a:t>
            </a:r>
            <a:r>
              <a:rPr lang="en-GB" sz="1200">
                <a:solidFill>
                  <a:srgbClr val="222222"/>
                </a:solidFill>
                <a:highlight>
                  <a:srgbClr val="FFFFFF"/>
                </a:highlight>
                <a:latin typeface="Times New Roman"/>
                <a:ea typeface="Times New Roman"/>
                <a:cs typeface="Times New Roman"/>
                <a:sym typeface="Times New Roman"/>
              </a:rPr>
              <a:t> transformed </a:t>
            </a:r>
            <a:r>
              <a:rPr i="1" lang="en-GB" sz="1200">
                <a:solidFill>
                  <a:srgbClr val="222222"/>
                </a:solidFill>
                <a:highlight>
                  <a:srgbClr val="FFFFFF"/>
                </a:highlight>
                <a:latin typeface="Times New Roman"/>
                <a:ea typeface="Times New Roman"/>
                <a:cs typeface="Times New Roman"/>
                <a:sym typeface="Times New Roman"/>
              </a:rPr>
              <a:t>P</a:t>
            </a:r>
            <a:r>
              <a:rPr lang="en-GB" sz="1200">
                <a:solidFill>
                  <a:srgbClr val="222222"/>
                </a:solidFill>
                <a:highlight>
                  <a:srgbClr val="FFFFFF"/>
                </a:highlight>
                <a:latin typeface="Times New Roman"/>
                <a:ea typeface="Times New Roman"/>
                <a:cs typeface="Times New Roman"/>
                <a:sym typeface="Times New Roman"/>
              </a:rPr>
              <a:t> values. Red line marks genome-wide significance threshold of </a:t>
            </a:r>
            <a:r>
              <a:rPr i="1" lang="en-GB" sz="1200">
                <a:solidFill>
                  <a:srgbClr val="222222"/>
                </a:solidFill>
                <a:highlight>
                  <a:srgbClr val="FFFFFF"/>
                </a:highlight>
                <a:latin typeface="Times New Roman"/>
                <a:ea typeface="Times New Roman"/>
                <a:cs typeface="Times New Roman"/>
                <a:sym typeface="Times New Roman"/>
              </a:rPr>
              <a:t>P</a:t>
            </a:r>
            <a:r>
              <a:rPr lang="en-GB" sz="1200">
                <a:solidFill>
                  <a:srgbClr val="222222"/>
                </a:solidFill>
                <a:highlight>
                  <a:srgbClr val="FFFFFF"/>
                </a:highlight>
                <a:latin typeface="Times New Roman"/>
                <a:ea typeface="Times New Roman"/>
                <a:cs typeface="Times New Roman"/>
                <a:sym typeface="Times New Roman"/>
              </a:rPr>
              <a:t> &lt; 5 × 10</a:t>
            </a:r>
            <a:r>
              <a:rPr lang="en-GB" sz="900">
                <a:solidFill>
                  <a:srgbClr val="222222"/>
                </a:solidFill>
                <a:highlight>
                  <a:srgbClr val="FFFFFF"/>
                </a:highlight>
                <a:latin typeface="Times New Roman"/>
                <a:ea typeface="Times New Roman"/>
                <a:cs typeface="Times New Roman"/>
                <a:sym typeface="Times New Roman"/>
              </a:rPr>
              <a:t>–8</a:t>
            </a:r>
            <a:r>
              <a:rPr lang="en-GB" sz="1200">
                <a:solidFill>
                  <a:srgbClr val="222222"/>
                </a:solidFill>
                <a:highlight>
                  <a:srgbClr val="FFFFFF"/>
                </a:highlight>
                <a:latin typeface="Times New Roman"/>
                <a:ea typeface="Times New Roman"/>
                <a:cs typeface="Times New Roman"/>
                <a:sym typeface="Times New Roman"/>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Important databases	</a:t>
            </a:r>
            <a:endParaRPr b="1"/>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500">
                <a:solidFill>
                  <a:schemeClr val="accent2"/>
                </a:solidFill>
                <a:highlight>
                  <a:srgbClr val="FFFFFF"/>
                </a:highlight>
                <a:latin typeface="Cambria"/>
                <a:ea typeface="Cambria"/>
                <a:cs typeface="Cambria"/>
                <a:sym typeface="Cambria"/>
              </a:rPr>
              <a:t>GWAS relies strongly on in‐depth knowledge of the genetic architecture of the human genome, which is provided by two important research initiatives, namely, the International HapMap Project and the 1000 Genomes project. </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500">
                <a:solidFill>
                  <a:schemeClr val="accent2"/>
                </a:solidFill>
                <a:highlight>
                  <a:srgbClr val="FFFFFF"/>
                </a:highlight>
                <a:latin typeface="Cambria"/>
                <a:ea typeface="Cambria"/>
                <a:cs typeface="Cambria"/>
                <a:sym typeface="Cambria"/>
              </a:rPr>
              <a:t>The </a:t>
            </a:r>
            <a:r>
              <a:rPr b="1" lang="en-GB" sz="1500" u="sng">
                <a:solidFill>
                  <a:schemeClr val="accent2"/>
                </a:solidFill>
                <a:highlight>
                  <a:srgbClr val="FFFFFF"/>
                </a:highlight>
                <a:latin typeface="Cambria"/>
                <a:ea typeface="Cambria"/>
                <a:cs typeface="Cambria"/>
                <a:sym typeface="Cambria"/>
              </a:rPr>
              <a:t>International HapMap Project</a:t>
            </a:r>
            <a:r>
              <a:rPr lang="en-GB" sz="1500">
                <a:solidFill>
                  <a:schemeClr val="accent2"/>
                </a:solidFill>
                <a:highlight>
                  <a:srgbClr val="FFFFFF"/>
                </a:highlight>
                <a:latin typeface="Cambria"/>
                <a:ea typeface="Cambria"/>
                <a:cs typeface="Cambria"/>
                <a:sym typeface="Cambria"/>
              </a:rPr>
              <a:t> (</a:t>
            </a:r>
            <a:r>
              <a:rPr lang="en-GB" sz="1500" u="sng">
                <a:solidFill>
                  <a:srgbClr val="376FAA"/>
                </a:solidFill>
                <a:highlight>
                  <a:srgbClr val="FFFFFF"/>
                </a:highlight>
                <a:latin typeface="Cambria"/>
                <a:ea typeface="Cambria"/>
                <a:cs typeface="Cambria"/>
                <a:sym typeface="Cambria"/>
                <a:hlinkClick r:id="rId3">
                  <a:extLst>
                    <a:ext uri="{A12FA001-AC4F-418D-AE19-62706E023703}">
                      <ahyp:hlinkClr val="tx"/>
                    </a:ext>
                  </a:extLst>
                </a:hlinkClick>
              </a:rPr>
              <a:t>http://hapmap.ncbi.nlm.nih.gov/</a:t>
            </a:r>
            <a:r>
              <a:rPr lang="en-GB" sz="1500">
                <a:solidFill>
                  <a:schemeClr val="accent2"/>
                </a:solidFill>
                <a:highlight>
                  <a:srgbClr val="FFFFFF"/>
                </a:highlight>
                <a:latin typeface="Cambria"/>
                <a:ea typeface="Cambria"/>
                <a:cs typeface="Cambria"/>
                <a:sym typeface="Cambria"/>
              </a:rPr>
              <a:t>; Gibbs et al., </a:t>
            </a:r>
            <a:r>
              <a:rPr lang="en-GB" sz="1500" u="sng">
                <a:solidFill>
                  <a:srgbClr val="376FAA"/>
                </a:solidFill>
                <a:highlight>
                  <a:srgbClr val="FFFFFF"/>
                </a:highlight>
                <a:latin typeface="Cambria"/>
                <a:ea typeface="Cambria"/>
                <a:cs typeface="Cambria"/>
                <a:sym typeface="Cambria"/>
                <a:hlinkClick r:id="rId4">
                  <a:extLst>
                    <a:ext uri="{A12FA001-AC4F-418D-AE19-62706E023703}">
                      <ahyp:hlinkClr val="tx"/>
                    </a:ext>
                  </a:extLst>
                </a:hlinkClick>
              </a:rPr>
              <a:t>2003</a:t>
            </a:r>
            <a:r>
              <a:rPr lang="en-GB" sz="1500">
                <a:solidFill>
                  <a:schemeClr val="accent2"/>
                </a:solidFill>
                <a:highlight>
                  <a:srgbClr val="FFFFFF"/>
                </a:highlight>
                <a:latin typeface="Cambria"/>
                <a:ea typeface="Cambria"/>
                <a:cs typeface="Cambria"/>
                <a:sym typeface="Cambria"/>
              </a:rPr>
              <a:t>) described the patterns of common SNPs within the human DNA sequence whereas </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500">
                <a:solidFill>
                  <a:schemeClr val="accent2"/>
                </a:solidFill>
                <a:highlight>
                  <a:srgbClr val="FFFFFF"/>
                </a:highlight>
                <a:latin typeface="Cambria"/>
                <a:ea typeface="Cambria"/>
                <a:cs typeface="Cambria"/>
                <a:sym typeface="Cambria"/>
              </a:rPr>
              <a:t>The </a:t>
            </a:r>
            <a:r>
              <a:rPr b="1" lang="en-GB" sz="1500" u="sng">
                <a:solidFill>
                  <a:schemeClr val="accent2"/>
                </a:solidFill>
                <a:highlight>
                  <a:srgbClr val="FFFFFF"/>
                </a:highlight>
                <a:latin typeface="Cambria"/>
                <a:ea typeface="Cambria"/>
                <a:cs typeface="Cambria"/>
                <a:sym typeface="Cambria"/>
              </a:rPr>
              <a:t>1000 Genomes (1KG) project</a:t>
            </a:r>
            <a:r>
              <a:rPr lang="en-GB" sz="1500">
                <a:solidFill>
                  <a:schemeClr val="accent2"/>
                </a:solidFill>
                <a:highlight>
                  <a:srgbClr val="FFFFFF"/>
                </a:highlight>
                <a:latin typeface="Cambria"/>
                <a:ea typeface="Cambria"/>
                <a:cs typeface="Cambria"/>
                <a:sym typeface="Cambria"/>
              </a:rPr>
              <a:t> (</a:t>
            </a:r>
            <a:r>
              <a:rPr lang="en-GB" sz="1500" u="sng">
                <a:solidFill>
                  <a:srgbClr val="376FAA"/>
                </a:solidFill>
                <a:highlight>
                  <a:srgbClr val="FFFFFF"/>
                </a:highlight>
                <a:latin typeface="Cambria"/>
                <a:ea typeface="Cambria"/>
                <a:cs typeface="Cambria"/>
                <a:sym typeface="Cambria"/>
                <a:hlinkClick r:id="rId5">
                  <a:extLst>
                    <a:ext uri="{A12FA001-AC4F-418D-AE19-62706E023703}">
                      <ahyp:hlinkClr val="tx"/>
                    </a:ext>
                  </a:extLst>
                </a:hlinkClick>
              </a:rPr>
              <a:t>http://www.1000genomes.org/</a:t>
            </a:r>
            <a:r>
              <a:rPr lang="en-GB" sz="1500">
                <a:solidFill>
                  <a:schemeClr val="accent2"/>
                </a:solidFill>
                <a:highlight>
                  <a:srgbClr val="FFFFFF"/>
                </a:highlight>
                <a:latin typeface="Cambria"/>
                <a:ea typeface="Cambria"/>
                <a:cs typeface="Cambria"/>
                <a:sym typeface="Cambria"/>
              </a:rPr>
              <a:t>; Altshuler et al., </a:t>
            </a:r>
            <a:r>
              <a:rPr lang="en-GB" sz="1500" u="sng">
                <a:solidFill>
                  <a:srgbClr val="376FAA"/>
                </a:solidFill>
                <a:highlight>
                  <a:srgbClr val="FFFFFF"/>
                </a:highlight>
                <a:latin typeface="Cambria"/>
                <a:ea typeface="Cambria"/>
                <a:cs typeface="Cambria"/>
                <a:sym typeface="Cambria"/>
                <a:hlinkClick r:id="rId6">
                  <a:extLst>
                    <a:ext uri="{A12FA001-AC4F-418D-AE19-62706E023703}">
                      <ahyp:hlinkClr val="tx"/>
                    </a:ext>
                  </a:extLst>
                </a:hlinkClick>
              </a:rPr>
              <a:t>2012</a:t>
            </a:r>
            <a:r>
              <a:rPr lang="en-GB" sz="1500">
                <a:solidFill>
                  <a:schemeClr val="accent2"/>
                </a:solidFill>
                <a:highlight>
                  <a:srgbClr val="FFFFFF"/>
                </a:highlight>
                <a:latin typeface="Cambria"/>
                <a:ea typeface="Cambria"/>
                <a:cs typeface="Cambria"/>
                <a:sym typeface="Cambria"/>
              </a:rPr>
              <a:t>) provided a map of both common and rare SNPs.</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500">
                <a:solidFill>
                  <a:schemeClr val="accent2"/>
                </a:solidFill>
                <a:highlight>
                  <a:srgbClr val="FFFFFF"/>
                </a:highlight>
                <a:latin typeface="Cambria"/>
                <a:ea typeface="Cambria"/>
                <a:cs typeface="Cambria"/>
                <a:sym typeface="Cambria"/>
              </a:rPr>
              <a:t>Also</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0"/>
              </a:spcAft>
              <a:buNone/>
            </a:pPr>
            <a:r>
              <a:rPr lang="en-GB" sz="1500">
                <a:solidFill>
                  <a:schemeClr val="accent2"/>
                </a:solidFill>
                <a:highlight>
                  <a:srgbClr val="FFFFFF"/>
                </a:highlight>
                <a:latin typeface="Cambria"/>
                <a:ea typeface="Cambria"/>
                <a:cs typeface="Cambria"/>
                <a:sym typeface="Cambria"/>
              </a:rPr>
              <a:t>The </a:t>
            </a:r>
            <a:r>
              <a:rPr b="1" lang="en-GB" sz="1500" u="sng">
                <a:solidFill>
                  <a:schemeClr val="accent2"/>
                </a:solidFill>
                <a:highlight>
                  <a:srgbClr val="FFFFFF"/>
                </a:highlight>
                <a:latin typeface="Cambria"/>
                <a:ea typeface="Cambria"/>
                <a:cs typeface="Cambria"/>
                <a:sym typeface="Cambria"/>
              </a:rPr>
              <a:t>database of Genotypes and Phenotypes (dbGaP)</a:t>
            </a:r>
            <a:r>
              <a:rPr lang="en-GB" sz="1500">
                <a:solidFill>
                  <a:schemeClr val="accent2"/>
                </a:solidFill>
                <a:highlight>
                  <a:srgbClr val="FFFFFF"/>
                </a:highlight>
                <a:latin typeface="Cambria"/>
                <a:ea typeface="Cambria"/>
                <a:cs typeface="Cambria"/>
                <a:sym typeface="Cambria"/>
              </a:rPr>
              <a:t> (</a:t>
            </a:r>
            <a:r>
              <a:rPr lang="en-GB" sz="1500" u="sng">
                <a:solidFill>
                  <a:schemeClr val="hlink"/>
                </a:solidFill>
                <a:highlight>
                  <a:srgbClr val="FFFFFF"/>
                </a:highlight>
                <a:latin typeface="Cambria"/>
                <a:ea typeface="Cambria"/>
                <a:cs typeface="Cambria"/>
                <a:sym typeface="Cambria"/>
                <a:hlinkClick r:id="rId7"/>
              </a:rPr>
              <a:t>https://www.ncbi.nlm.nih.gov/gap/</a:t>
            </a:r>
            <a:r>
              <a:rPr lang="en-GB" sz="1500">
                <a:solidFill>
                  <a:schemeClr val="accent2"/>
                </a:solidFill>
                <a:highlight>
                  <a:srgbClr val="FFFFFF"/>
                </a:highlight>
                <a:latin typeface="Cambria"/>
                <a:ea typeface="Cambria"/>
                <a:cs typeface="Cambria"/>
                <a:sym typeface="Cambria"/>
              </a:rPr>
              <a:t>) was developed to archive and distribute the data and results from studies that have investigated the interaction of genotype and phenotype in Humans.</a:t>
            </a:r>
            <a:endParaRPr sz="1500">
              <a:solidFill>
                <a:schemeClr val="accent2"/>
              </a:solidFill>
              <a:highlight>
                <a:srgbClr val="FFFFFF"/>
              </a:highlight>
              <a:latin typeface="Cambria"/>
              <a:ea typeface="Cambria"/>
              <a:cs typeface="Cambria"/>
              <a:sym typeface="Cambria"/>
            </a:endParaRPr>
          </a:p>
          <a:p>
            <a:pPr indent="0" lvl="0" marL="0" rtl="0" algn="l">
              <a:spcBef>
                <a:spcPts val="1200"/>
              </a:spcBef>
              <a:spcAft>
                <a:spcPts val="1200"/>
              </a:spcAft>
              <a:buNone/>
            </a:pPr>
            <a:r>
              <a:t/>
            </a:r>
            <a:endParaRPr sz="1500">
              <a:solidFill>
                <a:schemeClr val="accent2"/>
              </a:solidFill>
              <a:highlight>
                <a:srgbClr val="FFFFFF"/>
              </a:highlight>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GWAS tutorial (very good and detailed)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u="sng">
                <a:solidFill>
                  <a:schemeClr val="hlink"/>
                </a:solidFill>
                <a:hlinkClick r:id="rId3"/>
              </a:rPr>
              <a:t>https://www.ncbi.nlm.nih.gov/pmc/articles/PMC6001694/#mpr1608-sec-0006title</a:t>
            </a:r>
            <a:r>
              <a:rPr lang="en-GB" sz="1400"/>
              <a:t> </a:t>
            </a:r>
            <a:endParaRPr sz="1400"/>
          </a:p>
          <a:p>
            <a:pPr indent="0" lvl="0" marL="0" rtl="0" algn="l">
              <a:lnSpc>
                <a:spcPct val="132352"/>
              </a:lnSpc>
              <a:spcBef>
                <a:spcPts val="2000"/>
              </a:spcBef>
              <a:spcAft>
                <a:spcPts val="0"/>
              </a:spcAft>
              <a:buClr>
                <a:schemeClr val="dk1"/>
              </a:buClr>
              <a:buSzPts val="1100"/>
              <a:buFont typeface="Arial"/>
              <a:buNone/>
            </a:pPr>
            <a:r>
              <a:rPr lang="en-GB" sz="1400">
                <a:solidFill>
                  <a:srgbClr val="995733"/>
                </a:solidFill>
                <a:highlight>
                  <a:srgbClr val="FFFFFF"/>
                </a:highlight>
                <a:latin typeface="Cambria"/>
                <a:ea typeface="Cambria"/>
                <a:cs typeface="Cambria"/>
                <a:sym typeface="Cambria"/>
              </a:rPr>
              <a:t>SOFTWARE (</a:t>
            </a:r>
            <a:r>
              <a:rPr lang="en-GB" sz="1400" u="sng">
                <a:solidFill>
                  <a:schemeClr val="hlink"/>
                </a:solidFill>
                <a:highlight>
                  <a:srgbClr val="FFFFFF"/>
                </a:highlight>
                <a:latin typeface="Cambria"/>
                <a:ea typeface="Cambria"/>
                <a:cs typeface="Cambria"/>
                <a:sym typeface="Cambria"/>
                <a:hlinkClick r:id="rId4"/>
              </a:rPr>
              <a:t>https://www.ncbi.nlm.nih.gov/pmc/articles/PMC6001694/#mpr1608-blk-0001</a:t>
            </a:r>
            <a:r>
              <a:rPr lang="en-GB" sz="1400">
                <a:solidFill>
                  <a:srgbClr val="995733"/>
                </a:solidFill>
                <a:highlight>
                  <a:srgbClr val="FFFFFF"/>
                </a:highlight>
                <a:latin typeface="Cambria"/>
                <a:ea typeface="Cambria"/>
                <a:cs typeface="Cambria"/>
                <a:sym typeface="Cambria"/>
              </a:rPr>
              <a:t>)</a:t>
            </a:r>
            <a:endParaRPr sz="1400">
              <a:solidFill>
                <a:srgbClr val="995733"/>
              </a:solidFill>
              <a:highlight>
                <a:srgbClr val="FFFFFF"/>
              </a:highlight>
              <a:latin typeface="Cambria"/>
              <a:ea typeface="Cambria"/>
              <a:cs typeface="Cambria"/>
              <a:sym typeface="Cambria"/>
            </a:endParaRPr>
          </a:p>
          <a:p>
            <a:pPr indent="0" lvl="0" marL="0" rtl="0" algn="l">
              <a:lnSpc>
                <a:spcPct val="132352"/>
              </a:lnSpc>
              <a:spcBef>
                <a:spcPts val="2000"/>
              </a:spcBef>
              <a:spcAft>
                <a:spcPts val="0"/>
              </a:spcAft>
              <a:buNone/>
            </a:pPr>
            <a:r>
              <a:rPr lang="en-GB" sz="1400">
                <a:solidFill>
                  <a:srgbClr val="995733"/>
                </a:solidFill>
                <a:highlight>
                  <a:srgbClr val="FFFFFF"/>
                </a:highlight>
                <a:latin typeface="Cambria"/>
                <a:ea typeface="Cambria"/>
                <a:cs typeface="Cambria"/>
                <a:sym typeface="Cambria"/>
              </a:rPr>
              <a:t>QC OF GENETIC DATA (</a:t>
            </a:r>
            <a:r>
              <a:rPr lang="en-GB" sz="1400" u="sng">
                <a:solidFill>
                  <a:schemeClr val="hlink"/>
                </a:solidFill>
                <a:hlinkClick r:id="rId5"/>
              </a:rPr>
              <a:t>https://www.ncbi.nlm.nih.gov/pmc/articles/PMC6001694/#mpr1608-sec-0009title</a:t>
            </a:r>
            <a:r>
              <a:rPr lang="en-GB" sz="1400"/>
              <a:t> )</a:t>
            </a:r>
            <a:endParaRPr sz="1400"/>
          </a:p>
          <a:p>
            <a:pPr indent="0" lvl="0" marL="0" rtl="0" algn="l">
              <a:lnSpc>
                <a:spcPct val="132352"/>
              </a:lnSpc>
              <a:spcBef>
                <a:spcPts val="2000"/>
              </a:spcBef>
              <a:spcAft>
                <a:spcPts val="0"/>
              </a:spcAft>
              <a:buClr>
                <a:schemeClr val="dk1"/>
              </a:buClr>
              <a:buSzPts val="1100"/>
              <a:buFont typeface="Arial"/>
              <a:buNone/>
            </a:pPr>
            <a:r>
              <a:rPr lang="en-GB" sz="1400">
                <a:solidFill>
                  <a:srgbClr val="995733"/>
                </a:solidFill>
                <a:highlight>
                  <a:srgbClr val="FFFFFF"/>
                </a:highlight>
                <a:latin typeface="Cambria"/>
                <a:ea typeface="Cambria"/>
                <a:cs typeface="Cambria"/>
                <a:sym typeface="Cambria"/>
              </a:rPr>
              <a:t>CONTROLLING FOR POPULATION STRATIFICATION (</a:t>
            </a:r>
            <a:r>
              <a:rPr lang="en-GB" sz="1400" u="sng">
                <a:solidFill>
                  <a:schemeClr val="hlink"/>
                </a:solidFill>
                <a:highlight>
                  <a:srgbClr val="FFFFFF"/>
                </a:highlight>
                <a:latin typeface="Cambria"/>
                <a:ea typeface="Cambria"/>
                <a:cs typeface="Cambria"/>
                <a:sym typeface="Cambria"/>
                <a:hlinkClick r:id="rId6"/>
              </a:rPr>
              <a:t>https://www.ncbi.nlm.nih.gov/pmc/articles/PMC6001694/#mpr1608-sec-0013title</a:t>
            </a:r>
            <a:r>
              <a:rPr lang="en-GB" sz="1400">
                <a:solidFill>
                  <a:srgbClr val="995733"/>
                </a:solidFill>
                <a:highlight>
                  <a:srgbClr val="FFFFFF"/>
                </a:highlight>
                <a:latin typeface="Cambria"/>
                <a:ea typeface="Cambria"/>
                <a:cs typeface="Cambria"/>
                <a:sym typeface="Cambria"/>
              </a:rPr>
              <a:t>)</a:t>
            </a:r>
            <a:endParaRPr sz="1400">
              <a:solidFill>
                <a:srgbClr val="995733"/>
              </a:solidFill>
              <a:highlight>
                <a:srgbClr val="FFFFFF"/>
              </a:highlight>
              <a:latin typeface="Cambria"/>
              <a:ea typeface="Cambria"/>
              <a:cs typeface="Cambria"/>
              <a:sym typeface="Cambria"/>
            </a:endParaRPr>
          </a:p>
          <a:p>
            <a:pPr indent="0" lvl="0" marL="0" rtl="0" algn="l">
              <a:spcBef>
                <a:spcPts val="10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