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a:t>
            </a:r>
            <a:r>
              <a:rPr lang="en-US" sz="2000" b="1" dirty="0">
                <a:solidFill>
                  <a:schemeClr val="bg1"/>
                </a:solidFill>
                <a:latin typeface="Arial" pitchFamily="34" charset="0"/>
                <a:cs typeface="Arial" pitchFamily="34" charset="0"/>
              </a:rPr>
              <a:t>Nandana Santhosh</a:t>
            </a:r>
            <a:r>
              <a:rPr lang="en-US" sz="2000" b="1" dirty="0">
                <a:solidFill>
                  <a:schemeClr val="accent1">
                    <a:lumMod val="75000"/>
                  </a:schemeClr>
                </a:solidFill>
                <a:latin typeface="Arial" pitchFamily="34" charset="0"/>
                <a:cs typeface="Arial" pitchFamily="34" charset="0"/>
              </a:rPr>
              <a:t> </a:t>
            </a:r>
          </a:p>
          <a:p>
            <a:r>
              <a:rPr lang="en-US" sz="2000" b="1" dirty="0">
                <a:solidFill>
                  <a:schemeClr val="accent1">
                    <a:lumMod val="75000"/>
                  </a:schemeClr>
                </a:solidFill>
                <a:latin typeface="Arial"/>
                <a:cs typeface="Arial"/>
              </a:rPr>
              <a:t>Student Name </a:t>
            </a:r>
            <a:r>
              <a:rPr lang="en-US" sz="2000" b="1" dirty="0">
                <a:solidFill>
                  <a:schemeClr val="accent2"/>
                </a:solidFill>
                <a:latin typeface="Arial"/>
                <a:cs typeface="Arial"/>
              </a:rPr>
              <a:t>:</a:t>
            </a:r>
            <a:r>
              <a:rPr lang="en-US" sz="2000" b="1" dirty="0">
                <a:solidFill>
                  <a:schemeClr val="bg1"/>
                </a:solidFill>
                <a:latin typeface="Arial"/>
                <a:cs typeface="Arial"/>
              </a:rPr>
              <a:t> Nandana Santhosh</a:t>
            </a:r>
          </a:p>
          <a:p>
            <a:r>
              <a:rPr lang="en-US" sz="2000" b="1" dirty="0">
                <a:solidFill>
                  <a:schemeClr val="accent1">
                    <a:lumMod val="75000"/>
                  </a:schemeClr>
                </a:solidFill>
                <a:latin typeface="Arial"/>
                <a:cs typeface="Arial"/>
              </a:rPr>
              <a:t>College Name : </a:t>
            </a:r>
            <a:r>
              <a:rPr lang="en-US" sz="2000" b="1" dirty="0">
                <a:solidFill>
                  <a:schemeClr val="bg1"/>
                </a:solidFill>
                <a:latin typeface="Arial"/>
                <a:cs typeface="Arial"/>
              </a:rPr>
              <a:t>St Joseph’s College of Engineering and     Technology , Palai</a:t>
            </a:r>
          </a:p>
          <a:p>
            <a:r>
              <a:rPr lang="en-US" sz="2000" b="1" dirty="0">
                <a:solidFill>
                  <a:schemeClr val="accent1">
                    <a:lumMod val="75000"/>
                  </a:schemeClr>
                </a:solidFill>
                <a:latin typeface="Arial"/>
                <a:cs typeface="Arial"/>
              </a:rPr>
              <a:t>Department     : </a:t>
            </a:r>
            <a:r>
              <a:rPr lang="en-US" sz="2000" b="1" dirty="0">
                <a:solidFill>
                  <a:schemeClr val="bg1"/>
                </a:solidFill>
                <a:latin typeface="Arial"/>
                <a:cs typeface="Arial"/>
              </a:rPr>
              <a:t>Electronics and Computer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dirty="0"/>
              <a:t> </a:t>
            </a:r>
            <a:r>
              <a:rPr lang="en-US" b="1" dirty="0"/>
              <a:t>Enhanced Security Mechanisms</a:t>
            </a:r>
            <a:r>
              <a:rPr lang="en-US" dirty="0"/>
              <a:t> – Future iterations can integrate </a:t>
            </a:r>
            <a:r>
              <a:rPr lang="en-US" b="1" dirty="0"/>
              <a:t>AI-based encryption and deep learning models</a:t>
            </a:r>
            <a:r>
              <a:rPr lang="en-US" dirty="0"/>
              <a:t> to detect and counter steganalysis attacks, making the system even more robust.</a:t>
            </a:r>
          </a:p>
          <a:p>
            <a:r>
              <a:rPr lang="en-US" dirty="0"/>
              <a:t> </a:t>
            </a:r>
            <a:r>
              <a:rPr lang="en-US" b="1" dirty="0"/>
              <a:t>Support for Multiple Media Formats</a:t>
            </a:r>
            <a:r>
              <a:rPr lang="en-US" dirty="0"/>
              <a:t> – Expanding beyond images, the project can incorporate </a:t>
            </a:r>
            <a:r>
              <a:rPr lang="en-US" b="1" dirty="0"/>
              <a:t>audio, video, and text-based steganography</a:t>
            </a:r>
            <a:r>
              <a:rPr lang="en-US" dirty="0"/>
              <a:t>, making hidden communication more versatile.</a:t>
            </a:r>
          </a:p>
          <a:p>
            <a:r>
              <a:rPr lang="en-US" dirty="0"/>
              <a:t> </a:t>
            </a:r>
            <a:r>
              <a:rPr lang="en-US" b="1" dirty="0"/>
              <a:t>Real-time Steganography</a:t>
            </a:r>
            <a:r>
              <a:rPr lang="en-US" dirty="0"/>
              <a:t> – Implementing </a:t>
            </a:r>
            <a:r>
              <a:rPr lang="en-US" b="1" dirty="0"/>
              <a:t>real-time message hiding and extraction</a:t>
            </a:r>
            <a:r>
              <a:rPr lang="en-US" dirty="0"/>
              <a:t> for secure live communication in fields like defense, journalism, and confidential corporate communications.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In an era where digital communication is widespread, the risk of unauthorized data access and cyber threats has significantly increased. While encryption techniques help secure data, they often attract attention, making the communication susceptible to interception. Steganography offers a covert way to protect sensitive information by embedding secret messages within digital images, making them virtually undetectable. This project focuses on implementing an efficient and secure image-based steganographic system using Python and OpenCV, ensuring confidential data transmission while maintaining the original image’s integrity.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b="1" dirty="0"/>
              <a:t>Platforms:</a:t>
            </a:r>
            <a:endParaRPr lang="en-IN" dirty="0"/>
          </a:p>
          <a:p>
            <a:pPr>
              <a:buFont typeface="Arial" panose="020B0604020202020204" pitchFamily="34" charset="0"/>
              <a:buChar char="•"/>
            </a:pPr>
            <a:r>
              <a:rPr lang="en-IN" dirty="0"/>
              <a:t>Windows</a:t>
            </a:r>
          </a:p>
          <a:p>
            <a:pPr>
              <a:buFont typeface="Arial" panose="020B0604020202020204" pitchFamily="34" charset="0"/>
              <a:buChar char="•"/>
            </a:pPr>
            <a:r>
              <a:rPr lang="en-IN" dirty="0"/>
              <a:t>Python </a:t>
            </a:r>
          </a:p>
          <a:p>
            <a:r>
              <a:rPr lang="en-IN" b="1" dirty="0"/>
              <a:t>Libraries &amp; Tools:</a:t>
            </a:r>
            <a:endParaRPr lang="en-IN" dirty="0"/>
          </a:p>
          <a:p>
            <a:pPr>
              <a:buFont typeface="Arial" panose="020B0604020202020204" pitchFamily="34" charset="0"/>
              <a:buChar char="•"/>
            </a:pPr>
            <a:r>
              <a:rPr lang="en-IN" b="1" dirty="0"/>
              <a:t>OpenCV</a:t>
            </a:r>
            <a:r>
              <a:rPr lang="en-IN" dirty="0"/>
              <a:t> – For image processing and pixel manipulation</a:t>
            </a:r>
          </a:p>
          <a:p>
            <a:pPr>
              <a:buFont typeface="Arial" panose="020B0604020202020204" pitchFamily="34" charset="0"/>
              <a:buChar char="•"/>
            </a:pPr>
            <a:r>
              <a:rPr lang="en-IN" b="1" dirty="0"/>
              <a:t>NumPy</a:t>
            </a:r>
            <a:r>
              <a:rPr lang="en-IN" dirty="0"/>
              <a:t> – For handling numerical operations on images</a:t>
            </a:r>
          </a:p>
          <a:p>
            <a:pPr>
              <a:buFont typeface="Arial" panose="020B0604020202020204" pitchFamily="34" charset="0"/>
              <a:buChar char="•"/>
            </a:pPr>
            <a:r>
              <a:rPr lang="en-IN" b="1" dirty="0"/>
              <a:t>Pillow (PIL)</a:t>
            </a:r>
            <a:r>
              <a:rPr lang="en-IN" dirty="0"/>
              <a:t> – For image format handling</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b="1" dirty="0"/>
              <a:t>Enhanced Security</a:t>
            </a:r>
            <a:r>
              <a:rPr lang="en-US" sz="2000" dirty="0"/>
              <a:t> </a:t>
            </a:r>
          </a:p>
          <a:p>
            <a:pPr marL="0" indent="0">
              <a:buNone/>
            </a:pPr>
            <a:r>
              <a:rPr lang="en-US" sz="2000" b="1" dirty="0"/>
              <a:t>Undetectable Communication</a:t>
            </a:r>
            <a:r>
              <a:rPr lang="en-US" sz="2000" dirty="0"/>
              <a:t> – Hidden messages blend seamlessly into images without altering their visual quality.</a:t>
            </a:r>
            <a:br>
              <a:rPr lang="en-US" sz="2000" dirty="0"/>
            </a:br>
            <a:r>
              <a:rPr lang="en-US" sz="2000" b="1" dirty="0"/>
              <a:t>Real-World Applications</a:t>
            </a:r>
            <a:r>
              <a:rPr lang="en-US" sz="2000" dirty="0"/>
              <a:t> – Used in cybersecurity, digital watermarking, and confidential communication.</a:t>
            </a:r>
            <a:br>
              <a:rPr lang="en-US" sz="2000" dirty="0"/>
            </a:br>
            <a:r>
              <a:rPr lang="en-US" sz="2000" b="1" dirty="0"/>
              <a:t>Inspired by History</a:t>
            </a:r>
            <a:r>
              <a:rPr lang="en-US" sz="2000" dirty="0"/>
              <a:t> – Steganography has been used for centuries, from ancient Greece to modern cryptography.</a:t>
            </a:r>
            <a:br>
              <a:rPr lang="en-US" sz="2000" dirty="0"/>
            </a:br>
            <a:r>
              <a:rPr lang="en-US" sz="2000" b="1" dirty="0"/>
              <a:t>User-Friendly Interface</a:t>
            </a:r>
            <a:r>
              <a:rPr lang="en-US" sz="2000" dirty="0"/>
              <a:t> – A simple yet effective tool designed for ease of use, even for non-experts.</a:t>
            </a:r>
            <a:br>
              <a:rPr lang="en-US" sz="2000" dirty="0"/>
            </a:br>
            <a:r>
              <a:rPr lang="en-US" sz="2000" b="1" dirty="0"/>
              <a:t>Optimized Performance</a:t>
            </a:r>
            <a:r>
              <a:rPr lang="en-US" sz="2000" dirty="0"/>
              <a:t> – Uses Python libraries like OpenCV and NumPy for fast and efficient processing.</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b="1" dirty="0"/>
              <a:t>Cybersecurity Professionals</a:t>
            </a:r>
            <a:r>
              <a:rPr lang="en-US" dirty="0"/>
              <a:t> – To securely transmit sensitive data without raising suspicion.</a:t>
            </a:r>
          </a:p>
          <a:p>
            <a:r>
              <a:rPr lang="en-US" b="1" dirty="0"/>
              <a:t>Government &amp; Defense Agencies</a:t>
            </a:r>
            <a:r>
              <a:rPr lang="en-US" dirty="0"/>
              <a:t> – For confidential communication and intelligence operations.</a:t>
            </a:r>
          </a:p>
          <a:p>
            <a:r>
              <a:rPr lang="en-US" b="1" dirty="0"/>
              <a:t>Financial Institutions</a:t>
            </a:r>
            <a:r>
              <a:rPr lang="en-US" dirty="0"/>
              <a:t> – To protect sensitive transaction details from cyber threats.</a:t>
            </a:r>
          </a:p>
          <a:p>
            <a:r>
              <a:rPr lang="en-US" b="1" dirty="0"/>
              <a:t>Journalists &amp; Whistleblowers</a:t>
            </a:r>
            <a:r>
              <a:rPr lang="en-US" dirty="0"/>
              <a:t> – To safely share information while avoiding surveillance.</a:t>
            </a:r>
          </a:p>
          <a:p>
            <a:r>
              <a:rPr lang="en-US" b="1" dirty="0"/>
              <a:t>IT &amp; Software Developers</a:t>
            </a:r>
            <a:r>
              <a:rPr lang="en-US" dirty="0"/>
              <a:t> – To integrate steganography in security applications.</a:t>
            </a:r>
          </a:p>
          <a:p>
            <a:r>
              <a:rPr lang="en-US" b="1" dirty="0"/>
              <a:t>Legal &amp; Corporate Sectors</a:t>
            </a:r>
            <a:r>
              <a:rPr lang="en-US" dirty="0"/>
              <a:t> – For safeguarding confidential documents and contracts.</a:t>
            </a:r>
          </a:p>
          <a:p>
            <a:r>
              <a:rPr lang="en-US" b="1" dirty="0"/>
              <a:t>Content Creators &amp; Digital Artists</a:t>
            </a:r>
            <a:r>
              <a:rPr lang="en-US" dirty="0"/>
              <a:t> – To use watermarking techniques for copyright protection.</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98804581-DD1C-8226-87DA-C0E7D1411966}"/>
              </a:ext>
            </a:extLst>
          </p:cNvPr>
          <p:cNvPicPr>
            <a:picLocks noGrp="1" noChangeAspect="1"/>
          </p:cNvPicPr>
          <p:nvPr>
            <p:ph idx="1"/>
          </p:nvPr>
        </p:nvPicPr>
        <p:blipFill>
          <a:blip r:embed="rId2"/>
          <a:stretch>
            <a:fillRect/>
          </a:stretch>
        </p:blipFill>
        <p:spPr>
          <a:xfrm>
            <a:off x="724125" y="1637682"/>
            <a:ext cx="6142252" cy="1234547"/>
          </a:xfrm>
        </p:spPr>
      </p:pic>
      <p:pic>
        <p:nvPicPr>
          <p:cNvPr id="7" name="Picture 6">
            <a:extLst>
              <a:ext uri="{FF2B5EF4-FFF2-40B4-BE49-F238E27FC236}">
                <a16:creationId xmlns:a16="http://schemas.microsoft.com/office/drawing/2014/main" id="{162A228D-DC72-1C31-67F1-DD523EC7413B}"/>
              </a:ext>
            </a:extLst>
          </p:cNvPr>
          <p:cNvPicPr>
            <a:picLocks noChangeAspect="1"/>
          </p:cNvPicPr>
          <p:nvPr/>
        </p:nvPicPr>
        <p:blipFill>
          <a:blip r:embed="rId3"/>
          <a:stretch>
            <a:fillRect/>
          </a:stretch>
        </p:blipFill>
        <p:spPr>
          <a:xfrm>
            <a:off x="3942735" y="3090647"/>
            <a:ext cx="4094617" cy="1107503"/>
          </a:xfrm>
          <a:prstGeom prst="rect">
            <a:avLst/>
          </a:prstGeom>
        </p:spPr>
      </p:pic>
      <p:pic>
        <p:nvPicPr>
          <p:cNvPr id="9" name="Picture 8">
            <a:extLst>
              <a:ext uri="{FF2B5EF4-FFF2-40B4-BE49-F238E27FC236}">
                <a16:creationId xmlns:a16="http://schemas.microsoft.com/office/drawing/2014/main" id="{B89ED597-DEE6-7855-ED78-9DC5EB0D58DC}"/>
              </a:ext>
            </a:extLst>
          </p:cNvPr>
          <p:cNvPicPr>
            <a:picLocks noChangeAspect="1"/>
          </p:cNvPicPr>
          <p:nvPr/>
        </p:nvPicPr>
        <p:blipFill>
          <a:blip r:embed="rId4"/>
          <a:stretch>
            <a:fillRect/>
          </a:stretch>
        </p:blipFill>
        <p:spPr>
          <a:xfrm>
            <a:off x="3942735" y="4714379"/>
            <a:ext cx="4401767" cy="149092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In an era where data security is of utmost importance, traditional encryption alone may not be sufficient to protect sensitive information from unauthorized access. Our project enhances security by integrating </a:t>
            </a:r>
            <a:r>
              <a:rPr lang="en-US" b="1" dirty="0"/>
              <a:t>steganography with encryption</a:t>
            </a:r>
            <a:r>
              <a:rPr lang="en-US" dirty="0"/>
              <a:t>, ensuring that secret messages remain not only unreadable but also undetectable. By embedding encrypted data within digital images, we provide an </a:t>
            </a:r>
            <a:r>
              <a:rPr lang="en-US" b="1" dirty="0"/>
              <a:t>additional layer of protection</a:t>
            </a:r>
            <a:r>
              <a:rPr lang="en-US" dirty="0"/>
              <a:t>, making communication more secure and resistant to cyber threats.</a:t>
            </a:r>
          </a:p>
          <a:p>
            <a:r>
              <a:rPr lang="en-US" dirty="0"/>
              <a:t>This approach has vast applications in </a:t>
            </a:r>
            <a:r>
              <a:rPr lang="en-US" b="1" dirty="0"/>
              <a:t>cybersecurity, defense, digital forensics, and copyright protection</a:t>
            </a:r>
            <a:r>
              <a:rPr lang="en-US" dirty="0"/>
              <a:t>, making it a valuable tool in modern data security. Through our implementation, we demonstrate how steganography can </a:t>
            </a:r>
            <a:r>
              <a:rPr lang="en-US" b="1" dirty="0"/>
              <a:t>reinforce digital privacy and ensure safe, covert communication in today's digital world.</a:t>
            </a:r>
            <a:endParaRPr lang="en-US" dirty="0"/>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https://github.com/nandana-nr/Steganography-using-Python</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80</TotalTime>
  <Words>581</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NANDANA SANTHOSH</cp:lastModifiedBy>
  <cp:revision>27</cp:revision>
  <dcterms:created xsi:type="dcterms:W3CDTF">2021-05-26T16:50:10Z</dcterms:created>
  <dcterms:modified xsi:type="dcterms:W3CDTF">2025-02-24T17:13:20Z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