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58" r:id="rId7"/>
    <p:sldId id="259" r:id="rId8"/>
    <p:sldId id="270" r:id="rId9"/>
    <p:sldId id="271" r:id="rId10"/>
    <p:sldId id="272" r:id="rId11"/>
    <p:sldId id="273" r:id="rId12"/>
    <p:sldId id="274" r:id="rId13"/>
    <p:sldId id="275" r:id="rId14"/>
    <p:sldId id="276" r:id="rId15"/>
    <p:sldId id="262" r:id="rId16"/>
    <p:sldId id="264" r:id="rId17"/>
    <p:sldId id="265"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87" d="100"/>
          <a:sy n="87" d="100"/>
        </p:scale>
        <p:origin x="480"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6/16/2024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6/16/2024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6/16/2024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6/16/2024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6/16/2024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6/16/2024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6/16/2024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6/16/2024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6/16/2024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6/16/2024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6/16/2024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pngall.com/air-pollution-p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7780" y="2292093"/>
            <a:ext cx="6495001" cy="2219691"/>
          </a:xfrm>
        </p:spPr>
        <p:txBody>
          <a:bodyPr anchor="ctr">
            <a:normAutofit/>
          </a:bodyPr>
          <a:lstStyle/>
          <a:p>
            <a:pPr algn="ctr"/>
            <a:r>
              <a:rPr lang="en-US" sz="2800" dirty="0"/>
              <a:t>Predicting Vehicle Carbon Dioxide Emissions Using Machine Learning</a:t>
            </a:r>
          </a:p>
        </p:txBody>
      </p:sp>
      <p:sp>
        <p:nvSpPr>
          <p:cNvPr id="7" name="Subtitle 6"/>
          <p:cNvSpPr>
            <a:spLocks noGrp="1"/>
          </p:cNvSpPr>
          <p:nvPr>
            <p:ph type="subTitle" idx="1"/>
          </p:nvPr>
        </p:nvSpPr>
        <p:spPr>
          <a:xfrm>
            <a:off x="282779" y="4493515"/>
            <a:ext cx="5734050" cy="955565"/>
          </a:xfrm>
        </p:spPr>
        <p:txBody>
          <a:bodyPr/>
          <a:lstStyle/>
          <a:p>
            <a:pPr algn="ctr"/>
            <a:r>
              <a:rPr lang="en-US" dirty="0"/>
              <a:t>Presented by S Nandana</a:t>
            </a:r>
          </a:p>
          <a:p>
            <a:endParaRPr lang="en-US" dirty="0"/>
          </a:p>
        </p:txBody>
      </p:sp>
      <p:pic>
        <p:nvPicPr>
          <p:cNvPr id="8" name="Picture Placeholder 7">
            <a:extLst>
              <a:ext uri="{FF2B5EF4-FFF2-40B4-BE49-F238E27FC236}">
                <a16:creationId xmlns:a16="http://schemas.microsoft.com/office/drawing/2014/main" id="{0707CB58-6AAF-DD8E-F058-0C91AE77F88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809" r="18809"/>
          <a:stretch>
            <a:fillRect/>
          </a:stretch>
        </p:blipFill>
        <p:spPr>
          <a:xfrm>
            <a:off x="6096000" y="1297642"/>
            <a:ext cx="6096000" cy="420859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AF120D8-0DD6-8D60-DF38-061C55618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028" y="154232"/>
            <a:ext cx="7343775" cy="639127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907630E1-093E-415C-A0D4-1FA0ADD7CBC6}"/>
              </a:ext>
            </a:extLst>
          </p:cNvPr>
          <p:cNvSpPr txBox="1">
            <a:spLocks/>
          </p:cNvSpPr>
          <p:nvPr/>
        </p:nvSpPr>
        <p:spPr>
          <a:xfrm>
            <a:off x="615463" y="704676"/>
            <a:ext cx="3165230" cy="491360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IN" dirty="0"/>
              <a:t>Almost all the variables have a positive relationship with that of the target variable</a:t>
            </a:r>
          </a:p>
          <a:p>
            <a:r>
              <a:rPr lang="en-IN" dirty="0"/>
              <a:t>Some </a:t>
            </a:r>
            <a:r>
              <a:rPr lang="en-IN" dirty="0" err="1"/>
              <a:t>varibales</a:t>
            </a:r>
            <a:r>
              <a:rPr lang="en-IN" dirty="0"/>
              <a:t> are correlated and might have multicollinearity</a:t>
            </a:r>
          </a:p>
          <a:p>
            <a:r>
              <a:rPr lang="en-IN" dirty="0"/>
              <a:t>Darker shades indicate a high correlation among variables</a:t>
            </a:r>
          </a:p>
        </p:txBody>
      </p:sp>
    </p:spTree>
    <p:extLst>
      <p:ext uri="{BB962C8B-B14F-4D97-AF65-F5344CB8AC3E}">
        <p14:creationId xmlns:p14="http://schemas.microsoft.com/office/powerpoint/2010/main" val="266321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855A1A5-57E4-3FC7-3E34-75A769A72F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8907" y="0"/>
            <a:ext cx="6873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39A05A45-D0BC-88FC-4452-02A306ABAA81}"/>
              </a:ext>
            </a:extLst>
          </p:cNvPr>
          <p:cNvSpPr txBox="1">
            <a:spLocks/>
          </p:cNvSpPr>
          <p:nvPr/>
        </p:nvSpPr>
        <p:spPr>
          <a:xfrm>
            <a:off x="545124" y="361776"/>
            <a:ext cx="3261945" cy="5871970"/>
          </a:xfrm>
          <a:prstGeom prst="rect">
            <a:avLst/>
          </a:prstGeom>
        </p:spPr>
        <p:txBody>
          <a:bodyPr>
            <a:normAutofit fontScale="850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en-IN" dirty="0" err="1"/>
              <a:t>Pairplot</a:t>
            </a:r>
            <a:endParaRPr lang="en-IN" dirty="0"/>
          </a:p>
          <a:p>
            <a:r>
              <a:rPr lang="en-US" dirty="0" err="1"/>
              <a:t>Paiplot</a:t>
            </a:r>
            <a:r>
              <a:rPr lang="en-US" dirty="0"/>
              <a:t> helps in understanding the pairwise relationships between different variables in a dataset.</a:t>
            </a:r>
          </a:p>
          <a:p>
            <a:r>
              <a:rPr lang="en-US" dirty="0"/>
              <a:t>All the variables have a linear relationship with target variable</a:t>
            </a:r>
          </a:p>
          <a:p>
            <a:r>
              <a:rPr lang="en-US" dirty="0"/>
              <a:t>The histograms along the diagonal show the distribution of each variable. For example, the engine size distribution is right-skewed, indicating that most vehicles have smaller engine sizes. The distribution of CO2 emissions is also right-skewed.</a:t>
            </a:r>
          </a:p>
          <a:p>
            <a:r>
              <a:rPr lang="en-US" dirty="0"/>
              <a:t>The plots show a clear linear relationship, highlighting that more fuel consumption leads directly to higher emissions.</a:t>
            </a:r>
            <a:endParaRPr lang="en-IN" dirty="0"/>
          </a:p>
        </p:txBody>
      </p:sp>
    </p:spTree>
    <p:extLst>
      <p:ext uri="{BB962C8B-B14F-4D97-AF65-F5344CB8AC3E}">
        <p14:creationId xmlns:p14="http://schemas.microsoft.com/office/powerpoint/2010/main" val="85387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Categorization of variables</a:t>
            </a:r>
          </a:p>
        </p:txBody>
      </p:sp>
      <p:sp>
        <p:nvSpPr>
          <p:cNvPr id="3" name="Text Placeholder 2"/>
          <p:cNvSpPr>
            <a:spLocks noGrp="1"/>
          </p:cNvSpPr>
          <p:nvPr>
            <p:ph type="body" idx="1"/>
          </p:nvPr>
        </p:nvSpPr>
        <p:spPr/>
        <p:txBody>
          <a:bodyPr/>
          <a:lstStyle/>
          <a:p>
            <a:r>
              <a:rPr lang="en-US" b="1" dirty="0"/>
              <a:t>Transmission Categories</a:t>
            </a:r>
          </a:p>
          <a:p>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To streamline the analysis and modeling process, we categorized the 'Transmission' variable into three broader categories: 'Automated Manual', 'Automatic', and 'Manual'. The rationale behind this categorization is to reduce the complexity arising from the numerous specific transmission types, each of which may not have sufficient representation in the dataset for reliable modeling.</a:t>
            </a:r>
          </a:p>
          <a:p>
            <a:pPr>
              <a:buFont typeface="Arial" panose="020B0604020202020204" pitchFamily="34" charset="0"/>
              <a:buChar char="•"/>
            </a:pPr>
            <a:r>
              <a:rPr lang="en-US" b="1" dirty="0"/>
              <a:t>Automated Manual:</a:t>
            </a:r>
            <a:r>
              <a:rPr lang="en-US" dirty="0"/>
              <a:t> Includes all variants of automated manual transmissions (e.g., AV7, AV6, AM5).</a:t>
            </a:r>
          </a:p>
          <a:p>
            <a:pPr>
              <a:buFont typeface="Arial" panose="020B0604020202020204" pitchFamily="34" charset="0"/>
              <a:buChar char="•"/>
            </a:pPr>
            <a:r>
              <a:rPr lang="en-US" b="1" dirty="0"/>
              <a:t>Automatic:</a:t>
            </a:r>
            <a:r>
              <a:rPr lang="en-US" dirty="0"/>
              <a:t> Encompasses all standard automatic transmissions (e.g., AS6, AS8).</a:t>
            </a:r>
          </a:p>
          <a:p>
            <a:pPr>
              <a:buFont typeface="Arial" panose="020B0604020202020204" pitchFamily="34" charset="0"/>
              <a:buChar char="•"/>
            </a:pPr>
            <a:r>
              <a:rPr lang="en-US" b="1" dirty="0"/>
              <a:t>Manual:</a:t>
            </a:r>
            <a:r>
              <a:rPr lang="en-US" dirty="0"/>
              <a:t> Groups all manual transmission types (e.g., M6, M7).</a:t>
            </a:r>
          </a:p>
          <a:p>
            <a:r>
              <a:rPr lang="en-US" dirty="0"/>
              <a:t>This categorization helps in simplifying the model and potentially improving its performance by focusing on the broader behavior of transmission types rather than their specific subtypes.</a:t>
            </a:r>
          </a:p>
          <a:p>
            <a:endParaRPr lang="en-US" dirty="0"/>
          </a:p>
        </p:txBody>
      </p:sp>
      <p:sp>
        <p:nvSpPr>
          <p:cNvPr id="5" name="Text Placeholder 4"/>
          <p:cNvSpPr>
            <a:spLocks noGrp="1"/>
          </p:cNvSpPr>
          <p:nvPr>
            <p:ph type="body" sz="quarter" idx="3"/>
          </p:nvPr>
        </p:nvSpPr>
        <p:spPr/>
        <p:txBody>
          <a:bodyPr/>
          <a:lstStyle/>
          <a:p>
            <a:r>
              <a:rPr lang="en-US" b="1" dirty="0"/>
              <a:t>Vehicle Class Categories</a:t>
            </a:r>
          </a:p>
          <a:p>
            <a:endParaRPr lang="en-US" dirty="0"/>
          </a:p>
        </p:txBody>
      </p:sp>
      <p:sp>
        <p:nvSpPr>
          <p:cNvPr id="6" name="Content Placeholder 5"/>
          <p:cNvSpPr>
            <a:spLocks noGrp="1"/>
          </p:cNvSpPr>
          <p:nvPr>
            <p:ph sz="quarter" idx="4"/>
          </p:nvPr>
        </p:nvSpPr>
        <p:spPr>
          <a:xfrm>
            <a:off x="6412294" y="2424112"/>
            <a:ext cx="4919472" cy="3748088"/>
          </a:xfrm>
        </p:spPr>
        <p:txBody>
          <a:bodyPr>
            <a:normAutofit fontScale="70000" lnSpcReduction="20000"/>
          </a:bodyPr>
          <a:lstStyle/>
          <a:p>
            <a:r>
              <a:rPr lang="en-US" dirty="0"/>
              <a:t>Similarly, the 'Vehicle </a:t>
            </a:r>
            <a:r>
              <a:rPr lang="en-US" dirty="0" err="1"/>
              <a:t>Class'</a:t>
            </a:r>
            <a:r>
              <a:rPr lang="en-US" dirty="0"/>
              <a:t> variable was categorized into four main groups: 'SUVs', 'Cars', 'Trucks', and 'Others'. This grouping was done based on the typical use cases and characteristics of the vehicles:</a:t>
            </a:r>
          </a:p>
          <a:p>
            <a:pPr>
              <a:buFont typeface="Arial" panose="020B0604020202020204" pitchFamily="34" charset="0"/>
              <a:buChar char="•"/>
            </a:pPr>
            <a:r>
              <a:rPr lang="en-US" b="1" dirty="0"/>
              <a:t>SUVs:</a:t>
            </a:r>
            <a:r>
              <a:rPr lang="en-US" dirty="0"/>
              <a:t> Includes both small and standard SUVs.</a:t>
            </a:r>
          </a:p>
          <a:p>
            <a:pPr>
              <a:buFont typeface="Arial" panose="020B0604020202020204" pitchFamily="34" charset="0"/>
              <a:buChar char="•"/>
            </a:pPr>
            <a:r>
              <a:rPr lang="en-US" b="1" dirty="0"/>
              <a:t>Cars:</a:t>
            </a:r>
            <a:r>
              <a:rPr lang="en-US" dirty="0"/>
              <a:t> Covers various car types including mid-size, compact, subcompact, and full-size vehicles.</a:t>
            </a:r>
          </a:p>
          <a:p>
            <a:pPr>
              <a:buFont typeface="Arial" panose="020B0604020202020204" pitchFamily="34" charset="0"/>
              <a:buChar char="•"/>
            </a:pPr>
            <a:r>
              <a:rPr lang="en-US" b="1" dirty="0"/>
              <a:t>Trucks:</a:t>
            </a:r>
            <a:r>
              <a:rPr lang="en-US" dirty="0"/>
              <a:t> Consists of standard and small pickup trucks.</a:t>
            </a:r>
          </a:p>
          <a:p>
            <a:pPr>
              <a:buFont typeface="Arial" panose="020B0604020202020204" pitchFamily="34" charset="0"/>
              <a:buChar char="•"/>
            </a:pPr>
            <a:r>
              <a:rPr lang="en-US" b="1" dirty="0"/>
              <a:t>Others:</a:t>
            </a:r>
            <a:r>
              <a:rPr lang="en-US" dirty="0"/>
              <a:t> Encompasses other types of vehicles such as vans and special purpose vehicles.</a:t>
            </a:r>
          </a:p>
          <a:p>
            <a:r>
              <a:rPr lang="en-US" dirty="0"/>
              <a:t>This categorization aligns with common industry practices and helps in reducing the model complexity, allowing for more robust and interpretable results.</a:t>
            </a:r>
          </a:p>
          <a:p>
            <a:endParaRPr lang="en-US"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BB6730F-0690-560F-053C-A199D1EAF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16" y="334108"/>
            <a:ext cx="5377144" cy="43651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940382-E02D-B5CA-7067-C004522E6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125" y="334107"/>
            <a:ext cx="5073430" cy="42203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A48507-0628-F983-2C14-4AD7907FDB14}"/>
              </a:ext>
            </a:extLst>
          </p:cNvPr>
          <p:cNvSpPr txBox="1"/>
          <p:nvPr/>
        </p:nvSpPr>
        <p:spPr>
          <a:xfrm>
            <a:off x="1055077" y="5292969"/>
            <a:ext cx="4378569" cy="646331"/>
          </a:xfrm>
          <a:prstGeom prst="rect">
            <a:avLst/>
          </a:prstGeom>
          <a:noFill/>
        </p:spPr>
        <p:txBody>
          <a:bodyPr wrap="square" rtlCol="0">
            <a:spAutoFit/>
          </a:bodyPr>
          <a:lstStyle/>
          <a:p>
            <a:r>
              <a:rPr lang="en-IN" dirty="0"/>
              <a:t>Most of the vehicles are automatic and manual</a:t>
            </a:r>
          </a:p>
        </p:txBody>
      </p:sp>
      <p:sp>
        <p:nvSpPr>
          <p:cNvPr id="3" name="TextBox 2">
            <a:extLst>
              <a:ext uri="{FF2B5EF4-FFF2-40B4-BE49-F238E27FC236}">
                <a16:creationId xmlns:a16="http://schemas.microsoft.com/office/drawing/2014/main" id="{304D9E02-A106-03A0-3357-84B78ABAE651}"/>
              </a:ext>
            </a:extLst>
          </p:cNvPr>
          <p:cNvSpPr txBox="1"/>
          <p:nvPr/>
        </p:nvSpPr>
        <p:spPr>
          <a:xfrm>
            <a:off x="6605956" y="5278315"/>
            <a:ext cx="4378569" cy="646331"/>
          </a:xfrm>
          <a:prstGeom prst="rect">
            <a:avLst/>
          </a:prstGeom>
          <a:noFill/>
        </p:spPr>
        <p:txBody>
          <a:bodyPr wrap="square" rtlCol="0">
            <a:spAutoFit/>
          </a:bodyPr>
          <a:lstStyle/>
          <a:p>
            <a:r>
              <a:rPr lang="en-IN" dirty="0"/>
              <a:t>Most of the cars vehicles use </a:t>
            </a:r>
            <a:r>
              <a:rPr lang="en-IN" dirty="0" err="1"/>
              <a:t>Regualar</a:t>
            </a:r>
            <a:r>
              <a:rPr lang="en-IN" dirty="0"/>
              <a:t> gasoline or premium gasoline as fuel.</a:t>
            </a:r>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categorical variables to numeric</a:t>
            </a:r>
          </a:p>
        </p:txBody>
      </p:sp>
      <p:sp>
        <p:nvSpPr>
          <p:cNvPr id="4" name="Text Placeholder 3"/>
          <p:cNvSpPr>
            <a:spLocks noGrp="1"/>
          </p:cNvSpPr>
          <p:nvPr>
            <p:ph type="body" sz="half" idx="2"/>
          </p:nvPr>
        </p:nvSpPr>
        <p:spPr>
          <a:xfrm>
            <a:off x="1104900" y="1600200"/>
            <a:ext cx="9305192" cy="1160585"/>
          </a:xfrm>
        </p:spPr>
        <p:txBody>
          <a:bodyPr/>
          <a:lstStyle/>
          <a:p>
            <a:r>
              <a:rPr lang="en-US" dirty="0"/>
              <a:t>Using label encoder converted transmission category and vehicle category to numeric,</a:t>
            </a:r>
          </a:p>
          <a:p>
            <a:r>
              <a:rPr lang="en-US" dirty="0"/>
              <a:t>Using one hot encoder converted fuel type to numeric.</a:t>
            </a:r>
          </a:p>
        </p:txBody>
      </p:sp>
      <p:sp>
        <p:nvSpPr>
          <p:cNvPr id="3" name="Content Placeholder 2"/>
          <p:cNvSpPr>
            <a:spLocks noGrp="1"/>
          </p:cNvSpPr>
          <p:nvPr>
            <p:ph idx="1"/>
          </p:nvPr>
        </p:nvSpPr>
        <p:spPr>
          <a:xfrm>
            <a:off x="1104900" y="2959223"/>
            <a:ext cx="9724292" cy="2984377"/>
          </a:xfrm>
        </p:spPr>
        <p:txBody>
          <a:bodyPr/>
          <a:lstStyle/>
          <a:p>
            <a:pPr marL="0" indent="0">
              <a:buNone/>
            </a:pPr>
            <a:r>
              <a:rPr lang="en-US" dirty="0"/>
              <a:t>Splitting the data into training and testing</a:t>
            </a:r>
          </a:p>
          <a:p>
            <a:pPr marL="0" indent="0">
              <a:buNone/>
            </a:pPr>
            <a:r>
              <a:rPr lang="en-US" dirty="0"/>
              <a:t>Split the dataset into a 70:30 ratio of training and testing dataset.</a:t>
            </a:r>
          </a:p>
          <a:p>
            <a:pPr marL="0" indent="0">
              <a:buNone/>
            </a:pPr>
            <a:r>
              <a:rPr lang="en-US" dirty="0"/>
              <a:t>Using minmax scaler, scaled the trained and tested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784E-34B0-981A-6C75-527012E4C033}"/>
              </a:ext>
            </a:extLst>
          </p:cNvPr>
          <p:cNvSpPr>
            <a:spLocks noGrp="1"/>
          </p:cNvSpPr>
          <p:nvPr>
            <p:ph type="title"/>
          </p:nvPr>
        </p:nvSpPr>
        <p:spPr/>
        <p:txBody>
          <a:bodyPr/>
          <a:lstStyle/>
          <a:p>
            <a:r>
              <a:rPr lang="en-IN" dirty="0"/>
              <a:t>Regression Models </a:t>
            </a:r>
          </a:p>
        </p:txBody>
      </p:sp>
      <p:sp>
        <p:nvSpPr>
          <p:cNvPr id="3" name="Content Placeholder 2">
            <a:extLst>
              <a:ext uri="{FF2B5EF4-FFF2-40B4-BE49-F238E27FC236}">
                <a16:creationId xmlns:a16="http://schemas.microsoft.com/office/drawing/2014/main" id="{F43A57A9-0476-B264-BB11-762C5ADCE118}"/>
              </a:ext>
            </a:extLst>
          </p:cNvPr>
          <p:cNvSpPr txBox="1">
            <a:spLocks/>
          </p:cNvSpPr>
          <p:nvPr/>
        </p:nvSpPr>
        <p:spPr>
          <a:xfrm>
            <a:off x="1104900" y="1600201"/>
            <a:ext cx="9724292" cy="43434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a:t>To find the best model to predict the amount of carbon dioxide emitted, the following were used:</a:t>
            </a:r>
          </a:p>
          <a:p>
            <a:r>
              <a:rPr lang="en-US" dirty="0"/>
              <a:t>Linear regression (Multiple Linear Regression)</a:t>
            </a:r>
          </a:p>
          <a:p>
            <a:r>
              <a:rPr lang="en-US" dirty="0"/>
              <a:t>Lasso Regression</a:t>
            </a:r>
          </a:p>
          <a:p>
            <a:r>
              <a:rPr lang="en-US" dirty="0"/>
              <a:t>Support Vector Regression</a:t>
            </a:r>
          </a:p>
          <a:p>
            <a:r>
              <a:rPr lang="en-US" dirty="0"/>
              <a:t>Decision Tree Regressor</a:t>
            </a:r>
          </a:p>
          <a:p>
            <a:r>
              <a:rPr lang="en-US" dirty="0"/>
              <a:t>Random Forest Regressor</a:t>
            </a:r>
          </a:p>
          <a:p>
            <a:r>
              <a:rPr lang="en-US" dirty="0"/>
              <a:t>Extreme Gradient Boosting</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410021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2C320-6BDD-E02A-61B1-C720DF964831}"/>
              </a:ext>
            </a:extLst>
          </p:cNvPr>
          <p:cNvSpPr txBox="1"/>
          <p:nvPr/>
        </p:nvSpPr>
        <p:spPr>
          <a:xfrm>
            <a:off x="870438" y="474785"/>
            <a:ext cx="10840915" cy="7017306"/>
          </a:xfrm>
          <a:prstGeom prst="rect">
            <a:avLst/>
          </a:prstGeom>
          <a:noFill/>
        </p:spPr>
        <p:txBody>
          <a:bodyPr wrap="square">
            <a:spAutoFit/>
          </a:bodyPr>
          <a:lstStyle/>
          <a:p>
            <a:r>
              <a:rPr lang="en-US" b="1" dirty="0"/>
              <a:t>Linear Regression (Multiple Linear Regression):</a:t>
            </a:r>
            <a:endParaRPr lang="en-US" dirty="0"/>
          </a:p>
          <a:p>
            <a:pPr>
              <a:buFont typeface="Arial" panose="020B0604020202020204" pitchFamily="34" charset="0"/>
              <a:buChar char="•"/>
            </a:pPr>
            <a:r>
              <a:rPr lang="en-US" dirty="0"/>
              <a:t>Linear regression is a fundamental statistical method used to model the relationship between a dependent variable and one or more independent variables. Multiple linear regression extends this to include multiple independent variables. The goal is to find the best-fitting linear equation that minimizes the sum of squared residuals .</a:t>
            </a:r>
          </a:p>
          <a:p>
            <a:pPr>
              <a:buFont typeface="Arial" panose="020B0604020202020204" pitchFamily="34" charset="0"/>
              <a:buChar char="•"/>
            </a:pPr>
            <a:endParaRPr lang="en-US" dirty="0"/>
          </a:p>
          <a:p>
            <a:r>
              <a:rPr lang="en-US" b="1" dirty="0"/>
              <a:t>Lasso Regression:</a:t>
            </a:r>
            <a:endParaRPr lang="en-US" dirty="0"/>
          </a:p>
          <a:p>
            <a:pPr>
              <a:buFont typeface="Arial" panose="020B0604020202020204" pitchFamily="34" charset="0"/>
              <a:buChar char="•"/>
            </a:pPr>
            <a:r>
              <a:rPr lang="en-US" dirty="0"/>
              <a:t>Lasso (Least Absolute Shrinkage and Selection Operator) regression is a type of linear regression that includes a penalty equal to the absolute value of the magnitude of coefficients. This helps in feature selection by shrinking some coefficients to zero, thus removing them from the model.</a:t>
            </a:r>
          </a:p>
          <a:p>
            <a:endParaRPr lang="en-US" dirty="0"/>
          </a:p>
          <a:p>
            <a:r>
              <a:rPr lang="en-US" b="1" dirty="0"/>
              <a:t>Support Vector Regression (SVR):</a:t>
            </a:r>
            <a:endParaRPr lang="en-US" dirty="0"/>
          </a:p>
          <a:p>
            <a:pPr>
              <a:buFont typeface="Arial" panose="020B0604020202020204" pitchFamily="34" charset="0"/>
              <a:buChar char="•"/>
            </a:pPr>
            <a:r>
              <a:rPr lang="en-US" dirty="0"/>
              <a:t>SVR is a type of support vector machine (SVM) for regression tasks. It attempts to find a hyperplane in a high-dimensional space that best fits the data. SVR uses kernel functions to transform the data and make it possible to perform the linear separation in a higher-dimensional space.</a:t>
            </a:r>
          </a:p>
          <a:p>
            <a:pPr>
              <a:buFont typeface="Arial" panose="020B0604020202020204" pitchFamily="34" charset="0"/>
              <a:buChar char="•"/>
            </a:pPr>
            <a:endParaRPr lang="en-US" dirty="0"/>
          </a:p>
          <a:p>
            <a:r>
              <a:rPr lang="en-US" b="1" dirty="0"/>
              <a:t>Decision Tree Regressor:</a:t>
            </a:r>
            <a:endParaRPr lang="en-US" dirty="0"/>
          </a:p>
          <a:p>
            <a:pPr>
              <a:buFont typeface="Arial" panose="020B0604020202020204" pitchFamily="34" charset="0"/>
              <a:buChar char="•"/>
            </a:pPr>
            <a:r>
              <a:rPr lang="en-US" dirty="0"/>
              <a:t>A decision tree regressor splits the data into subsets based on the value of input features, forming a tree structure. Each leaf node of the tree represents a predicted value. The model works by recursively splitting the data at points that result in the maximum reduction in variance.</a:t>
            </a:r>
          </a:p>
          <a:p>
            <a:endParaRPr lang="en-US" dirty="0"/>
          </a:p>
          <a:p>
            <a:endParaRPr lang="en-US" dirty="0"/>
          </a:p>
          <a:p>
            <a:pPr>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3809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41650B-BC07-4D6A-F365-4ADDA3487BA1}"/>
              </a:ext>
            </a:extLst>
          </p:cNvPr>
          <p:cNvSpPr txBox="1"/>
          <p:nvPr/>
        </p:nvSpPr>
        <p:spPr>
          <a:xfrm>
            <a:off x="982540" y="874684"/>
            <a:ext cx="10350744" cy="2862322"/>
          </a:xfrm>
          <a:prstGeom prst="rect">
            <a:avLst/>
          </a:prstGeom>
          <a:noFill/>
        </p:spPr>
        <p:txBody>
          <a:bodyPr wrap="square">
            <a:spAutoFit/>
          </a:bodyPr>
          <a:lstStyle/>
          <a:p>
            <a:r>
              <a:rPr lang="en-US" b="1" dirty="0"/>
              <a:t>Random Forest Regressor:</a:t>
            </a:r>
            <a:endParaRPr lang="en-US" dirty="0"/>
          </a:p>
          <a:p>
            <a:pPr>
              <a:buFont typeface="Arial" panose="020B0604020202020204" pitchFamily="34" charset="0"/>
              <a:buChar char="•"/>
            </a:pPr>
            <a:r>
              <a:rPr lang="en-US" dirty="0"/>
              <a:t>A random forest regressor is an ensemble method that constructs multiple decision trees during training and outputs the average prediction of individual trees. It improves prediction accuracy and controls overfitting by averaging multiple trees, which decorrelates individual trees.</a:t>
            </a:r>
          </a:p>
          <a:p>
            <a:endParaRPr lang="en-US" b="1" dirty="0"/>
          </a:p>
          <a:p>
            <a:r>
              <a:rPr lang="en-US" b="1" dirty="0"/>
              <a:t>Extreme Gradient Boosting (</a:t>
            </a:r>
            <a:r>
              <a:rPr lang="en-US" b="1" dirty="0" err="1"/>
              <a:t>XGBoost</a:t>
            </a:r>
            <a:r>
              <a:rPr lang="en-US" b="1" dirty="0"/>
              <a:t>):</a:t>
            </a:r>
            <a:endParaRPr lang="en-US" dirty="0"/>
          </a:p>
          <a:p>
            <a:pPr>
              <a:buFont typeface="Arial" panose="020B0604020202020204" pitchFamily="34" charset="0"/>
              <a:buChar char="•"/>
            </a:pPr>
            <a:r>
              <a:rPr lang="en-US" dirty="0" err="1"/>
              <a:t>XGBoost</a:t>
            </a:r>
            <a:r>
              <a:rPr lang="en-US" dirty="0"/>
              <a:t> is an advanced implementation of gradient boosting for supervised learning. It builds trees sequentially, with each new tree correcting errors made by previous ones. </a:t>
            </a:r>
            <a:r>
              <a:rPr lang="en-US" dirty="0" err="1"/>
              <a:t>XGBoost</a:t>
            </a:r>
            <a:r>
              <a:rPr lang="en-US" dirty="0"/>
              <a:t> optimizes both the model's performance and computational speed using parallel processing and other enhancements.</a:t>
            </a:r>
          </a:p>
        </p:txBody>
      </p:sp>
    </p:spTree>
    <p:extLst>
      <p:ext uri="{BB962C8B-B14F-4D97-AF65-F5344CB8AC3E}">
        <p14:creationId xmlns:p14="http://schemas.microsoft.com/office/powerpoint/2010/main" val="18073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21B-4C7A-8B81-5D1F-F3E3F9FD742C}"/>
              </a:ext>
            </a:extLst>
          </p:cNvPr>
          <p:cNvSpPr>
            <a:spLocks noGrp="1"/>
          </p:cNvSpPr>
          <p:nvPr>
            <p:ph type="title"/>
          </p:nvPr>
        </p:nvSpPr>
        <p:spPr/>
        <p:txBody>
          <a:bodyPr/>
          <a:lstStyle/>
          <a:p>
            <a:r>
              <a:rPr lang="en-IN" dirty="0"/>
              <a:t>Model Evaluation</a:t>
            </a:r>
            <a:br>
              <a:rPr lang="en-IN" dirty="0"/>
            </a:br>
            <a:endParaRPr lang="en-IN" dirty="0"/>
          </a:p>
        </p:txBody>
      </p:sp>
      <p:sp>
        <p:nvSpPr>
          <p:cNvPr id="6" name="Content Placeholder 5">
            <a:extLst>
              <a:ext uri="{FF2B5EF4-FFF2-40B4-BE49-F238E27FC236}">
                <a16:creationId xmlns:a16="http://schemas.microsoft.com/office/drawing/2014/main" id="{D8343FC3-1DD0-9493-0C2E-4F236BE2B085}"/>
              </a:ext>
            </a:extLst>
          </p:cNvPr>
          <p:cNvSpPr>
            <a:spLocks noGrp="1"/>
          </p:cNvSpPr>
          <p:nvPr>
            <p:ph idx="1"/>
          </p:nvPr>
        </p:nvSpPr>
        <p:spPr/>
        <p:txBody>
          <a:bodyPr>
            <a:normAutofit fontScale="92500" lnSpcReduction="20000"/>
          </a:bodyPr>
          <a:lstStyle/>
          <a:p>
            <a:r>
              <a:rPr lang="en-IN" dirty="0"/>
              <a:t>Model metrics used to evaluate regression models were</a:t>
            </a:r>
          </a:p>
          <a:p>
            <a:r>
              <a:rPr lang="en-IN" dirty="0"/>
              <a:t>Mean Square error</a:t>
            </a:r>
          </a:p>
          <a:p>
            <a:r>
              <a:rPr lang="en-IN" dirty="0"/>
              <a:t>Mean Absolute Error</a:t>
            </a:r>
          </a:p>
          <a:p>
            <a:r>
              <a:rPr lang="en-IN" dirty="0"/>
              <a:t>Root Mean Square Error</a:t>
            </a:r>
          </a:p>
          <a:p>
            <a:r>
              <a:rPr lang="en-IN" dirty="0"/>
              <a:t>R2_Score</a:t>
            </a:r>
          </a:p>
          <a:p>
            <a:pPr marL="0" indent="0">
              <a:buNone/>
            </a:pPr>
            <a:r>
              <a:rPr lang="en-IN" dirty="0"/>
              <a:t>After evaluation of all the models XGB had minimum MSE,MAE,RMSE, and highest R2_score compared to other models.</a:t>
            </a:r>
            <a:r>
              <a:rPr lang="en-US" dirty="0"/>
              <a:t> </a:t>
            </a:r>
          </a:p>
          <a:p>
            <a:pPr marL="0" indent="0">
              <a:buNone/>
            </a:pPr>
            <a:r>
              <a:rPr lang="en-US" dirty="0"/>
              <a:t>Mean Absolute Error: 2.1043865676855313</a:t>
            </a:r>
          </a:p>
          <a:p>
            <a:pPr marL="0" indent="0">
              <a:buNone/>
            </a:pPr>
            <a:r>
              <a:rPr lang="en-US" dirty="0"/>
              <a:t>Mean Squared Error: 11.106306404307675</a:t>
            </a:r>
          </a:p>
          <a:p>
            <a:pPr marL="0" indent="0">
              <a:buNone/>
            </a:pPr>
            <a:r>
              <a:rPr lang="en-US" dirty="0"/>
              <a:t>Root Mean Square Error: 4.972055089801721</a:t>
            </a:r>
          </a:p>
          <a:p>
            <a:pPr marL="0" indent="0">
              <a:buNone/>
            </a:pPr>
            <a:r>
              <a:rPr lang="en-US" dirty="0"/>
              <a:t>R2_squared: 0.9964647563550962</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6778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3CB817D-1242-7844-753F-2CCC6D8D3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823913"/>
            <a:ext cx="80962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pPr>
              <a:buFont typeface="Wingdings" panose="05000000000000000000" pitchFamily="2" charset="2"/>
              <a:buChar char="Ø"/>
            </a:pPr>
            <a:r>
              <a:rPr lang="en-US" sz="2000" b="0" i="0" dirty="0">
                <a:solidFill>
                  <a:schemeClr val="tx2"/>
                </a:solidFill>
                <a:effectLst/>
              </a:rPr>
              <a:t>Project Description</a:t>
            </a:r>
            <a:endParaRPr lang="en-US" sz="2000" dirty="0">
              <a:solidFill>
                <a:schemeClr val="tx2"/>
              </a:solidFill>
            </a:endParaRPr>
          </a:p>
          <a:p>
            <a:pPr>
              <a:buFont typeface="Wingdings" panose="05000000000000000000" pitchFamily="2" charset="2"/>
              <a:buChar char="Ø"/>
            </a:pPr>
            <a:r>
              <a:rPr lang="en-US" sz="2000" b="0" i="0" dirty="0">
                <a:solidFill>
                  <a:schemeClr val="tx2"/>
                </a:solidFill>
                <a:effectLst/>
              </a:rPr>
              <a:t>Objective</a:t>
            </a:r>
          </a:p>
          <a:p>
            <a:pPr>
              <a:buFont typeface="Wingdings" panose="05000000000000000000" pitchFamily="2" charset="2"/>
              <a:buChar char="Ø"/>
            </a:pPr>
            <a:r>
              <a:rPr lang="en-US" dirty="0">
                <a:solidFill>
                  <a:schemeClr val="tx2"/>
                </a:solidFill>
              </a:rPr>
              <a:t>Description of Data</a:t>
            </a:r>
          </a:p>
          <a:p>
            <a:pPr>
              <a:buFont typeface="Wingdings" panose="05000000000000000000" pitchFamily="2" charset="2"/>
              <a:buChar char="Ø"/>
            </a:pPr>
            <a:r>
              <a:rPr lang="en-US" sz="2000" dirty="0">
                <a:solidFill>
                  <a:schemeClr val="tx2"/>
                </a:solidFill>
              </a:rPr>
              <a:t>Exploratory Data Analysis</a:t>
            </a:r>
          </a:p>
          <a:p>
            <a:pPr>
              <a:buFont typeface="Wingdings" panose="05000000000000000000" pitchFamily="2" charset="2"/>
              <a:buChar char="Ø"/>
            </a:pPr>
            <a:r>
              <a:rPr lang="en-US" dirty="0">
                <a:solidFill>
                  <a:schemeClr val="tx2"/>
                </a:solidFill>
              </a:rPr>
              <a:t>Model Selection</a:t>
            </a:r>
          </a:p>
          <a:p>
            <a:pPr>
              <a:buFont typeface="Wingdings" panose="05000000000000000000" pitchFamily="2" charset="2"/>
              <a:buChar char="Ø"/>
            </a:pPr>
            <a:r>
              <a:rPr lang="en-US" sz="2000" dirty="0">
                <a:solidFill>
                  <a:schemeClr val="tx2"/>
                </a:solidFill>
              </a:rPr>
              <a:t>Model Evaluation</a:t>
            </a:r>
          </a:p>
          <a:p>
            <a:pPr>
              <a:buFont typeface="Wingdings" panose="05000000000000000000" pitchFamily="2" charset="2"/>
              <a:buChar char="Ø"/>
            </a:pPr>
            <a:r>
              <a:rPr lang="en-US" dirty="0">
                <a:solidFill>
                  <a:schemeClr val="tx2"/>
                </a:solidFill>
              </a:rPr>
              <a:t>Model Deployment</a:t>
            </a:r>
          </a:p>
          <a:p>
            <a:pPr>
              <a:buFont typeface="Wingdings" panose="05000000000000000000" pitchFamily="2" charset="2"/>
              <a:buChar char="Ø"/>
            </a:pPr>
            <a:r>
              <a:rPr lang="en-US" sz="2000" dirty="0">
                <a:solidFill>
                  <a:schemeClr val="tx2"/>
                </a:solidFill>
              </a:rPr>
              <a:t>Conclusion</a:t>
            </a:r>
          </a:p>
          <a:p>
            <a:pPr marL="0" indent="0">
              <a:buNone/>
            </a:pP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2910-3D12-06DC-BB35-342891BFD00A}"/>
              </a:ext>
            </a:extLst>
          </p:cNvPr>
          <p:cNvSpPr>
            <a:spLocks noGrp="1"/>
          </p:cNvSpPr>
          <p:nvPr>
            <p:ph type="title"/>
          </p:nvPr>
        </p:nvSpPr>
        <p:spPr/>
        <p:txBody>
          <a:bodyPr/>
          <a:lstStyle/>
          <a:p>
            <a:r>
              <a:rPr lang="en-IN" dirty="0"/>
              <a:t>Model Deployment and User Interface</a:t>
            </a:r>
          </a:p>
        </p:txBody>
      </p:sp>
      <p:sp>
        <p:nvSpPr>
          <p:cNvPr id="3" name="Content Placeholder 2">
            <a:extLst>
              <a:ext uri="{FF2B5EF4-FFF2-40B4-BE49-F238E27FC236}">
                <a16:creationId xmlns:a16="http://schemas.microsoft.com/office/drawing/2014/main" id="{82CD2EC4-0846-6BFF-9DB6-B98108443388}"/>
              </a:ext>
            </a:extLst>
          </p:cNvPr>
          <p:cNvSpPr>
            <a:spLocks noGrp="1"/>
          </p:cNvSpPr>
          <p:nvPr>
            <p:ph idx="1"/>
          </p:nvPr>
        </p:nvSpPr>
        <p:spPr>
          <a:xfrm>
            <a:off x="1104900" y="1600200"/>
            <a:ext cx="10187354" cy="3763108"/>
          </a:xfrm>
        </p:spPr>
        <p:txBody>
          <a:bodyPr>
            <a:normAutofit/>
          </a:bodyPr>
          <a:lstStyle/>
          <a:p>
            <a:pPr marL="0" indent="0">
              <a:buNone/>
            </a:pPr>
            <a:r>
              <a:rPr lang="en-US" dirty="0"/>
              <a:t>To efficiently predict CO2 emissions, we implemented the following: </a:t>
            </a:r>
            <a:r>
              <a:rPr kumimoji="0" lang="en-US" altLang="en-US" sz="2000" b="0" i="0" u="none" strike="noStrike" cap="none" normalizeH="0" baseline="0" dirty="0">
                <a:ln>
                  <a:noFill/>
                </a:ln>
                <a:solidFill>
                  <a:schemeClr val="tx1"/>
                </a:solidFill>
                <a:effectLst/>
              </a:rPr>
              <a:t>Saved the trained model as a pickle file for future use. Enhances efficiency and easy deployment.</a:t>
            </a:r>
          </a:p>
          <a:p>
            <a:pPr marL="0" indent="0">
              <a:buNone/>
            </a:pPr>
            <a:endParaRPr kumimoji="0" lang="en-US" altLang="en-US" sz="2000" b="0" i="0" u="none" strike="noStrike" cap="none" normalizeH="0" baseline="0" dirty="0">
              <a:ln>
                <a:noFill/>
              </a:ln>
              <a:solidFill>
                <a:schemeClr val="tx1"/>
              </a:solidFill>
              <a:effectLst/>
            </a:endParaRPr>
          </a:p>
          <a:p>
            <a:pPr marL="0" indent="0">
              <a:buNone/>
            </a:pPr>
            <a:r>
              <a:rPr kumimoji="0" lang="en-US" altLang="en-US" sz="2000" b="0" i="0" u="none" strike="noStrike" cap="none" normalizeH="0" baseline="0" dirty="0">
                <a:ln>
                  <a:noFill/>
                </a:ln>
                <a:solidFill>
                  <a:schemeClr val="tx1"/>
                </a:solidFill>
                <a:effectLst/>
              </a:rPr>
              <a:t>Developed an interactive app using </a:t>
            </a:r>
            <a:r>
              <a:rPr kumimoji="0" lang="en-US" altLang="en-US" sz="2000" b="0" i="0" u="none" strike="noStrike" cap="none" normalizeH="0" baseline="0" dirty="0" err="1">
                <a:ln>
                  <a:noFill/>
                </a:ln>
                <a:solidFill>
                  <a:schemeClr val="tx1"/>
                </a:solidFill>
                <a:effectLst/>
              </a:rPr>
              <a:t>Streamlit</a:t>
            </a:r>
            <a:r>
              <a:rPr kumimoji="0" lang="en-US" altLang="en-US" sz="2000" b="0" i="0" u="none" strike="noStrike" cap="none" normalizeH="0" baseline="0" dirty="0">
                <a:ln>
                  <a:noFill/>
                </a:ln>
                <a:solidFill>
                  <a:schemeClr val="tx1"/>
                </a:solidFill>
                <a:effectLst/>
              </a:rPr>
              <a:t> for real-time predictions. Users input features and the app displays predicted CO2 emissions.</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8683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E23-A6DF-7A84-0DA2-FD705C49CD2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07901F-F778-3174-816B-7EE3C56CB134}"/>
              </a:ext>
            </a:extLst>
          </p:cNvPr>
          <p:cNvSpPr>
            <a:spLocks noGrp="1"/>
          </p:cNvSpPr>
          <p:nvPr>
            <p:ph idx="1"/>
          </p:nvPr>
        </p:nvSpPr>
        <p:spPr>
          <a:xfrm>
            <a:off x="1104900" y="1600199"/>
            <a:ext cx="9980682" cy="2831124"/>
          </a:xfrm>
        </p:spPr>
        <p:txBody>
          <a:bodyPr>
            <a:normAutofit/>
          </a:bodyPr>
          <a:lstStyle/>
          <a:p>
            <a:pPr marL="0" indent="0">
              <a:buNone/>
            </a:pPr>
            <a:r>
              <a:rPr lang="en-US" dirty="0"/>
              <a:t>In this project, we successfully developed a machine-learning model to predict CO2 emissions based on vehicle features. By saving the trained model as a pickle file and creating an interactive web interface using </a:t>
            </a:r>
            <a:r>
              <a:rPr lang="en-US" dirty="0" err="1"/>
              <a:t>Streamlit</a:t>
            </a:r>
            <a:r>
              <a:rPr lang="en-US" dirty="0"/>
              <a:t>, we provided a practical tool for real-time CO2 emission predictions. This solution enhances accessibility and usability, making it valuable for stakeholders aiming to reduce their carbon footprint. Accurate CO2 emission predictions are crucial for understanding and mitigating environmental impacts. This project demonstrates how machine learning can be leveraged to provide actionable insights, helping individuals and organizations make informed decisions to reduce CO2 emissions and contribute to a more sustainable future.</a:t>
            </a:r>
            <a:endParaRPr lang="en-IN" dirty="0"/>
          </a:p>
        </p:txBody>
      </p:sp>
    </p:spTree>
    <p:extLst>
      <p:ext uri="{BB962C8B-B14F-4D97-AF65-F5344CB8AC3E}">
        <p14:creationId xmlns:p14="http://schemas.microsoft.com/office/powerpoint/2010/main" val="351304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Description</a:t>
            </a:r>
          </a:p>
        </p:txBody>
      </p:sp>
      <p:sp>
        <p:nvSpPr>
          <p:cNvPr id="4" name="Content Placeholder 3">
            <a:extLst>
              <a:ext uri="{FF2B5EF4-FFF2-40B4-BE49-F238E27FC236}">
                <a16:creationId xmlns:a16="http://schemas.microsoft.com/office/drawing/2014/main" id="{0A477F9F-8EE5-371C-B8DD-B131EAC3AACA}"/>
              </a:ext>
            </a:extLst>
          </p:cNvPr>
          <p:cNvSpPr>
            <a:spLocks noGrp="1"/>
          </p:cNvSpPr>
          <p:nvPr>
            <p:ph idx="1"/>
          </p:nvPr>
        </p:nvSpPr>
        <p:spPr>
          <a:xfrm>
            <a:off x="1391988" y="4515374"/>
            <a:ext cx="9641397" cy="2342626"/>
          </a:xfrm>
        </p:spPr>
        <p:txBody>
          <a:bodyPr/>
          <a:lstStyle/>
          <a:p>
            <a:pPr marL="0" indent="0" algn="ctr">
              <a:buNone/>
            </a:pPr>
            <a:r>
              <a:rPr lang="en-US" dirty="0"/>
              <a:t>The objective of this project is to analyze the factors influencing high CO2 emissions from vehicles, develop predictive models to assess and identify vehicles emitting high amounts of CO2 and propose strategies for mitigating these emissions. This aims to contribute towards addressing global warming and climate change by promoting more sustainable transportation practices.</a:t>
            </a:r>
            <a:endParaRPr lang="en-IN" dirty="0"/>
          </a:p>
        </p:txBody>
      </p:sp>
      <p:sp>
        <p:nvSpPr>
          <p:cNvPr id="5" name="Title 1">
            <a:extLst>
              <a:ext uri="{FF2B5EF4-FFF2-40B4-BE49-F238E27FC236}">
                <a16:creationId xmlns:a16="http://schemas.microsoft.com/office/drawing/2014/main" id="{BF82E984-F3D9-C498-1018-179A2779ADF5}"/>
              </a:ext>
            </a:extLst>
          </p:cNvPr>
          <p:cNvSpPr txBox="1">
            <a:spLocks/>
          </p:cNvSpPr>
          <p:nvPr/>
        </p:nvSpPr>
        <p:spPr>
          <a:xfrm>
            <a:off x="1222346" y="3272902"/>
            <a:ext cx="9980682" cy="1096962"/>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dirty="0"/>
              <a:t>Objective</a:t>
            </a:r>
          </a:p>
        </p:txBody>
      </p:sp>
      <p:sp>
        <p:nvSpPr>
          <p:cNvPr id="8" name="Content Placeholder 3">
            <a:extLst>
              <a:ext uri="{FF2B5EF4-FFF2-40B4-BE49-F238E27FC236}">
                <a16:creationId xmlns:a16="http://schemas.microsoft.com/office/drawing/2014/main" id="{E0E3E8A2-D1E7-B033-7618-407572729BB1}"/>
              </a:ext>
            </a:extLst>
          </p:cNvPr>
          <p:cNvSpPr txBox="1">
            <a:spLocks/>
          </p:cNvSpPr>
          <p:nvPr/>
        </p:nvSpPr>
        <p:spPr>
          <a:xfrm>
            <a:off x="1257300" y="1752600"/>
            <a:ext cx="9641397" cy="234262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US" dirty="0"/>
              <a:t>CO2 emissions from vehicles are a significant contributor to global warming and climate change. The widespread use of internal combustion engine (ICE) vehicles powered by gasoline and diesel fuels has led to substantial CO2 emissions, affecting air quality and public health. Various factors, including driving habits, fuel type, and vehicle efficiency, influence the emission of high amounts of CO2. Understanding these factors is crucial to developing effective strategies to mitigate the impact of vehicle emissions on the environment and climate.</a:t>
            </a:r>
            <a:endParaRPr lang="en-IN"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data</a:t>
            </a:r>
          </a:p>
        </p:txBody>
      </p:sp>
      <p:sp>
        <p:nvSpPr>
          <p:cNvPr id="3" name="Content Placeholder 2"/>
          <p:cNvSpPr>
            <a:spLocks noGrp="1"/>
          </p:cNvSpPr>
          <p:nvPr>
            <p:ph sz="half" idx="1"/>
          </p:nvPr>
        </p:nvSpPr>
        <p:spPr>
          <a:xfrm>
            <a:off x="1104899" y="1600200"/>
            <a:ext cx="9980682" cy="1512116"/>
          </a:xfrm>
        </p:spPr>
        <p:txBody>
          <a:bodyPr>
            <a:normAutofit fontScale="92500" lnSpcReduction="10000"/>
          </a:bodyPr>
          <a:lstStyle/>
          <a:p>
            <a:pPr marL="0" indent="0">
              <a:buNone/>
            </a:pPr>
            <a:r>
              <a:rPr lang="en-US" dirty="0"/>
              <a:t>This dataset captures the details of how CO2 emissions by a vehicle can vary with the different features. The dataset has been taken from the Canada Government’s official open data website. This is a compiled version. This contains data over a period of 7 years. It’s a regression dataset.</a:t>
            </a:r>
          </a:p>
          <a:p>
            <a:pPr marL="0" indent="0">
              <a:buNone/>
            </a:pPr>
            <a:r>
              <a:rPr lang="en-US" dirty="0"/>
              <a:t>There are a total of 7385 rows and 12 columns.</a:t>
            </a:r>
          </a:p>
        </p:txBody>
      </p:sp>
      <p:pic>
        <p:nvPicPr>
          <p:cNvPr id="7" name="Content Placeholder 6">
            <a:extLst>
              <a:ext uri="{FF2B5EF4-FFF2-40B4-BE49-F238E27FC236}">
                <a16:creationId xmlns:a16="http://schemas.microsoft.com/office/drawing/2014/main" id="{06E91483-CFE5-7168-2A5B-F4C248C5056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573" t="38295" r="10" b="26031"/>
          <a:stretch/>
        </p:blipFill>
        <p:spPr>
          <a:xfrm>
            <a:off x="662731" y="3611461"/>
            <a:ext cx="11145177" cy="2319555"/>
          </a:xfr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3B3851-DCFC-F783-BA70-641E65ACFB35}"/>
              </a:ext>
            </a:extLst>
          </p:cNvPr>
          <p:cNvSpPr txBox="1">
            <a:spLocks/>
          </p:cNvSpPr>
          <p:nvPr/>
        </p:nvSpPr>
        <p:spPr>
          <a:xfrm>
            <a:off x="889234" y="704675"/>
            <a:ext cx="9580227" cy="489917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endParaRPr lang="en-IN" dirty="0"/>
          </a:p>
        </p:txBody>
      </p:sp>
      <p:sp>
        <p:nvSpPr>
          <p:cNvPr id="5" name="Content Placeholder 2">
            <a:extLst>
              <a:ext uri="{FF2B5EF4-FFF2-40B4-BE49-F238E27FC236}">
                <a16:creationId xmlns:a16="http://schemas.microsoft.com/office/drawing/2014/main" id="{B4EB7F61-B753-E003-97AA-E19C33107702}"/>
              </a:ext>
            </a:extLst>
          </p:cNvPr>
          <p:cNvSpPr txBox="1">
            <a:spLocks/>
          </p:cNvSpPr>
          <p:nvPr/>
        </p:nvSpPr>
        <p:spPr>
          <a:xfrm>
            <a:off x="1157681" y="704676"/>
            <a:ext cx="4862119" cy="5467524"/>
          </a:xfrm>
          <a:prstGeom prst="rect">
            <a:avLst/>
          </a:prstGeom>
        </p:spPr>
        <p:txBody>
          <a:bodyPr>
            <a:normAutofit fontScale="32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700" dirty="0"/>
              <a:t>There are a few abbreviations that have been used to describe the features.</a:t>
            </a:r>
          </a:p>
          <a:p>
            <a:pPr marL="0" indent="0">
              <a:buNone/>
            </a:pPr>
            <a:r>
              <a:rPr lang="en-US" sz="3700" dirty="0"/>
              <a:t>Model</a:t>
            </a:r>
          </a:p>
          <a:p>
            <a:r>
              <a:rPr lang="en-US" sz="3700" dirty="0"/>
              <a:t>4WD/4X4 = Four-wheel drive</a:t>
            </a:r>
          </a:p>
          <a:p>
            <a:r>
              <a:rPr lang="en-US" sz="3700" dirty="0"/>
              <a:t>AWD = All-wheel drive</a:t>
            </a:r>
          </a:p>
          <a:p>
            <a:r>
              <a:rPr lang="en-US" sz="3700" dirty="0"/>
              <a:t>FFV = Flexible-fuel vehicle</a:t>
            </a:r>
          </a:p>
          <a:p>
            <a:r>
              <a:rPr lang="en-US" sz="3700" dirty="0"/>
              <a:t>SWB = Short wheelbase</a:t>
            </a:r>
          </a:p>
          <a:p>
            <a:r>
              <a:rPr lang="en-US" sz="3700" dirty="0"/>
              <a:t>LWB = Long wheelbase</a:t>
            </a:r>
          </a:p>
          <a:p>
            <a:r>
              <a:rPr lang="en-US" sz="3700" dirty="0"/>
              <a:t>EWB = Extended wheelbase</a:t>
            </a:r>
          </a:p>
          <a:p>
            <a:pPr marL="0" indent="0">
              <a:buFont typeface="Wingdings" panose="05000000000000000000" pitchFamily="2" charset="2"/>
              <a:buNone/>
            </a:pPr>
            <a:r>
              <a:rPr lang="en-US" sz="3700" dirty="0"/>
              <a:t>Transmission</a:t>
            </a:r>
          </a:p>
          <a:p>
            <a:r>
              <a:rPr lang="en-US" sz="3700" dirty="0"/>
              <a:t>A = Automatic</a:t>
            </a:r>
          </a:p>
          <a:p>
            <a:r>
              <a:rPr lang="en-US" sz="3700" dirty="0"/>
              <a:t>AM = Automated manual</a:t>
            </a:r>
          </a:p>
          <a:p>
            <a:r>
              <a:rPr lang="en-US" sz="3700" dirty="0"/>
              <a:t>AS = Automatic with select shift</a:t>
            </a:r>
          </a:p>
          <a:p>
            <a:r>
              <a:rPr lang="en-US" sz="3700" dirty="0"/>
              <a:t>AV = Continuously variable </a:t>
            </a:r>
          </a:p>
          <a:p>
            <a:r>
              <a:rPr lang="en-US" sz="3700" dirty="0"/>
              <a:t>M = Manual</a:t>
            </a:r>
          </a:p>
          <a:p>
            <a:r>
              <a:rPr lang="en-US" sz="3700" dirty="0"/>
              <a:t>3 - 10 = Number of gears</a:t>
            </a:r>
          </a:p>
          <a:p>
            <a:endParaRPr lang="en-US" dirty="0"/>
          </a:p>
          <a:p>
            <a:endParaRPr lang="en-IN" dirty="0"/>
          </a:p>
        </p:txBody>
      </p:sp>
      <p:sp>
        <p:nvSpPr>
          <p:cNvPr id="6" name="Content Placeholder 3">
            <a:extLst>
              <a:ext uri="{FF2B5EF4-FFF2-40B4-BE49-F238E27FC236}">
                <a16:creationId xmlns:a16="http://schemas.microsoft.com/office/drawing/2014/main" id="{28224470-73D8-D3AE-47EE-1752DC70FCA6}"/>
              </a:ext>
            </a:extLst>
          </p:cNvPr>
          <p:cNvSpPr txBox="1">
            <a:spLocks/>
          </p:cNvSpPr>
          <p:nvPr/>
        </p:nvSpPr>
        <p:spPr>
          <a:xfrm>
            <a:off x="6172202" y="1124126"/>
            <a:ext cx="5035490" cy="5150840"/>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1200" dirty="0"/>
              <a:t>Fuel type</a:t>
            </a:r>
          </a:p>
          <a:p>
            <a:r>
              <a:rPr lang="en-US" sz="1200" dirty="0"/>
              <a:t>X = Regular gasoline</a:t>
            </a:r>
          </a:p>
          <a:p>
            <a:r>
              <a:rPr lang="en-US" sz="1200" dirty="0"/>
              <a:t>Z = Premium gasoline</a:t>
            </a:r>
          </a:p>
          <a:p>
            <a:r>
              <a:rPr lang="en-US" sz="1200" dirty="0"/>
              <a:t>D = Diesel</a:t>
            </a:r>
          </a:p>
          <a:p>
            <a:r>
              <a:rPr lang="en-US" sz="1200" dirty="0"/>
              <a:t>E = Ethanol (E85)</a:t>
            </a:r>
          </a:p>
          <a:p>
            <a:r>
              <a:rPr lang="en-US" sz="1200" dirty="0"/>
              <a:t>N = Natural gas</a:t>
            </a:r>
          </a:p>
          <a:p>
            <a:endParaRPr lang="en-US" sz="1200" dirty="0"/>
          </a:p>
          <a:p>
            <a:pPr marL="0" indent="0">
              <a:buNone/>
            </a:pPr>
            <a:r>
              <a:rPr lang="en-US" sz="1200" dirty="0"/>
              <a:t>Fuel Consumption</a:t>
            </a:r>
          </a:p>
          <a:p>
            <a:r>
              <a:rPr lang="en-US" sz="1200" dirty="0"/>
              <a:t>City and highway fuel consumption ratings are shown in liters per 100 kilometers (L/100 km) - the combined rating (55% city, 45% highway) is shown in L/100 km and in miles per gallon (mpg)</a:t>
            </a:r>
          </a:p>
          <a:p>
            <a:endParaRPr lang="en-US" sz="1200" dirty="0"/>
          </a:p>
          <a:p>
            <a:r>
              <a:rPr lang="en-US" sz="1200" dirty="0"/>
              <a:t>CO2 Emissions</a:t>
            </a:r>
          </a:p>
          <a:p>
            <a:r>
              <a:rPr lang="en-US" sz="1200" dirty="0"/>
              <a:t>The tailpipe emissions of carbon dioxide (in grams per kilometer) for combined city and highway driving</a:t>
            </a:r>
            <a:endParaRPr lang="en-IN" sz="1200" dirty="0"/>
          </a:p>
          <a:p>
            <a:endParaRPr lang="en-IN" sz="1200" dirty="0"/>
          </a:p>
        </p:txBody>
      </p:sp>
    </p:spTree>
    <p:extLst>
      <p:ext uri="{BB962C8B-B14F-4D97-AF65-F5344CB8AC3E}">
        <p14:creationId xmlns:p14="http://schemas.microsoft.com/office/powerpoint/2010/main" val="297628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2BB1-9A76-FDBB-D365-F0B93A070F14}"/>
              </a:ext>
            </a:extLst>
          </p:cNvPr>
          <p:cNvSpPr>
            <a:spLocks noGrp="1"/>
          </p:cNvSpPr>
          <p:nvPr>
            <p:ph type="title"/>
          </p:nvPr>
        </p:nvSpPr>
        <p:spPr/>
        <p:txBody>
          <a:bodyPr/>
          <a:lstStyle/>
          <a:p>
            <a:r>
              <a:rPr lang="en-IN" dirty="0"/>
              <a:t>Exploratory data analysis</a:t>
            </a:r>
          </a:p>
        </p:txBody>
      </p:sp>
      <p:pic>
        <p:nvPicPr>
          <p:cNvPr id="6" name="Picture 5">
            <a:extLst>
              <a:ext uri="{FF2B5EF4-FFF2-40B4-BE49-F238E27FC236}">
                <a16:creationId xmlns:a16="http://schemas.microsoft.com/office/drawing/2014/main" id="{8619AE2C-F515-E26D-D528-BA9B7786D40C}"/>
              </a:ext>
            </a:extLst>
          </p:cNvPr>
          <p:cNvPicPr>
            <a:picLocks noChangeAspect="1"/>
          </p:cNvPicPr>
          <p:nvPr/>
        </p:nvPicPr>
        <p:blipFill rotWithShape="1">
          <a:blip r:embed="rId2">
            <a:extLst>
              <a:ext uri="{28A0092B-C50C-407E-A947-70E740481C1C}">
                <a14:useLocalDpi xmlns:a14="http://schemas.microsoft.com/office/drawing/2010/main" val="0"/>
              </a:ext>
            </a:extLst>
          </a:blip>
          <a:srcRect t="36697"/>
          <a:stretch/>
        </p:blipFill>
        <p:spPr>
          <a:xfrm>
            <a:off x="360727" y="1510017"/>
            <a:ext cx="11308525" cy="4026717"/>
          </a:xfrm>
          <a:prstGeom prst="rect">
            <a:avLst/>
          </a:prstGeom>
        </p:spPr>
      </p:pic>
    </p:spTree>
    <p:extLst>
      <p:ext uri="{BB962C8B-B14F-4D97-AF65-F5344CB8AC3E}">
        <p14:creationId xmlns:p14="http://schemas.microsoft.com/office/powerpoint/2010/main" val="276962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30C668-49BD-9825-79AB-849D123DB5AE}"/>
              </a:ext>
            </a:extLst>
          </p:cNvPr>
          <p:cNvSpPr txBox="1">
            <a:spLocks/>
          </p:cNvSpPr>
          <p:nvPr/>
        </p:nvSpPr>
        <p:spPr>
          <a:xfrm>
            <a:off x="1106762" y="866162"/>
            <a:ext cx="9866038" cy="1675701"/>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Font typeface="Wingdings" panose="05000000000000000000" pitchFamily="2" charset="2"/>
              <a:buNone/>
            </a:pPr>
            <a:r>
              <a:rPr lang="en-IN" dirty="0"/>
              <a:t>There were no missing values in the dataset. The presence of Duplicate rows was checked and removed accordingly.</a:t>
            </a:r>
          </a:p>
          <a:p>
            <a:pPr marL="0" indent="0" algn="ctr">
              <a:buFont typeface="Wingdings" panose="05000000000000000000" pitchFamily="2" charset="2"/>
              <a:buNone/>
            </a:pPr>
            <a:r>
              <a:rPr lang="en-IN" dirty="0"/>
              <a:t>Univariate analysis, bivariate analysis, and multivariate analysis of various features were analysed to understand the patterns and distribution and their relationship with the target variable.</a:t>
            </a:r>
          </a:p>
        </p:txBody>
      </p:sp>
      <p:pic>
        <p:nvPicPr>
          <p:cNvPr id="3" name="Picture 2">
            <a:extLst>
              <a:ext uri="{FF2B5EF4-FFF2-40B4-BE49-F238E27FC236}">
                <a16:creationId xmlns:a16="http://schemas.microsoft.com/office/drawing/2014/main" id="{05F8BC02-718A-7F7B-E122-CAD877D46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99" y="2860646"/>
            <a:ext cx="5090300" cy="33023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6C02042-0B3B-2CF5-7051-CFEF127CF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39" y="2639944"/>
            <a:ext cx="4935762" cy="387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2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89DD090-10E3-1A6E-5647-08B9ECB08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89" y="184559"/>
            <a:ext cx="5113424" cy="33974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C67E682-632F-C3BE-E4B5-7BA8910C2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760" y="184560"/>
            <a:ext cx="6065151" cy="35569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6C8D699-21BE-804F-4574-8836F1B6D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055" y="3820029"/>
            <a:ext cx="3921808" cy="312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59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DAD1814-922B-1A27-8956-C07F6F8B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99" y="129877"/>
            <a:ext cx="4616260" cy="276432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38B4464A-188F-DD2D-7D43-B099F0039B67}"/>
              </a:ext>
            </a:extLst>
          </p:cNvPr>
          <p:cNvSpPr txBox="1">
            <a:spLocks/>
          </p:cNvSpPr>
          <p:nvPr/>
        </p:nvSpPr>
        <p:spPr>
          <a:xfrm>
            <a:off x="5544008" y="901358"/>
            <a:ext cx="5032266" cy="857774"/>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sz="1000" dirty="0"/>
              <a:t>Detection of outliers</a:t>
            </a:r>
          </a:p>
          <a:p>
            <a:pPr marL="0" indent="0">
              <a:lnSpc>
                <a:spcPct val="100000"/>
              </a:lnSpc>
              <a:buFont typeface="Wingdings" panose="05000000000000000000" pitchFamily="2" charset="2"/>
              <a:buNone/>
            </a:pPr>
            <a:r>
              <a:rPr lang="en-US" sz="1000" dirty="0"/>
              <a:t>Using a boxplot one can spot the outliers in a dataset. In the above diagram. Outliers are spotted beyond the whisker. Those outliers were removed using the interquartile range.</a:t>
            </a:r>
          </a:p>
        </p:txBody>
      </p:sp>
      <p:pic>
        <p:nvPicPr>
          <p:cNvPr id="5124" name="Picture 4">
            <a:extLst>
              <a:ext uri="{FF2B5EF4-FFF2-40B4-BE49-F238E27FC236}">
                <a16:creationId xmlns:a16="http://schemas.microsoft.com/office/drawing/2014/main" id="{214263A7-9B4D-79CA-5271-9B1DEBF2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11" y="3078760"/>
            <a:ext cx="5828246" cy="333478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082CA61-3DC7-B28F-6B22-13696D631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445" y="3143316"/>
            <a:ext cx="5453419" cy="357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01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372</TotalTime>
  <Words>1587</Words>
  <Application>Microsoft Office PowerPoint</Application>
  <PresentationFormat>Widescreen</PresentationFormat>
  <Paragraphs>138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Euphemia</vt:lpstr>
      <vt:lpstr>Plantagenet Cherokee</vt:lpstr>
      <vt:lpstr>Wingdings</vt:lpstr>
      <vt:lpstr>Academic Literature 16x9</vt:lpstr>
      <vt:lpstr>Predicting Vehicle Carbon Dioxide Emissions Using Machine Learning</vt:lpstr>
      <vt:lpstr>Content</vt:lpstr>
      <vt:lpstr>Project Description</vt:lpstr>
      <vt:lpstr>Description of data</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Categorization of variables</vt:lpstr>
      <vt:lpstr>PowerPoint Presentation</vt:lpstr>
      <vt:lpstr>Converting categorical variables to numeric</vt:lpstr>
      <vt:lpstr>Regression Models </vt:lpstr>
      <vt:lpstr>PowerPoint Presentation</vt:lpstr>
      <vt:lpstr>PowerPoint Presentation</vt:lpstr>
      <vt:lpstr>Model Evaluation </vt:lpstr>
      <vt:lpstr>PowerPoint Presentation</vt:lpstr>
      <vt:lpstr>Model Deployment and User Interface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Shibu S</dc:creator>
  <cp:lastModifiedBy>Shibu S</cp:lastModifiedBy>
  <cp:revision>5</cp:revision>
  <dcterms:created xsi:type="dcterms:W3CDTF">2024-06-12T20:29:40Z</dcterms:created>
  <dcterms:modified xsi:type="dcterms:W3CDTF">2024-06-16T19:54:10Z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