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24DC19-7E78-4014-9BD2-936DF00F01C5}" type="datetimeFigureOut">
              <a:rPr lang="en-US" smtClean="0"/>
              <a:t>4/13/2016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3B71FE-6B43-4D73-BCB1-D47F3CF43DAF}" type="slidenum">
              <a:rPr lang="en-US" smtClean="0"/>
              <a:t>‹#›</a:t>
            </a:fld>
            <a:endParaRPr lang="en-US"/>
          </a:p>
        </p:txBody>
      </p:sp>
    </p:spTree>
    <p:extLst>
      <p:ext uri="{BB962C8B-B14F-4D97-AF65-F5344CB8AC3E}">
        <p14:creationId xmlns:p14="http://schemas.microsoft.com/office/powerpoint/2010/main" val="1905722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42C917-F3C6-4592-9154-0232F94E61B0}" type="slidenum">
              <a:rPr lang="en-US" smtClean="0"/>
              <a:t>11</a:t>
            </a:fld>
            <a:endParaRPr lang="en-US"/>
          </a:p>
        </p:txBody>
      </p:sp>
    </p:spTree>
    <p:extLst>
      <p:ext uri="{BB962C8B-B14F-4D97-AF65-F5344CB8AC3E}">
        <p14:creationId xmlns:p14="http://schemas.microsoft.com/office/powerpoint/2010/main" val="1102477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42C917-F3C6-4592-9154-0232F94E61B0}" type="slidenum">
              <a:rPr lang="en-US" smtClean="0"/>
              <a:t>12</a:t>
            </a:fld>
            <a:endParaRPr lang="en-US"/>
          </a:p>
        </p:txBody>
      </p:sp>
    </p:spTree>
    <p:extLst>
      <p:ext uri="{BB962C8B-B14F-4D97-AF65-F5344CB8AC3E}">
        <p14:creationId xmlns:p14="http://schemas.microsoft.com/office/powerpoint/2010/main" val="1163252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42C917-F3C6-4592-9154-0232F94E61B0}" type="slidenum">
              <a:rPr lang="en-US" smtClean="0"/>
              <a:t>13</a:t>
            </a:fld>
            <a:endParaRPr lang="en-US"/>
          </a:p>
        </p:txBody>
      </p:sp>
    </p:spTree>
    <p:extLst>
      <p:ext uri="{BB962C8B-B14F-4D97-AF65-F5344CB8AC3E}">
        <p14:creationId xmlns:p14="http://schemas.microsoft.com/office/powerpoint/2010/main" val="3674200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42C917-F3C6-4592-9154-0232F94E61B0}" type="slidenum">
              <a:rPr lang="en-US" smtClean="0"/>
              <a:t>14</a:t>
            </a:fld>
            <a:endParaRPr lang="en-US"/>
          </a:p>
        </p:txBody>
      </p:sp>
    </p:spTree>
    <p:extLst>
      <p:ext uri="{BB962C8B-B14F-4D97-AF65-F5344CB8AC3E}">
        <p14:creationId xmlns:p14="http://schemas.microsoft.com/office/powerpoint/2010/main" val="1427107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42C917-F3C6-4592-9154-0232F94E61B0}" type="slidenum">
              <a:rPr lang="en-US" smtClean="0"/>
              <a:t>15</a:t>
            </a:fld>
            <a:endParaRPr lang="en-US"/>
          </a:p>
        </p:txBody>
      </p:sp>
    </p:spTree>
    <p:extLst>
      <p:ext uri="{BB962C8B-B14F-4D97-AF65-F5344CB8AC3E}">
        <p14:creationId xmlns:p14="http://schemas.microsoft.com/office/powerpoint/2010/main" val="419416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42C917-F3C6-4592-9154-0232F94E61B0}" type="slidenum">
              <a:rPr lang="en-US" smtClean="0"/>
              <a:t>16</a:t>
            </a:fld>
            <a:endParaRPr lang="en-US"/>
          </a:p>
        </p:txBody>
      </p:sp>
    </p:spTree>
    <p:extLst>
      <p:ext uri="{BB962C8B-B14F-4D97-AF65-F5344CB8AC3E}">
        <p14:creationId xmlns:p14="http://schemas.microsoft.com/office/powerpoint/2010/main" val="1501964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42C917-F3C6-4592-9154-0232F94E61B0}" type="slidenum">
              <a:rPr lang="en-US" smtClean="0"/>
              <a:t>17</a:t>
            </a:fld>
            <a:endParaRPr lang="en-US"/>
          </a:p>
        </p:txBody>
      </p:sp>
    </p:spTree>
    <p:extLst>
      <p:ext uri="{BB962C8B-B14F-4D97-AF65-F5344CB8AC3E}">
        <p14:creationId xmlns:p14="http://schemas.microsoft.com/office/powerpoint/2010/main" val="1518074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42C917-F3C6-4592-9154-0232F94E61B0}" type="slidenum">
              <a:rPr lang="en-US" smtClean="0"/>
              <a:t>18</a:t>
            </a:fld>
            <a:endParaRPr lang="en-US"/>
          </a:p>
        </p:txBody>
      </p:sp>
    </p:spTree>
    <p:extLst>
      <p:ext uri="{BB962C8B-B14F-4D97-AF65-F5344CB8AC3E}">
        <p14:creationId xmlns:p14="http://schemas.microsoft.com/office/powerpoint/2010/main" val="164749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42C917-F3C6-4592-9154-0232F94E61B0}" type="slidenum">
              <a:rPr lang="en-US" smtClean="0"/>
              <a:t>19</a:t>
            </a:fld>
            <a:endParaRPr lang="en-US"/>
          </a:p>
        </p:txBody>
      </p:sp>
    </p:spTree>
    <p:extLst>
      <p:ext uri="{BB962C8B-B14F-4D97-AF65-F5344CB8AC3E}">
        <p14:creationId xmlns:p14="http://schemas.microsoft.com/office/powerpoint/2010/main" val="2892279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4/13/2016</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4/13/2016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Developer Dashboards: The Need for Qualitative Analysis</a:t>
            </a:r>
            <a:endParaRPr lang="en-US" dirty="0"/>
          </a:p>
        </p:txBody>
      </p:sp>
      <p:sp>
        <p:nvSpPr>
          <p:cNvPr id="3" name="Subtitle 2"/>
          <p:cNvSpPr>
            <a:spLocks noGrp="1"/>
          </p:cNvSpPr>
          <p:nvPr>
            <p:ph type="subTitle" idx="1"/>
          </p:nvPr>
        </p:nvSpPr>
        <p:spPr>
          <a:xfrm>
            <a:off x="1507067" y="4050833"/>
            <a:ext cx="7766936" cy="1708836"/>
          </a:xfrm>
        </p:spPr>
        <p:txBody>
          <a:bodyPr>
            <a:normAutofit fontScale="92500" lnSpcReduction="20000"/>
          </a:bodyPr>
          <a:lstStyle/>
          <a:p>
            <a:r>
              <a:rPr lang="en-US" dirty="0" smtClean="0"/>
              <a:t>Presented by</a:t>
            </a:r>
          </a:p>
          <a:p>
            <a:r>
              <a:rPr lang="en-US" dirty="0" smtClean="0"/>
              <a:t>Gopi Krishna Swargam</a:t>
            </a:r>
          </a:p>
          <a:p>
            <a:r>
              <a:rPr lang="en-US" dirty="0" err="1" smtClean="0"/>
              <a:t>Nandanamudi</a:t>
            </a:r>
            <a:r>
              <a:rPr lang="en-US" dirty="0" smtClean="0"/>
              <a:t> </a:t>
            </a:r>
            <a:r>
              <a:rPr lang="en-US" dirty="0" err="1" smtClean="0"/>
              <a:t>Jyothi</a:t>
            </a:r>
            <a:r>
              <a:rPr lang="en-US" dirty="0" smtClean="0"/>
              <a:t> Kiran</a:t>
            </a:r>
          </a:p>
          <a:p>
            <a:r>
              <a:rPr lang="en-US" dirty="0" smtClean="0"/>
              <a:t>Junaid </a:t>
            </a:r>
            <a:r>
              <a:rPr lang="en-US" dirty="0" err="1" smtClean="0"/>
              <a:t>Sidrah</a:t>
            </a:r>
            <a:endParaRPr lang="en-US" dirty="0" smtClean="0"/>
          </a:p>
          <a:p>
            <a:r>
              <a:rPr lang="en-US" dirty="0" err="1" smtClean="0"/>
              <a:t>Mohannad</a:t>
            </a:r>
            <a:endParaRPr lang="en-US" dirty="0"/>
          </a:p>
        </p:txBody>
      </p:sp>
    </p:spTree>
    <p:extLst>
      <p:ext uri="{BB962C8B-B14F-4D97-AF65-F5344CB8AC3E}">
        <p14:creationId xmlns:p14="http://schemas.microsoft.com/office/powerpoint/2010/main" val="1131381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683" y="669271"/>
            <a:ext cx="10363200" cy="1470025"/>
          </a:xfrm>
        </p:spPr>
        <p:txBody>
          <a:bodyPr>
            <a:normAutofit/>
          </a:bodyPr>
          <a:lstStyle/>
          <a:p>
            <a:r>
              <a:rPr lang="en-US" sz="3200" dirty="0"/>
              <a:t>Situational Awareness:</a:t>
            </a:r>
            <a:endParaRPr lang="en-US" sz="3200" dirty="0">
              <a:latin typeface="+mj-lt"/>
            </a:endParaRPr>
          </a:p>
        </p:txBody>
      </p:sp>
      <p:sp>
        <p:nvSpPr>
          <p:cNvPr id="3" name="Subtitle 2"/>
          <p:cNvSpPr>
            <a:spLocks noGrp="1"/>
          </p:cNvSpPr>
          <p:nvPr>
            <p:ph type="subTitle" idx="1"/>
          </p:nvPr>
        </p:nvSpPr>
        <p:spPr>
          <a:xfrm>
            <a:off x="169683" y="2302496"/>
            <a:ext cx="10539166" cy="3890913"/>
          </a:xfrm>
        </p:spPr>
        <p:txBody>
          <a:bodyPr>
            <a:noAutofit/>
          </a:bodyPr>
          <a:lstStyle/>
          <a:p>
            <a:pPr marL="342900" indent="-342900" algn="l">
              <a:buFont typeface="Arial" panose="020B0604020202020204" pitchFamily="34" charset="0"/>
              <a:buChar char="•"/>
            </a:pPr>
            <a:r>
              <a:rPr lang="en-US" sz="1800" dirty="0">
                <a:solidFill>
                  <a:schemeClr val="tx1"/>
                </a:solidFill>
              </a:rPr>
              <a:t>supplementing quantitative dashboards with more developer-specific qualitative data can improve developers’ situational awareness of their working context.</a:t>
            </a:r>
          </a:p>
          <a:p>
            <a:pPr marL="742950" lvl="1" indent="-285750" algn="l">
              <a:buFont typeface="Wingdings" panose="05000000000000000000" pitchFamily="2" charset="2"/>
              <a:buChar char="Ø"/>
            </a:pPr>
            <a:endParaRPr lang="en-US" sz="1800" dirty="0" smtClean="0">
              <a:solidFill>
                <a:schemeClr val="tx1"/>
              </a:solidFill>
            </a:endParaRPr>
          </a:p>
          <a:p>
            <a:pPr marL="742950" lvl="1" indent="-285750" algn="l">
              <a:buFont typeface="Wingdings" panose="05000000000000000000" pitchFamily="2" charset="2"/>
              <a:buChar char="Ø"/>
            </a:pPr>
            <a:r>
              <a:rPr lang="en-US" sz="1800" dirty="0" smtClean="0">
                <a:solidFill>
                  <a:schemeClr val="tx1"/>
                </a:solidFill>
              </a:rPr>
              <a:t>      </a:t>
            </a:r>
            <a:r>
              <a:rPr lang="en-US" sz="1800" dirty="0">
                <a:solidFill>
                  <a:schemeClr val="tx1"/>
                </a:solidFill>
              </a:rPr>
              <a:t>From the experience in analyzing the data available in Bugzilla, we also believe the data required to build developer-specific qualitative dashboards already exists; much like quantitative analytics.</a:t>
            </a:r>
          </a:p>
          <a:p>
            <a:pPr algn="l"/>
            <a:endParaRPr lang="en-US" sz="1800" dirty="0">
              <a:solidFill>
                <a:schemeClr val="tx1"/>
              </a:solidFill>
            </a:endParaRPr>
          </a:p>
          <a:p>
            <a:pPr marL="342900" indent="-342900" algn="l">
              <a:buFont typeface="Arial" panose="020B0604020202020204" pitchFamily="34" charset="0"/>
              <a:buChar char="•"/>
            </a:pPr>
            <a:r>
              <a:rPr lang="en-US" sz="1800" dirty="0">
                <a:solidFill>
                  <a:schemeClr val="tx1"/>
                </a:solidFill>
              </a:rPr>
              <a:t>The goal of this awareness  is to keep better track of the ever-increasing number of issues involved in complex software systems.</a:t>
            </a:r>
          </a:p>
          <a:p>
            <a:pPr algn="l"/>
            <a:endParaRPr lang="en-US" sz="1800" dirty="0">
              <a:solidFill>
                <a:schemeClr val="tx1"/>
              </a:solidFill>
              <a:latin typeface="+mn-lt"/>
            </a:endParaRPr>
          </a:p>
        </p:txBody>
      </p:sp>
      <p:sp>
        <p:nvSpPr>
          <p:cNvPr id="5" name="Slide Number Placeholder 4"/>
          <p:cNvSpPr>
            <a:spLocks noGrp="1"/>
          </p:cNvSpPr>
          <p:nvPr>
            <p:ph type="sldNum" sz="quarter" idx="12"/>
          </p:nvPr>
        </p:nvSpPr>
        <p:spPr/>
        <p:txBody>
          <a:bodyPr/>
          <a:lstStyle/>
          <a:p>
            <a:fld id="{5FAD8A63-AB99-094D-874B-7C6430332091}" type="slidenum">
              <a:rPr lang="en-US" smtClean="0"/>
              <a:t>10</a:t>
            </a:fld>
            <a:endParaRPr lang="en-US"/>
          </a:p>
        </p:txBody>
      </p:sp>
      <p:sp>
        <p:nvSpPr>
          <p:cNvPr id="6" name="Footer Placeholder 5"/>
          <p:cNvSpPr>
            <a:spLocks noGrp="1"/>
          </p:cNvSpPr>
          <p:nvPr>
            <p:ph type="ftr" sz="quarter" idx="11"/>
          </p:nvPr>
        </p:nvSpPr>
        <p:spPr/>
        <p:txBody>
          <a:bodyPr/>
          <a:lstStyle/>
          <a:p>
            <a:r>
              <a:rPr lang="en-US" sz="1600" dirty="0"/>
              <a:t>5</a:t>
            </a:r>
          </a:p>
        </p:txBody>
      </p:sp>
    </p:spTree>
    <p:extLst>
      <p:ext uri="{BB962C8B-B14F-4D97-AF65-F5344CB8AC3E}">
        <p14:creationId xmlns:p14="http://schemas.microsoft.com/office/powerpoint/2010/main" val="3249340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878301"/>
          </a:xfrm>
        </p:spPr>
        <p:txBody>
          <a:bodyPr/>
          <a:lstStyle/>
          <a:p>
            <a:r>
              <a:rPr lang="en-US" dirty="0">
                <a:solidFill>
                  <a:srgbClr val="0072BC"/>
                </a:solidFill>
              </a:rPr>
              <a:t>Bugzilla Qualitative Dashboard</a:t>
            </a:r>
          </a:p>
        </p:txBody>
      </p:sp>
      <p:sp>
        <p:nvSpPr>
          <p:cNvPr id="3" name="Content Placeholder 2"/>
          <p:cNvSpPr>
            <a:spLocks noGrp="1"/>
          </p:cNvSpPr>
          <p:nvPr>
            <p:ph idx="1"/>
          </p:nvPr>
        </p:nvSpPr>
        <p:spPr>
          <a:xfrm>
            <a:off x="1981200" y="1152940"/>
            <a:ext cx="8229600" cy="4973224"/>
          </a:xfrm>
        </p:spPr>
        <p:txBody>
          <a:bodyPr>
            <a:normAutofit/>
          </a:bodyPr>
          <a:lstStyle/>
          <a:p>
            <a:r>
              <a:rPr lang="en-US" sz="2000" b="1" dirty="0">
                <a:latin typeface="Cambria" panose="02040503050406030204" pitchFamily="18" charset="0"/>
              </a:rPr>
              <a:t>Task-Oriented Views:</a:t>
            </a:r>
          </a:p>
          <a:p>
            <a:pPr marL="0" indent="0">
              <a:buNone/>
            </a:pPr>
            <a:r>
              <a:rPr lang="en-US" sz="2000" dirty="0">
                <a:latin typeface="Cambria" panose="02040503050406030204" pitchFamily="18" charset="0"/>
              </a:rPr>
              <a:t>          Enhance  developer’s daily activities, such as </a:t>
            </a:r>
          </a:p>
          <a:p>
            <a:pPr marL="571500" indent="-571500">
              <a:buFont typeface="+mj-lt"/>
              <a:buAutoNum type="romanLcPeriod"/>
            </a:pPr>
            <a:r>
              <a:rPr lang="en-US" sz="2000" dirty="0">
                <a:latin typeface="Cambria" panose="02040503050406030204" pitchFamily="18" charset="0"/>
              </a:rPr>
              <a:t>issue tracking and prioritization,</a:t>
            </a:r>
          </a:p>
          <a:p>
            <a:pPr marL="571500" indent="-571500">
              <a:buFont typeface="+mj-lt"/>
              <a:buAutoNum type="romanLcPeriod"/>
            </a:pPr>
            <a:r>
              <a:rPr lang="en-US" sz="2000" dirty="0">
                <a:latin typeface="Cambria" panose="02040503050406030204" pitchFamily="18" charset="0"/>
              </a:rPr>
              <a:t> patch submission,</a:t>
            </a:r>
          </a:p>
          <a:p>
            <a:pPr marL="571500" indent="-571500">
              <a:buFont typeface="+mj-lt"/>
              <a:buAutoNum type="romanLcPeriod"/>
            </a:pPr>
            <a:r>
              <a:rPr lang="en-US" sz="2000" dirty="0">
                <a:latin typeface="Cambria" panose="02040503050406030204" pitchFamily="18" charset="0"/>
              </a:rPr>
              <a:t> personal workload management, </a:t>
            </a:r>
          </a:p>
          <a:p>
            <a:pPr marL="571500" indent="-571500">
              <a:buFont typeface="+mj-lt"/>
              <a:buAutoNum type="romanLcPeriod"/>
            </a:pPr>
            <a:r>
              <a:rPr lang="en-US" sz="2000" dirty="0">
                <a:latin typeface="Cambria" panose="02040503050406030204" pitchFamily="18" charset="0"/>
              </a:rPr>
              <a:t>colleague workload estimation, </a:t>
            </a:r>
          </a:p>
          <a:p>
            <a:pPr marL="571500" indent="-571500">
              <a:buFont typeface="+mj-lt"/>
              <a:buAutoNum type="romanLcPeriod"/>
            </a:pPr>
            <a:r>
              <a:rPr lang="en-US" sz="2000" dirty="0">
                <a:latin typeface="Cambria" panose="02040503050406030204" pitchFamily="18" charset="0"/>
              </a:rPr>
              <a:t>maintaining lists of issues that need follow-up and so on. </a:t>
            </a:r>
          </a:p>
          <a:p>
            <a:pPr marL="457200" lvl="1" indent="0">
              <a:buNone/>
            </a:pPr>
            <a:endParaRPr lang="en-US" sz="2000" dirty="0">
              <a:latin typeface="Cambria" panose="02040503050406030204" pitchFamily="18" charset="0"/>
            </a:endParaRPr>
          </a:p>
          <a:p>
            <a:pPr marL="457200" lvl="1" indent="0">
              <a:buNone/>
            </a:pPr>
            <a:endParaRPr lang="en-US" dirty="0">
              <a:latin typeface="Cambria" panose="02040503050406030204" pitchFamily="18" charset="0"/>
            </a:endParaRPr>
          </a:p>
          <a:p>
            <a:pPr marL="457200" lvl="1" indent="0">
              <a:buNone/>
            </a:pPr>
            <a:endParaRPr lang="en-US" dirty="0">
              <a:latin typeface="Cambria" panose="02040503050406030204" pitchFamily="18" charset="0"/>
            </a:endParaRPr>
          </a:p>
        </p:txBody>
      </p:sp>
    </p:spTree>
    <p:extLst>
      <p:ext uri="{BB962C8B-B14F-4D97-AF65-F5344CB8AC3E}">
        <p14:creationId xmlns:p14="http://schemas.microsoft.com/office/powerpoint/2010/main" val="448953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878301"/>
          </a:xfrm>
        </p:spPr>
        <p:txBody>
          <a:bodyPr>
            <a:normAutofit fontScale="90000"/>
          </a:bodyPr>
          <a:lstStyle/>
          <a:p>
            <a:r>
              <a:rPr lang="en-US" sz="2800" dirty="0"/>
              <a:t>Difficulties to </a:t>
            </a:r>
            <a:r>
              <a:rPr lang="en-US" sz="2800"/>
              <a:t>Generate Bugzilla Qualitative </a:t>
            </a:r>
            <a:r>
              <a:rPr lang="en-US" sz="2800" dirty="0"/>
              <a:t>Dashboard </a:t>
            </a:r>
          </a:p>
        </p:txBody>
      </p:sp>
      <p:sp>
        <p:nvSpPr>
          <p:cNvPr id="3" name="Content Placeholder 2"/>
          <p:cNvSpPr>
            <a:spLocks noGrp="1"/>
          </p:cNvSpPr>
          <p:nvPr>
            <p:ph idx="1"/>
          </p:nvPr>
        </p:nvSpPr>
        <p:spPr>
          <a:xfrm>
            <a:off x="1981200" y="1152940"/>
            <a:ext cx="8229600" cy="4973224"/>
          </a:xfrm>
        </p:spPr>
        <p:txBody>
          <a:bodyPr>
            <a:normAutofit/>
          </a:bodyPr>
          <a:lstStyle/>
          <a:p>
            <a:r>
              <a:rPr lang="en-US" sz="2000" dirty="0">
                <a:latin typeface="Cambria" panose="02040503050406030204" pitchFamily="18" charset="0"/>
              </a:rPr>
              <a:t> First, the Bugzilla user interface doesn't support process management, presenting too much information to the user and little direction, as noted by seven developers from our study: </a:t>
            </a:r>
          </a:p>
          <a:p>
            <a:pPr marL="0" indent="0" algn="ctr">
              <a:buNone/>
            </a:pPr>
            <a:r>
              <a:rPr lang="en-US" sz="2000" b="1" dirty="0">
                <a:latin typeface="Cambria" panose="02040503050406030204" pitchFamily="18" charset="0"/>
              </a:rPr>
              <a:t>“The Bugzilla interface is bad; too many fields.” </a:t>
            </a:r>
          </a:p>
          <a:p>
            <a:pPr marL="457200" lvl="1" indent="0">
              <a:buNone/>
            </a:pPr>
            <a:endParaRPr lang="en-US" dirty="0">
              <a:latin typeface="Cambria" panose="02040503050406030204" pitchFamily="18" charset="0"/>
            </a:endParaRPr>
          </a:p>
          <a:p>
            <a:pPr marL="457200" lvl="1" indent="0">
              <a:buNone/>
            </a:pPr>
            <a:endParaRPr lang="en-US" dirty="0">
              <a:latin typeface="Cambria" panose="02040503050406030204" pitchFamily="18" charset="0"/>
            </a:endParaRPr>
          </a:p>
        </p:txBody>
      </p:sp>
      <p:pic>
        <p:nvPicPr>
          <p:cNvPr id="4" name="Picture 3"/>
          <p:cNvPicPr>
            <a:picLocks noChangeAspect="1"/>
          </p:cNvPicPr>
          <p:nvPr/>
        </p:nvPicPr>
        <p:blipFill>
          <a:blip r:embed="rId3"/>
          <a:stretch>
            <a:fillRect/>
          </a:stretch>
        </p:blipFill>
        <p:spPr>
          <a:xfrm>
            <a:off x="2266122" y="2570923"/>
            <a:ext cx="7987540" cy="2908911"/>
          </a:xfrm>
          <a:prstGeom prst="rect">
            <a:avLst/>
          </a:prstGeom>
        </p:spPr>
      </p:pic>
      <p:sp>
        <p:nvSpPr>
          <p:cNvPr id="5" name="TextBox 4"/>
          <p:cNvSpPr txBox="1"/>
          <p:nvPr/>
        </p:nvSpPr>
        <p:spPr>
          <a:xfrm>
            <a:off x="3485322" y="5553526"/>
            <a:ext cx="6294782" cy="646331"/>
          </a:xfrm>
          <a:prstGeom prst="rect">
            <a:avLst/>
          </a:prstGeom>
          <a:noFill/>
        </p:spPr>
        <p:txBody>
          <a:bodyPr wrap="square" rtlCol="0">
            <a:spAutoFit/>
          </a:bodyPr>
          <a:lstStyle/>
          <a:p>
            <a:r>
              <a:rPr lang="en-US" dirty="0"/>
              <a:t>http://www.guru99.com/bugzilla-tutorial-for-beginners.html</a:t>
            </a:r>
          </a:p>
        </p:txBody>
      </p:sp>
    </p:spTree>
    <p:extLst>
      <p:ext uri="{BB962C8B-B14F-4D97-AF65-F5344CB8AC3E}">
        <p14:creationId xmlns:p14="http://schemas.microsoft.com/office/powerpoint/2010/main" val="2903638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878301"/>
          </a:xfrm>
        </p:spPr>
        <p:txBody>
          <a:bodyPr/>
          <a:lstStyle/>
          <a:p>
            <a:r>
              <a:rPr lang="en-US" dirty="0"/>
              <a:t>Cont…</a:t>
            </a:r>
          </a:p>
        </p:txBody>
      </p:sp>
      <p:sp>
        <p:nvSpPr>
          <p:cNvPr id="3" name="Content Placeholder 2"/>
          <p:cNvSpPr>
            <a:spLocks noGrp="1"/>
          </p:cNvSpPr>
          <p:nvPr>
            <p:ph idx="1"/>
          </p:nvPr>
        </p:nvSpPr>
        <p:spPr>
          <a:xfrm>
            <a:off x="1981200" y="1152940"/>
            <a:ext cx="8229600" cy="4973224"/>
          </a:xfrm>
        </p:spPr>
        <p:txBody>
          <a:bodyPr>
            <a:normAutofit/>
          </a:bodyPr>
          <a:lstStyle/>
          <a:p>
            <a:r>
              <a:rPr lang="en-US" sz="2000" dirty="0">
                <a:latin typeface="Cambria" panose="02040503050406030204" pitchFamily="18" charset="0"/>
              </a:rPr>
              <a:t> </a:t>
            </a:r>
            <a:r>
              <a:rPr lang="en-US" sz="2000" b="1" dirty="0"/>
              <a:t> </a:t>
            </a:r>
            <a:r>
              <a:rPr lang="en-US" sz="2000" dirty="0">
                <a:latin typeface="Cambria" panose="02040503050406030204" pitchFamily="18" charset="0"/>
              </a:rPr>
              <a:t>Second, Bugzilla’s slow performance hinders real-time data exploration</a:t>
            </a:r>
          </a:p>
          <a:p>
            <a:pPr marL="0" indent="0">
              <a:buNone/>
            </a:pPr>
            <a:endParaRPr lang="en-US" sz="2000" dirty="0">
              <a:latin typeface="Cambria" panose="02040503050406030204" pitchFamily="18" charset="0"/>
            </a:endParaRPr>
          </a:p>
          <a:p>
            <a:pPr marL="0" indent="0" algn="ctr">
              <a:buNone/>
            </a:pPr>
            <a:r>
              <a:rPr lang="en-US" sz="2000" b="1" dirty="0">
                <a:latin typeface="Cambria" panose="02040503050406030204" pitchFamily="18" charset="0"/>
              </a:rPr>
              <a:t> “The speed of Bugzilla is the major issue”</a:t>
            </a:r>
          </a:p>
          <a:p>
            <a:pPr marL="0" indent="0" algn="ctr">
              <a:buNone/>
            </a:pPr>
            <a:r>
              <a:rPr lang="en-US" sz="2000" b="1" dirty="0">
                <a:latin typeface="Cambria" panose="02040503050406030204" pitchFamily="18" charset="0"/>
              </a:rPr>
              <a:t> “Bugzilla is too slow; this is wasting a lot of time—very frustrating.”</a:t>
            </a:r>
          </a:p>
          <a:p>
            <a:pPr marL="457200" lvl="1" indent="0">
              <a:buNone/>
            </a:pPr>
            <a:endParaRPr lang="en-US" dirty="0">
              <a:latin typeface="Cambria" panose="02040503050406030204" pitchFamily="18" charset="0"/>
            </a:endParaRPr>
          </a:p>
          <a:p>
            <a:pPr marL="457200" lvl="1" indent="0">
              <a:buNone/>
            </a:pPr>
            <a:endParaRPr lang="en-US" dirty="0">
              <a:latin typeface="Cambria" panose="02040503050406030204" pitchFamily="18" charset="0"/>
            </a:endParaRPr>
          </a:p>
        </p:txBody>
      </p:sp>
    </p:spTree>
    <p:extLst>
      <p:ext uri="{BB962C8B-B14F-4D97-AF65-F5344CB8AC3E}">
        <p14:creationId xmlns:p14="http://schemas.microsoft.com/office/powerpoint/2010/main" val="9870660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878301"/>
          </a:xfrm>
        </p:spPr>
        <p:txBody>
          <a:bodyPr/>
          <a:lstStyle/>
          <a:p>
            <a:r>
              <a:rPr lang="en-US" dirty="0"/>
              <a:t>Cont…</a:t>
            </a:r>
          </a:p>
        </p:txBody>
      </p:sp>
      <p:sp>
        <p:nvSpPr>
          <p:cNvPr id="3" name="Content Placeholder 2"/>
          <p:cNvSpPr>
            <a:spLocks noGrp="1"/>
          </p:cNvSpPr>
          <p:nvPr>
            <p:ph idx="1"/>
          </p:nvPr>
        </p:nvSpPr>
        <p:spPr>
          <a:xfrm>
            <a:off x="1981200" y="1152940"/>
            <a:ext cx="8229600" cy="4973224"/>
          </a:xfrm>
        </p:spPr>
        <p:txBody>
          <a:bodyPr>
            <a:normAutofit/>
          </a:bodyPr>
          <a:lstStyle/>
          <a:p>
            <a:r>
              <a:rPr lang="en-US" sz="2000" dirty="0">
                <a:latin typeface="Cambria" panose="02040503050406030204" pitchFamily="18" charset="0"/>
              </a:rPr>
              <a:t> </a:t>
            </a:r>
            <a:r>
              <a:rPr lang="en-US" sz="2000" b="1" dirty="0">
                <a:latin typeface="Cambria" panose="02040503050406030204" pitchFamily="18" charset="0"/>
              </a:rPr>
              <a:t> </a:t>
            </a:r>
            <a:r>
              <a:rPr lang="en-US" sz="2000" dirty="0">
                <a:latin typeface="Cambria" panose="02040503050406030204" pitchFamily="18" charset="0"/>
              </a:rPr>
              <a:t>Third, developers are often unable to correctly formulate queries to access and correlate various pieces of metadata: </a:t>
            </a:r>
          </a:p>
          <a:p>
            <a:pPr marL="0" indent="0" algn="ctr">
              <a:buNone/>
            </a:pPr>
            <a:r>
              <a:rPr lang="en-US" sz="2000" b="1" dirty="0">
                <a:latin typeface="Cambria" panose="02040503050406030204" pitchFamily="18" charset="0"/>
              </a:rPr>
              <a:t>“Running searches on Bugzilla is kind of scary sometimes”</a:t>
            </a:r>
            <a:endParaRPr lang="en-US" sz="2000" dirty="0">
              <a:latin typeface="Cambria" panose="02040503050406030204" pitchFamily="18" charset="0"/>
            </a:endParaRPr>
          </a:p>
          <a:p>
            <a:pPr marL="0" indent="0" algn="ctr">
              <a:buNone/>
            </a:pPr>
            <a:r>
              <a:rPr lang="en-US" sz="2000" dirty="0">
                <a:latin typeface="Cambria" panose="02040503050406030204" pitchFamily="18" charset="0"/>
              </a:rPr>
              <a:t> </a:t>
            </a:r>
            <a:r>
              <a:rPr lang="en-US" sz="2000" b="1" dirty="0">
                <a:latin typeface="Cambria" panose="02040503050406030204" pitchFamily="18" charset="0"/>
              </a:rPr>
              <a:t>“Querying in Bugzilla is hard; [the user] has to spend a few minutes to figure out how to do the query … [there’s] no good way to query certain information.” </a:t>
            </a:r>
          </a:p>
          <a:p>
            <a:endParaRPr lang="en-US" sz="2000" dirty="0">
              <a:latin typeface="Cambria" panose="02040503050406030204" pitchFamily="18" charset="0"/>
            </a:endParaRPr>
          </a:p>
          <a:p>
            <a:pPr marL="457200" lvl="1" indent="0">
              <a:buNone/>
            </a:pPr>
            <a:endParaRPr lang="en-US" dirty="0">
              <a:latin typeface="Cambria" panose="02040503050406030204" pitchFamily="18" charset="0"/>
            </a:endParaRPr>
          </a:p>
        </p:txBody>
      </p:sp>
    </p:spTree>
    <p:extLst>
      <p:ext uri="{BB962C8B-B14F-4D97-AF65-F5344CB8AC3E}">
        <p14:creationId xmlns:p14="http://schemas.microsoft.com/office/powerpoint/2010/main" val="36179627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878301"/>
          </a:xfrm>
        </p:spPr>
        <p:txBody>
          <a:bodyPr/>
          <a:lstStyle/>
          <a:p>
            <a:r>
              <a:rPr lang="en-US" dirty="0"/>
              <a:t>Cont…</a:t>
            </a:r>
          </a:p>
        </p:txBody>
      </p:sp>
      <p:pic>
        <p:nvPicPr>
          <p:cNvPr id="5" name="Content Placeholder 4"/>
          <p:cNvPicPr>
            <a:picLocks noGrp="1" noChangeAspect="1"/>
          </p:cNvPicPr>
          <p:nvPr>
            <p:ph idx="1"/>
          </p:nvPr>
        </p:nvPicPr>
        <p:blipFill>
          <a:blip r:embed="rId3"/>
          <a:stretch>
            <a:fillRect/>
          </a:stretch>
        </p:blipFill>
        <p:spPr>
          <a:xfrm>
            <a:off x="1981200" y="1052945"/>
            <a:ext cx="8229600" cy="4617548"/>
          </a:xfrm>
          <a:prstGeom prst="rect">
            <a:avLst/>
          </a:prstGeom>
        </p:spPr>
      </p:pic>
      <p:sp>
        <p:nvSpPr>
          <p:cNvPr id="7" name="TextBox 6"/>
          <p:cNvSpPr txBox="1"/>
          <p:nvPr/>
        </p:nvSpPr>
        <p:spPr>
          <a:xfrm>
            <a:off x="3352800" y="5631602"/>
            <a:ext cx="6294782" cy="646331"/>
          </a:xfrm>
          <a:prstGeom prst="rect">
            <a:avLst/>
          </a:prstGeom>
          <a:noFill/>
        </p:spPr>
        <p:txBody>
          <a:bodyPr wrap="square" rtlCol="0">
            <a:spAutoFit/>
          </a:bodyPr>
          <a:lstStyle/>
          <a:p>
            <a:r>
              <a:rPr lang="en-US" dirty="0"/>
              <a:t>http://www.guru99.com/bugzilla-tutorial-for-beginners.html</a:t>
            </a:r>
          </a:p>
        </p:txBody>
      </p:sp>
    </p:spTree>
    <p:extLst>
      <p:ext uri="{BB962C8B-B14F-4D97-AF65-F5344CB8AC3E}">
        <p14:creationId xmlns:p14="http://schemas.microsoft.com/office/powerpoint/2010/main" val="1726254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878301"/>
          </a:xfrm>
        </p:spPr>
        <p:txBody>
          <a:bodyPr/>
          <a:lstStyle/>
          <a:p>
            <a:r>
              <a:rPr lang="en-US" dirty="0"/>
              <a:t>Cont…</a:t>
            </a:r>
          </a:p>
        </p:txBody>
      </p:sp>
      <p:sp>
        <p:nvSpPr>
          <p:cNvPr id="7" name="TextBox 6"/>
          <p:cNvSpPr txBox="1"/>
          <p:nvPr/>
        </p:nvSpPr>
        <p:spPr>
          <a:xfrm>
            <a:off x="3352800" y="5631602"/>
            <a:ext cx="6294782" cy="646331"/>
          </a:xfrm>
          <a:prstGeom prst="rect">
            <a:avLst/>
          </a:prstGeom>
          <a:noFill/>
        </p:spPr>
        <p:txBody>
          <a:bodyPr wrap="square" rtlCol="0">
            <a:spAutoFit/>
          </a:bodyPr>
          <a:lstStyle/>
          <a:p>
            <a:r>
              <a:rPr lang="en-US" dirty="0"/>
              <a:t>http://www.guru99.com/bugzilla-tutorial-for-beginners.html</a:t>
            </a:r>
          </a:p>
        </p:txBody>
      </p:sp>
      <p:pic>
        <p:nvPicPr>
          <p:cNvPr id="4" name="Picture 3"/>
          <p:cNvPicPr>
            <a:picLocks noChangeAspect="1"/>
          </p:cNvPicPr>
          <p:nvPr/>
        </p:nvPicPr>
        <p:blipFill>
          <a:blip r:embed="rId3"/>
          <a:stretch>
            <a:fillRect/>
          </a:stretch>
        </p:blipFill>
        <p:spPr>
          <a:xfrm>
            <a:off x="2146853" y="1152940"/>
            <a:ext cx="7845286" cy="4133183"/>
          </a:xfrm>
          <a:prstGeom prst="rect">
            <a:avLst/>
          </a:prstGeom>
        </p:spPr>
      </p:pic>
    </p:spTree>
    <p:extLst>
      <p:ext uri="{BB962C8B-B14F-4D97-AF65-F5344CB8AC3E}">
        <p14:creationId xmlns:p14="http://schemas.microsoft.com/office/powerpoint/2010/main" val="31463637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878301"/>
          </a:xfrm>
        </p:spPr>
        <p:txBody>
          <a:bodyPr/>
          <a:lstStyle/>
          <a:p>
            <a:r>
              <a:rPr lang="en-US" dirty="0">
                <a:solidFill>
                  <a:srgbClr val="0072BC"/>
                </a:solidFill>
              </a:rPr>
              <a:t>Mozilla Quantitative Analytics</a:t>
            </a:r>
          </a:p>
        </p:txBody>
      </p:sp>
      <p:sp>
        <p:nvSpPr>
          <p:cNvPr id="3" name="Content Placeholder 2"/>
          <p:cNvSpPr>
            <a:spLocks noGrp="1"/>
          </p:cNvSpPr>
          <p:nvPr>
            <p:ph idx="1"/>
          </p:nvPr>
        </p:nvSpPr>
        <p:spPr>
          <a:xfrm>
            <a:off x="1981200" y="1152940"/>
            <a:ext cx="8229600" cy="4973224"/>
          </a:xfrm>
        </p:spPr>
        <p:txBody>
          <a:bodyPr>
            <a:normAutofit/>
          </a:bodyPr>
          <a:lstStyle/>
          <a:p>
            <a:r>
              <a:rPr lang="en-US" sz="2000" dirty="0">
                <a:latin typeface="Cambria" panose="02040503050406030204" pitchFamily="18" charset="0"/>
              </a:rPr>
              <a:t>Two initiatives:</a:t>
            </a:r>
          </a:p>
          <a:p>
            <a:pPr marL="514350" indent="-514350">
              <a:buFont typeface="+mj-lt"/>
              <a:buAutoNum type="arabicPeriod"/>
            </a:pPr>
            <a:r>
              <a:rPr lang="en-US" sz="2000" b="1" dirty="0">
                <a:latin typeface="Cambria" panose="02040503050406030204" pitchFamily="18" charset="0"/>
              </a:rPr>
              <a:t>Community Management Metrics </a:t>
            </a:r>
          </a:p>
          <a:p>
            <a:pPr marL="0" indent="0">
              <a:buNone/>
            </a:pPr>
            <a:r>
              <a:rPr lang="en-US" sz="2000" dirty="0">
                <a:latin typeface="Cambria" panose="02040503050406030204" pitchFamily="18" charset="0"/>
              </a:rPr>
              <a:t>       Provides insights on the evolution of the community contributions</a:t>
            </a:r>
          </a:p>
          <a:p>
            <a:pPr marL="0" indent="0">
              <a:buNone/>
            </a:pPr>
            <a:endParaRPr lang="en-US" sz="2000" dirty="0">
              <a:latin typeface="Cambria" panose="02040503050406030204" pitchFamily="18" charset="0"/>
            </a:endParaRPr>
          </a:p>
          <a:p>
            <a:pPr marL="514350" indent="-514350">
              <a:buAutoNum type="arabicPeriod" startAt="2"/>
            </a:pPr>
            <a:r>
              <a:rPr lang="en-US" sz="2000" b="1" dirty="0">
                <a:latin typeface="Cambria" panose="02040503050406030204" pitchFamily="18" charset="0"/>
              </a:rPr>
              <a:t>Bugzilla Anthropology</a:t>
            </a:r>
          </a:p>
          <a:p>
            <a:pPr marL="0" indent="0">
              <a:buNone/>
            </a:pPr>
            <a:r>
              <a:rPr lang="en-US" sz="2000" dirty="0">
                <a:latin typeface="Cambria" panose="02040503050406030204" pitchFamily="18" charset="0"/>
              </a:rPr>
              <a:t>       Analyzes project performance </a:t>
            </a:r>
          </a:p>
          <a:p>
            <a:pPr marL="0" indent="0">
              <a:buNone/>
            </a:pPr>
            <a:endParaRPr lang="en-US" sz="2000" dirty="0">
              <a:latin typeface="Cambria" panose="02040503050406030204" pitchFamily="18" charset="0"/>
            </a:endParaRPr>
          </a:p>
          <a:p>
            <a:pPr marL="0" indent="0">
              <a:buNone/>
            </a:pPr>
            <a:r>
              <a:rPr lang="en-US" sz="2000" b="1" dirty="0">
                <a:latin typeface="Cambria" panose="02040503050406030204" pitchFamily="18" charset="0"/>
              </a:rPr>
              <a:t>Disadvantage:</a:t>
            </a:r>
          </a:p>
          <a:p>
            <a:pPr marL="0" indent="0">
              <a:buNone/>
            </a:pPr>
            <a:r>
              <a:rPr lang="en-US" sz="2000" dirty="0">
                <a:latin typeface="Cambria" panose="02040503050406030204" pitchFamily="18" charset="0"/>
              </a:rPr>
              <a:t>      They’re tailored toward project managers and their activities; they </a:t>
            </a:r>
          </a:p>
          <a:p>
            <a:pPr marL="0" indent="0">
              <a:buNone/>
            </a:pPr>
            <a:r>
              <a:rPr lang="en-US" sz="2000" dirty="0">
                <a:latin typeface="Cambria" panose="02040503050406030204" pitchFamily="18" charset="0"/>
              </a:rPr>
              <a:t>      don’t provide developers with any useful support for their typical </a:t>
            </a:r>
          </a:p>
          <a:p>
            <a:pPr marL="0" indent="0">
              <a:buNone/>
            </a:pPr>
            <a:r>
              <a:rPr lang="en-US" sz="2000" dirty="0">
                <a:latin typeface="Cambria" panose="02040503050406030204" pitchFamily="18" charset="0"/>
              </a:rPr>
              <a:t>      daily tasks. </a:t>
            </a:r>
          </a:p>
          <a:p>
            <a:pPr marL="457200" lvl="1" indent="0">
              <a:buNone/>
            </a:pPr>
            <a:endParaRPr lang="en-US" sz="2000" dirty="0">
              <a:latin typeface="Cambria" panose="02040503050406030204" pitchFamily="18" charset="0"/>
            </a:endParaRPr>
          </a:p>
          <a:p>
            <a:pPr marL="457200" lvl="1" indent="0">
              <a:buNone/>
            </a:pPr>
            <a:endParaRPr lang="en-US" dirty="0">
              <a:latin typeface="Cambria" panose="02040503050406030204" pitchFamily="18" charset="0"/>
            </a:endParaRPr>
          </a:p>
          <a:p>
            <a:pPr marL="457200" lvl="1" indent="0">
              <a:buNone/>
            </a:pPr>
            <a:endParaRPr lang="en-US" dirty="0">
              <a:latin typeface="Cambria" panose="02040503050406030204" pitchFamily="18" charset="0"/>
            </a:endParaRPr>
          </a:p>
        </p:txBody>
      </p:sp>
    </p:spTree>
    <p:extLst>
      <p:ext uri="{BB962C8B-B14F-4D97-AF65-F5344CB8AC3E}">
        <p14:creationId xmlns:p14="http://schemas.microsoft.com/office/powerpoint/2010/main" val="35872181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878301"/>
          </a:xfrm>
        </p:spPr>
        <p:txBody>
          <a:bodyPr>
            <a:noAutofit/>
          </a:bodyPr>
          <a:lstStyle/>
          <a:p>
            <a:r>
              <a:rPr lang="en-US" dirty="0">
                <a:solidFill>
                  <a:srgbClr val="0070C0"/>
                </a:solidFill>
              </a:rPr>
              <a:t>Contrasting Qualitative and Quantitative Dashboards </a:t>
            </a:r>
          </a:p>
        </p:txBody>
      </p:sp>
      <p:sp>
        <p:nvSpPr>
          <p:cNvPr id="3" name="Content Placeholder 2"/>
          <p:cNvSpPr>
            <a:spLocks noGrp="1"/>
          </p:cNvSpPr>
          <p:nvPr>
            <p:ph idx="1"/>
          </p:nvPr>
        </p:nvSpPr>
        <p:spPr>
          <a:xfrm>
            <a:off x="1981200" y="1468192"/>
            <a:ext cx="8229600" cy="4657972"/>
          </a:xfrm>
        </p:spPr>
        <p:txBody>
          <a:bodyPr>
            <a:normAutofit/>
          </a:bodyPr>
          <a:lstStyle/>
          <a:p>
            <a:r>
              <a:rPr lang="en-US" sz="2800" b="1" dirty="0">
                <a:latin typeface="Cambria" panose="02040503050406030204" pitchFamily="18" charset="0"/>
              </a:rPr>
              <a:t>Qualitative Dashboards:</a:t>
            </a:r>
          </a:p>
          <a:p>
            <a:pPr marL="0" indent="0">
              <a:buNone/>
            </a:pPr>
            <a:r>
              <a:rPr lang="en-US" sz="2000" dirty="0">
                <a:latin typeface="Cambria" panose="02040503050406030204" pitchFamily="18" charset="0"/>
              </a:rPr>
              <a:t>For the Mozilla team, qualitative analytics can generate developer-specific views of the Bugzilla repository.</a:t>
            </a:r>
          </a:p>
          <a:p>
            <a:pPr marL="0" indent="0">
              <a:buNone/>
            </a:pPr>
            <a:endParaRPr lang="en-US" sz="2000" dirty="0">
              <a:latin typeface="Cambria" panose="02040503050406030204" pitchFamily="18" charset="0"/>
            </a:endParaRPr>
          </a:p>
          <a:p>
            <a:pPr marL="0" indent="0">
              <a:buNone/>
            </a:pPr>
            <a:r>
              <a:rPr lang="en-US" sz="2000" dirty="0">
                <a:latin typeface="Cambria" panose="02040503050406030204" pitchFamily="18" charset="0"/>
              </a:rPr>
              <a:t>The qualitative approach filters important and relevant information from the repository and presents it to the developers in support of common tasks </a:t>
            </a:r>
          </a:p>
          <a:p>
            <a:pPr marL="0" indent="0">
              <a:buNone/>
            </a:pPr>
            <a:endParaRPr lang="en-US" sz="2000" dirty="0">
              <a:latin typeface="Cambria" panose="02040503050406030204" pitchFamily="18" charset="0"/>
            </a:endParaRPr>
          </a:p>
          <a:p>
            <a:pPr marL="0" indent="0">
              <a:buNone/>
            </a:pPr>
            <a:r>
              <a:rPr lang="en-US" sz="2000" dirty="0">
                <a:latin typeface="Cambria" panose="02040503050406030204" pitchFamily="18" charset="0"/>
              </a:rPr>
              <a:t>Qualitative analytics let users access data from the existing issue-tracking system to enhance Bugzilla with the means to increase developers’ situational awareness of the project.</a:t>
            </a:r>
          </a:p>
          <a:p>
            <a:pPr marL="457200" lvl="1" indent="0">
              <a:buNone/>
            </a:pPr>
            <a:endParaRPr lang="en-US" sz="2000" dirty="0">
              <a:latin typeface="Cambria" panose="02040503050406030204" pitchFamily="18" charset="0"/>
            </a:endParaRPr>
          </a:p>
          <a:p>
            <a:pPr marL="457200" lvl="1" indent="0">
              <a:buNone/>
            </a:pPr>
            <a:endParaRPr lang="en-US" dirty="0">
              <a:latin typeface="Cambria" panose="02040503050406030204" pitchFamily="18" charset="0"/>
            </a:endParaRPr>
          </a:p>
          <a:p>
            <a:pPr marL="457200" lvl="1" indent="0">
              <a:buNone/>
            </a:pPr>
            <a:endParaRPr lang="en-US" dirty="0">
              <a:latin typeface="Cambria" panose="02040503050406030204" pitchFamily="18" charset="0"/>
            </a:endParaRPr>
          </a:p>
        </p:txBody>
      </p:sp>
    </p:spTree>
    <p:extLst>
      <p:ext uri="{BB962C8B-B14F-4D97-AF65-F5344CB8AC3E}">
        <p14:creationId xmlns:p14="http://schemas.microsoft.com/office/powerpoint/2010/main" val="19261046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878301"/>
          </a:xfrm>
        </p:spPr>
        <p:txBody>
          <a:bodyPr/>
          <a:lstStyle/>
          <a:p>
            <a:r>
              <a:rPr lang="en-US" dirty="0" smtClean="0">
                <a:solidFill>
                  <a:srgbClr val="0072BC"/>
                </a:solidFill>
              </a:rPr>
              <a:t>Mozilla Quantitative Dashboard</a:t>
            </a:r>
            <a:endParaRPr lang="en-US" dirty="0">
              <a:solidFill>
                <a:srgbClr val="0072BC"/>
              </a:solidFill>
            </a:endParaRPr>
          </a:p>
        </p:txBody>
      </p:sp>
      <p:sp>
        <p:nvSpPr>
          <p:cNvPr id="3" name="Content Placeholder 2"/>
          <p:cNvSpPr>
            <a:spLocks noGrp="1"/>
          </p:cNvSpPr>
          <p:nvPr>
            <p:ph idx="1"/>
          </p:nvPr>
        </p:nvSpPr>
        <p:spPr>
          <a:xfrm>
            <a:off x="1981200" y="1152940"/>
            <a:ext cx="8229600" cy="4973224"/>
          </a:xfrm>
        </p:spPr>
        <p:txBody>
          <a:bodyPr>
            <a:normAutofit lnSpcReduction="10000"/>
          </a:bodyPr>
          <a:lstStyle/>
          <a:p>
            <a:r>
              <a:rPr lang="en-US" sz="2000" dirty="0">
                <a:latin typeface="Cambria" panose="02040503050406030204" pitchFamily="18" charset="0"/>
              </a:rPr>
              <a:t>D</a:t>
            </a:r>
            <a:r>
              <a:rPr lang="en-US" sz="2000" dirty="0">
                <a:latin typeface="Cambria" panose="02040503050406030204" pitchFamily="18" charset="0"/>
              </a:rPr>
              <a:t>ashboards plays an important role in developers day to day activity.</a:t>
            </a:r>
          </a:p>
          <a:p>
            <a:pPr marL="0" indent="0">
              <a:buNone/>
            </a:pPr>
            <a:endParaRPr lang="en-US" sz="1200" dirty="0"/>
          </a:p>
          <a:p>
            <a:r>
              <a:rPr lang="en-US" sz="2000" dirty="0"/>
              <a:t> </a:t>
            </a:r>
            <a:r>
              <a:rPr lang="en-US" sz="2000" dirty="0">
                <a:latin typeface="Cambria" panose="02040503050406030204" pitchFamily="18" charset="0"/>
              </a:rPr>
              <a:t>The support from this dashboard is categorized into four tasks that explains how dashboards are helpful for the developers and where they fall short, has been provided in this paper.</a:t>
            </a:r>
          </a:p>
          <a:p>
            <a:endParaRPr lang="en-US" sz="1600" dirty="0">
              <a:latin typeface="Cambria" panose="02040503050406030204" pitchFamily="18" charset="0"/>
            </a:endParaRPr>
          </a:p>
          <a:p>
            <a:pPr lvl="1"/>
            <a:r>
              <a:rPr lang="en-US" sz="2000" dirty="0">
                <a:latin typeface="Cambria" panose="02040503050406030204" pitchFamily="18" charset="0"/>
              </a:rPr>
              <a:t>Assessing Community </a:t>
            </a:r>
            <a:r>
              <a:rPr lang="en-US" sz="2000" dirty="0">
                <a:latin typeface="Cambria" panose="02040503050406030204" pitchFamily="18" charset="0"/>
              </a:rPr>
              <a:t>Effectiveness and Evolution </a:t>
            </a:r>
            <a:endParaRPr lang="en-US" sz="2000" dirty="0">
              <a:latin typeface="Cambria" panose="02040503050406030204" pitchFamily="18" charset="0"/>
            </a:endParaRPr>
          </a:p>
          <a:p>
            <a:pPr lvl="1"/>
            <a:r>
              <a:rPr lang="en-US" sz="2000" dirty="0">
                <a:latin typeface="Cambria" panose="02040503050406030204" pitchFamily="18" charset="0"/>
              </a:rPr>
              <a:t>Measuring Developer Contributions </a:t>
            </a:r>
            <a:endParaRPr lang="en-US" sz="2000" dirty="0">
              <a:latin typeface="Cambria" panose="02040503050406030204" pitchFamily="18" charset="0"/>
            </a:endParaRPr>
          </a:p>
          <a:p>
            <a:pPr lvl="1"/>
            <a:r>
              <a:rPr lang="en-US" sz="2000" dirty="0">
                <a:latin typeface="Cambria" panose="02040503050406030204" pitchFamily="18" charset="0"/>
              </a:rPr>
              <a:t>Measuring Developer Effectiveness </a:t>
            </a:r>
            <a:endParaRPr lang="en-US" sz="2000" dirty="0">
              <a:latin typeface="Cambria" panose="02040503050406030204" pitchFamily="18" charset="0"/>
            </a:endParaRPr>
          </a:p>
          <a:p>
            <a:pPr lvl="1"/>
            <a:r>
              <a:rPr lang="en-US" sz="2000" dirty="0">
                <a:latin typeface="Cambria" panose="02040503050406030204" pitchFamily="18" charset="0"/>
              </a:rPr>
              <a:t>Determining Performance Trends </a:t>
            </a:r>
          </a:p>
          <a:p>
            <a:pPr lvl="1"/>
            <a:endParaRPr lang="en-US" sz="2000" dirty="0">
              <a:latin typeface="Cambria" panose="02040503050406030204" pitchFamily="18" charset="0"/>
            </a:endParaRPr>
          </a:p>
          <a:p>
            <a:pPr marL="457200" lvl="1" indent="0">
              <a:buNone/>
            </a:pPr>
            <a:r>
              <a:rPr lang="en-US" sz="2000" dirty="0">
                <a:latin typeface="Cambria" panose="02040503050406030204" pitchFamily="18" charset="0"/>
              </a:rPr>
              <a:t>These four task provides us the advantages as well as disadvantages in terms of how useful is this dashboard to the owners of Mozilla module and to its developers.</a:t>
            </a:r>
          </a:p>
          <a:p>
            <a:pPr marL="457200" lvl="1" indent="0">
              <a:buNone/>
            </a:pPr>
            <a:endParaRPr lang="en-US" sz="2000" dirty="0">
              <a:latin typeface="Cambria" panose="02040503050406030204" pitchFamily="18" charset="0"/>
            </a:endParaRPr>
          </a:p>
          <a:p>
            <a:pPr marL="457200" lvl="1" indent="0">
              <a:buNone/>
            </a:pPr>
            <a:endParaRPr lang="en-US" dirty="0">
              <a:latin typeface="Cambria" panose="02040503050406030204" pitchFamily="18" charset="0"/>
            </a:endParaRPr>
          </a:p>
          <a:p>
            <a:pPr marL="457200" lvl="1" indent="0">
              <a:buNone/>
            </a:pPr>
            <a:endParaRPr lang="en-US" dirty="0">
              <a:latin typeface="Cambria" panose="02040503050406030204" pitchFamily="18" charset="0"/>
            </a:endParaRPr>
          </a:p>
        </p:txBody>
      </p:sp>
    </p:spTree>
    <p:extLst>
      <p:ext uri="{BB962C8B-B14F-4D97-AF65-F5344CB8AC3E}">
        <p14:creationId xmlns:p14="http://schemas.microsoft.com/office/powerpoint/2010/main" val="1473688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82566"/>
          </a:xfrm>
        </p:spPr>
        <p:txBody>
          <a:bodyPr/>
          <a:lstStyle/>
          <a:p>
            <a:r>
              <a:rPr lang="en-US" dirty="0" smtClean="0"/>
              <a:t>Analytics approach</a:t>
            </a:r>
            <a:endParaRPr lang="en-US" dirty="0"/>
          </a:p>
        </p:txBody>
      </p:sp>
      <p:sp>
        <p:nvSpPr>
          <p:cNvPr id="3" name="Content Placeholder 2"/>
          <p:cNvSpPr>
            <a:spLocks noGrp="1"/>
          </p:cNvSpPr>
          <p:nvPr>
            <p:ph idx="1"/>
          </p:nvPr>
        </p:nvSpPr>
        <p:spPr>
          <a:xfrm>
            <a:off x="677334" y="1881353"/>
            <a:ext cx="8596668" cy="4160010"/>
          </a:xfrm>
        </p:spPr>
        <p:txBody>
          <a:bodyPr/>
          <a:lstStyle/>
          <a:p>
            <a:r>
              <a:rPr lang="en-US" dirty="0" smtClean="0"/>
              <a:t>Organizations are adopting analytics approach to get lot of insights</a:t>
            </a:r>
          </a:p>
          <a:p>
            <a:r>
              <a:rPr lang="en-US" dirty="0" smtClean="0"/>
              <a:t>Organizations already have a lot of data</a:t>
            </a:r>
          </a:p>
          <a:p>
            <a:r>
              <a:rPr lang="en-US" dirty="0" smtClean="0"/>
              <a:t>Analyzing the data of organization gives lot of insights and useful information which is not directly visible</a:t>
            </a:r>
          </a:p>
          <a:p>
            <a:r>
              <a:rPr lang="en-US" dirty="0" smtClean="0"/>
              <a:t>Data driven decision making gives us lot of insights</a:t>
            </a:r>
          </a:p>
          <a:p>
            <a:r>
              <a:rPr lang="en-US" dirty="0" smtClean="0"/>
              <a:t>Data driven decision making can be quantitative analysis or qualitative analysis</a:t>
            </a:r>
          </a:p>
          <a:p>
            <a:pPr marL="0" indent="0">
              <a:buNone/>
            </a:pP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178639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76471"/>
            <a:ext cx="8229600" cy="437321"/>
          </a:xfrm>
        </p:spPr>
        <p:txBody>
          <a:bodyPr>
            <a:noAutofit/>
          </a:bodyPr>
          <a:lstStyle/>
          <a:p>
            <a:pPr algn="l"/>
            <a:r>
              <a:rPr lang="en-US" sz="2800" dirty="0"/>
              <a:t>Assessing Community </a:t>
            </a:r>
            <a:r>
              <a:rPr lang="en-US" sz="2800" dirty="0"/>
              <a:t>Effectiveness and Evolution </a:t>
            </a:r>
            <a:br>
              <a:rPr lang="en-US" sz="2800" dirty="0"/>
            </a:br>
            <a:endParaRPr lang="en-US" sz="2800" dirty="0"/>
          </a:p>
        </p:txBody>
      </p:sp>
      <p:sp>
        <p:nvSpPr>
          <p:cNvPr id="3" name="Content Placeholder 2"/>
          <p:cNvSpPr>
            <a:spLocks noGrp="1"/>
          </p:cNvSpPr>
          <p:nvPr>
            <p:ph idx="1"/>
          </p:nvPr>
        </p:nvSpPr>
        <p:spPr>
          <a:xfrm>
            <a:off x="1981200" y="1217718"/>
            <a:ext cx="8229600" cy="5112372"/>
          </a:xfrm>
        </p:spPr>
        <p:txBody>
          <a:bodyPr>
            <a:normAutofit lnSpcReduction="10000"/>
          </a:bodyPr>
          <a:lstStyle/>
          <a:p>
            <a:r>
              <a:rPr lang="en-US" sz="2000" dirty="0">
                <a:latin typeface="Cambria" panose="02040503050406030204" pitchFamily="18" charset="0"/>
              </a:rPr>
              <a:t>This dashboard provides</a:t>
            </a:r>
          </a:p>
          <a:p>
            <a:pPr marL="0" indent="0">
              <a:buNone/>
            </a:pPr>
            <a:r>
              <a:rPr lang="en-US" sz="2000" dirty="0">
                <a:latin typeface="Cambria" panose="02040503050406030204" pitchFamily="18" charset="0"/>
              </a:rPr>
              <a:t> </a:t>
            </a:r>
            <a:r>
              <a:rPr lang="en-US" sz="2000" dirty="0">
                <a:latin typeface="Cambria" panose="02040503050406030204" pitchFamily="18" charset="0"/>
              </a:rPr>
              <a:t>  a complete insight of all the </a:t>
            </a:r>
          </a:p>
          <a:p>
            <a:pPr marL="0" indent="0">
              <a:buNone/>
            </a:pPr>
            <a:r>
              <a:rPr lang="en-US" sz="2000" dirty="0">
                <a:latin typeface="Cambria" panose="02040503050406030204" pitchFamily="18" charset="0"/>
              </a:rPr>
              <a:t>   contributions for different </a:t>
            </a:r>
          </a:p>
          <a:p>
            <a:pPr marL="0" indent="0">
              <a:buNone/>
            </a:pPr>
            <a:r>
              <a:rPr lang="en-US" sz="2000" dirty="0">
                <a:latin typeface="Cambria" panose="02040503050406030204" pitchFamily="18" charset="0"/>
              </a:rPr>
              <a:t>   modules of Mozilla.</a:t>
            </a:r>
          </a:p>
          <a:p>
            <a:pPr marL="0" indent="0">
              <a:buNone/>
            </a:pPr>
            <a:endParaRPr lang="en-US" sz="2000" dirty="0">
              <a:latin typeface="Cambria" panose="02040503050406030204" pitchFamily="18" charset="0"/>
            </a:endParaRPr>
          </a:p>
          <a:p>
            <a:r>
              <a:rPr lang="en-US" sz="2000" dirty="0">
                <a:latin typeface="Cambria" panose="02040503050406030204" pitchFamily="18" charset="0"/>
              </a:rPr>
              <a:t>This helps the owners of </a:t>
            </a:r>
          </a:p>
          <a:p>
            <a:pPr marL="0" indent="0">
              <a:buNone/>
            </a:pPr>
            <a:r>
              <a:rPr lang="en-US" sz="2000" dirty="0">
                <a:latin typeface="Cambria" panose="02040503050406030204" pitchFamily="18" charset="0"/>
              </a:rPr>
              <a:t>     Mozilla modules to know </a:t>
            </a:r>
          </a:p>
          <a:p>
            <a:pPr marL="0" indent="0">
              <a:buNone/>
            </a:pPr>
            <a:r>
              <a:rPr lang="en-US" sz="2000" dirty="0">
                <a:latin typeface="Cambria" panose="02040503050406030204" pitchFamily="18" charset="0"/>
              </a:rPr>
              <a:t>     how effective the contributors are and how to engage with the        </a:t>
            </a:r>
          </a:p>
          <a:p>
            <a:pPr marL="0" indent="0">
              <a:buNone/>
            </a:pPr>
            <a:r>
              <a:rPr lang="en-US" sz="2000" dirty="0">
                <a:latin typeface="Cambria" panose="02040503050406030204" pitchFamily="18" charset="0"/>
              </a:rPr>
              <a:t> </a:t>
            </a:r>
            <a:r>
              <a:rPr lang="en-US" sz="2000" dirty="0">
                <a:latin typeface="Cambria" panose="02040503050406030204" pitchFamily="18" charset="0"/>
              </a:rPr>
              <a:t>    contributors to maximize the throughput. </a:t>
            </a:r>
          </a:p>
          <a:p>
            <a:pPr marL="0" indent="0">
              <a:buNone/>
            </a:pPr>
            <a:endParaRPr lang="en-US" sz="2000" dirty="0">
              <a:latin typeface="Cambria" panose="02040503050406030204" pitchFamily="18" charset="0"/>
            </a:endParaRPr>
          </a:p>
          <a:p>
            <a:r>
              <a:rPr lang="en-US" sz="2000" dirty="0">
                <a:latin typeface="Cambria" panose="02040503050406030204" pitchFamily="18" charset="0"/>
              </a:rPr>
              <a:t>But on an whole, it doesn’t benefit the developers, as the contributors might include not just developers. It contains the whole community of the organization (employees and volunteers).</a:t>
            </a:r>
          </a:p>
          <a:p>
            <a:pPr marL="0" indent="0">
              <a:buNone/>
            </a:pPr>
            <a:endParaRPr lang="en-US" sz="2000" dirty="0">
              <a:latin typeface="Cambria" panose="02040503050406030204" pitchFamily="18" charset="0"/>
            </a:endParaRPr>
          </a:p>
          <a:p>
            <a:pPr marL="0" indent="0">
              <a:buNone/>
            </a:pPr>
            <a:endParaRPr lang="en-US" sz="2000" dirty="0">
              <a:latin typeface="Cambria" panose="02040503050406030204" pitchFamily="18" charset="0"/>
            </a:endParaRPr>
          </a:p>
        </p:txBody>
      </p:sp>
      <p:pic>
        <p:nvPicPr>
          <p:cNvPr id="2050"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21358" y="1095484"/>
            <a:ext cx="5287617" cy="2678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7357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699397"/>
          </a:xfrm>
        </p:spPr>
        <p:txBody>
          <a:bodyPr>
            <a:normAutofit/>
          </a:bodyPr>
          <a:lstStyle/>
          <a:p>
            <a:r>
              <a:rPr lang="en-US" dirty="0">
                <a:latin typeface="Cambria" panose="02040503050406030204" pitchFamily="18" charset="0"/>
              </a:rPr>
              <a:t>Measuring Developer Contributions </a:t>
            </a:r>
          </a:p>
        </p:txBody>
      </p:sp>
      <p:sp>
        <p:nvSpPr>
          <p:cNvPr id="3" name="Content Placeholder 2"/>
          <p:cNvSpPr>
            <a:spLocks noGrp="1"/>
          </p:cNvSpPr>
          <p:nvPr>
            <p:ph idx="1"/>
          </p:nvPr>
        </p:nvSpPr>
        <p:spPr>
          <a:xfrm>
            <a:off x="1782417" y="1202635"/>
            <a:ext cx="8557592" cy="4918766"/>
          </a:xfrm>
        </p:spPr>
        <p:txBody>
          <a:bodyPr>
            <a:normAutofit fontScale="85000" lnSpcReduction="20000"/>
          </a:bodyPr>
          <a:lstStyle/>
          <a:p>
            <a:endParaRPr lang="en-US" dirty="0" smtClean="0"/>
          </a:p>
          <a:p>
            <a:endParaRPr lang="en-US" dirty="0"/>
          </a:p>
          <a:p>
            <a:endParaRPr lang="en-US" dirty="0" smtClean="0"/>
          </a:p>
          <a:p>
            <a:endParaRPr lang="en-US" dirty="0" smtClean="0"/>
          </a:p>
          <a:p>
            <a:pPr marL="0" indent="0">
              <a:buNone/>
            </a:pPr>
            <a:endParaRPr lang="en-US" sz="2000" dirty="0"/>
          </a:p>
          <a:p>
            <a:pPr marL="0" indent="0">
              <a:buNone/>
            </a:pPr>
            <a:endParaRPr lang="en-US" sz="700" dirty="0">
              <a:latin typeface="Cambria" panose="02040503050406030204" pitchFamily="18" charset="0"/>
            </a:endParaRPr>
          </a:p>
          <a:p>
            <a:pPr marL="0" indent="0">
              <a:buNone/>
            </a:pPr>
            <a:endParaRPr lang="en-US" sz="700" dirty="0">
              <a:latin typeface="Cambria" panose="02040503050406030204" pitchFamily="18" charset="0"/>
            </a:endParaRPr>
          </a:p>
          <a:p>
            <a:pPr marL="0" indent="0">
              <a:buNone/>
            </a:pPr>
            <a:endParaRPr lang="en-US" sz="700" dirty="0">
              <a:latin typeface="Cambria" panose="02040503050406030204" pitchFamily="18" charset="0"/>
            </a:endParaRPr>
          </a:p>
          <a:p>
            <a:pPr marL="0" indent="0">
              <a:buNone/>
            </a:pPr>
            <a:endParaRPr lang="en-US" sz="700" dirty="0">
              <a:latin typeface="Cambria" panose="02040503050406030204" pitchFamily="18" charset="0"/>
            </a:endParaRPr>
          </a:p>
          <a:p>
            <a:pPr marL="0" indent="0">
              <a:buNone/>
            </a:pPr>
            <a:endParaRPr lang="en-US" sz="700" dirty="0">
              <a:latin typeface="Cambria" panose="02040503050406030204" pitchFamily="18" charset="0"/>
            </a:endParaRPr>
          </a:p>
          <a:p>
            <a:pPr marL="0" indent="0">
              <a:buNone/>
            </a:pPr>
            <a:endParaRPr lang="en-US" sz="700" dirty="0">
              <a:latin typeface="Cambria" panose="02040503050406030204" pitchFamily="18" charset="0"/>
            </a:endParaRPr>
          </a:p>
          <a:p>
            <a:r>
              <a:rPr lang="en-US" sz="1900" dirty="0">
                <a:latin typeface="Cambria" panose="02040503050406030204" pitchFamily="18" charset="0"/>
              </a:rPr>
              <a:t>The dashboard measures the developers contributions in a given month.</a:t>
            </a:r>
          </a:p>
          <a:p>
            <a:r>
              <a:rPr lang="en-US" sz="1900" dirty="0">
                <a:latin typeface="Cambria" panose="02040503050406030204" pitchFamily="18" charset="0"/>
              </a:rPr>
              <a:t>This doesn’t support developers in achieving daily tasks.</a:t>
            </a:r>
          </a:p>
          <a:p>
            <a:r>
              <a:rPr lang="en-US" sz="1900" dirty="0">
                <a:latin typeface="Cambria" panose="02040503050406030204" pitchFamily="18" charset="0"/>
              </a:rPr>
              <a:t>Developers wants to know workloads of reviewers before patching. So, that they can estimate the time needed to give the review back as there might be patches in the queue to review.</a:t>
            </a:r>
          </a:p>
          <a:p>
            <a:r>
              <a:rPr lang="en-US" sz="1900" dirty="0">
                <a:latin typeface="Cambria" panose="02040503050406030204" pitchFamily="18" charset="0"/>
              </a:rPr>
              <a:t>This helps the managers to explore the developer’s activity.</a:t>
            </a:r>
          </a:p>
          <a:p>
            <a:r>
              <a:rPr lang="en-US" dirty="0">
                <a:latin typeface="Cambria" panose="02040503050406030204" pitchFamily="18" charset="0"/>
              </a:rPr>
              <a:t>It helps developers to know what type of work the others are working on for assigning the task and as well as to know about their own patches to know who is awaiting for reviews.</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4905" y="974035"/>
            <a:ext cx="3717235" cy="267362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4902" y="974034"/>
            <a:ext cx="2766300" cy="2773017"/>
          </a:xfrm>
          <a:prstGeom prst="rect">
            <a:avLst/>
          </a:prstGeom>
        </p:spPr>
      </p:pic>
    </p:spTree>
    <p:extLst>
      <p:ext uri="{BB962C8B-B14F-4D97-AF65-F5344CB8AC3E}">
        <p14:creationId xmlns:p14="http://schemas.microsoft.com/office/powerpoint/2010/main" val="27351118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629823"/>
          </a:xfrm>
        </p:spPr>
        <p:txBody>
          <a:bodyPr>
            <a:normAutofit/>
          </a:bodyPr>
          <a:lstStyle/>
          <a:p>
            <a:r>
              <a:rPr lang="en-US" sz="3200" dirty="0">
                <a:latin typeface="Cambria" panose="02040503050406030204" pitchFamily="18" charset="0"/>
              </a:rPr>
              <a:t>Measuring Developer Effectiveness </a:t>
            </a:r>
          </a:p>
        </p:txBody>
      </p:sp>
      <p:sp>
        <p:nvSpPr>
          <p:cNvPr id="3" name="Content Placeholder 2"/>
          <p:cNvSpPr>
            <a:spLocks noGrp="1"/>
          </p:cNvSpPr>
          <p:nvPr>
            <p:ph idx="1"/>
          </p:nvPr>
        </p:nvSpPr>
        <p:spPr>
          <a:xfrm>
            <a:off x="1832113" y="993914"/>
            <a:ext cx="8577470" cy="5132250"/>
          </a:xfrm>
        </p:spPr>
        <p:txBody>
          <a:bodyPr>
            <a:normAutofit/>
          </a:bodyPr>
          <a:lstStyle/>
          <a:p>
            <a:r>
              <a:rPr lang="en-US" sz="1900" dirty="0">
                <a:latin typeface="Cambria" panose="02040503050406030204" pitchFamily="18" charset="0"/>
              </a:rPr>
              <a:t>Quantitative dashboards are used</a:t>
            </a:r>
          </a:p>
          <a:p>
            <a:pPr marL="0" indent="0">
              <a:buNone/>
            </a:pPr>
            <a:r>
              <a:rPr lang="en-US" sz="1900" dirty="0">
                <a:latin typeface="Cambria" panose="02040503050406030204" pitchFamily="18" charset="0"/>
              </a:rPr>
              <a:t>to measure the developers productivity.</a:t>
            </a:r>
          </a:p>
          <a:p>
            <a:r>
              <a:rPr lang="en-US" sz="1900" dirty="0">
                <a:latin typeface="Cambria" panose="02040503050406030204" pitchFamily="18" charset="0"/>
              </a:rPr>
              <a:t>This can be a gauge to know what all </a:t>
            </a:r>
          </a:p>
          <a:p>
            <a:pPr marL="0" indent="0">
              <a:buNone/>
            </a:pPr>
            <a:r>
              <a:rPr lang="en-US" sz="1900" dirty="0">
                <a:latin typeface="Cambria" panose="02040503050406030204" pitchFamily="18" charset="0"/>
              </a:rPr>
              <a:t>p</a:t>
            </a:r>
            <a:r>
              <a:rPr lang="en-US" sz="1900" dirty="0">
                <a:latin typeface="Cambria" panose="02040503050406030204" pitchFamily="18" charset="0"/>
              </a:rPr>
              <a:t>atches he or she committed and his </a:t>
            </a:r>
          </a:p>
          <a:p>
            <a:pPr marL="0" indent="0">
              <a:buNone/>
            </a:pPr>
            <a:r>
              <a:rPr lang="en-US" sz="1900" dirty="0">
                <a:latin typeface="Cambria" panose="02040503050406030204" pitchFamily="18" charset="0"/>
              </a:rPr>
              <a:t>recent patches and which are successfully</a:t>
            </a:r>
          </a:p>
          <a:p>
            <a:pPr marL="0" indent="0">
              <a:buNone/>
            </a:pPr>
            <a:r>
              <a:rPr lang="en-US" sz="1900" dirty="0">
                <a:latin typeface="Cambria" panose="02040503050406030204" pitchFamily="18" charset="0"/>
              </a:rPr>
              <a:t>committed to code.</a:t>
            </a:r>
          </a:p>
          <a:p>
            <a:r>
              <a:rPr lang="en-US" sz="1900" dirty="0">
                <a:latin typeface="Cambria" panose="02040503050406030204" pitchFamily="18" charset="0"/>
              </a:rPr>
              <a:t>Developers can review what all the </a:t>
            </a:r>
          </a:p>
          <a:p>
            <a:pPr marL="0" indent="0">
              <a:buNone/>
            </a:pPr>
            <a:r>
              <a:rPr lang="en-US" sz="1900" dirty="0">
                <a:latin typeface="Cambria" panose="02040503050406030204" pitchFamily="18" charset="0"/>
              </a:rPr>
              <a:t>patches are under list are pending, </a:t>
            </a:r>
          </a:p>
          <a:p>
            <a:pPr marL="0" indent="0">
              <a:buNone/>
            </a:pPr>
            <a:r>
              <a:rPr lang="en-US" sz="1900" dirty="0">
                <a:latin typeface="Cambria" panose="02040503050406030204" pitchFamily="18" charset="0"/>
              </a:rPr>
              <a:t>completed and what tasks are </a:t>
            </a:r>
          </a:p>
          <a:p>
            <a:pPr marL="0" indent="0">
              <a:buNone/>
            </a:pPr>
            <a:r>
              <a:rPr lang="en-US" sz="1900" dirty="0">
                <a:latin typeface="Cambria" panose="02040503050406030204" pitchFamily="18" charset="0"/>
              </a:rPr>
              <a:t>blocking and recently solved.</a:t>
            </a:r>
          </a:p>
          <a:p>
            <a:r>
              <a:rPr lang="en-US" sz="1900" dirty="0">
                <a:latin typeface="Cambria" panose="02040503050406030204" pitchFamily="18" charset="0"/>
              </a:rPr>
              <a:t>They can customize the dashboards</a:t>
            </a:r>
          </a:p>
          <a:p>
            <a:pPr marL="0" indent="0">
              <a:buNone/>
            </a:pPr>
            <a:r>
              <a:rPr lang="en-US" sz="1900" dirty="0">
                <a:latin typeface="Cambria" panose="02040503050406030204" pitchFamily="18" charset="0"/>
              </a:rPr>
              <a:t>to organize their information as they want.</a:t>
            </a:r>
          </a:p>
          <a:p>
            <a:endParaRPr lang="en-US" sz="1900" dirty="0">
              <a:latin typeface="Cambria" panose="02040503050406030204" pitchFamily="18" charset="0"/>
            </a:endParaRPr>
          </a:p>
          <a:p>
            <a:endParaRPr lang="en-US" sz="1900" dirty="0">
              <a:latin typeface="Cambria" panose="02040503050406030204" pitchFamily="18" charset="0"/>
            </a:endParaRPr>
          </a:p>
          <a:p>
            <a:endParaRPr lang="en-US" sz="2000" dirty="0">
              <a:latin typeface="Cambria" panose="02040503050406030204" pitchFamily="18" charset="0"/>
            </a:endParaRPr>
          </a:p>
          <a:p>
            <a:endParaRPr lang="en-US" sz="2000" dirty="0">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6374295" y="993914"/>
            <a:ext cx="4252094" cy="2357230"/>
          </a:xfrm>
          <a:prstGeom prst="rect">
            <a:avLst/>
          </a:prstGeom>
        </p:spPr>
      </p:pic>
      <p:pic>
        <p:nvPicPr>
          <p:cNvPr id="9" name="Picture 8"/>
          <p:cNvPicPr>
            <a:picLocks noChangeAspect="1"/>
          </p:cNvPicPr>
          <p:nvPr/>
        </p:nvPicPr>
        <p:blipFill>
          <a:blip r:embed="rId3"/>
          <a:stretch>
            <a:fillRect/>
          </a:stretch>
        </p:blipFill>
        <p:spPr>
          <a:xfrm>
            <a:off x="6384234" y="3440598"/>
            <a:ext cx="4252094" cy="2463246"/>
          </a:xfrm>
          <a:prstGeom prst="rect">
            <a:avLst/>
          </a:prstGeom>
        </p:spPr>
      </p:pic>
    </p:spTree>
    <p:extLst>
      <p:ext uri="{BB962C8B-B14F-4D97-AF65-F5344CB8AC3E}">
        <p14:creationId xmlns:p14="http://schemas.microsoft.com/office/powerpoint/2010/main" val="24919445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Cambria" panose="02040503050406030204" pitchFamily="18" charset="0"/>
              </a:rPr>
              <a:t>Determining Performance Trends </a:t>
            </a:r>
          </a:p>
        </p:txBody>
      </p:sp>
      <p:sp>
        <p:nvSpPr>
          <p:cNvPr id="3" name="Content Placeholder 2"/>
          <p:cNvSpPr>
            <a:spLocks noGrp="1"/>
          </p:cNvSpPr>
          <p:nvPr>
            <p:ph idx="1"/>
          </p:nvPr>
        </p:nvSpPr>
        <p:spPr>
          <a:xfrm>
            <a:off x="1981200" y="1103244"/>
            <a:ext cx="8229600" cy="5022920"/>
          </a:xfrm>
        </p:spPr>
        <p:txBody>
          <a:bodyPr>
            <a:noAutofit/>
          </a:bodyPr>
          <a:lstStyle/>
          <a:p>
            <a:r>
              <a:rPr lang="en-US" sz="2000" dirty="0">
                <a:latin typeface="Cambria" panose="02040503050406030204" pitchFamily="18" charset="0"/>
              </a:rPr>
              <a:t>The performance can be </a:t>
            </a:r>
          </a:p>
          <a:p>
            <a:pPr marL="0" indent="0">
              <a:buNone/>
            </a:pPr>
            <a:r>
              <a:rPr lang="en-US" sz="2000" dirty="0">
                <a:latin typeface="Cambria" panose="02040503050406030204" pitchFamily="18" charset="0"/>
              </a:rPr>
              <a:t>evaluated using this dashboards.</a:t>
            </a:r>
          </a:p>
          <a:p>
            <a:r>
              <a:rPr lang="en-US" sz="2000" dirty="0">
                <a:latin typeface="Cambria" panose="02040503050406030204" pitchFamily="18" charset="0"/>
              </a:rPr>
              <a:t>From the managers perceptive </a:t>
            </a:r>
          </a:p>
          <a:p>
            <a:pPr marL="0" indent="0">
              <a:buNone/>
            </a:pPr>
            <a:r>
              <a:rPr lang="en-US" sz="2000" dirty="0">
                <a:latin typeface="Cambria" panose="02040503050406030204" pitchFamily="18" charset="0"/>
              </a:rPr>
              <a:t>this is useful to know the status </a:t>
            </a:r>
          </a:p>
          <a:p>
            <a:pPr marL="0" indent="0">
              <a:buNone/>
            </a:pPr>
            <a:r>
              <a:rPr lang="en-US" sz="2000" dirty="0">
                <a:latin typeface="Cambria" panose="02040503050406030204" pitchFamily="18" charset="0"/>
              </a:rPr>
              <a:t>and the health of the project and </a:t>
            </a:r>
          </a:p>
          <a:p>
            <a:pPr marL="0" indent="0">
              <a:buNone/>
            </a:pPr>
            <a:r>
              <a:rPr lang="en-US" sz="2000" dirty="0">
                <a:latin typeface="Cambria" panose="02040503050406030204" pitchFamily="18" charset="0"/>
              </a:rPr>
              <a:t>c</a:t>
            </a:r>
            <a:r>
              <a:rPr lang="en-US" sz="2000" dirty="0">
                <a:latin typeface="Cambria" panose="02040503050406030204" pitchFamily="18" charset="0"/>
              </a:rPr>
              <a:t>an sense the project momentum </a:t>
            </a:r>
          </a:p>
          <a:p>
            <a:pPr marL="0" indent="0">
              <a:buNone/>
            </a:pPr>
            <a:r>
              <a:rPr lang="en-US" sz="2000" dirty="0">
                <a:latin typeface="Cambria" panose="02040503050406030204" pitchFamily="18" charset="0"/>
              </a:rPr>
              <a:t>to meet the deadlines.</a:t>
            </a:r>
          </a:p>
          <a:p>
            <a:pPr algn="just"/>
            <a:r>
              <a:rPr lang="en-US" sz="2000" dirty="0">
                <a:latin typeface="Cambria" panose="02040503050406030204" pitchFamily="18" charset="0"/>
              </a:rPr>
              <a:t>From the developers perception</a:t>
            </a:r>
          </a:p>
          <a:p>
            <a:pPr marL="0" indent="0" algn="just">
              <a:buNone/>
            </a:pPr>
            <a:r>
              <a:rPr lang="en-US" sz="2000" dirty="0">
                <a:latin typeface="Cambria" panose="02040503050406030204" pitchFamily="18" charset="0"/>
              </a:rPr>
              <a:t> this is used to prioritize the bugs. </a:t>
            </a:r>
          </a:p>
          <a:p>
            <a:pPr marL="0" indent="0" algn="just">
              <a:buNone/>
            </a:pPr>
            <a:r>
              <a:rPr lang="en-US" sz="2000" dirty="0">
                <a:latin typeface="Cambria" panose="02040503050406030204" pitchFamily="18" charset="0"/>
              </a:rPr>
              <a:t>They are interested in having a personal list of bugs. If there is something interesting about a bug they will cc themselves so that they can communicate their interests with others without taking the actual ownership.</a:t>
            </a:r>
          </a:p>
          <a:p>
            <a:pPr marL="0" indent="0">
              <a:buNone/>
            </a:pPr>
            <a:endParaRPr lang="en-US" sz="2000" dirty="0">
              <a:latin typeface="Cambria" panose="02040503050406030204" pitchFamily="18" charset="0"/>
            </a:endParaRPr>
          </a:p>
        </p:txBody>
      </p:sp>
      <p:pic>
        <p:nvPicPr>
          <p:cNvPr id="4" name="Picture 3"/>
          <p:cNvPicPr>
            <a:picLocks noChangeAspect="1"/>
          </p:cNvPicPr>
          <p:nvPr/>
        </p:nvPicPr>
        <p:blipFill>
          <a:blip r:embed="rId2"/>
          <a:stretch>
            <a:fillRect/>
          </a:stretch>
        </p:blipFill>
        <p:spPr>
          <a:xfrm>
            <a:off x="5724526" y="1103245"/>
            <a:ext cx="4824205" cy="2613991"/>
          </a:xfrm>
          <a:prstGeom prst="rect">
            <a:avLst/>
          </a:prstGeom>
        </p:spPr>
      </p:pic>
    </p:spTree>
    <p:extLst>
      <p:ext uri="{BB962C8B-B14F-4D97-AF65-F5344CB8AC3E}">
        <p14:creationId xmlns:p14="http://schemas.microsoft.com/office/powerpoint/2010/main" val="8324365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967753"/>
          </a:xfrm>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1981200" y="1311966"/>
            <a:ext cx="8229600" cy="4814198"/>
          </a:xfrm>
        </p:spPr>
        <p:txBody>
          <a:bodyPr/>
          <a:lstStyle/>
          <a:p>
            <a:r>
              <a:rPr lang="en-US" sz="2000" dirty="0">
                <a:latin typeface="Cambria" panose="02040503050406030204" pitchFamily="18" charset="0"/>
              </a:rPr>
              <a:t>But, there is public list of bugs which is visible to everyone on </a:t>
            </a:r>
            <a:r>
              <a:rPr lang="en-US" sz="2000" dirty="0">
                <a:latin typeface="Cambria" panose="02040503050406030204" pitchFamily="18" charset="0"/>
              </a:rPr>
              <a:t>the project</a:t>
            </a:r>
            <a:r>
              <a:rPr lang="en-US" sz="2000" dirty="0">
                <a:latin typeface="Cambria" panose="02040503050406030204" pitchFamily="18" charset="0"/>
              </a:rPr>
              <a:t>. </a:t>
            </a:r>
            <a:r>
              <a:rPr lang="en-US" sz="2000" dirty="0">
                <a:latin typeface="Cambria" panose="02040503050406030204" pitchFamily="18" charset="0"/>
              </a:rPr>
              <a:t>By prioritizing</a:t>
            </a:r>
            <a:r>
              <a:rPr lang="en-US" sz="2000" dirty="0">
                <a:latin typeface="Cambria" panose="02040503050406030204" pitchFamily="18" charset="0"/>
              </a:rPr>
              <a:t>, the developers can improve time management concentrating on those that are of high priority and needed. </a:t>
            </a:r>
          </a:p>
          <a:p>
            <a:r>
              <a:rPr lang="en-US" sz="2000" dirty="0">
                <a:latin typeface="Cambria" panose="02040503050406030204" pitchFamily="18" charset="0"/>
              </a:rPr>
              <a:t>Thus dashboards can improve the developers’ ability to keep pace </a:t>
            </a:r>
            <a:r>
              <a:rPr lang="en-US" sz="2000" dirty="0">
                <a:latin typeface="Cambria" panose="02040503050406030204" pitchFamily="18" charset="0"/>
              </a:rPr>
              <a:t>with </a:t>
            </a:r>
            <a:r>
              <a:rPr lang="en-US" sz="2000" dirty="0">
                <a:latin typeface="Cambria" panose="02040503050406030204" pitchFamily="18" charset="0"/>
              </a:rPr>
              <a:t>the evolution of uses they care about the most</a:t>
            </a:r>
            <a:r>
              <a:rPr lang="en-US" sz="2000" dirty="0">
                <a:latin typeface="Cambria" panose="02040503050406030204" pitchFamily="18" charset="0"/>
              </a:rPr>
              <a:t>.</a:t>
            </a:r>
          </a:p>
          <a:p>
            <a:r>
              <a:rPr lang="en-US" sz="2000" dirty="0">
                <a:latin typeface="Cambria" panose="02040503050406030204" pitchFamily="18" charset="0"/>
              </a:rPr>
              <a:t>But, as far as concerned this is just quantitative dashboards. But there is need for qualitative developer oriented dashboards as they provide a innumerable amount of information about the modern software system developments and regarding their maintenance along with the quantitative analysis. </a:t>
            </a:r>
          </a:p>
          <a:p>
            <a:pPr marL="0" indent="0">
              <a:buNone/>
            </a:pPr>
            <a:endParaRPr lang="en-US" sz="2000" dirty="0">
              <a:latin typeface="Cambria" panose="02040503050406030204" pitchFamily="18" charset="0"/>
            </a:endParaRPr>
          </a:p>
          <a:p>
            <a:endParaRPr lang="en-US" sz="2000" dirty="0">
              <a:latin typeface="Cambria" panose="02040503050406030204" pitchFamily="18" charset="0"/>
            </a:endParaRPr>
          </a:p>
          <a:p>
            <a:endParaRPr lang="en-US" dirty="0">
              <a:latin typeface="Cambria" panose="02040503050406030204" pitchFamily="18" charset="0"/>
            </a:endParaRPr>
          </a:p>
        </p:txBody>
      </p:sp>
    </p:spTree>
    <p:extLst>
      <p:ext uri="{BB962C8B-B14F-4D97-AF65-F5344CB8AC3E}">
        <p14:creationId xmlns:p14="http://schemas.microsoft.com/office/powerpoint/2010/main" val="32989561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762914" y="1888436"/>
            <a:ext cx="2666172" cy="3246955"/>
          </a:xfrm>
          <a:prstGeom prst="rect">
            <a:avLst/>
          </a:prstGeom>
        </p:spPr>
      </p:pic>
    </p:spTree>
    <p:extLst>
      <p:ext uri="{BB962C8B-B14F-4D97-AF65-F5344CB8AC3E}">
        <p14:creationId xmlns:p14="http://schemas.microsoft.com/office/powerpoint/2010/main" val="3324073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456156" cy="782783"/>
          </a:xfrm>
        </p:spPr>
        <p:txBody>
          <a:bodyPr>
            <a:normAutofit/>
          </a:bodyPr>
          <a:lstStyle/>
          <a:p>
            <a:r>
              <a:rPr lang="en-US" dirty="0" smtClean="0"/>
              <a:t>Quantitative analysis</a:t>
            </a:r>
            <a:endParaRPr lang="en-US" dirty="0"/>
          </a:p>
        </p:txBody>
      </p:sp>
      <p:sp>
        <p:nvSpPr>
          <p:cNvPr id="3" name="Content Placeholder 2"/>
          <p:cNvSpPr>
            <a:spLocks noGrp="1"/>
          </p:cNvSpPr>
          <p:nvPr>
            <p:ph idx="1"/>
          </p:nvPr>
        </p:nvSpPr>
        <p:spPr>
          <a:xfrm>
            <a:off x="677334" y="1799617"/>
            <a:ext cx="8596668" cy="4241746"/>
          </a:xfrm>
        </p:spPr>
        <p:txBody>
          <a:bodyPr/>
          <a:lstStyle/>
          <a:p>
            <a:r>
              <a:rPr lang="en-US" dirty="0" smtClean="0"/>
              <a:t>It is </a:t>
            </a:r>
            <a:r>
              <a:rPr lang="en-US" dirty="0"/>
              <a:t>mathematical analysis of the measurable figures</a:t>
            </a:r>
            <a:endParaRPr lang="en-US" dirty="0" smtClean="0"/>
          </a:p>
          <a:p>
            <a:r>
              <a:rPr lang="en-US" dirty="0" smtClean="0"/>
              <a:t>It shows high level data trends</a:t>
            </a:r>
          </a:p>
          <a:p>
            <a:r>
              <a:rPr lang="en-US" dirty="0"/>
              <a:t>Quantitative analysis only gives a birds eye view of the project and helps only the project managers or module leads to monitor and measure the performance of a </a:t>
            </a:r>
            <a:r>
              <a:rPr lang="en-US" dirty="0" smtClean="0"/>
              <a:t>project</a:t>
            </a:r>
          </a:p>
          <a:p>
            <a:r>
              <a:rPr lang="en-US" dirty="0"/>
              <a:t>Quantitative analysis is of not much use to the developers of a </a:t>
            </a:r>
            <a:r>
              <a:rPr lang="en-US" dirty="0" smtClean="0"/>
              <a:t>team</a:t>
            </a:r>
          </a:p>
          <a:p>
            <a:r>
              <a:rPr lang="en-US" dirty="0" smtClean="0"/>
              <a:t>Most analytic approaches focus on quantitative analysis and visualize the analysis through chart like dashboards</a:t>
            </a:r>
          </a:p>
          <a:p>
            <a:endParaRPr lang="en-US" dirty="0" smtClean="0"/>
          </a:p>
        </p:txBody>
      </p:sp>
    </p:spTree>
    <p:extLst>
      <p:ext uri="{BB962C8B-B14F-4D97-AF65-F5344CB8AC3E}">
        <p14:creationId xmlns:p14="http://schemas.microsoft.com/office/powerpoint/2010/main" val="986311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677863" y="145915"/>
            <a:ext cx="8596312" cy="4610911"/>
          </a:xfrm>
          <a:prstGeom prst="rect">
            <a:avLst/>
          </a:prstGeom>
        </p:spPr>
      </p:pic>
      <p:sp>
        <p:nvSpPr>
          <p:cNvPr id="7" name="Rectangle 6"/>
          <p:cNvSpPr/>
          <p:nvPr/>
        </p:nvSpPr>
        <p:spPr>
          <a:xfrm>
            <a:off x="992221" y="4893012"/>
            <a:ext cx="8151779" cy="923330"/>
          </a:xfrm>
          <a:prstGeom prst="rect">
            <a:avLst/>
          </a:prstGeom>
        </p:spPr>
        <p:txBody>
          <a:bodyPr wrap="square">
            <a:spAutoFit/>
          </a:bodyPr>
          <a:lstStyle/>
          <a:p>
            <a:r>
              <a:rPr lang="en-US" dirty="0">
                <a:latin typeface="HelveticaNeueLTStd-Lt"/>
              </a:rPr>
              <a:t>Quantitative dashboards: (a) IBM Rational Quality Manager and (b) Mozilla Metrics. These dashboards provide aggregate views </a:t>
            </a:r>
            <a:r>
              <a:rPr lang="en-US" dirty="0" smtClean="0">
                <a:latin typeface="HelveticaNeueLTStd-Lt"/>
              </a:rPr>
              <a:t>of project </a:t>
            </a:r>
            <a:r>
              <a:rPr lang="en-US" dirty="0">
                <a:latin typeface="HelveticaNeueLTStd-Lt"/>
              </a:rPr>
              <a:t>activity that are most suitable for project managers.</a:t>
            </a:r>
            <a:endParaRPr lang="en-US" dirty="0"/>
          </a:p>
        </p:txBody>
      </p:sp>
    </p:spTree>
    <p:extLst>
      <p:ext uri="{BB962C8B-B14F-4D97-AF65-F5344CB8AC3E}">
        <p14:creationId xmlns:p14="http://schemas.microsoft.com/office/powerpoint/2010/main" val="37337193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Qualitative analysis</a:t>
            </a:r>
            <a:endParaRPr lang="en-US" dirty="0"/>
          </a:p>
        </p:txBody>
      </p:sp>
      <p:sp>
        <p:nvSpPr>
          <p:cNvPr id="3" name="Content Placeholder 2"/>
          <p:cNvSpPr>
            <a:spLocks noGrp="1"/>
          </p:cNvSpPr>
          <p:nvPr>
            <p:ph idx="1"/>
          </p:nvPr>
        </p:nvSpPr>
        <p:spPr/>
        <p:txBody>
          <a:bodyPr/>
          <a:lstStyle/>
          <a:p>
            <a:r>
              <a:rPr lang="en-US" dirty="0" smtClean="0"/>
              <a:t>Developers want a dashboard which can</a:t>
            </a:r>
          </a:p>
          <a:p>
            <a:pPr algn="just">
              <a:buFont typeface="+mj-lt"/>
              <a:buAutoNum type="arabicPeriod"/>
            </a:pPr>
            <a:r>
              <a:rPr lang="en-US" dirty="0" smtClean="0"/>
              <a:t>Allow them to review their status</a:t>
            </a:r>
          </a:p>
          <a:p>
            <a:pPr algn="just">
              <a:buFont typeface="+mj-lt"/>
              <a:buAutoNum type="arabicPeriod"/>
            </a:pPr>
            <a:r>
              <a:rPr lang="en-US" dirty="0" smtClean="0"/>
              <a:t>See all bugs assigned to them and any changes done to them since the last time the developer looked at it</a:t>
            </a:r>
          </a:p>
          <a:p>
            <a:pPr algn="just">
              <a:buFont typeface="+mj-lt"/>
              <a:buAutoNum type="arabicPeriod"/>
            </a:pPr>
            <a:r>
              <a:rPr lang="en-US" dirty="0" smtClean="0"/>
              <a:t>Any one working on similar bugs or issues and show status</a:t>
            </a:r>
          </a:p>
          <a:p>
            <a:pPr algn="just">
              <a:buFont typeface="+mj-lt"/>
              <a:buAutoNum type="arabicPeriod"/>
            </a:pPr>
            <a:r>
              <a:rPr lang="en-US" dirty="0" smtClean="0"/>
              <a:t>Assign fixed issues to someone who can review and provide comments</a:t>
            </a:r>
          </a:p>
          <a:p>
            <a:pPr marL="0" indent="0">
              <a:buNone/>
            </a:pPr>
            <a:endParaRPr lang="en-US" dirty="0"/>
          </a:p>
        </p:txBody>
      </p:sp>
    </p:spTree>
    <p:extLst>
      <p:ext uri="{BB962C8B-B14F-4D97-AF65-F5344CB8AC3E}">
        <p14:creationId xmlns:p14="http://schemas.microsoft.com/office/powerpoint/2010/main" val="3597551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Quantitative analysis vs Qualitative analysis</a:t>
            </a:r>
            <a:endParaRPr lang="en-US" dirty="0"/>
          </a:p>
        </p:txBody>
      </p:sp>
      <p:sp>
        <p:nvSpPr>
          <p:cNvPr id="9" name="Content Placeholder 8"/>
          <p:cNvSpPr>
            <a:spLocks noGrp="1"/>
          </p:cNvSpPr>
          <p:nvPr>
            <p:ph sz="half" idx="1"/>
          </p:nvPr>
        </p:nvSpPr>
        <p:spPr/>
        <p:txBody>
          <a:bodyPr/>
          <a:lstStyle/>
          <a:p>
            <a:r>
              <a:rPr lang="en-US" dirty="0" smtClean="0"/>
              <a:t>Quantitative </a:t>
            </a:r>
            <a:r>
              <a:rPr lang="en-US" dirty="0" smtClean="0"/>
              <a:t>property </a:t>
            </a:r>
            <a:r>
              <a:rPr lang="en-US" dirty="0" smtClean="0"/>
              <a:t>is </a:t>
            </a:r>
            <a:r>
              <a:rPr lang="en-US" dirty="0" smtClean="0"/>
              <a:t>measured</a:t>
            </a:r>
          </a:p>
          <a:p>
            <a:r>
              <a:rPr lang="en-US" dirty="0"/>
              <a:t>Q</a:t>
            </a:r>
            <a:r>
              <a:rPr lang="en-US" dirty="0" smtClean="0"/>
              <a:t>uantitative </a:t>
            </a:r>
            <a:r>
              <a:rPr lang="en-US" dirty="0"/>
              <a:t>dashboards </a:t>
            </a:r>
            <a:r>
              <a:rPr lang="en-US" dirty="0" smtClean="0"/>
              <a:t>provide statistical summaries of various development metrics</a:t>
            </a:r>
          </a:p>
          <a:p>
            <a:r>
              <a:rPr lang="en-US" dirty="0"/>
              <a:t>Q</a:t>
            </a:r>
            <a:r>
              <a:rPr lang="en-US" dirty="0" smtClean="0"/>
              <a:t>uantitative dashboards address </a:t>
            </a:r>
            <a:r>
              <a:rPr lang="en-US" dirty="0"/>
              <a:t>aggregate </a:t>
            </a:r>
            <a:r>
              <a:rPr lang="en-US" dirty="0" smtClean="0"/>
              <a:t>developer questions</a:t>
            </a:r>
            <a:endParaRPr lang="en-US" dirty="0"/>
          </a:p>
        </p:txBody>
      </p:sp>
      <p:sp>
        <p:nvSpPr>
          <p:cNvPr id="10" name="Content Placeholder 9"/>
          <p:cNvSpPr>
            <a:spLocks noGrp="1"/>
          </p:cNvSpPr>
          <p:nvPr>
            <p:ph sz="half" idx="2"/>
          </p:nvPr>
        </p:nvSpPr>
        <p:spPr/>
        <p:txBody>
          <a:bodyPr/>
          <a:lstStyle/>
          <a:p>
            <a:r>
              <a:rPr lang="en-US" dirty="0" smtClean="0"/>
              <a:t>Qualitative property is described rather than measured</a:t>
            </a:r>
          </a:p>
          <a:p>
            <a:r>
              <a:rPr lang="en-US" dirty="0"/>
              <a:t>Q</a:t>
            </a:r>
            <a:r>
              <a:rPr lang="en-US" dirty="0" smtClean="0"/>
              <a:t>ualitative dashboards emphasize </a:t>
            </a:r>
            <a:r>
              <a:rPr lang="en-US" dirty="0"/>
              <a:t>the attributes </a:t>
            </a:r>
            <a:r>
              <a:rPr lang="en-US" dirty="0" smtClean="0"/>
              <a:t>and relationships </a:t>
            </a:r>
            <a:r>
              <a:rPr lang="en-US" dirty="0"/>
              <a:t>of a set of artifacts </a:t>
            </a:r>
            <a:r>
              <a:rPr lang="en-US" dirty="0" smtClean="0"/>
              <a:t>that are </a:t>
            </a:r>
            <a:r>
              <a:rPr lang="en-US" dirty="0"/>
              <a:t>of </a:t>
            </a:r>
            <a:r>
              <a:rPr lang="en-US" dirty="0" smtClean="0"/>
              <a:t>interest </a:t>
            </a:r>
            <a:r>
              <a:rPr lang="en-US" dirty="0"/>
              <a:t>to the </a:t>
            </a:r>
            <a:r>
              <a:rPr lang="en-US" dirty="0" smtClean="0"/>
              <a:t>developer</a:t>
            </a:r>
          </a:p>
          <a:p>
            <a:r>
              <a:rPr lang="en-US" dirty="0" smtClean="0"/>
              <a:t>Qualitative dashboards </a:t>
            </a:r>
            <a:r>
              <a:rPr lang="en-US" dirty="0"/>
              <a:t>provide insights </a:t>
            </a:r>
            <a:r>
              <a:rPr lang="en-US" dirty="0" smtClean="0"/>
              <a:t>into the </a:t>
            </a:r>
            <a:r>
              <a:rPr lang="en-US" dirty="0"/>
              <a:t>specific items developers are </a:t>
            </a:r>
            <a:r>
              <a:rPr lang="en-US" dirty="0" smtClean="0"/>
              <a:t>working on</a:t>
            </a:r>
            <a:endParaRPr lang="en-US" dirty="0"/>
          </a:p>
        </p:txBody>
      </p:sp>
    </p:spTree>
    <p:extLst>
      <p:ext uri="{BB962C8B-B14F-4D97-AF65-F5344CB8AC3E}">
        <p14:creationId xmlns:p14="http://schemas.microsoft.com/office/powerpoint/2010/main" val="24045336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Research </a:t>
            </a:r>
            <a:r>
              <a:rPr lang="en-US" dirty="0"/>
              <a:t>S</a:t>
            </a:r>
            <a:r>
              <a:rPr lang="en-US" dirty="0" smtClean="0"/>
              <a:t>tudy</a:t>
            </a:r>
            <a:endParaRPr lang="en-US" dirty="0"/>
          </a:p>
        </p:txBody>
      </p:sp>
      <p:sp>
        <p:nvSpPr>
          <p:cNvPr id="3" name="Content Placeholder 2"/>
          <p:cNvSpPr>
            <a:spLocks noGrp="1"/>
          </p:cNvSpPr>
          <p:nvPr>
            <p:ph idx="1"/>
          </p:nvPr>
        </p:nvSpPr>
        <p:spPr/>
        <p:txBody>
          <a:bodyPr/>
          <a:lstStyle/>
          <a:p>
            <a:r>
              <a:rPr lang="en-US" dirty="0"/>
              <a:t>qualitative </a:t>
            </a:r>
            <a:r>
              <a:rPr lang="en-US" dirty="0" smtClean="0"/>
              <a:t>study:</a:t>
            </a:r>
          </a:p>
          <a:p>
            <a:pPr>
              <a:buFont typeface="Wingdings" panose="05000000000000000000" pitchFamily="2" charset="2"/>
              <a:buChar char="Ø"/>
            </a:pPr>
            <a:r>
              <a:rPr lang="en-US" dirty="0" smtClean="0"/>
              <a:t>To </a:t>
            </a:r>
            <a:r>
              <a:rPr lang="en-US" dirty="0"/>
              <a:t>understand how developers engage and interact with the Bugzilla issue tracking </a:t>
            </a:r>
            <a:r>
              <a:rPr lang="en-US" dirty="0" smtClean="0"/>
              <a:t>system.</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developers</a:t>
            </a:r>
            <a:r>
              <a:rPr lang="en-US" dirty="0"/>
              <a:t>’ </a:t>
            </a:r>
            <a:r>
              <a:rPr lang="en-US" dirty="0" smtClean="0"/>
              <a:t>insights: </a:t>
            </a:r>
          </a:p>
          <a:p>
            <a:pPr marL="971550" lvl="1" indent="-571500">
              <a:buFont typeface="+mj-lt"/>
              <a:buAutoNum type="romanUcPeriod"/>
            </a:pPr>
            <a:r>
              <a:rPr lang="en-US" dirty="0" smtClean="0"/>
              <a:t>Strengths</a:t>
            </a:r>
          </a:p>
          <a:p>
            <a:pPr marL="971550" lvl="1" indent="-571500">
              <a:buFont typeface="+mj-lt"/>
              <a:buAutoNum type="romanUcPeriod"/>
            </a:pPr>
            <a:r>
              <a:rPr lang="en-US" dirty="0" smtClean="0"/>
              <a:t>Weaknesses</a:t>
            </a:r>
          </a:p>
          <a:p>
            <a:pPr marL="971550" lvl="1" indent="-571500">
              <a:buFont typeface="+mj-lt"/>
              <a:buAutoNum type="romanUcPeriod"/>
            </a:pPr>
            <a:r>
              <a:rPr lang="en-US" dirty="0"/>
              <a:t>future enhancements</a:t>
            </a: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1</a:t>
            </a:r>
            <a:endParaRPr lang="en-US"/>
          </a:p>
        </p:txBody>
      </p:sp>
      <p:sp>
        <p:nvSpPr>
          <p:cNvPr id="5" name="Slide Number Placeholder 4"/>
          <p:cNvSpPr>
            <a:spLocks noGrp="1"/>
          </p:cNvSpPr>
          <p:nvPr>
            <p:ph type="sldNum" sz="quarter" idx="12"/>
          </p:nvPr>
        </p:nvSpPr>
        <p:spPr/>
        <p:txBody>
          <a:bodyPr/>
          <a:lstStyle/>
          <a:p>
            <a:fld id="{64890444-FEEF-4F7E-80AC-C749BFF73DDC}" type="slidenum">
              <a:rPr lang="en-US" smtClean="0"/>
              <a:t>7</a:t>
            </a:fld>
            <a:endParaRPr lang="en-US"/>
          </a:p>
        </p:txBody>
      </p:sp>
    </p:spTree>
    <p:extLst>
      <p:ext uri="{BB962C8B-B14F-4D97-AF65-F5344CB8AC3E}">
        <p14:creationId xmlns:p14="http://schemas.microsoft.com/office/powerpoint/2010/main" val="1599877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67613"/>
            <a:ext cx="10363200" cy="1470025"/>
          </a:xfrm>
        </p:spPr>
        <p:txBody>
          <a:bodyPr>
            <a:normAutofit/>
          </a:bodyPr>
          <a:lstStyle/>
          <a:p>
            <a:r>
              <a:rPr lang="en-US" sz="3200" dirty="0"/>
              <a:t>Four high-level Themes</a:t>
            </a:r>
            <a:endParaRPr lang="en-US" sz="3200" dirty="0">
              <a:latin typeface="+mj-lt"/>
            </a:endParaRPr>
          </a:p>
        </p:txBody>
      </p:sp>
      <p:sp>
        <p:nvSpPr>
          <p:cNvPr id="3" name="Subtitle 2"/>
          <p:cNvSpPr>
            <a:spLocks noGrp="1"/>
          </p:cNvSpPr>
          <p:nvPr>
            <p:ph type="subTitle" idx="1"/>
          </p:nvPr>
        </p:nvSpPr>
        <p:spPr>
          <a:xfrm>
            <a:off x="-15711" y="1837637"/>
            <a:ext cx="12207711" cy="4016407"/>
          </a:xfrm>
        </p:spPr>
        <p:txBody>
          <a:bodyPr>
            <a:normAutofit/>
          </a:bodyPr>
          <a:lstStyle/>
          <a:p>
            <a:pPr marL="457200" indent="-457200" algn="l">
              <a:buFont typeface="+mj-lt"/>
              <a:buAutoNum type="arabicPeriod"/>
            </a:pPr>
            <a:r>
              <a:rPr lang="en-US" sz="1800" dirty="0" smtClean="0">
                <a:solidFill>
                  <a:schemeClr val="tx1"/>
                </a:solidFill>
              </a:rPr>
              <a:t> </a:t>
            </a:r>
            <a:r>
              <a:rPr lang="en-US" sz="1800" b="1" dirty="0">
                <a:solidFill>
                  <a:schemeClr val="tx1"/>
                </a:solidFill>
              </a:rPr>
              <a:t>Eighteen developers reported challenges maintaining awareness of the status of their own issues.</a:t>
            </a:r>
          </a:p>
          <a:p>
            <a:pPr marL="457200" indent="-457200" algn="l">
              <a:buFont typeface="+mj-lt"/>
              <a:buAutoNum type="arabicPeriod"/>
            </a:pPr>
            <a:endParaRPr lang="en-US" sz="1800" b="1" dirty="0">
              <a:solidFill>
                <a:schemeClr val="tx1"/>
              </a:solidFill>
            </a:endParaRPr>
          </a:p>
          <a:p>
            <a:pPr marL="457200" indent="-457200" algn="l">
              <a:buFont typeface="+mj-lt"/>
              <a:buAutoNum type="arabicPeriod"/>
            </a:pPr>
            <a:r>
              <a:rPr lang="en-US" sz="1800" b="1" dirty="0" smtClean="0">
                <a:solidFill>
                  <a:schemeClr val="tx1"/>
                </a:solidFill>
              </a:rPr>
              <a:t> </a:t>
            </a:r>
            <a:r>
              <a:rPr lang="en-US" sz="1800" b="1" dirty="0">
                <a:solidFill>
                  <a:schemeClr val="tx1"/>
                </a:solidFill>
              </a:rPr>
              <a:t>15 developers expressed interest in the ability to invisibly observe the </a:t>
            </a:r>
            <a:r>
              <a:rPr lang="en-US" sz="1800" b="1" dirty="0" smtClean="0">
                <a:solidFill>
                  <a:schemeClr val="tx1"/>
                </a:solidFill>
              </a:rPr>
              <a:t>development </a:t>
            </a:r>
            <a:r>
              <a:rPr lang="en-US" sz="1800" b="1" dirty="0">
                <a:solidFill>
                  <a:schemeClr val="tx1"/>
                </a:solidFill>
              </a:rPr>
              <a:t>of other issues without being forced to take an active role.</a:t>
            </a:r>
          </a:p>
          <a:p>
            <a:pPr marL="457200" indent="-457200" algn="l">
              <a:buFont typeface="+mj-lt"/>
              <a:buAutoNum type="arabicPeriod"/>
            </a:pPr>
            <a:endParaRPr lang="en-US" sz="1800" b="1" dirty="0">
              <a:solidFill>
                <a:schemeClr val="tx1"/>
              </a:solidFill>
            </a:endParaRPr>
          </a:p>
          <a:p>
            <a:pPr marL="457200" indent="-457200" algn="l">
              <a:buFont typeface="+mj-lt"/>
              <a:buAutoNum type="arabicPeriod"/>
            </a:pPr>
            <a:r>
              <a:rPr lang="en-US" sz="1800" b="1" dirty="0" smtClean="0">
                <a:solidFill>
                  <a:schemeClr val="tx1"/>
                </a:solidFill>
              </a:rPr>
              <a:t>Twelve </a:t>
            </a:r>
            <a:r>
              <a:rPr lang="en-US" sz="1800" b="1" dirty="0">
                <a:solidFill>
                  <a:schemeClr val="tx1"/>
                </a:solidFill>
              </a:rPr>
              <a:t>developers also expressed a desire to easily gain an understanding of their colleagues’ workloads, for instance, when requesting code reviews</a:t>
            </a:r>
          </a:p>
          <a:p>
            <a:pPr marL="457200" indent="-457200" algn="l">
              <a:buFont typeface="+mj-lt"/>
              <a:buAutoNum type="arabicPeriod"/>
            </a:pPr>
            <a:endParaRPr lang="en-US" sz="1800" b="1" dirty="0">
              <a:solidFill>
                <a:schemeClr val="tx1"/>
              </a:solidFill>
            </a:endParaRPr>
          </a:p>
          <a:p>
            <a:pPr marL="457200" indent="-457200" algn="l">
              <a:buFont typeface="+mj-lt"/>
              <a:buAutoNum type="arabicPeriod"/>
            </a:pPr>
            <a:r>
              <a:rPr lang="en-US" sz="1800" b="1" dirty="0" smtClean="0">
                <a:solidFill>
                  <a:schemeClr val="tx1"/>
                </a:solidFill>
              </a:rPr>
              <a:t> </a:t>
            </a:r>
            <a:r>
              <a:rPr lang="en-US" sz="1800" b="1" dirty="0">
                <a:solidFill>
                  <a:schemeClr val="tx1"/>
                </a:solidFill>
              </a:rPr>
              <a:t>Developers found it challenging to assess other developers’ roles in the Mozilla organization</a:t>
            </a:r>
          </a:p>
          <a:p>
            <a:pPr algn="l"/>
            <a:endParaRPr lang="en-US" sz="1800" dirty="0">
              <a:solidFill>
                <a:schemeClr val="tx1"/>
              </a:solidFill>
              <a:latin typeface="+mn-lt"/>
            </a:endParaRPr>
          </a:p>
        </p:txBody>
      </p:sp>
      <p:sp>
        <p:nvSpPr>
          <p:cNvPr id="5" name="Slide Number Placeholder 4"/>
          <p:cNvSpPr>
            <a:spLocks noGrp="1"/>
          </p:cNvSpPr>
          <p:nvPr>
            <p:ph type="sldNum" sz="quarter" idx="12"/>
          </p:nvPr>
        </p:nvSpPr>
        <p:spPr/>
        <p:txBody>
          <a:bodyPr/>
          <a:lstStyle/>
          <a:p>
            <a:fld id="{5FAD8A63-AB99-094D-874B-7C6430332091}" type="slidenum">
              <a:rPr lang="en-US" smtClean="0"/>
              <a:t>8</a:t>
            </a:fld>
            <a:endParaRPr lang="en-US"/>
          </a:p>
        </p:txBody>
      </p:sp>
      <p:sp>
        <p:nvSpPr>
          <p:cNvPr id="6" name="Footer Placeholder 5"/>
          <p:cNvSpPr>
            <a:spLocks noGrp="1"/>
          </p:cNvSpPr>
          <p:nvPr>
            <p:ph type="ftr" sz="quarter" idx="11"/>
          </p:nvPr>
        </p:nvSpPr>
        <p:spPr/>
        <p:txBody>
          <a:bodyPr/>
          <a:lstStyle/>
          <a:p>
            <a:r>
              <a:rPr lang="en-US" sz="1600" dirty="0"/>
              <a:t>3</a:t>
            </a:r>
          </a:p>
        </p:txBody>
      </p:sp>
    </p:spTree>
    <p:extLst>
      <p:ext uri="{BB962C8B-B14F-4D97-AF65-F5344CB8AC3E}">
        <p14:creationId xmlns:p14="http://schemas.microsoft.com/office/powerpoint/2010/main" val="1550523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2804" y="461882"/>
            <a:ext cx="10363200" cy="1470025"/>
          </a:xfrm>
        </p:spPr>
        <p:txBody>
          <a:bodyPr>
            <a:normAutofit/>
          </a:bodyPr>
          <a:lstStyle/>
          <a:p>
            <a:pPr algn="l"/>
            <a:r>
              <a:rPr lang="en-US" sz="3200" dirty="0"/>
              <a:t>Situational </a:t>
            </a:r>
            <a:r>
              <a:rPr lang="en-US" sz="3200" dirty="0" smtClean="0"/>
              <a:t>Awareness:</a:t>
            </a:r>
            <a:endParaRPr lang="en-US" sz="3200" dirty="0">
              <a:latin typeface="+mj-lt"/>
            </a:endParaRPr>
          </a:p>
        </p:txBody>
      </p:sp>
      <p:sp>
        <p:nvSpPr>
          <p:cNvPr id="3" name="Subtitle 2"/>
          <p:cNvSpPr>
            <a:spLocks noGrp="1"/>
          </p:cNvSpPr>
          <p:nvPr>
            <p:ph type="subTitle" idx="1"/>
          </p:nvPr>
        </p:nvSpPr>
        <p:spPr>
          <a:xfrm>
            <a:off x="970961" y="1828800"/>
            <a:ext cx="9392239" cy="3810000"/>
          </a:xfrm>
        </p:spPr>
        <p:txBody>
          <a:bodyPr>
            <a:noAutofit/>
          </a:bodyPr>
          <a:lstStyle/>
          <a:p>
            <a:pPr marL="342900" indent="-342900" algn="l">
              <a:buFont typeface="Arial" panose="020B0604020202020204" pitchFamily="34" charset="0"/>
              <a:buChar char="•"/>
            </a:pPr>
            <a:endParaRPr lang="en-US" sz="1800" dirty="0" smtClean="0">
              <a:solidFill>
                <a:schemeClr val="tx1"/>
              </a:solidFill>
            </a:endParaRPr>
          </a:p>
          <a:p>
            <a:pPr marL="342900" indent="-342900" algn="l">
              <a:buFont typeface="Arial" panose="020B0604020202020204" pitchFamily="34" charset="0"/>
              <a:buChar char="•"/>
            </a:pPr>
            <a:r>
              <a:rPr lang="en-US" sz="1800" dirty="0" smtClean="0">
                <a:solidFill>
                  <a:schemeClr val="tx1"/>
                </a:solidFill>
              </a:rPr>
              <a:t>Developers </a:t>
            </a:r>
            <a:r>
              <a:rPr lang="en-US" sz="1800" dirty="0">
                <a:solidFill>
                  <a:schemeClr val="tx1"/>
                </a:solidFill>
              </a:rPr>
              <a:t>must maintain awareness of what’s happening on their projects as they manage a constant flow of information and react accordingly</a:t>
            </a:r>
            <a:r>
              <a:rPr lang="en-US" sz="1800" dirty="0" smtClean="0">
                <a:solidFill>
                  <a:schemeClr val="tx1"/>
                </a:solidFill>
              </a:rPr>
              <a:t>.</a:t>
            </a:r>
          </a:p>
          <a:p>
            <a:pPr algn="l"/>
            <a:endParaRPr lang="en-US" sz="1800" dirty="0" smtClean="0">
              <a:solidFill>
                <a:schemeClr val="tx1"/>
              </a:solidFill>
            </a:endParaRPr>
          </a:p>
          <a:p>
            <a:pPr marL="342900" indent="-342900" algn="l">
              <a:buFont typeface="Arial" panose="020B0604020202020204" pitchFamily="34" charset="0"/>
              <a:buChar char="•"/>
            </a:pPr>
            <a:endParaRPr lang="en-US" sz="1800" dirty="0" smtClean="0">
              <a:solidFill>
                <a:schemeClr val="tx1"/>
              </a:solidFill>
            </a:endParaRPr>
          </a:p>
          <a:p>
            <a:pPr marL="342900" indent="-342900" algn="l">
              <a:buFont typeface="Arial" panose="020B0604020202020204" pitchFamily="34" charset="0"/>
              <a:buChar char="•"/>
            </a:pPr>
            <a:endParaRPr lang="en-US" sz="1800" dirty="0">
              <a:solidFill>
                <a:schemeClr val="tx1"/>
              </a:solidFill>
            </a:endParaRPr>
          </a:p>
          <a:p>
            <a:pPr marL="342900" indent="-342900" algn="l">
              <a:buFont typeface="Arial" panose="020B0604020202020204" pitchFamily="34" charset="0"/>
              <a:buChar char="•"/>
            </a:pPr>
            <a:r>
              <a:rPr lang="en-US" sz="1800" dirty="0" smtClean="0">
                <a:solidFill>
                  <a:schemeClr val="tx1"/>
                </a:solidFill>
              </a:rPr>
              <a:t>Developers </a:t>
            </a:r>
            <a:r>
              <a:rPr lang="en-US" sz="1800" dirty="0">
                <a:solidFill>
                  <a:schemeClr val="tx1"/>
                </a:solidFill>
              </a:rPr>
              <a:t>often find themselves trying to identify the status of an issue as well as trying to track their own tasks.</a:t>
            </a:r>
          </a:p>
          <a:p>
            <a:pPr lvl="1" algn="l"/>
            <a:r>
              <a:rPr lang="en-US" sz="1800" dirty="0">
                <a:solidFill>
                  <a:schemeClr val="tx1"/>
                </a:solidFill>
              </a:rPr>
              <a:t>            What are the workloads of others?</a:t>
            </a:r>
          </a:p>
          <a:p>
            <a:pPr lvl="1" algn="l"/>
            <a:r>
              <a:rPr lang="en-US" sz="1800" dirty="0">
                <a:solidFill>
                  <a:schemeClr val="tx1"/>
                </a:solidFill>
              </a:rPr>
              <a:t>            Which bugs do I need to fix, review, or follow up on?</a:t>
            </a:r>
          </a:p>
          <a:p>
            <a:pPr lvl="1" algn="l"/>
            <a:endParaRPr lang="en-US" sz="1800" dirty="0">
              <a:solidFill>
                <a:schemeClr val="tx1"/>
              </a:solidFill>
            </a:endParaRPr>
          </a:p>
          <a:p>
            <a:pPr algn="l"/>
            <a:endParaRPr lang="en-US" sz="1800" dirty="0">
              <a:solidFill>
                <a:schemeClr val="tx1"/>
              </a:solidFill>
              <a:latin typeface="+mn-lt"/>
            </a:endParaRPr>
          </a:p>
        </p:txBody>
      </p:sp>
      <p:sp>
        <p:nvSpPr>
          <p:cNvPr id="5" name="Slide Number Placeholder 4"/>
          <p:cNvSpPr>
            <a:spLocks noGrp="1"/>
          </p:cNvSpPr>
          <p:nvPr>
            <p:ph type="sldNum" sz="quarter" idx="12"/>
          </p:nvPr>
        </p:nvSpPr>
        <p:spPr/>
        <p:txBody>
          <a:bodyPr/>
          <a:lstStyle/>
          <a:p>
            <a:fld id="{5FAD8A63-AB99-094D-874B-7C6430332091}" type="slidenum">
              <a:rPr lang="en-US" smtClean="0"/>
              <a:t>9</a:t>
            </a:fld>
            <a:endParaRPr lang="en-US"/>
          </a:p>
        </p:txBody>
      </p:sp>
      <p:sp>
        <p:nvSpPr>
          <p:cNvPr id="6" name="Footer Placeholder 5"/>
          <p:cNvSpPr>
            <a:spLocks noGrp="1"/>
          </p:cNvSpPr>
          <p:nvPr>
            <p:ph type="ftr" sz="quarter" idx="11"/>
          </p:nvPr>
        </p:nvSpPr>
        <p:spPr/>
        <p:txBody>
          <a:bodyPr/>
          <a:lstStyle/>
          <a:p>
            <a:r>
              <a:rPr lang="en-US" sz="1600" dirty="0"/>
              <a:t>4</a:t>
            </a:r>
          </a:p>
        </p:txBody>
      </p:sp>
    </p:spTree>
    <p:extLst>
      <p:ext uri="{BB962C8B-B14F-4D97-AF65-F5344CB8AC3E}">
        <p14:creationId xmlns:p14="http://schemas.microsoft.com/office/powerpoint/2010/main" val="23924907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128</TotalTime>
  <Words>1401</Words>
  <Application>Microsoft Office PowerPoint</Application>
  <PresentationFormat>Widescreen</PresentationFormat>
  <Paragraphs>200</Paragraphs>
  <Slides>25</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Cambria</vt:lpstr>
      <vt:lpstr>HelveticaNeueLTStd-Lt</vt:lpstr>
      <vt:lpstr>Trebuchet MS</vt:lpstr>
      <vt:lpstr>Wingdings</vt:lpstr>
      <vt:lpstr>Wingdings 3</vt:lpstr>
      <vt:lpstr>Facet</vt:lpstr>
      <vt:lpstr>Developer Dashboards: The Need for Qualitative Analysis</vt:lpstr>
      <vt:lpstr>Analytics approach</vt:lpstr>
      <vt:lpstr>Quantitative analysis</vt:lpstr>
      <vt:lpstr>PowerPoint Presentation</vt:lpstr>
      <vt:lpstr>Need for Qualitative analysis</vt:lpstr>
      <vt:lpstr>Quantitative analysis vs Qualitative analysis</vt:lpstr>
      <vt:lpstr>Research Study</vt:lpstr>
      <vt:lpstr>Four high-level Themes</vt:lpstr>
      <vt:lpstr>Situational Awareness:</vt:lpstr>
      <vt:lpstr>Situational Awareness:</vt:lpstr>
      <vt:lpstr>Bugzilla Qualitative Dashboard</vt:lpstr>
      <vt:lpstr>Difficulties to Generate Bugzilla Qualitative Dashboard </vt:lpstr>
      <vt:lpstr>Cont…</vt:lpstr>
      <vt:lpstr>Cont…</vt:lpstr>
      <vt:lpstr>Cont…</vt:lpstr>
      <vt:lpstr>Cont…</vt:lpstr>
      <vt:lpstr>Mozilla Quantitative Analytics</vt:lpstr>
      <vt:lpstr>Contrasting Qualitative and Quantitative Dashboards </vt:lpstr>
      <vt:lpstr>Mozilla Quantitative Dashboard</vt:lpstr>
      <vt:lpstr>Assessing Community Effectiveness and Evolution  </vt:lpstr>
      <vt:lpstr>Measuring Developer Contributions </vt:lpstr>
      <vt:lpstr>Measuring Developer Effectiveness </vt:lpstr>
      <vt:lpstr>Determining Performance Trends </vt:lpstr>
      <vt:lpstr>Cont….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Developer Dashboards: The Need for Qualitative Analysis</dc:title>
  <dc:creator>Gopi Krishna Swargam</dc:creator>
  <cp:lastModifiedBy>Gopi Krishna Swargam</cp:lastModifiedBy>
  <cp:revision>70</cp:revision>
  <dcterms:created xsi:type="dcterms:W3CDTF">2016-04-11T20:16:14Z</dcterms:created>
  <dcterms:modified xsi:type="dcterms:W3CDTF">2016-04-14T01:06:36Z</dcterms:modified>
</cp:coreProperties>
</file>