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notesMasterIdLst>
    <p:notesMasterId r:id="rId11"/>
  </p:notesMasterIdLst>
  <p:sldIdLst>
    <p:sldId id="257" r:id="rId2"/>
    <p:sldId id="258" r:id="rId3"/>
    <p:sldId id="259" r:id="rId4"/>
    <p:sldId id="260" r:id="rId5"/>
    <p:sldId id="278" r:id="rId6"/>
    <p:sldId id="261" r:id="rId7"/>
    <p:sldId id="277" r:id="rId8"/>
    <p:sldId id="279" r:id="rId9"/>
    <p:sldId id="28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Front Matter" id="{15202A74-163D-4B71-BBA8-E2FCD164262F}">
          <p14:sldIdLst>
            <p14:sldId id="257"/>
            <p14:sldId id="258"/>
            <p14:sldId id="259"/>
            <p14:sldId id="260"/>
            <p14:sldId id="278"/>
            <p14:sldId id="261"/>
            <p14:sldId id="277"/>
            <p14:sldId id="279"/>
            <p14:sldId id="28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92865" autoAdjust="0"/>
  </p:normalViewPr>
  <p:slideViewPr>
    <p:cSldViewPr snapToGrid="0">
      <p:cViewPr varScale="1">
        <p:scale>
          <a:sx n="82" d="100"/>
          <a:sy n="82" d="100"/>
        </p:scale>
        <p:origin x="581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166"/>
    </p:cViewPr>
  </p:sorterViewPr>
  <p:notesViewPr>
    <p:cSldViewPr snapToGrid="0">
      <p:cViewPr varScale="1">
        <p:scale>
          <a:sx n="65" d="100"/>
          <a:sy n="65" d="100"/>
        </p:scale>
        <p:origin x="2796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775AAE-0936-40B9-ACF9-A981EEF95D23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7B1F30-39B2-4CE2-8EF3-91F317956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2428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designed this template so that each member of the project team has a set of slides with its own theme. Members, here’s how you add a new slide to just your set: 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Mark where you want to add the slide: Select an existing one in the Thumbnails pane, click the New Slide button, then choose a layout. The new slide gets the same theme as the other slides in your set. </a:t>
            </a:r>
          </a:p>
          <a:p>
            <a:endParaRPr lang="en-US" dirty="0" smtClean="0"/>
          </a:p>
          <a:p>
            <a:r>
              <a:rPr lang="en-US" dirty="0" smtClean="0"/>
              <a:t>Careful! Don’t annoy your fellow presenters by accidentally changing their themes. That can happen if you choose a different theme from the Design tab, which changes all of the slides in the presentation to that look.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val="8546135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6167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7220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2360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5125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smtClean="0"/>
              <a:t>5/2/2016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7840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smtClean="0"/>
              <a:t>5/2/2016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4239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smtClean="0"/>
              <a:t>5/2/2016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8369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smtClean="0"/>
              <a:t>5/2/2016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59956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smtClean="0"/>
              <a:t>5/2/2016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7304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smtClean="0"/>
              <a:t>5/2/2016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368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smtClean="0"/>
              <a:t>5/2/2016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81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smtClean="0"/>
              <a:t>5/2/2016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847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smtClean="0"/>
              <a:t>5/2/2016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959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smtClean="0"/>
              <a:t>5/2/2016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399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smtClean="0"/>
              <a:t>5/2/2016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910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smtClean="0"/>
              <a:t>5/2/2016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227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smtClean="0"/>
              <a:t>5/2/2016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232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smtClean="0"/>
              <a:t>5/2/2016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956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smtClean="0"/>
              <a:t>5/2/2016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314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smtClean="0"/>
              <a:t>5/2/2016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840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smtClean="0"/>
              <a:t>5/2/2016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701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smtClean="0"/>
              <a:t>5/2/2016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6286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" TargetMode="External"/><Relationship Id="rId2" Type="http://schemas.openxmlformats.org/officeDocument/2006/relationships/hyperlink" Target="http://www.codejava.net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truts.apache.org/docs/home.html" TargetMode="External"/><Relationship Id="rId4" Type="http://schemas.openxmlformats.org/officeDocument/2006/relationships/hyperlink" Target="http://www.tutorialrepublic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38000"/>
              </a:schemeClr>
            </a:gs>
            <a:gs pos="34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Elect Your Leader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1" y="4394039"/>
            <a:ext cx="8566315" cy="2249357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					Instructor: Dr. Lee</a:t>
            </a:r>
            <a:r>
              <a:rPr lang="en-US" dirty="0"/>
              <a:t>	</a:t>
            </a:r>
            <a:r>
              <a:rPr lang="en-US" dirty="0" smtClean="0"/>
              <a:t>						Group members: 1. Jyothi Kiran</a:t>
            </a:r>
          </a:p>
          <a:p>
            <a:pPr algn="just"/>
            <a:r>
              <a:rPr lang="en-US" dirty="0"/>
              <a:t>	</a:t>
            </a:r>
            <a:r>
              <a:rPr lang="en-US" dirty="0" smtClean="0"/>
              <a:t>						  2. </a:t>
            </a:r>
            <a:r>
              <a:rPr lang="en-US" dirty="0" err="1" smtClean="0"/>
              <a:t>Gopi</a:t>
            </a:r>
            <a:r>
              <a:rPr lang="en-US" dirty="0" smtClean="0"/>
              <a:t> Krishna</a:t>
            </a:r>
          </a:p>
          <a:p>
            <a:pPr algn="just"/>
            <a:r>
              <a:rPr lang="en-US" dirty="0"/>
              <a:t>	</a:t>
            </a:r>
            <a:r>
              <a:rPr lang="en-US" dirty="0" smtClean="0"/>
              <a:t>						  3. </a:t>
            </a:r>
            <a:r>
              <a:rPr lang="en-US" dirty="0" err="1" smtClean="0"/>
              <a:t>Sidrah</a:t>
            </a:r>
            <a:endParaRPr lang="en-US" dirty="0" smtClean="0"/>
          </a:p>
          <a:p>
            <a:pPr algn="just"/>
            <a:r>
              <a:rPr lang="en-US" dirty="0"/>
              <a:t>	</a:t>
            </a:r>
            <a:r>
              <a:rPr lang="en-US" dirty="0" smtClean="0"/>
              <a:t>						  4. </a:t>
            </a:r>
            <a:r>
              <a:rPr lang="en-US" dirty="0" err="1" smtClean="0"/>
              <a:t>Mohannad</a:t>
            </a:r>
            <a:r>
              <a:rPr lang="en-US" dirty="0" smtClean="0"/>
              <a:t> </a:t>
            </a:r>
          </a:p>
          <a:p>
            <a:r>
              <a:rPr lang="en-US" dirty="0" smtClean="0"/>
              <a:t>        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4668" y="2590078"/>
            <a:ext cx="3057332" cy="1660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291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38000"/>
              </a:schemeClr>
            </a:gs>
            <a:gs pos="76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Portal for choosing a leader………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136709"/>
            <a:ext cx="9937916" cy="4488025"/>
          </a:xfrm>
        </p:spPr>
        <p:txBody>
          <a:bodyPr>
            <a:normAutofit/>
          </a:bodyPr>
          <a:lstStyle/>
          <a:p>
            <a:pPr algn="just"/>
            <a:r>
              <a:rPr lang="en-US" dirty="0">
                <a:solidFill>
                  <a:schemeClr val="tx2">
                    <a:lumMod val="10000"/>
                  </a:schemeClr>
                </a:solidFill>
                <a:effectLst/>
              </a:rPr>
              <a:t>Businesses, governments, communities, and organizations in general need leaders</a:t>
            </a:r>
            <a:r>
              <a:rPr lang="en-US" dirty="0" smtClean="0">
                <a:solidFill>
                  <a:schemeClr val="tx2">
                    <a:lumMod val="10000"/>
                  </a:schemeClr>
                </a:solidFill>
                <a:effectLst/>
              </a:rPr>
              <a:t>. </a:t>
            </a:r>
          </a:p>
          <a:p>
            <a:pPr algn="just"/>
            <a:r>
              <a:rPr lang="en-US" dirty="0" smtClean="0">
                <a:solidFill>
                  <a:srgbClr val="FF0000"/>
                </a:solidFill>
                <a:effectLst/>
              </a:rPr>
              <a:t>Traditional Voting System:</a:t>
            </a:r>
          </a:p>
          <a:p>
            <a:pPr lvl="1" algn="just"/>
            <a:r>
              <a:rPr lang="en-US" dirty="0">
                <a:solidFill>
                  <a:schemeClr val="bg1"/>
                </a:solidFill>
                <a:effectLst/>
              </a:rPr>
              <a:t>Dates will be declared</a:t>
            </a:r>
          </a:p>
          <a:p>
            <a:pPr lvl="1" algn="just"/>
            <a:r>
              <a:rPr lang="en-US" dirty="0">
                <a:solidFill>
                  <a:schemeClr val="bg1"/>
                </a:solidFill>
                <a:effectLst/>
              </a:rPr>
              <a:t>The candidates will file the nomination papers.</a:t>
            </a:r>
          </a:p>
          <a:p>
            <a:pPr lvl="1" algn="just"/>
            <a:r>
              <a:rPr lang="en-US" dirty="0">
                <a:solidFill>
                  <a:schemeClr val="bg1"/>
                </a:solidFill>
                <a:effectLst/>
              </a:rPr>
              <a:t>They will do campaigning</a:t>
            </a:r>
          </a:p>
          <a:p>
            <a:pPr lvl="1" algn="just"/>
            <a:r>
              <a:rPr lang="en-US" dirty="0">
                <a:solidFill>
                  <a:schemeClr val="bg1"/>
                </a:solidFill>
                <a:effectLst/>
              </a:rPr>
              <a:t>People has to travel to their localities and has to </a:t>
            </a:r>
            <a:r>
              <a:rPr lang="en-US" dirty="0" smtClean="0">
                <a:solidFill>
                  <a:schemeClr val="bg1"/>
                </a:solidFill>
                <a:effectLst/>
              </a:rPr>
              <a:t>wait for </a:t>
            </a:r>
            <a:r>
              <a:rPr lang="en-US" dirty="0">
                <a:solidFill>
                  <a:schemeClr val="bg1"/>
                </a:solidFill>
                <a:effectLst/>
              </a:rPr>
              <a:t>hours </a:t>
            </a:r>
            <a:r>
              <a:rPr lang="en-US" dirty="0" smtClean="0">
                <a:solidFill>
                  <a:schemeClr val="bg1"/>
                </a:solidFill>
                <a:effectLst/>
              </a:rPr>
              <a:t>to</a:t>
            </a:r>
            <a:r>
              <a:rPr lang="en-US" dirty="0" smtClean="0">
                <a:solidFill>
                  <a:schemeClr val="bg1"/>
                </a:solidFill>
                <a:effectLst/>
              </a:rPr>
              <a:t> cast </a:t>
            </a:r>
            <a:r>
              <a:rPr lang="en-US" dirty="0">
                <a:solidFill>
                  <a:schemeClr val="bg1"/>
                </a:solidFill>
                <a:effectLst/>
              </a:rPr>
              <a:t>their </a:t>
            </a:r>
            <a:r>
              <a:rPr lang="en-US" dirty="0" smtClean="0">
                <a:solidFill>
                  <a:schemeClr val="bg1"/>
                </a:solidFill>
                <a:effectLst/>
              </a:rPr>
              <a:t>vote.</a:t>
            </a:r>
            <a:endParaRPr lang="en-US" dirty="0">
              <a:solidFill>
                <a:schemeClr val="bg1"/>
              </a:solidFill>
              <a:effectLst/>
            </a:endParaRPr>
          </a:p>
          <a:p>
            <a:pPr lvl="1" algn="just"/>
            <a:r>
              <a:rPr lang="en-US" dirty="0">
                <a:solidFill>
                  <a:schemeClr val="bg1"/>
                </a:solidFill>
                <a:effectLst/>
              </a:rPr>
              <a:t>Sometimes, re-polling happens if initial polling is </a:t>
            </a:r>
            <a:r>
              <a:rPr lang="en-US" dirty="0" smtClean="0">
                <a:solidFill>
                  <a:schemeClr val="bg1"/>
                </a:solidFill>
                <a:effectLst/>
              </a:rPr>
              <a:t>unsuccessful </a:t>
            </a:r>
            <a:r>
              <a:rPr lang="en-US" dirty="0">
                <a:solidFill>
                  <a:schemeClr val="bg1"/>
                </a:solidFill>
                <a:effectLst/>
              </a:rPr>
              <a:t>due to reasons such a adverse weather, violence etc.,</a:t>
            </a:r>
          </a:p>
          <a:p>
            <a:pPr lvl="1" algn="just"/>
            <a:r>
              <a:rPr lang="en-US" dirty="0">
                <a:solidFill>
                  <a:schemeClr val="bg1"/>
                </a:solidFill>
                <a:effectLst/>
              </a:rPr>
              <a:t>It is </a:t>
            </a:r>
            <a:r>
              <a:rPr lang="en-US" dirty="0" smtClean="0">
                <a:solidFill>
                  <a:schemeClr val="bg1"/>
                </a:solidFill>
                <a:effectLst/>
              </a:rPr>
              <a:t>a tiresome, uneconomical, inefficient process</a:t>
            </a:r>
            <a:r>
              <a:rPr lang="en-US" dirty="0">
                <a:solidFill>
                  <a:schemeClr val="bg1"/>
                </a:solidFill>
                <a:effectLst/>
              </a:rPr>
              <a:t>.</a:t>
            </a:r>
          </a:p>
          <a:p>
            <a:pPr algn="just"/>
            <a:r>
              <a:rPr lang="en-US" dirty="0" smtClean="0">
                <a:solidFill>
                  <a:srgbClr val="FF0000"/>
                </a:solidFill>
                <a:effectLst/>
              </a:rPr>
              <a:t>Our voting system will be an solution for all these </a:t>
            </a:r>
            <a:r>
              <a:rPr lang="en-US" dirty="0" smtClean="0">
                <a:solidFill>
                  <a:srgbClr val="FF0000"/>
                </a:solidFill>
                <a:effectLst/>
              </a:rPr>
              <a:t>complications.</a:t>
            </a:r>
            <a:endParaRPr lang="en-US" dirty="0">
              <a:solidFill>
                <a:srgbClr val="FF0000"/>
              </a:solidFill>
              <a:effectLst/>
            </a:endParaRPr>
          </a:p>
          <a:p>
            <a:pPr algn="just"/>
            <a:endParaRPr lang="en-US" dirty="0" smtClean="0">
              <a:solidFill>
                <a:srgbClr val="FF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772565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Online voting system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93335" y="1990306"/>
            <a:ext cx="4472327" cy="500968"/>
          </a:xfrm>
        </p:spPr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680320" y="2491275"/>
            <a:ext cx="4687298" cy="4058816"/>
          </a:xfrm>
          <a:gradFill>
            <a:gsLst>
              <a:gs pos="84000">
                <a:schemeClr val="bg2">
                  <a:tint val="96000"/>
                  <a:shade val="100000"/>
                  <a:hueMod val="92000"/>
                  <a:satMod val="200000"/>
                  <a:lumMod val="138000"/>
                </a:schemeClr>
              </a:gs>
              <a:gs pos="100000">
                <a:schemeClr val="bg2">
                  <a:shade val="100000"/>
                  <a:hueMod val="100000"/>
                  <a:satMod val="110000"/>
                  <a:lumMod val="130000"/>
                </a:schemeClr>
              </a:gs>
              <a:gs pos="100000">
                <a:schemeClr val="bg2">
                  <a:shade val="78000"/>
                  <a:hueMod val="106000"/>
                  <a:satMod val="120000"/>
                  <a:lumMod val="79000"/>
                </a:schemeClr>
              </a:gs>
            </a:gsLst>
            <a:lin ang="2520000" scaled="0"/>
          </a:gradFill>
          <a:effectLst/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bg1"/>
                </a:solidFill>
                <a:effectLst/>
              </a:rPr>
              <a:t>Should be available to everyone 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 smtClean="0"/>
              <a:t>	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bg1"/>
                </a:solidFill>
                <a:effectLst/>
              </a:rPr>
              <a:t>Should be cost free, both from maintaining side and people’s side	</a:t>
            </a:r>
            <a:endParaRPr lang="en-US" dirty="0" smtClean="0"/>
          </a:p>
          <a:p>
            <a:pPr marL="0" indent="0">
              <a:lnSpc>
                <a:spcPct val="100000"/>
              </a:lnSpc>
              <a:buNone/>
            </a:pP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bg1"/>
                </a:solidFill>
                <a:effectLst/>
              </a:rPr>
              <a:t>Saving all resources. </a:t>
            </a:r>
          </a:p>
          <a:p>
            <a:pPr>
              <a:lnSpc>
                <a:spcPct val="100000"/>
              </a:lnSpc>
            </a:pPr>
            <a:endParaRPr lang="en-US" sz="700" dirty="0">
              <a:solidFill>
                <a:schemeClr val="bg1"/>
              </a:solidFill>
              <a:effectLst/>
            </a:endParaRP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bg1"/>
                </a:solidFill>
                <a:effectLst/>
              </a:rPr>
              <a:t>Election fraud	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>
          <a:xfrm>
            <a:off x="5820154" y="1990305"/>
            <a:ext cx="4474028" cy="500969"/>
          </a:xfrm>
        </p:spPr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4"/>
          </p:nvPr>
        </p:nvSpPr>
        <p:spPr>
          <a:xfrm>
            <a:off x="5480633" y="2491275"/>
            <a:ext cx="5090951" cy="4058816"/>
          </a:xfrm>
          <a:gradFill>
            <a:gsLst>
              <a:gs pos="65000">
                <a:schemeClr val="bg2">
                  <a:tint val="96000"/>
                  <a:shade val="100000"/>
                  <a:hueMod val="92000"/>
                  <a:satMod val="200000"/>
                  <a:lumMod val="138000"/>
                </a:schemeClr>
              </a:gs>
              <a:gs pos="100000">
                <a:schemeClr val="bg2">
                  <a:shade val="100000"/>
                  <a:hueMod val="100000"/>
                  <a:satMod val="110000"/>
                  <a:lumMod val="130000"/>
                </a:schemeClr>
              </a:gs>
              <a:gs pos="100000">
                <a:schemeClr val="bg2">
                  <a:shade val="78000"/>
                  <a:hueMod val="106000"/>
                  <a:satMod val="120000"/>
                  <a:lumMod val="79000"/>
                </a:schemeClr>
              </a:gs>
            </a:gsLst>
            <a:lin ang="2520000" scaled="0"/>
          </a:gradFill>
          <a:effectLst/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bg1"/>
                </a:solidFill>
                <a:effectLst/>
              </a:rPr>
              <a:t>We designed a web based application, so any one can access with an internet and media devices.</a:t>
            </a:r>
          </a:p>
          <a:p>
            <a:pPr marL="0" indent="0">
              <a:lnSpc>
                <a:spcPct val="100000"/>
              </a:lnSpc>
              <a:buNone/>
            </a:pPr>
            <a:endParaRPr lang="en-US" sz="800" dirty="0" smtClean="0">
              <a:solidFill>
                <a:schemeClr val="bg1"/>
              </a:solidFill>
              <a:effectLst/>
            </a:endParaRPr>
          </a:p>
          <a:p>
            <a:r>
              <a:rPr lang="en-US" dirty="0" smtClean="0">
                <a:solidFill>
                  <a:schemeClr val="bg1"/>
                </a:solidFill>
                <a:effectLst/>
              </a:rPr>
              <a:t>Maintenance side, checking it time to time for servers problems and from people side all they had to do is open browser and type this URL from their homes.</a:t>
            </a:r>
            <a:endParaRPr lang="en-US" dirty="0">
              <a:solidFill>
                <a:schemeClr val="bg1"/>
              </a:solidFill>
              <a:effectLst/>
            </a:endParaRPr>
          </a:p>
          <a:p>
            <a:r>
              <a:rPr lang="en-US" dirty="0" smtClean="0">
                <a:solidFill>
                  <a:schemeClr val="bg1"/>
                </a:solidFill>
                <a:effectLst/>
              </a:rPr>
              <a:t>Manpower, security system all can be avoided. </a:t>
            </a:r>
          </a:p>
          <a:p>
            <a:r>
              <a:rPr lang="en-US" dirty="0" smtClean="0">
                <a:solidFill>
                  <a:schemeClr val="bg1"/>
                </a:solidFill>
                <a:effectLst/>
              </a:rPr>
              <a:t>Our application will avoid bad vote. </a:t>
            </a:r>
          </a:p>
        </p:txBody>
      </p:sp>
    </p:spTree>
    <p:extLst>
      <p:ext uri="{BB962C8B-B14F-4D97-AF65-F5344CB8AC3E}">
        <p14:creationId xmlns:p14="http://schemas.microsoft.com/office/powerpoint/2010/main" val="3369225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Architecture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4286" y="2061969"/>
            <a:ext cx="6702979" cy="4675187"/>
          </a:xfrm>
        </p:spPr>
      </p:pic>
    </p:spTree>
    <p:extLst>
      <p:ext uri="{BB962C8B-B14F-4D97-AF65-F5344CB8AC3E}">
        <p14:creationId xmlns:p14="http://schemas.microsoft.com/office/powerpoint/2010/main" val="1575721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89452"/>
            <a:ext cx="9613861" cy="566531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UML Diagram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4042"/>
            <a:ext cx="10475843" cy="6162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574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of our application: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202024"/>
            <a:ext cx="9779295" cy="430141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chemeClr val="bg1"/>
                </a:solidFill>
                <a:effectLst/>
              </a:rPr>
              <a:t>Voter and candidate registration</a:t>
            </a:r>
          </a:p>
          <a:p>
            <a:r>
              <a:rPr lang="en-US" dirty="0" smtClean="0">
                <a:solidFill>
                  <a:schemeClr val="bg1"/>
                </a:solidFill>
                <a:effectLst/>
              </a:rPr>
              <a:t>Voter Unique ID &amp; Password are encrypted and stored in database for security.</a:t>
            </a:r>
          </a:p>
          <a:p>
            <a:r>
              <a:rPr lang="en-US" dirty="0" smtClean="0">
                <a:solidFill>
                  <a:schemeClr val="bg1"/>
                </a:solidFill>
                <a:effectLst/>
              </a:rPr>
              <a:t>Voter can view contesting candidates in his locality.</a:t>
            </a:r>
          </a:p>
          <a:p>
            <a:r>
              <a:rPr lang="en-US" dirty="0" smtClean="0">
                <a:solidFill>
                  <a:schemeClr val="bg1"/>
                </a:solidFill>
                <a:effectLst/>
              </a:rPr>
              <a:t>Voter can customize his image and his details in his profile.</a:t>
            </a:r>
          </a:p>
          <a:p>
            <a:r>
              <a:rPr lang="en-US" dirty="0" smtClean="0">
                <a:solidFill>
                  <a:schemeClr val="bg1"/>
                </a:solidFill>
                <a:effectLst/>
              </a:rPr>
              <a:t>Voter &amp; candidate can see the information about all the votes casted to a person.</a:t>
            </a:r>
          </a:p>
          <a:p>
            <a:r>
              <a:rPr lang="en-US" dirty="0" smtClean="0">
                <a:solidFill>
                  <a:schemeClr val="bg1"/>
                </a:solidFill>
                <a:effectLst/>
              </a:rPr>
              <a:t>Voter can share this application with his friends and family with Facebook share, twitter and google+</a:t>
            </a:r>
          </a:p>
          <a:p>
            <a:r>
              <a:rPr lang="en-US" dirty="0" smtClean="0">
                <a:solidFill>
                  <a:schemeClr val="bg1"/>
                </a:solidFill>
                <a:effectLst/>
              </a:rPr>
              <a:t>Voter or candidate can create an event of the election date in the calendar and can notified on the election date. </a:t>
            </a:r>
          </a:p>
          <a:p>
            <a:r>
              <a:rPr lang="en-US" dirty="0" smtClean="0">
                <a:solidFill>
                  <a:schemeClr val="bg1"/>
                </a:solidFill>
                <a:effectLst/>
              </a:rPr>
              <a:t>Voter or candidate can contact the administrator team for any support.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012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 faced: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246242"/>
            <a:ext cx="9613861" cy="4174435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effectLst/>
              </a:rPr>
              <a:t>Choosing the right approach.</a:t>
            </a:r>
          </a:p>
          <a:p>
            <a:r>
              <a:rPr lang="en-US" dirty="0" smtClean="0">
                <a:solidFill>
                  <a:schemeClr val="bg1"/>
                </a:solidFill>
                <a:effectLst/>
              </a:rPr>
              <a:t>Integrating drivers with the eclipse frame work.</a:t>
            </a:r>
          </a:p>
          <a:p>
            <a:r>
              <a:rPr lang="en-US" dirty="0" smtClean="0">
                <a:solidFill>
                  <a:schemeClr val="bg1"/>
                </a:solidFill>
                <a:effectLst/>
              </a:rPr>
              <a:t>Not much resources available online.</a:t>
            </a:r>
          </a:p>
          <a:p>
            <a:r>
              <a:rPr lang="en-US" dirty="0" smtClean="0">
                <a:solidFill>
                  <a:schemeClr val="bg1"/>
                </a:solidFill>
                <a:effectLst/>
              </a:rPr>
              <a:t>Working on the feedbacks.</a:t>
            </a:r>
          </a:p>
          <a:p>
            <a:r>
              <a:rPr lang="en-US" dirty="0" smtClean="0">
                <a:solidFill>
                  <a:schemeClr val="bg1"/>
                </a:solidFill>
                <a:effectLst/>
              </a:rPr>
              <a:t>Maintaining the quality of the code.</a:t>
            </a:r>
          </a:p>
          <a:p>
            <a:endParaRPr lang="en-US" dirty="0" smtClean="0">
              <a:solidFill>
                <a:schemeClr val="bg1"/>
              </a:solidFill>
              <a:effectLst/>
            </a:endParaRPr>
          </a:p>
          <a:p>
            <a:endParaRPr lang="en-US" dirty="0">
              <a:solidFill>
                <a:schemeClr val="bg1"/>
              </a:solidFill>
              <a:effectLst/>
            </a:endParaRPr>
          </a:p>
          <a:p>
            <a:endParaRPr lang="en-US" dirty="0"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34916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097156"/>
            <a:ext cx="9613861" cy="4283765"/>
          </a:xfrm>
        </p:spPr>
        <p:txBody>
          <a:bodyPr/>
          <a:lstStyle/>
          <a:p>
            <a:pPr algn="just"/>
            <a:r>
              <a:rPr lang="en-US" sz="2800" dirty="0" smtClean="0">
                <a:solidFill>
                  <a:schemeClr val="bg1"/>
                </a:solidFill>
                <a:effectLst/>
              </a:rPr>
              <a:t>Our voting application can be a solution for scalable, economical and fraud free voting system. The voting system will be transparent and can be accessible from all locations.</a:t>
            </a:r>
          </a:p>
          <a:p>
            <a:pPr algn="just"/>
            <a:r>
              <a:rPr lang="en-US" sz="2800" dirty="0" smtClean="0">
                <a:solidFill>
                  <a:schemeClr val="bg1"/>
                </a:solidFill>
                <a:effectLst/>
              </a:rPr>
              <a:t>Our system can nullify the resources being spent for the voting.</a:t>
            </a:r>
          </a:p>
          <a:p>
            <a:pPr algn="just"/>
            <a:r>
              <a:rPr lang="en-US" sz="2800" dirty="0" smtClean="0">
                <a:solidFill>
                  <a:schemeClr val="bg1"/>
                </a:solidFill>
                <a:effectLst/>
              </a:rPr>
              <a:t>It is very effective for choosing a leader as the voter will know about the candidate that he is going to vote.</a:t>
            </a:r>
          </a:p>
          <a:p>
            <a:pPr marL="0" indent="0" algn="just">
              <a:buNone/>
            </a:pPr>
            <a:endParaRPr lang="en-US" sz="2800" dirty="0" smtClean="0">
              <a:solidFill>
                <a:schemeClr val="bg1"/>
              </a:solidFill>
              <a:effectLst/>
            </a:endParaRPr>
          </a:p>
          <a:p>
            <a:pPr algn="just"/>
            <a:endParaRPr lang="en-US" dirty="0" smtClean="0"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586120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http://www.codejava.net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www.w3schools.com/</a:t>
            </a:r>
            <a:endParaRPr lang="en-US" dirty="0" smtClean="0"/>
          </a:p>
          <a:p>
            <a:r>
              <a:rPr lang="en-US" dirty="0">
                <a:hlinkClick r:id="rId4"/>
              </a:rPr>
              <a:t>http://www.tutorialrepublic.com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struts.apache.org/docs/home.html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580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Berlin">
  <a:themeElements>
    <a:clrScheme name="Berlin">
      <a:dk1>
        <a:sysClr val="windowText" lastClr="000000"/>
      </a:dk1>
      <a:lt1>
        <a:sysClr val="window" lastClr="FFFFFF"/>
      </a:lt1>
      <a:dk2>
        <a:srgbClr val="6A9C41"/>
      </a:dk2>
      <a:lt2>
        <a:srgbClr val="E7E6E6"/>
      </a:lt2>
      <a:accent1>
        <a:srgbClr val="A7D535"/>
      </a:accent1>
      <a:accent2>
        <a:srgbClr val="EACA4F"/>
      </a:accent2>
      <a:accent3>
        <a:srgbClr val="FD9850"/>
      </a:accent3>
      <a:accent4>
        <a:srgbClr val="F46442"/>
      </a:accent4>
      <a:accent5>
        <a:srgbClr val="54D289"/>
      </a:accent5>
      <a:accent6>
        <a:srgbClr val="6AD8CB"/>
      </a:accent6>
      <a:hlink>
        <a:srgbClr val="CAFB50"/>
      </a:hlink>
      <a:folHlink>
        <a:srgbClr val="DEFF8B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3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B587E4A9-1405-4B4F-8BC3-512EE08D2E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557</TotalTime>
  <Words>455</Words>
  <Application>Microsoft Office PowerPoint</Application>
  <PresentationFormat>Widescreen</PresentationFormat>
  <Paragraphs>68</Paragraphs>
  <Slides>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Trebuchet MS</vt:lpstr>
      <vt:lpstr>1_Berlin</vt:lpstr>
      <vt:lpstr>Elect Your Leader</vt:lpstr>
      <vt:lpstr>Portal for choosing a leader………</vt:lpstr>
      <vt:lpstr>Online voting system</vt:lpstr>
      <vt:lpstr>System Architecture</vt:lpstr>
      <vt:lpstr>UML Diagram</vt:lpstr>
      <vt:lpstr>Features of our application:</vt:lpstr>
      <vt:lpstr>Challenges faced:</vt:lpstr>
      <vt:lpstr>Conclusion:</vt:lpstr>
      <vt:lpstr>References: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name</dc:title>
  <dc:creator>Jyothi Kiran Nandanamudi</dc:creator>
  <cp:lastModifiedBy>Jyothi Kiran Nandanamudi</cp:lastModifiedBy>
  <cp:revision>33</cp:revision>
  <dcterms:created xsi:type="dcterms:W3CDTF">2014-04-17T23:07:25Z</dcterms:created>
  <dcterms:modified xsi:type="dcterms:W3CDTF">2016-05-03T00:20:13Z</dcterms:modified>
</cp:coreProperties>
</file>