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466" r:id="rId4"/>
    <p:sldId id="496" r:id="rId5"/>
    <p:sldId id="405" r:id="rId6"/>
    <p:sldId id="434" r:id="rId7"/>
    <p:sldId id="409" r:id="rId8"/>
    <p:sldId id="438" r:id="rId9"/>
    <p:sldId id="439" r:id="rId10"/>
    <p:sldId id="410" r:id="rId11"/>
    <p:sldId id="411" r:id="rId12"/>
    <p:sldId id="437" r:id="rId13"/>
    <p:sldId id="412" r:id="rId14"/>
    <p:sldId id="413" r:id="rId15"/>
    <p:sldId id="414" r:id="rId16"/>
    <p:sldId id="444" r:id="rId17"/>
    <p:sldId id="441" r:id="rId18"/>
    <p:sldId id="443" r:id="rId19"/>
    <p:sldId id="445" r:id="rId20"/>
    <p:sldId id="440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446" r:id="rId31"/>
    <p:sldId id="435" r:id="rId32"/>
    <p:sldId id="436" r:id="rId33"/>
    <p:sldId id="447" r:id="rId34"/>
    <p:sldId id="448" r:id="rId35"/>
    <p:sldId id="433" r:id="rId36"/>
    <p:sldId id="452" r:id="rId37"/>
    <p:sldId id="453" r:id="rId38"/>
    <p:sldId id="454" r:id="rId39"/>
    <p:sldId id="455" r:id="rId40"/>
    <p:sldId id="456" r:id="rId41"/>
    <p:sldId id="464" r:id="rId42"/>
    <p:sldId id="458" r:id="rId43"/>
    <p:sldId id="450" r:id="rId44"/>
    <p:sldId id="459" r:id="rId45"/>
    <p:sldId id="457" r:id="rId46"/>
    <p:sldId id="460" r:id="rId47"/>
    <p:sldId id="461" r:id="rId48"/>
    <p:sldId id="462" r:id="rId49"/>
    <p:sldId id="463" r:id="rId50"/>
    <p:sldId id="465" r:id="rId51"/>
    <p:sldId id="451" r:id="rId52"/>
    <p:sldId id="487" r:id="rId53"/>
    <p:sldId id="469" r:id="rId54"/>
    <p:sldId id="470" r:id="rId55"/>
    <p:sldId id="493" r:id="rId56"/>
    <p:sldId id="471" r:id="rId57"/>
    <p:sldId id="472" r:id="rId58"/>
    <p:sldId id="473" r:id="rId59"/>
    <p:sldId id="474" r:id="rId60"/>
    <p:sldId id="494" r:id="rId61"/>
    <p:sldId id="495" r:id="rId62"/>
    <p:sldId id="475" r:id="rId63"/>
    <p:sldId id="476" r:id="rId64"/>
    <p:sldId id="477" r:id="rId65"/>
    <p:sldId id="478" r:id="rId66"/>
    <p:sldId id="479" r:id="rId67"/>
    <p:sldId id="480" r:id="rId68"/>
    <p:sldId id="481" r:id="rId69"/>
    <p:sldId id="482" r:id="rId70"/>
    <p:sldId id="483" r:id="rId71"/>
    <p:sldId id="484" r:id="rId72"/>
    <p:sldId id="485" r:id="rId73"/>
    <p:sldId id="489" r:id="rId74"/>
    <p:sldId id="490" r:id="rId75"/>
    <p:sldId id="491" r:id="rId76"/>
    <p:sldId id="492" r:id="rId77"/>
    <p:sldId id="295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6B2A45-283B-4AA8-86D1-34CB92B0B60B}">
          <p14:sldIdLst>
            <p14:sldId id="256"/>
            <p14:sldId id="257"/>
          </p14:sldIdLst>
        </p14:section>
        <p14:section name="Ubuntu" id="{EDCA6DC6-9BC5-42BC-8E54-7EF6C2E7060A}">
          <p14:sldIdLst>
            <p14:sldId id="466"/>
            <p14:sldId id="496"/>
          </p14:sldIdLst>
        </p14:section>
        <p14:section name="Git" id="{30B52E57-8F68-418D-A590-D9406F4E4D83}">
          <p14:sldIdLst>
            <p14:sldId id="405"/>
            <p14:sldId id="434"/>
            <p14:sldId id="409"/>
            <p14:sldId id="438"/>
            <p14:sldId id="439"/>
            <p14:sldId id="410"/>
            <p14:sldId id="411"/>
            <p14:sldId id="437"/>
            <p14:sldId id="412"/>
            <p14:sldId id="413"/>
            <p14:sldId id="414"/>
            <p14:sldId id="444"/>
            <p14:sldId id="441"/>
            <p14:sldId id="443"/>
            <p14:sldId id="445"/>
            <p14:sldId id="440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46"/>
            <p14:sldId id="435"/>
            <p14:sldId id="436"/>
            <p14:sldId id="447"/>
            <p14:sldId id="448"/>
          </p14:sldIdLst>
        </p14:section>
        <p14:section name="Zenhub" id="{E49BFB81-8008-40BD-92BE-2CC92A248219}">
          <p14:sldIdLst>
            <p14:sldId id="433"/>
            <p14:sldId id="452"/>
            <p14:sldId id="453"/>
            <p14:sldId id="454"/>
            <p14:sldId id="455"/>
            <p14:sldId id="456"/>
            <p14:sldId id="464"/>
            <p14:sldId id="458"/>
            <p14:sldId id="450"/>
            <p14:sldId id="459"/>
            <p14:sldId id="457"/>
            <p14:sldId id="460"/>
            <p14:sldId id="461"/>
            <p14:sldId id="462"/>
            <p14:sldId id="463"/>
            <p14:sldId id="465"/>
            <p14:sldId id="451"/>
            <p14:sldId id="487"/>
          </p14:sldIdLst>
        </p14:section>
        <p14:section name="IntelliJ" id="{56C1C75A-20F9-43C6-872B-A710D6548EE2}">
          <p14:sldIdLst>
            <p14:sldId id="469"/>
            <p14:sldId id="470"/>
            <p14:sldId id="493"/>
            <p14:sldId id="471"/>
            <p14:sldId id="472"/>
            <p14:sldId id="473"/>
            <p14:sldId id="474"/>
            <p14:sldId id="494"/>
            <p14:sldId id="495"/>
          </p14:sldIdLst>
        </p14:section>
        <p14:section name="SBT and Maven" id="{639AD038-A4CD-47B9-BA38-F21488FCF22B}">
          <p14:sldIdLst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9"/>
            <p14:sldId id="490"/>
            <p14:sldId id="491"/>
            <p14:sldId id="492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6B781-F1FE-4A89-ABF3-526635867245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30BFF-9F06-4972-87C8-0F092B71B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4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Java in Ubuntu if it's not available.</a:t>
            </a:r>
          </a:p>
          <a:p>
            <a:endParaRPr lang="en-US" dirty="0"/>
          </a:p>
          <a:p>
            <a:r>
              <a:rPr lang="en-US" dirty="0"/>
              <a:t>If you want to make use of GPU, it's not possible with Virtual machine OS. You may have to install Ubuntu directly in a </a:t>
            </a:r>
            <a:r>
              <a:rPr lang="en-US" dirty="0" err="1"/>
              <a:t>seperate</a:t>
            </a:r>
            <a:r>
              <a:rPr lang="en-US" dirty="0"/>
              <a:t> hard drive partition. Check if your GPU is compatible with </a:t>
            </a:r>
            <a:r>
              <a:rPr lang="en-US" dirty="0" err="1"/>
              <a:t>Tensorflow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People with Mac OS can run </a:t>
            </a:r>
            <a:r>
              <a:rPr lang="en-US" dirty="0" err="1"/>
              <a:t>tensorflow</a:t>
            </a:r>
            <a:r>
              <a:rPr lang="en-US" dirty="0"/>
              <a:t> directly, you don't need to install Ubuntu. All the installation procedures are going to be different (Intellij, </a:t>
            </a:r>
            <a:r>
              <a:rPr lang="en-US" dirty="0" err="1"/>
              <a:t>pycharm</a:t>
            </a:r>
            <a:r>
              <a:rPr lang="en-US" dirty="0"/>
              <a:t>, </a:t>
            </a:r>
            <a:r>
              <a:rPr lang="en-US" dirty="0" err="1"/>
              <a:t>git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 etc.). But if you want to install Ubuntu you can follow the same procedure using Virtual Machine.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30BFF-9F06-4972-87C8-0F092B71B0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1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(1) is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tool window that shows the project itself, (2) is the editor, (3) is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Description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tool window with the course progress bar (4) , (5) is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tool window and (6) is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Console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tool button.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30BFF-9F06-4972-87C8-0F092B71B0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67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D43D0-7A22-438E-9436-6D8A009D1F8C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generating-ssh-key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settings/ssh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zenhub.io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b.nci.nih.gov/bdge/installUbuntu.html" TargetMode="External"/><Relationship Id="rId5" Type="http://schemas.openxmlformats.org/officeDocument/2006/relationships/hyperlink" Target="http://aztcs.org/meeting_notes/mac/virtualmachines/virtualbox/VirtualBoxMac.pdf" TargetMode="External"/><Relationship Id="rId4" Type="http://schemas.openxmlformats.org/officeDocument/2006/relationships/hyperlink" Target="http://www.htpcbeginner.com/install-virtualbox-on-windows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idea/download/#section=linux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jetbrains.com/pycharm/download/#section=linux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ala-sbt.org/0.13/tutorial/Installing-sbt-on-Windows.html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219200"/>
            <a:ext cx="8229600" cy="3200400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CS5542</a:t>
            </a:r>
            <a:br>
              <a:rPr lang="en-US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Big Data Analytics and Applications</a:t>
            </a:r>
            <a:br>
              <a:rPr lang="en-US" sz="4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Tutorial 1</a:t>
            </a:r>
            <a:br>
              <a:rPr lang="en-US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100" b="1" dirty="0">
                <a:latin typeface="Times New Roman" pitchFamily="18" charset="0"/>
                <a:cs typeface="Times New Roman" pitchFamily="18" charset="0"/>
              </a:rPr>
              <a:t>January 19,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0600"/>
            <a:ext cx="6400800" cy="1752600"/>
          </a:xfrm>
        </p:spPr>
        <p:txBody>
          <a:bodyPr/>
          <a:lstStyle/>
          <a:p>
            <a:r>
              <a:rPr lang="en-US" dirty="0"/>
              <a:t>UMKC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1. Create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605" y="1447800"/>
            <a:ext cx="8229600" cy="2209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will add each group to our created organization “</a:t>
            </a:r>
            <a:r>
              <a:rPr lang="en-US" b="1" dirty="0"/>
              <a:t>SCE-UMKC</a:t>
            </a:r>
            <a:r>
              <a:rPr lang="en-US" dirty="0"/>
              <a:t>”. </a:t>
            </a:r>
          </a:p>
          <a:p>
            <a:r>
              <a:rPr lang="en-US" dirty="0"/>
              <a:t>Create your project under Owner SCE-UMKC, give a project name. That is the repository. E.g., Project Naming </a:t>
            </a:r>
            <a:r>
              <a:rPr lang="en-US" b="1" dirty="0"/>
              <a:t>RealTime-Fall2016</a:t>
            </a:r>
            <a:r>
              <a:rPr lang="en-US" dirty="0"/>
              <a:t>-</a:t>
            </a:r>
            <a:r>
              <a:rPr lang="en-US" i="1" dirty="0"/>
              <a:t>YourProjectName</a:t>
            </a:r>
            <a:endParaRPr lang="en-US" dirty="0"/>
          </a:p>
          <a:p>
            <a:r>
              <a:rPr lang="en-US" dirty="0"/>
              <a:t>If you are not the member of SCE-UMKC yet, you can just create a repository under your username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42777"/>
            <a:ext cx="7528073" cy="283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858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2. Clone repository to your 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867400"/>
            <a:ext cx="8534400" cy="717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clone https://github.com/xxxxxxx.git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199"/>
            <a:ext cx="8229600" cy="404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33600" y="3352800"/>
            <a:ext cx="457200" cy="26947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4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clone, you will find a folder has the same name as repository</a:t>
            </a:r>
          </a:p>
          <a:p>
            <a:r>
              <a:rPr lang="en-US" dirty="0"/>
              <a:t>Use the following command to go inside the folder</a:t>
            </a:r>
          </a:p>
          <a:p>
            <a:pPr lvl="1"/>
            <a:r>
              <a:rPr lang="en-US" dirty="0"/>
              <a:t>cd &lt;</a:t>
            </a:r>
            <a:r>
              <a:rPr lang="en-US" dirty="0" err="1"/>
              <a:t>folder_name</a:t>
            </a:r>
            <a:r>
              <a:rPr lang="en-US" dirty="0"/>
              <a:t>&gt; (e.g., cd </a:t>
            </a:r>
            <a:r>
              <a:rPr lang="en-US" dirty="0" err="1"/>
              <a:t>BigDataProject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7203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3. Add file to local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610600" cy="4449763"/>
          </a:xfrm>
        </p:spPr>
        <p:txBody>
          <a:bodyPr>
            <a:normAutofit/>
          </a:bodyPr>
          <a:lstStyle/>
          <a:p>
            <a:r>
              <a:rPr lang="en-US" dirty="0"/>
              <a:t>In the local repository folder, we can add a new file</a:t>
            </a:r>
          </a:p>
          <a:p>
            <a:r>
              <a:rPr lang="en-US" dirty="0"/>
              <a:t>If you are a Linux or a Mac user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vi Newfile.txt</a:t>
            </a:r>
          </a:p>
          <a:p>
            <a:pPr marL="342900" lvl="2" indent="-342900"/>
            <a:r>
              <a:rPr lang="en-US" sz="3200" dirty="0"/>
              <a:t>If you are a Windows user</a:t>
            </a:r>
          </a:p>
          <a:p>
            <a:pPr marL="800100" lvl="3" indent="-342900"/>
            <a:r>
              <a:rPr lang="en-US" sz="2800" dirty="0">
                <a:solidFill>
                  <a:srgbClr val="FF0000"/>
                </a:solidFill>
              </a:rPr>
              <a:t>echo This is a test file &gt; Newfile.txt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855535"/>
            <a:ext cx="266607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294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4. Commit this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44497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commit –</a:t>
            </a:r>
            <a:r>
              <a:rPr lang="en-US" dirty="0">
                <a:solidFill>
                  <a:srgbClr val="FF0000"/>
                </a:solidFill>
              </a:rPr>
              <a:t>m ‘Someone committed on Sometime’</a:t>
            </a:r>
          </a:p>
          <a:p>
            <a:r>
              <a:rPr lang="en-US" dirty="0"/>
              <a:t>After commit, you can check </a:t>
            </a:r>
            <a:r>
              <a:rPr lang="en-US" dirty="0" err="1"/>
              <a:t>git</a:t>
            </a:r>
            <a:r>
              <a:rPr lang="en-US" dirty="0"/>
              <a:t> status to see if work directory clean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2996928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Windows user, we first test if we are able to connect to GitHub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 -T git@github.com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24400" y="64008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2"/>
              </a:rPr>
              <a:t>https://help.github.com/articles/generating-ssh-keys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9223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Setup remote connection by SSH </a:t>
            </a:r>
            <a:r>
              <a:rPr lang="en-US" dirty="0" err="1"/>
              <a:t>git</a:t>
            </a:r>
            <a:r>
              <a:rPr lang="en-US" dirty="0"/>
              <a:t> address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remote set-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 origin </a:t>
            </a:r>
            <a:r>
              <a:rPr lang="en-US" dirty="0" err="1">
                <a:solidFill>
                  <a:srgbClr val="FF0000"/>
                </a:solidFill>
              </a:rPr>
              <a:t>git@gxxxxxx.git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7239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244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you can push all to GitHub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push --all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28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6. Sync local with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something change in remote, for sync purpose, you can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pull</a:t>
            </a:r>
          </a:p>
        </p:txBody>
      </p:sp>
    </p:spTree>
    <p:extLst>
      <p:ext uri="{BB962C8B-B14F-4D97-AF65-F5344CB8AC3E}">
        <p14:creationId xmlns:p14="http://schemas.microsoft.com/office/powerpoint/2010/main" val="3336890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now, Windows users have done all basic steps.</a:t>
            </a:r>
          </a:p>
          <a:p>
            <a:r>
              <a:rPr lang="en-US" dirty="0"/>
              <a:t>But for Linux and Mac users, there are some more steps</a:t>
            </a:r>
          </a:p>
        </p:txBody>
      </p:sp>
    </p:spTree>
    <p:extLst>
      <p:ext uri="{BB962C8B-B14F-4D97-AF65-F5344CB8AC3E}">
        <p14:creationId xmlns:p14="http://schemas.microsoft.com/office/powerpoint/2010/main" val="173430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Topics to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Ubuntu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ZenHub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IntelliJ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SBT and Maven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Linux or Mac user, we have more work to do before pushing change to remote</a:t>
            </a:r>
          </a:p>
          <a:p>
            <a:r>
              <a:rPr lang="en-US" dirty="0"/>
              <a:t>We have to setup SSH</a:t>
            </a:r>
          </a:p>
          <a:p>
            <a:r>
              <a:rPr lang="en-US" dirty="0"/>
              <a:t>Here are several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21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Both"/>
            </a:pPr>
            <a:r>
              <a:rPr lang="en-US" dirty="0"/>
              <a:t>Generate a SSH key with your </a:t>
            </a:r>
            <a:r>
              <a:rPr lang="en-US" dirty="0" err="1"/>
              <a:t>github</a:t>
            </a:r>
            <a:r>
              <a:rPr lang="en-US" dirty="0"/>
              <a:t> email address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ssh-keygen -t rsa –C ‘</a:t>
            </a:r>
            <a:r>
              <a:rPr lang="de-DE" i="1" dirty="0">
                <a:solidFill>
                  <a:srgbClr val="FF0000"/>
                </a:solidFill>
              </a:rPr>
              <a:t>your_email@example.com‘</a:t>
            </a:r>
          </a:p>
          <a:p>
            <a:pPr marL="0" indent="0">
              <a:buNone/>
            </a:pPr>
            <a:r>
              <a:rPr lang="de-DE" dirty="0"/>
              <a:t>It will ask you the file name to save this key and passphrase. Give the key name and make passphrase as empty.</a:t>
            </a:r>
          </a:p>
          <a:p>
            <a:pPr marL="0" indent="0">
              <a:buNone/>
            </a:pPr>
            <a:r>
              <a:rPr lang="de-DE" dirty="0"/>
              <a:t>For example, we give key name as id_rsa, key pair would be: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id_rsa and id_rsa.pub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37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(2) Add your new private key to the </a:t>
            </a:r>
            <a:r>
              <a:rPr lang="en-US" dirty="0" err="1"/>
              <a:t>ssh</a:t>
            </a:r>
            <a:r>
              <a:rPr lang="en-US" dirty="0"/>
              <a:t>-agent</a:t>
            </a:r>
          </a:p>
          <a:p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-agent -s</a:t>
            </a:r>
          </a:p>
          <a:p>
            <a:r>
              <a:rPr lang="en-US" dirty="0" err="1">
                <a:solidFill>
                  <a:srgbClr val="FF0000"/>
                </a:solidFill>
              </a:rPr>
              <a:t>eval</a:t>
            </a:r>
            <a:r>
              <a:rPr lang="en-US" dirty="0">
                <a:solidFill>
                  <a:srgbClr val="FF0000"/>
                </a:solidFill>
              </a:rPr>
              <a:t> $(</a:t>
            </a:r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-agent)</a:t>
            </a:r>
          </a:p>
          <a:p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-add </a:t>
            </a:r>
            <a:r>
              <a:rPr lang="en-US" dirty="0" err="1">
                <a:solidFill>
                  <a:srgbClr val="FF0000"/>
                </a:solidFill>
              </a:rPr>
              <a:t>Your_Key_Name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261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(3) Copy public key to your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r>
              <a:rPr lang="en-US" dirty="0">
                <a:solidFill>
                  <a:srgbClr val="FF0000"/>
                </a:solidFill>
              </a:rPr>
              <a:t>vi Your_Key_Name.pub </a:t>
            </a:r>
          </a:p>
          <a:p>
            <a:r>
              <a:rPr lang="en-US" dirty="0"/>
              <a:t>Copy the content of this file</a:t>
            </a:r>
          </a:p>
        </p:txBody>
      </p:sp>
    </p:spTree>
    <p:extLst>
      <p:ext uri="{BB962C8B-B14F-4D97-AF65-F5344CB8AC3E}">
        <p14:creationId xmlns:p14="http://schemas.microsoft.com/office/powerpoint/2010/main" val="2147013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(4) Copy key to your GitHub account</a:t>
            </a:r>
          </a:p>
          <a:p>
            <a:r>
              <a:rPr lang="en-US" dirty="0"/>
              <a:t>In the user bar in the top-right corner of any page, click setting button</a:t>
            </a:r>
          </a:p>
          <a:p>
            <a:r>
              <a:rPr lang="en-US" dirty="0"/>
              <a:t>Click </a:t>
            </a:r>
            <a:r>
              <a:rPr lang="en-US" b="1" dirty="0">
                <a:hlinkClick r:id="rId2"/>
              </a:rPr>
              <a:t>SSH Keys</a:t>
            </a:r>
            <a:r>
              <a:rPr lang="en-US" dirty="0"/>
              <a:t> in the left sidebar.</a:t>
            </a:r>
          </a:p>
          <a:p>
            <a:r>
              <a:rPr lang="en-US" dirty="0"/>
              <a:t>Click </a:t>
            </a:r>
            <a:r>
              <a:rPr lang="en-US" b="1" dirty="0"/>
              <a:t>Add SSH key</a:t>
            </a:r>
            <a:r>
              <a:rPr lang="en-US" dirty="0"/>
              <a:t>.</a:t>
            </a:r>
          </a:p>
          <a:p>
            <a:r>
              <a:rPr lang="en-US" dirty="0"/>
              <a:t>In the Title field, add a descriptive label for key</a:t>
            </a:r>
          </a:p>
          <a:p>
            <a:r>
              <a:rPr lang="en-US" dirty="0"/>
              <a:t>Paste your key into the "Key" field.</a:t>
            </a:r>
          </a:p>
          <a:p>
            <a:r>
              <a:rPr lang="en-US" dirty="0"/>
              <a:t>Click </a:t>
            </a:r>
            <a:r>
              <a:rPr lang="en-US" b="1" dirty="0"/>
              <a:t>Add key</a:t>
            </a:r>
            <a:r>
              <a:rPr lang="en-US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733675"/>
            <a:ext cx="2381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326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(5) SSH to </a:t>
            </a:r>
            <a:r>
              <a:rPr lang="en-US" dirty="0" err="1"/>
              <a:t>github</a:t>
            </a:r>
            <a:r>
              <a:rPr lang="en-US" dirty="0"/>
              <a:t> for testing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 -T git@github.com</a:t>
            </a:r>
          </a:p>
        </p:txBody>
      </p:sp>
    </p:spTree>
    <p:extLst>
      <p:ext uri="{BB962C8B-B14F-4D97-AF65-F5344CB8AC3E}">
        <p14:creationId xmlns:p14="http://schemas.microsoft.com/office/powerpoint/2010/main" val="2660012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(6) Switching remote URLs from HTTPs to SSH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remote set-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 origin </a:t>
            </a:r>
            <a:r>
              <a:rPr lang="en-US" dirty="0" err="1">
                <a:solidFill>
                  <a:srgbClr val="FF0000"/>
                </a:solidFill>
              </a:rPr>
              <a:t>git@gxxxxxx.git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7239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019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(7) Now you can push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push --all</a:t>
            </a:r>
          </a:p>
        </p:txBody>
      </p:sp>
    </p:spTree>
    <p:extLst>
      <p:ext uri="{BB962C8B-B14F-4D97-AF65-F5344CB8AC3E}">
        <p14:creationId xmlns:p14="http://schemas.microsoft.com/office/powerpoint/2010/main" val="1167055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6. Sync local with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something change in remote, for sync purpose, you can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pull</a:t>
            </a:r>
          </a:p>
        </p:txBody>
      </p:sp>
    </p:spTree>
    <p:extLst>
      <p:ext uri="{BB962C8B-B14F-4D97-AF65-F5344CB8AC3E}">
        <p14:creationId xmlns:p14="http://schemas.microsoft.com/office/powerpoint/2010/main" val="2647747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1.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and B work on the same project</a:t>
            </a:r>
          </a:p>
          <a:p>
            <a:r>
              <a:rPr lang="en-US" dirty="0"/>
              <a:t>A wants to develop on feature A</a:t>
            </a:r>
          </a:p>
          <a:p>
            <a:r>
              <a:rPr lang="en-US" dirty="0"/>
              <a:t>B wants to develop on feature B</a:t>
            </a:r>
          </a:p>
          <a:p>
            <a:r>
              <a:rPr lang="en-US" dirty="0"/>
              <a:t>They work in parallel</a:t>
            </a:r>
          </a:p>
          <a:p>
            <a:r>
              <a:rPr lang="en-US" dirty="0" err="1"/>
              <a:t>BranchA</a:t>
            </a:r>
            <a:r>
              <a:rPr lang="en-US" dirty="0"/>
              <a:t> and </a:t>
            </a:r>
            <a:r>
              <a:rPr lang="en-US" dirty="0" err="1"/>
              <a:t>BranchB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0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Debian</a:t>
            </a:r>
            <a:r>
              <a:rPr lang="en-US" dirty="0"/>
              <a:t>-based Linux operating system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Latest release: 15.10</a:t>
            </a:r>
          </a:p>
          <a:p>
            <a:r>
              <a:rPr lang="en-US" dirty="0"/>
              <a:t>Latest preview: 16.04</a:t>
            </a:r>
          </a:p>
          <a:p>
            <a:r>
              <a:rPr lang="en-US" dirty="0"/>
              <a:t>Install Ubuntu 14.04 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76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1.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branch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branch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Delete a branch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branch –d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Force delete a branch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branch –D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Rename the current branch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branch –m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550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2. Checkout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and B has to checkout their own branch to work on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checkout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checkout </a:t>
            </a:r>
            <a:r>
              <a:rPr lang="en-US" dirty="0" err="1">
                <a:solidFill>
                  <a:srgbClr val="FF0000"/>
                </a:solidFill>
              </a:rPr>
              <a:t>branchB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47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3.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 A works on </a:t>
            </a:r>
            <a:r>
              <a:rPr lang="en-US" dirty="0" err="1"/>
              <a:t>featureA</a:t>
            </a:r>
            <a:r>
              <a:rPr lang="en-US" dirty="0"/>
              <a:t>, after finish, user A commit it with the message ‘finish </a:t>
            </a:r>
            <a:r>
              <a:rPr lang="en-US" dirty="0" err="1"/>
              <a:t>featureA</a:t>
            </a:r>
            <a:r>
              <a:rPr lang="en-US" dirty="0"/>
              <a:t>’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commit –m ‘finish </a:t>
            </a:r>
            <a:r>
              <a:rPr lang="en-US" dirty="0" err="1">
                <a:solidFill>
                  <a:srgbClr val="FF0000"/>
                </a:solidFill>
              </a:rPr>
              <a:t>featureA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r>
              <a:rPr lang="en-US" dirty="0"/>
              <a:t>User B works on </a:t>
            </a:r>
            <a:r>
              <a:rPr lang="en-US" dirty="0" err="1"/>
              <a:t>featureB</a:t>
            </a:r>
            <a:r>
              <a:rPr lang="en-US" dirty="0"/>
              <a:t>, after finish, user B commit it with the message ‘finish </a:t>
            </a:r>
            <a:r>
              <a:rPr lang="en-US" dirty="0" err="1"/>
              <a:t>featureB</a:t>
            </a:r>
            <a:r>
              <a:rPr lang="en-US" dirty="0"/>
              <a:t>’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commit –m ‘finish </a:t>
            </a:r>
            <a:r>
              <a:rPr lang="en-US" dirty="0" err="1">
                <a:solidFill>
                  <a:srgbClr val="FF0000"/>
                </a:solidFill>
              </a:rPr>
              <a:t>featureB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r>
              <a:rPr lang="en-US" dirty="0"/>
              <a:t>User C works on main features on master branch, user C commit it with the message ‘finish main features’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commit –m ‘finish main features’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47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3.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master, we can merge all features and delete </a:t>
            </a:r>
            <a:r>
              <a:rPr lang="en-US" dirty="0" err="1"/>
              <a:t>branchA</a:t>
            </a:r>
            <a:r>
              <a:rPr lang="en-US" dirty="0"/>
              <a:t> and </a:t>
            </a:r>
            <a:r>
              <a:rPr lang="en-US" dirty="0" err="1"/>
              <a:t>branchB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checkout master 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merge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merge </a:t>
            </a:r>
            <a:r>
              <a:rPr lang="en-US" dirty="0" err="1">
                <a:solidFill>
                  <a:srgbClr val="FF0000"/>
                </a:solidFill>
              </a:rPr>
              <a:t>branchB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branch –d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branch –d </a:t>
            </a:r>
            <a:r>
              <a:rPr lang="en-US" dirty="0" err="1">
                <a:solidFill>
                  <a:srgbClr val="FF0000"/>
                </a:solidFill>
              </a:rPr>
              <a:t>branchB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93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3.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last, master push all change to remote repository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push --all</a:t>
            </a:r>
          </a:p>
        </p:txBody>
      </p:sp>
    </p:spTree>
    <p:extLst>
      <p:ext uri="{BB962C8B-B14F-4D97-AF65-F5344CB8AC3E}">
        <p14:creationId xmlns:p14="http://schemas.microsoft.com/office/powerpoint/2010/main" val="3977602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ZenHub</a:t>
            </a:r>
            <a:r>
              <a:rPr lang="en-US" dirty="0"/>
              <a:t> for GitHub 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ZenHub</a:t>
            </a:r>
            <a:r>
              <a:rPr lang="en-US" dirty="0"/>
              <a:t> is a GitHub plugin for agile project management</a:t>
            </a:r>
          </a:p>
          <a:p>
            <a:r>
              <a:rPr lang="en-US" dirty="0"/>
              <a:t>It needs either Chrome or Firefox as the browser.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https://www.zenhub.io/</a:t>
            </a:r>
            <a:endParaRPr lang="en-US" dirty="0"/>
          </a:p>
          <a:p>
            <a:r>
              <a:rPr lang="en-US" dirty="0"/>
              <a:t>Click “Add </a:t>
            </a:r>
            <a:r>
              <a:rPr lang="en-US" dirty="0" err="1"/>
              <a:t>ZenHub</a:t>
            </a:r>
            <a:r>
              <a:rPr lang="en-US" dirty="0"/>
              <a:t> to GitHub”, it will install a plugin on your browser</a:t>
            </a:r>
          </a:p>
          <a:p>
            <a:r>
              <a:rPr lang="en-US" dirty="0"/>
              <a:t>Click plugin icon </a:t>
            </a:r>
          </a:p>
          <a:p>
            <a:r>
              <a:rPr lang="en-US" dirty="0"/>
              <a:t>It will ask you to login to GitHub (You have to create your GitHub account before)</a:t>
            </a:r>
          </a:p>
          <a:p>
            <a:r>
              <a:rPr lang="en-US" dirty="0"/>
              <a:t>After login, you have to grant the permission for </a:t>
            </a:r>
            <a:r>
              <a:rPr lang="en-US" dirty="0" err="1"/>
              <a:t>ZenHub</a:t>
            </a:r>
            <a:r>
              <a:rPr lang="en-US" dirty="0"/>
              <a:t> to access your GitHub project</a:t>
            </a:r>
          </a:p>
          <a:p>
            <a:r>
              <a:rPr lang="en-US" dirty="0"/>
              <a:t>Done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462670"/>
            <a:ext cx="871538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98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7162800" cy="539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036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ZenHub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Click issues, we can add issues</a:t>
            </a:r>
          </a:p>
          <a:p>
            <a:r>
              <a:rPr lang="en-US" sz="2400" dirty="0"/>
              <a:t>Click Boards, we can drag and drop stories to different completion status</a:t>
            </a:r>
          </a:p>
          <a:p>
            <a:r>
              <a:rPr lang="en-US" sz="2400" dirty="0"/>
              <a:t>Click burndown, we can add milestone and assign different stories to milestone and then generate burndown chart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600"/>
            <a:ext cx="7162800" cy="311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895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Click issues</a:t>
            </a:r>
          </a:p>
          <a:p>
            <a:pPr marL="514350" indent="-514350">
              <a:buAutoNum type="arabicPeriod"/>
            </a:pPr>
            <a:r>
              <a:rPr lang="en-US" dirty="0"/>
              <a:t>Click New issues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51298"/>
            <a:ext cx="8620125" cy="380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038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Issues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905000"/>
            <a:ext cx="875342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50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Install Oracle VM Virtual Box: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https://www.virtualbox.org/wiki/Downloads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windows: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http://www.htpcbeginner.com/install-virtualbox-on-windows/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Mac </a:t>
            </a:r>
            <a:r>
              <a:rPr lang="en-US" dirty="0" err="1"/>
              <a:t>os</a:t>
            </a:r>
            <a:r>
              <a:rPr lang="en-US" dirty="0"/>
              <a:t> x: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http://aztcs.org/meeting_notes/mac/virtualmachines/virtualbox/VirtualBoxMac.pdf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Install Ubuntu 14.04 LTS using Oracle VM Virtual Box: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https://brb.nci.nih.gov/bdge/installUbuntu.html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929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Issues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" y="1600200"/>
            <a:ext cx="886436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1637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Issues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58" y="2438400"/>
            <a:ext cx="8001000" cy="428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13626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Story point</a:t>
            </a:r>
            <a:r>
              <a:rPr lang="en-US" dirty="0"/>
              <a:t> is a arbitrary measure used by Scrum teams. This is used to measure the effort required to implement a </a:t>
            </a:r>
            <a:r>
              <a:rPr lang="en-US" b="1" dirty="0"/>
              <a:t>story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5924338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Issues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56" y="1981200"/>
            <a:ext cx="8724900" cy="346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315200" y="3048000"/>
            <a:ext cx="1600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88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Issues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752600"/>
            <a:ext cx="9077325" cy="442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9570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23" y="2286000"/>
            <a:ext cx="891830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45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 </a:t>
            </a:r>
            <a:r>
              <a:rPr lang="en-US" dirty="0">
                <a:sym typeface="Wingdings" panose="05000000000000000000" pitchFamily="2" charset="2"/>
              </a:rPr>
              <a:t> Milestones  New Milestones</a:t>
            </a:r>
          </a:p>
          <a:p>
            <a:r>
              <a:rPr lang="en-US" dirty="0">
                <a:sym typeface="Wingdings" panose="05000000000000000000" pitchFamily="2" charset="2"/>
              </a:rPr>
              <a:t>You can create Milestones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971800"/>
            <a:ext cx="855894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3371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Milestones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72" y="2133600"/>
            <a:ext cx="8572687" cy="305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51750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4" y="1143000"/>
            <a:ext cx="903214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7043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Increment1 has 5 issues</a:t>
            </a:r>
          </a:p>
          <a:p>
            <a:r>
              <a:rPr lang="en-US" dirty="0"/>
              <a:t>I drag two of them to “Closed” status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6200"/>
            <a:ext cx="8534400" cy="18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978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the complete of Milestones will also change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95600"/>
            <a:ext cx="8610600" cy="351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53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Basic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Create </a:t>
            </a:r>
            <a:r>
              <a:rPr lang="en-US" dirty="0" err="1"/>
              <a:t>Git</a:t>
            </a:r>
            <a:r>
              <a:rPr lang="en-US" dirty="0"/>
              <a:t> remote repository using </a:t>
            </a:r>
            <a:r>
              <a:rPr lang="en-US" dirty="0" err="1"/>
              <a:t>Git</a:t>
            </a:r>
            <a:r>
              <a:rPr lang="en-US" dirty="0"/>
              <a:t> account</a:t>
            </a:r>
          </a:p>
          <a:p>
            <a:r>
              <a:rPr lang="en-US" dirty="0"/>
              <a:t>2. Clone </a:t>
            </a:r>
            <a:r>
              <a:rPr lang="en-US" dirty="0" err="1"/>
              <a:t>git</a:t>
            </a:r>
            <a:r>
              <a:rPr lang="en-US" dirty="0"/>
              <a:t> repository to your local</a:t>
            </a:r>
          </a:p>
          <a:p>
            <a:r>
              <a:rPr lang="en-US" dirty="0"/>
              <a:t>3. Use </a:t>
            </a:r>
            <a:r>
              <a:rPr lang="en-US" dirty="0" err="1"/>
              <a:t>git</a:t>
            </a:r>
            <a:r>
              <a:rPr lang="en-US" dirty="0"/>
              <a:t> to add file into local</a:t>
            </a:r>
          </a:p>
          <a:p>
            <a:r>
              <a:rPr lang="en-US" dirty="0"/>
              <a:t>4. Modify files and use </a:t>
            </a:r>
            <a:r>
              <a:rPr lang="en-US" dirty="0" err="1"/>
              <a:t>git</a:t>
            </a:r>
            <a:r>
              <a:rPr lang="en-US" dirty="0"/>
              <a:t> to commit change</a:t>
            </a:r>
          </a:p>
          <a:p>
            <a:r>
              <a:rPr lang="en-US" dirty="0"/>
              <a:t>5. Use </a:t>
            </a:r>
            <a:r>
              <a:rPr lang="en-US" dirty="0" err="1"/>
              <a:t>git</a:t>
            </a:r>
            <a:r>
              <a:rPr lang="en-US" dirty="0"/>
              <a:t> to push the commit to remote</a:t>
            </a:r>
          </a:p>
          <a:p>
            <a:r>
              <a:rPr lang="en-US" dirty="0"/>
              <a:t>6. Use </a:t>
            </a:r>
            <a:r>
              <a:rPr lang="en-US" dirty="0" err="1"/>
              <a:t>git</a:t>
            </a:r>
            <a:r>
              <a:rPr lang="en-US" dirty="0"/>
              <a:t> to pull (sync) content with remote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64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Burndown Chart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burn down chart</a:t>
            </a:r>
            <a:r>
              <a:rPr lang="en-US" dirty="0"/>
              <a:t> is a graphical representation of work left to do versus time. </a:t>
            </a:r>
          </a:p>
        </p:txBody>
      </p:sp>
    </p:spTree>
    <p:extLst>
      <p:ext uri="{BB962C8B-B14F-4D97-AF65-F5344CB8AC3E}">
        <p14:creationId xmlns:p14="http://schemas.microsoft.com/office/powerpoint/2010/main" val="1976090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Burndown Chart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burndown option, select a specific milestone, to see the burndown chart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200"/>
            <a:ext cx="7000875" cy="389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8455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The Code Contribution on the </a:t>
            </a:r>
            <a:r>
              <a:rPr lang="en-US" b="1" i="1" dirty="0" err="1">
                <a:solidFill>
                  <a:srgbClr val="FF0000"/>
                </a:solidFill>
              </a:rPr>
              <a:t>Github</a:t>
            </a:r>
            <a:r>
              <a:rPr lang="en-US" b="1" i="1" dirty="0">
                <a:solidFill>
                  <a:srgbClr val="FF0000"/>
                </a:solidFill>
              </a:rPr>
              <a:t> Project will be used to evaluate your individual score on the contribution towards the project.</a:t>
            </a:r>
          </a:p>
        </p:txBody>
      </p:sp>
    </p:spTree>
    <p:extLst>
      <p:ext uri="{BB962C8B-B14F-4D97-AF65-F5344CB8AC3E}">
        <p14:creationId xmlns:p14="http://schemas.microsoft.com/office/powerpoint/2010/main" val="3681292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0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Java- Scala integrated development environment (IDE) </a:t>
            </a:r>
          </a:p>
          <a:p>
            <a:r>
              <a:rPr lang="en-US" dirty="0"/>
              <a:t>Can be Downloaded from </a:t>
            </a:r>
            <a:r>
              <a:rPr lang="en-US" dirty="0">
                <a:hlinkClick r:id="rId2"/>
              </a:rPr>
              <a:t>https://www.jetbrains.com/idea/</a:t>
            </a:r>
            <a:endParaRPr lang="en-US" dirty="0"/>
          </a:p>
          <a:p>
            <a:r>
              <a:rPr lang="en-US" dirty="0"/>
              <a:t>IDE used for Storm and Spark</a:t>
            </a:r>
          </a:p>
        </p:txBody>
      </p:sp>
    </p:spTree>
    <p:extLst>
      <p:ext uri="{BB962C8B-B14F-4D97-AF65-F5344CB8AC3E}">
        <p14:creationId xmlns:p14="http://schemas.microsoft.com/office/powerpoint/2010/main" val="2756463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https://www.jetbrains.com/idea/download/#section=linux</a:t>
            </a:r>
            <a:endParaRPr lang="en-US" dirty="0"/>
          </a:p>
          <a:p>
            <a:r>
              <a:rPr lang="en-US" dirty="0"/>
              <a:t>Move to desired installation location</a:t>
            </a:r>
          </a:p>
          <a:p>
            <a:r>
              <a:rPr lang="en-US" dirty="0"/>
              <a:t>Unpack the idea idea-2016.3.3.tar.gz file using the following command: tar </a:t>
            </a:r>
            <a:r>
              <a:rPr lang="en-US" dirty="0" err="1"/>
              <a:t>xfz</a:t>
            </a:r>
            <a:r>
              <a:rPr lang="en-US" dirty="0"/>
              <a:t> idea-2016.3.3.tar.gz</a:t>
            </a:r>
          </a:p>
          <a:p>
            <a:r>
              <a:rPr lang="en-US" dirty="0"/>
              <a:t>Run idea.sh from the bin subdirectory</a:t>
            </a:r>
          </a:p>
          <a:p>
            <a:r>
              <a:rPr lang="en-US" dirty="0"/>
              <a:t>To run idea.sh: command: </a:t>
            </a:r>
            <a:r>
              <a:rPr lang="en-US" dirty="0" err="1"/>
              <a:t>sh</a:t>
            </a:r>
            <a:r>
              <a:rPr lang="en-US" dirty="0"/>
              <a:t> idea.sh</a:t>
            </a:r>
          </a:p>
        </p:txBody>
      </p:sp>
    </p:spTree>
    <p:extLst>
      <p:ext uri="{BB962C8B-B14F-4D97-AF65-F5344CB8AC3E}">
        <p14:creationId xmlns:p14="http://schemas.microsoft.com/office/powerpoint/2010/main" val="4600543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to add Scala to IntelliJ environment while installing </a:t>
            </a:r>
          </a:p>
        </p:txBody>
      </p:sp>
    </p:spTree>
    <p:extLst>
      <p:ext uri="{BB962C8B-B14F-4D97-AF65-F5344CB8AC3E}">
        <p14:creationId xmlns:p14="http://schemas.microsoft.com/office/powerpoint/2010/main" val="36795858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225" y="1681956"/>
            <a:ext cx="63055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503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Scala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369" y="1417638"/>
            <a:ext cx="5053262" cy="495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142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Java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938" y="1600200"/>
            <a:ext cx="462012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0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Project Management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Use </a:t>
            </a:r>
            <a:r>
              <a:rPr lang="en-US" dirty="0" err="1"/>
              <a:t>Git</a:t>
            </a:r>
            <a:r>
              <a:rPr lang="en-US" dirty="0"/>
              <a:t> to branch a project</a:t>
            </a:r>
          </a:p>
          <a:p>
            <a:r>
              <a:rPr lang="en-US" dirty="0"/>
              <a:t>2. Use </a:t>
            </a:r>
            <a:r>
              <a:rPr lang="en-US" dirty="0" err="1"/>
              <a:t>Git</a:t>
            </a:r>
            <a:r>
              <a:rPr lang="en-US" dirty="0"/>
              <a:t> to check different branches</a:t>
            </a:r>
          </a:p>
          <a:p>
            <a:r>
              <a:rPr lang="en-US" dirty="0"/>
              <a:t>3. Use </a:t>
            </a:r>
            <a:r>
              <a:rPr lang="en-US" dirty="0" err="1"/>
              <a:t>Git</a:t>
            </a:r>
            <a:r>
              <a:rPr lang="en-US" dirty="0"/>
              <a:t> to merge different versions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932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PyCharm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https://www.jetbrains.com/pycharm/download/#section=linux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667000"/>
            <a:ext cx="7187603" cy="370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966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PyCharm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www.jetbrains.com/pycharm-edu/quickstart/screenshots/introduction_to_python_proj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3" y="1981200"/>
            <a:ext cx="8034013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7198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TOOLS: SBT and MAVEN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11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0990"/>
            <a:ext cx="8229600" cy="1143000"/>
          </a:xfrm>
        </p:spPr>
        <p:txBody>
          <a:bodyPr/>
          <a:lstStyle/>
          <a:p>
            <a:r>
              <a:rPr lang="en-US" dirty="0"/>
              <a:t>What is Build Tools?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Build automation is the act of scripting or automating a wide variety of tasks that software developers do in their day-to-day activities including things like:</a:t>
            </a:r>
          </a:p>
          <a:p>
            <a:endParaRPr lang="en-US" dirty="0"/>
          </a:p>
          <a:p>
            <a:pPr lvl="1"/>
            <a:r>
              <a:rPr lang="en-US" dirty="0"/>
              <a:t>compiling computer source code into binary code</a:t>
            </a:r>
          </a:p>
          <a:p>
            <a:pPr lvl="1"/>
            <a:r>
              <a:rPr lang="en-US" dirty="0"/>
              <a:t>packaging binary code</a:t>
            </a:r>
          </a:p>
          <a:p>
            <a:pPr lvl="1"/>
            <a:r>
              <a:rPr lang="en-US" dirty="0"/>
              <a:t>running automated tests</a:t>
            </a:r>
          </a:p>
          <a:p>
            <a:pPr lvl="1"/>
            <a:r>
              <a:rPr lang="en-US" dirty="0"/>
              <a:t>deploying to production systems</a:t>
            </a:r>
          </a:p>
          <a:p>
            <a:pPr lvl="1"/>
            <a:r>
              <a:rPr lang="en-US" dirty="0"/>
              <a:t>creating documentation and/or release notes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427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SBT stands for Scala Build Tool</a:t>
            </a:r>
          </a:p>
          <a:p>
            <a:r>
              <a:rPr lang="en-US" dirty="0"/>
              <a:t>SBT is an open source build tool for Scala and Java projects, similar to Java's Maven or 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814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SBT -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http://www.scala-sbt.org/0.13/tutorial/Installing-sbt-on-Windows.html</a:t>
            </a:r>
            <a:endParaRPr lang="en-US" dirty="0"/>
          </a:p>
          <a:p>
            <a:r>
              <a:rPr lang="en-US" dirty="0"/>
              <a:t>Install SBT.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734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sbt</a:t>
            </a:r>
            <a:r>
              <a:rPr lang="en-US" b="1" dirty="0"/>
              <a:t> clean </a:t>
            </a:r>
            <a:r>
              <a:rPr lang="en-US" dirty="0"/>
              <a:t>: cleans the jars and classes generated from previous run</a:t>
            </a:r>
          </a:p>
          <a:p>
            <a:r>
              <a:rPr lang="en-US" b="1" dirty="0" err="1"/>
              <a:t>sbt</a:t>
            </a:r>
            <a:r>
              <a:rPr lang="en-US" b="1" dirty="0"/>
              <a:t> package </a:t>
            </a:r>
            <a:r>
              <a:rPr lang="en-US" dirty="0"/>
              <a:t>: creates a light jar, with the classes generated</a:t>
            </a:r>
          </a:p>
          <a:p>
            <a:r>
              <a:rPr lang="en-US" b="1" dirty="0" err="1"/>
              <a:t>sbt</a:t>
            </a:r>
            <a:r>
              <a:rPr lang="en-US" b="1" dirty="0"/>
              <a:t> assembly : </a:t>
            </a:r>
            <a:r>
              <a:rPr lang="en-US" dirty="0"/>
              <a:t>creates a fat jar without all  the </a:t>
            </a:r>
            <a:r>
              <a:rPr lang="en-US" dirty="0" err="1"/>
              <a:t>dependies</a:t>
            </a:r>
            <a:r>
              <a:rPr lang="en-US" dirty="0"/>
              <a:t> compiled with it.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/>
              <a:t>Note : </a:t>
            </a:r>
            <a:r>
              <a:rPr lang="en-US" sz="2400" dirty="0"/>
              <a:t>we would be creating fat jar for deployment in spark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478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SBT related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main files which are involved with </a:t>
            </a:r>
            <a:r>
              <a:rPr lang="en-US" dirty="0" err="1"/>
              <a:t>sbt</a:t>
            </a:r>
            <a:r>
              <a:rPr lang="en-US" dirty="0"/>
              <a:t> are</a:t>
            </a:r>
          </a:p>
          <a:p>
            <a:r>
              <a:rPr lang="en-US" dirty="0" err="1"/>
              <a:t>Build.sbt</a:t>
            </a:r>
            <a:r>
              <a:rPr lang="en-US" dirty="0"/>
              <a:t> : Dependencies libraries are specified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479"/>
          <a:stretch/>
        </p:blipFill>
        <p:spPr>
          <a:xfrm>
            <a:off x="609600" y="2743200"/>
            <a:ext cx="7924800" cy="39215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68085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SBT related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Plugins.sbt</a:t>
            </a:r>
            <a:r>
              <a:rPr lang="en-US" dirty="0"/>
              <a:t> / </a:t>
            </a:r>
            <a:r>
              <a:rPr lang="en-US" dirty="0" err="1"/>
              <a:t>assembly.sbt</a:t>
            </a:r>
            <a:r>
              <a:rPr lang="en-US" dirty="0"/>
              <a:t> : The version of </a:t>
            </a:r>
            <a:r>
              <a:rPr lang="en-US" dirty="0" err="1"/>
              <a:t>sbt</a:t>
            </a:r>
            <a:r>
              <a:rPr lang="en-US" dirty="0"/>
              <a:t> used is specified in this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4971"/>
          <a:stretch/>
        </p:blipFill>
        <p:spPr>
          <a:xfrm>
            <a:off x="621420" y="2895600"/>
            <a:ext cx="7901159" cy="29286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33089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Maven is a software project management and comprehension tool. Based on the concept of a project object model (POM), Maven can manage a project's build, reporting and documentation from a central piece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3336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1. Create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40399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5438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-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https://maven.apache.org/</a:t>
            </a:r>
            <a:endParaRPr lang="en-US" dirty="0"/>
          </a:p>
          <a:p>
            <a:r>
              <a:rPr lang="en-US" dirty="0"/>
              <a:t>Install Maven</a:t>
            </a:r>
          </a:p>
        </p:txBody>
      </p:sp>
    </p:spTree>
    <p:extLst>
      <p:ext uri="{BB962C8B-B14F-4D97-AF65-F5344CB8AC3E}">
        <p14:creationId xmlns:p14="http://schemas.microsoft.com/office/powerpoint/2010/main" val="33183129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Commands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mvn</a:t>
            </a:r>
            <a:r>
              <a:rPr lang="en-US" b="1" dirty="0"/>
              <a:t> compile </a:t>
            </a:r>
            <a:r>
              <a:rPr lang="en-US" dirty="0"/>
              <a:t>- compile the source code of the project</a:t>
            </a:r>
          </a:p>
          <a:p>
            <a:r>
              <a:rPr lang="en-US" b="1" dirty="0" err="1"/>
              <a:t>mvn</a:t>
            </a:r>
            <a:r>
              <a:rPr lang="en-US" b="1" dirty="0"/>
              <a:t> test </a:t>
            </a:r>
            <a:r>
              <a:rPr lang="en-US" dirty="0"/>
              <a:t>- test the compiled source code using a suitable unit testing framework. These tests should not require the code be packaged or deployed</a:t>
            </a:r>
          </a:p>
          <a:p>
            <a:r>
              <a:rPr lang="en-US" b="1" dirty="0" err="1"/>
              <a:t>mvn</a:t>
            </a:r>
            <a:r>
              <a:rPr lang="en-US" b="1" dirty="0"/>
              <a:t> package </a:t>
            </a:r>
            <a:r>
              <a:rPr lang="en-US" dirty="0"/>
              <a:t>- take the compiled code and package it in its distributable format, such as a JAR.</a:t>
            </a:r>
          </a:p>
        </p:txBody>
      </p:sp>
    </p:spTree>
    <p:extLst>
      <p:ext uri="{BB962C8B-B14F-4D97-AF65-F5344CB8AC3E}">
        <p14:creationId xmlns:p14="http://schemas.microsoft.com/office/powerpoint/2010/main" val="13189381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related File: pom.xml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0228"/>
            <a:ext cx="8229600" cy="43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691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Wiki: Lab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repository for all Lab assignment submissions</a:t>
            </a:r>
          </a:p>
          <a:p>
            <a:r>
              <a:rPr lang="en-IN" dirty="0"/>
              <a:t>Create a folder for each lab assignment and place all code inside source code folder</a:t>
            </a:r>
          </a:p>
          <a:p>
            <a:r>
              <a:rPr lang="en-IN" dirty="0"/>
              <a:t>Use </a:t>
            </a:r>
            <a:r>
              <a:rPr lang="en-IN" dirty="0" err="1"/>
              <a:t>Github</a:t>
            </a:r>
            <a:r>
              <a:rPr lang="en-IN" dirty="0"/>
              <a:t> wiki pages to submit reports for each lab</a:t>
            </a:r>
          </a:p>
          <a:p>
            <a:r>
              <a:rPr lang="en-IN" dirty="0"/>
              <a:t>Include all wiki links in README.md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89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Wiki: Lab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8293781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62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Wiki: Lab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637878" cy="48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097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Wiki: Lab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8394161" cy="471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356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pPr algn="ctr">
              <a:buNone/>
            </a:pPr>
            <a:r>
              <a:rPr lang="en-US" sz="8000" b="1" dirty="0">
                <a:latin typeface="Times New Roman" pitchFamily="18" charset="0"/>
                <a:cs typeface="Times New Roman" pitchFamily="18" charset="0"/>
              </a:rPr>
              <a:t>END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Windows user, please open GitHub desktop by double clicking icon</a:t>
            </a:r>
          </a:p>
          <a:p>
            <a:r>
              <a:rPr lang="en-US" dirty="0"/>
              <a:t>login to your GitHub desktop with your GitHub account (</a:t>
            </a:r>
            <a:r>
              <a:rPr lang="en-US" dirty="0">
                <a:solidFill>
                  <a:srgbClr val="FF0000"/>
                </a:solidFill>
              </a:rPr>
              <a:t>It is very important to login before you do the rest of steps. Because after you login, you secure connection has been made</a:t>
            </a:r>
            <a:r>
              <a:rPr lang="en-US" dirty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917558"/>
            <a:ext cx="691017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09800"/>
            <a:ext cx="419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5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open </a:t>
            </a:r>
            <a:r>
              <a:rPr lang="en-US" dirty="0" err="1"/>
              <a:t>Git</a:t>
            </a:r>
            <a:r>
              <a:rPr lang="en-US" dirty="0"/>
              <a:t> Shell by clicking icon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62816"/>
            <a:ext cx="5737854" cy="193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12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4644</TotalTime>
  <Words>1831</Words>
  <Application>Microsoft Office PowerPoint</Application>
  <PresentationFormat>On-screen Show (4:3)</PresentationFormat>
  <Paragraphs>265</Paragraphs>
  <Slides>77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Times New Roman</vt:lpstr>
      <vt:lpstr>Wingdings</vt:lpstr>
      <vt:lpstr>Office Theme</vt:lpstr>
      <vt:lpstr>CS5542 Big Data Analytics and Applications  Tutorial 1 January 19, 2017</vt:lpstr>
      <vt:lpstr>Topics to cover</vt:lpstr>
      <vt:lpstr>Introduction of Ubuntu</vt:lpstr>
      <vt:lpstr>Ubuntu Installation</vt:lpstr>
      <vt:lpstr>Git Basic Tasks</vt:lpstr>
      <vt:lpstr>Git Project Management Tasks</vt:lpstr>
      <vt:lpstr>Git 1. Create Repository</vt:lpstr>
      <vt:lpstr>Git</vt:lpstr>
      <vt:lpstr>Git</vt:lpstr>
      <vt:lpstr>Git 1. Create Repository</vt:lpstr>
      <vt:lpstr>Git 2. Clone repository to your local</vt:lpstr>
      <vt:lpstr>Git</vt:lpstr>
      <vt:lpstr>Git 3. Add file to local repository</vt:lpstr>
      <vt:lpstr>Git 4. Commit this change</vt:lpstr>
      <vt:lpstr>Git 5. Push the change to remote</vt:lpstr>
      <vt:lpstr>Git 5. Push the change to remote</vt:lpstr>
      <vt:lpstr>Git 5. Push the change to remote</vt:lpstr>
      <vt:lpstr>Git 6. Sync local with remote</vt:lpstr>
      <vt:lpstr>PowerPoint Presentation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6. Sync local with remote (Non-Windows User)</vt:lpstr>
      <vt:lpstr>Git Project Management 1. Branch</vt:lpstr>
      <vt:lpstr>Git Project Management 1. Branch</vt:lpstr>
      <vt:lpstr>Git Project Management 2. Checkout</vt:lpstr>
      <vt:lpstr>Git Project Management 3. Merge</vt:lpstr>
      <vt:lpstr>Git Project Management 3. Merge</vt:lpstr>
      <vt:lpstr>Git Project Management 3. Merge</vt:lpstr>
      <vt:lpstr>ZenHub for GitHub project management</vt:lpstr>
      <vt:lpstr>PowerPoint Presentation</vt:lpstr>
      <vt:lpstr>ZenHub</vt:lpstr>
      <vt:lpstr>Add Issues</vt:lpstr>
      <vt:lpstr>Add Issues</vt:lpstr>
      <vt:lpstr>Add Issues</vt:lpstr>
      <vt:lpstr>Add Issues</vt:lpstr>
      <vt:lpstr>Add Issues</vt:lpstr>
      <vt:lpstr>Add Issues</vt:lpstr>
      <vt:lpstr>Board</vt:lpstr>
      <vt:lpstr>Add Milestones</vt:lpstr>
      <vt:lpstr>Add Milestones</vt:lpstr>
      <vt:lpstr>PowerPoint Presentation</vt:lpstr>
      <vt:lpstr>Add Milestones</vt:lpstr>
      <vt:lpstr>Add Milestones</vt:lpstr>
      <vt:lpstr>Build Burndown Chart </vt:lpstr>
      <vt:lpstr>Build Burndown Chart </vt:lpstr>
      <vt:lpstr>Code Contribution</vt:lpstr>
      <vt:lpstr>INTELLIJ</vt:lpstr>
      <vt:lpstr>IntelliJ </vt:lpstr>
      <vt:lpstr>Intellij Ubuntu</vt:lpstr>
      <vt:lpstr>Attention</vt:lpstr>
      <vt:lpstr>PowerPoint Presentation</vt:lpstr>
      <vt:lpstr>For Scala Project</vt:lpstr>
      <vt:lpstr>For Java Project</vt:lpstr>
      <vt:lpstr>PyCharm</vt:lpstr>
      <vt:lpstr>PyCharm</vt:lpstr>
      <vt:lpstr>BUILD TOOLS: SBT and MAVEN</vt:lpstr>
      <vt:lpstr>What is Build Tools?</vt:lpstr>
      <vt:lpstr>SBT</vt:lpstr>
      <vt:lpstr>SBT - Installation</vt:lpstr>
      <vt:lpstr>SBT Commands</vt:lpstr>
      <vt:lpstr>SBT related Files</vt:lpstr>
      <vt:lpstr>SBT related Files</vt:lpstr>
      <vt:lpstr>Maven</vt:lpstr>
      <vt:lpstr>Maven - Installation</vt:lpstr>
      <vt:lpstr>Maven Commands</vt:lpstr>
      <vt:lpstr>Maven related File: pom.xml</vt:lpstr>
      <vt:lpstr>Wiki: Lab Submission</vt:lpstr>
      <vt:lpstr>Wiki: Lab Submission</vt:lpstr>
      <vt:lpstr>Wiki: Lab Submission</vt:lpstr>
      <vt:lpstr>Wiki: Lab Submission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CS551 Tutorial 1</dc:title>
  <dc:creator>Sourav</dc:creator>
  <cp:lastModifiedBy>Chandra Shekar, Mayanka (UMKC-Student)</cp:lastModifiedBy>
  <cp:revision>729</cp:revision>
  <dcterms:created xsi:type="dcterms:W3CDTF">2013-01-17T01:43:07Z</dcterms:created>
  <dcterms:modified xsi:type="dcterms:W3CDTF">2017-01-19T05:35:34Z</dcterms:modified>
</cp:coreProperties>
</file>