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10287000" cx="18288000"/>
  <p:notesSz cx="6858000" cy="9144000"/>
  <p:embeddedFontLst>
    <p:embeddedFont>
      <p:font typeface="League Spartan"/>
      <p:regular r:id="rId34"/>
      <p:bold r:id="rId35"/>
    </p:embeddedFont>
    <p:embeddedFont>
      <p:font typeface="Arimo"/>
      <p:regular r:id="rId36"/>
      <p:bold r:id="rId37"/>
      <p:italic r:id="rId38"/>
      <p:boldItalic r:id="rId39"/>
    </p:embeddedFont>
    <p:embeddedFont>
      <p:font typeface="Poppins"/>
      <p:bold r:id="rId40"/>
      <p:boldItalic r:id="rId41"/>
    </p:embeddedFont>
    <p:embeddedFont>
      <p:font typeface="Poppins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6" roundtripDataSignature="AMtx7mj8wYTXhb4BQqrBQ2gc6SHVWtD5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44D99E-274B-4FF8-A8CA-14F5933E2C41}">
  <a:tblStyle styleId="{5544D99E-274B-4FF8-A8CA-14F5933E2C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20" Type="http://schemas.openxmlformats.org/officeDocument/2006/relationships/slide" Target="slides/slide14.xml"/><Relationship Id="rId42" Type="http://schemas.openxmlformats.org/officeDocument/2006/relationships/font" Target="fonts/PoppinsMedium-regular.fntdata"/><Relationship Id="rId41" Type="http://schemas.openxmlformats.org/officeDocument/2006/relationships/font" Target="fonts/Poppins-boldItalic.fntdata"/><Relationship Id="rId22" Type="http://schemas.openxmlformats.org/officeDocument/2006/relationships/slide" Target="slides/slide16.xml"/><Relationship Id="rId44" Type="http://schemas.openxmlformats.org/officeDocument/2006/relationships/font" Target="fonts/PoppinsMedium-italic.fntdata"/><Relationship Id="rId21" Type="http://schemas.openxmlformats.org/officeDocument/2006/relationships/slide" Target="slides/slide15.xml"/><Relationship Id="rId43" Type="http://schemas.openxmlformats.org/officeDocument/2006/relationships/font" Target="fonts/PoppinsMedium-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Poppins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eagueSpartan-bold.fntdata"/><Relationship Id="rId12" Type="http://schemas.openxmlformats.org/officeDocument/2006/relationships/slide" Target="slides/slide6.xml"/><Relationship Id="rId34" Type="http://schemas.openxmlformats.org/officeDocument/2006/relationships/font" Target="fonts/LeagueSpartan-regular.fntdata"/><Relationship Id="rId15" Type="http://schemas.openxmlformats.org/officeDocument/2006/relationships/slide" Target="slides/slide9.xml"/><Relationship Id="rId37" Type="http://schemas.openxmlformats.org/officeDocument/2006/relationships/font" Target="fonts/Arimo-bold.fntdata"/><Relationship Id="rId14" Type="http://schemas.openxmlformats.org/officeDocument/2006/relationships/slide" Target="slides/slide8.xml"/><Relationship Id="rId36" Type="http://schemas.openxmlformats.org/officeDocument/2006/relationships/font" Target="fonts/Arimo-regular.fntdata"/><Relationship Id="rId17" Type="http://schemas.openxmlformats.org/officeDocument/2006/relationships/slide" Target="slides/slide11.xml"/><Relationship Id="rId39" Type="http://schemas.openxmlformats.org/officeDocument/2006/relationships/font" Target="fonts/Arimo-boldItalic.fntdata"/><Relationship Id="rId16" Type="http://schemas.openxmlformats.org/officeDocument/2006/relationships/slide" Target="slides/slide10.xml"/><Relationship Id="rId38" Type="http://schemas.openxmlformats.org/officeDocument/2006/relationships/font" Target="fonts/Arim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1792288" y="612775"/>
            <a:ext cx="5486400" cy="4114800"/>
          </a:xfrm>
          <a:prstGeom prst="rect">
            <a:avLst/>
          </a:prstGeom>
          <a:noFill/>
          <a:ln>
            <a:noFill/>
          </a:ln>
        </p:spPr>
      </p:sp>
      <p:sp>
        <p:nvSpPr>
          <p:cNvPr id="64" name="Google Shape;64;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colab.research.google.com/drive/1dkC7UjDKFlue-Kfhf3NZupu_N6TQTPcW?usp=sharing" TargetMode="External"/><Relationship Id="rId4" Type="http://schemas.openxmlformats.org/officeDocument/2006/relationships/hyperlink" Target="https://docs.google.com/spreadsheets/d/1I406OScfBMFB6pRtCze_KlzRPlF83RMaNLKQKm97rrk/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9.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43.png"/><Relationship Id="rId6" Type="http://schemas.openxmlformats.org/officeDocument/2006/relationships/image" Target="../media/image31.png"/><Relationship Id="rId7"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15.png"/><Relationship Id="rId6"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83" name="Shape 83"/>
        <p:cNvGrpSpPr/>
        <p:nvPr/>
      </p:nvGrpSpPr>
      <p:grpSpPr>
        <a:xfrm>
          <a:off x="0" y="0"/>
          <a:ext cx="0" cy="0"/>
          <a:chOff x="0" y="0"/>
          <a:chExt cx="0" cy="0"/>
        </a:xfrm>
      </p:grpSpPr>
      <p:sp>
        <p:nvSpPr>
          <p:cNvPr id="84" name="Google Shape;84;p1"/>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85" name="Google Shape;85;p1"/>
          <p:cNvSpPr txBox="1"/>
          <p:nvPr/>
        </p:nvSpPr>
        <p:spPr>
          <a:xfrm>
            <a:off x="7006390" y="2422531"/>
            <a:ext cx="9503639" cy="3581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5700" u="none" cap="none" strike="noStrike">
                <a:solidFill>
                  <a:srgbClr val="2C3A4E"/>
                </a:solidFill>
                <a:latin typeface="Poppins Medium"/>
                <a:ea typeface="Poppins Medium"/>
                <a:cs typeface="Poppins Medium"/>
                <a:sym typeface="Poppins Medium"/>
              </a:rPr>
              <a:t>Studi Kasus Promosi Karyawan Menggunakan MCDM Weighted Product </a:t>
            </a:r>
            <a:endParaRPr/>
          </a:p>
          <a:p>
            <a:pPr indent="0" lvl="0" marL="0" marR="0" rtl="0" algn="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Kelompok 7 - SPK  A</a:t>
            </a:r>
            <a:endParaRPr/>
          </a:p>
        </p:txBody>
      </p:sp>
      <p:sp>
        <p:nvSpPr>
          <p:cNvPr id="86" name="Google Shape;86;p1"/>
          <p:cNvSpPr txBox="1"/>
          <p:nvPr/>
        </p:nvSpPr>
        <p:spPr>
          <a:xfrm>
            <a:off x="8679597" y="6852619"/>
            <a:ext cx="8090528" cy="1704975"/>
          </a:xfrm>
          <a:prstGeom prst="rect">
            <a:avLst/>
          </a:prstGeom>
          <a:noFill/>
          <a:ln>
            <a:noFill/>
          </a:ln>
        </p:spPr>
        <p:txBody>
          <a:bodyPr anchorCtr="0" anchor="t" bIns="0" lIns="0" spcFirstLastPara="1" rIns="0" wrap="square" tIns="0">
            <a:spAutoFit/>
          </a:bodyPr>
          <a:lstStyle/>
          <a:p>
            <a:pPr indent="0" lvl="0" marL="0" marR="0" rtl="0" algn="just">
              <a:lnSpc>
                <a:spcPct val="120007"/>
              </a:lnSpc>
              <a:spcBef>
                <a:spcPts val="0"/>
              </a:spcBef>
              <a:spcAft>
                <a:spcPts val="0"/>
              </a:spcAft>
              <a:buNone/>
            </a:pPr>
            <a:r>
              <a:rPr b="0" i="0" lang="en-US" sz="2799" u="none" cap="none" strike="noStrike">
                <a:solidFill>
                  <a:srgbClr val="2C3A4E"/>
                </a:solidFill>
                <a:latin typeface="Poppins"/>
                <a:ea typeface="Poppins"/>
                <a:cs typeface="Poppins"/>
                <a:sym typeface="Poppins"/>
              </a:rPr>
              <a:t>Nandana Rifqi Irfansyah          215150401111005 </a:t>
            </a:r>
            <a:endParaRPr/>
          </a:p>
          <a:p>
            <a:pPr indent="0" lvl="0" marL="0" marR="0" rtl="0" algn="just">
              <a:lnSpc>
                <a:spcPct val="120007"/>
              </a:lnSpc>
              <a:spcBef>
                <a:spcPts val="0"/>
              </a:spcBef>
              <a:spcAft>
                <a:spcPts val="0"/>
              </a:spcAft>
              <a:buNone/>
            </a:pPr>
            <a:r>
              <a:rPr b="0" i="0" lang="en-US" sz="2799" u="none" cap="none" strike="noStrike">
                <a:solidFill>
                  <a:srgbClr val="2C3A4E"/>
                </a:solidFill>
                <a:latin typeface="Poppins"/>
                <a:ea typeface="Poppins"/>
                <a:cs typeface="Poppins"/>
                <a:sym typeface="Poppins"/>
              </a:rPr>
              <a:t>Fadhilla Miftakhul Jannah       215150401111013 </a:t>
            </a:r>
            <a:endParaRPr/>
          </a:p>
          <a:p>
            <a:pPr indent="0" lvl="0" marL="0" marR="0" rtl="0" algn="just">
              <a:lnSpc>
                <a:spcPct val="120007"/>
              </a:lnSpc>
              <a:spcBef>
                <a:spcPts val="0"/>
              </a:spcBef>
              <a:spcAft>
                <a:spcPts val="0"/>
              </a:spcAft>
              <a:buNone/>
            </a:pPr>
            <a:r>
              <a:rPr b="0" i="0" lang="en-US" sz="2799" u="none" cap="none" strike="noStrike">
                <a:solidFill>
                  <a:srgbClr val="2C3A4E"/>
                </a:solidFill>
                <a:latin typeface="Poppins"/>
                <a:ea typeface="Poppins"/>
                <a:cs typeface="Poppins"/>
                <a:sym typeface="Poppins"/>
              </a:rPr>
              <a:t>Theressa Zaratrusha                215150407111013</a:t>
            </a:r>
            <a:endParaRPr/>
          </a:p>
          <a:p>
            <a:pPr indent="0" lvl="0" marL="0" marR="0" rtl="0" algn="just">
              <a:lnSpc>
                <a:spcPct val="120007"/>
              </a:lnSpc>
              <a:spcBef>
                <a:spcPts val="0"/>
              </a:spcBef>
              <a:spcAft>
                <a:spcPts val="0"/>
              </a:spcAft>
              <a:buNone/>
            </a:pPr>
            <a:r>
              <a:rPr b="0" i="0" lang="en-US" sz="2799" u="none" cap="none" strike="noStrike">
                <a:solidFill>
                  <a:srgbClr val="2C3A4E"/>
                </a:solidFill>
                <a:latin typeface="Poppins"/>
                <a:ea typeface="Poppins"/>
                <a:cs typeface="Poppins"/>
                <a:sym typeface="Poppins"/>
              </a:rPr>
              <a:t>Mikail Muhammad Muzakki    215150407111062</a:t>
            </a:r>
            <a:endParaRPr/>
          </a:p>
        </p:txBody>
      </p:sp>
      <p:sp>
        <p:nvSpPr>
          <p:cNvPr id="87" name="Google Shape;87;p1"/>
          <p:cNvSpPr/>
          <p:nvPr/>
        </p:nvSpPr>
        <p:spPr>
          <a:xfrm>
            <a:off x="-502756" y="943050"/>
            <a:ext cx="6741873" cy="8400900"/>
          </a:xfrm>
          <a:custGeom>
            <a:rect b="b" l="l" r="r" t="t"/>
            <a:pathLst>
              <a:path extrusionOk="0" h="8400900" w="6741873">
                <a:moveTo>
                  <a:pt x="0" y="0"/>
                </a:moveTo>
                <a:lnTo>
                  <a:pt x="6741873" y="0"/>
                </a:lnTo>
                <a:lnTo>
                  <a:pt x="6741873" y="8400900"/>
                </a:lnTo>
                <a:lnTo>
                  <a:pt x="0" y="8400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96" name="Shape 196"/>
        <p:cNvGrpSpPr/>
        <p:nvPr/>
      </p:nvGrpSpPr>
      <p:grpSpPr>
        <a:xfrm>
          <a:off x="0" y="0"/>
          <a:ext cx="0" cy="0"/>
          <a:chOff x="0" y="0"/>
          <a:chExt cx="0" cy="0"/>
        </a:xfrm>
      </p:grpSpPr>
      <p:sp>
        <p:nvSpPr>
          <p:cNvPr id="197" name="Google Shape;197;p11"/>
          <p:cNvSpPr/>
          <p:nvPr/>
        </p:nvSpPr>
        <p:spPr>
          <a:xfrm>
            <a:off x="499315" y="34307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98" name="Google Shape;198;p11"/>
          <p:cNvSpPr/>
          <p:nvPr/>
        </p:nvSpPr>
        <p:spPr>
          <a:xfrm>
            <a:off x="-778975" y="-1460181"/>
            <a:ext cx="3684277" cy="3900457"/>
          </a:xfrm>
          <a:custGeom>
            <a:rect b="b" l="l" r="r" t="t"/>
            <a:pathLst>
              <a:path extrusionOk="0" h="3900457" w="3684277">
                <a:moveTo>
                  <a:pt x="0" y="0"/>
                </a:moveTo>
                <a:lnTo>
                  <a:pt x="3684278" y="0"/>
                </a:lnTo>
                <a:lnTo>
                  <a:pt x="3684278" y="3900456"/>
                </a:lnTo>
                <a:lnTo>
                  <a:pt x="0" y="3900456"/>
                </a:lnTo>
                <a:lnTo>
                  <a:pt x="0" y="0"/>
                </a:lnTo>
                <a:close/>
              </a:path>
            </a:pathLst>
          </a:custGeom>
          <a:blipFill rotWithShape="1">
            <a:blip r:embed="rId3">
              <a:alphaModFix/>
            </a:blip>
            <a:stretch>
              <a:fillRect b="0" l="0" r="0" t="0"/>
            </a:stretch>
          </a:blipFill>
          <a:ln>
            <a:noFill/>
          </a:ln>
        </p:spPr>
      </p:sp>
      <p:sp>
        <p:nvSpPr>
          <p:cNvPr id="199" name="Google Shape;199;p11"/>
          <p:cNvSpPr/>
          <p:nvPr/>
        </p:nvSpPr>
        <p:spPr>
          <a:xfrm flipH="1" rot="-624462">
            <a:off x="15496477" y="7622142"/>
            <a:ext cx="2825586" cy="3272316"/>
          </a:xfrm>
          <a:custGeom>
            <a:rect b="b" l="l" r="r" t="t"/>
            <a:pathLst>
              <a:path extrusionOk="0" h="3272316" w="2825586">
                <a:moveTo>
                  <a:pt x="2825586" y="0"/>
                </a:moveTo>
                <a:lnTo>
                  <a:pt x="0" y="0"/>
                </a:lnTo>
                <a:lnTo>
                  <a:pt x="0" y="3272316"/>
                </a:lnTo>
                <a:lnTo>
                  <a:pt x="2825586" y="3272316"/>
                </a:lnTo>
                <a:lnTo>
                  <a:pt x="2825586" y="0"/>
                </a:lnTo>
                <a:close/>
              </a:path>
            </a:pathLst>
          </a:custGeom>
          <a:blipFill rotWithShape="1">
            <a:blip r:embed="rId4">
              <a:alphaModFix/>
            </a:blip>
            <a:stretch>
              <a:fillRect b="0" l="0" r="0" t="0"/>
            </a:stretch>
          </a:blipFill>
          <a:ln>
            <a:noFill/>
          </a:ln>
        </p:spPr>
      </p:sp>
      <p:sp>
        <p:nvSpPr>
          <p:cNvPr id="200" name="Google Shape;200;p11"/>
          <p:cNvSpPr/>
          <p:nvPr/>
        </p:nvSpPr>
        <p:spPr>
          <a:xfrm>
            <a:off x="15738175" y="490047"/>
            <a:ext cx="3433473" cy="2241122"/>
          </a:xfrm>
          <a:custGeom>
            <a:rect b="b" l="l" r="r" t="t"/>
            <a:pathLst>
              <a:path extrusionOk="0" h="2241122" w="3433473">
                <a:moveTo>
                  <a:pt x="0" y="0"/>
                </a:moveTo>
                <a:lnTo>
                  <a:pt x="3433473" y="0"/>
                </a:lnTo>
                <a:lnTo>
                  <a:pt x="3433473" y="2241122"/>
                </a:lnTo>
                <a:lnTo>
                  <a:pt x="0" y="2241122"/>
                </a:lnTo>
                <a:lnTo>
                  <a:pt x="0" y="0"/>
                </a:lnTo>
                <a:close/>
              </a:path>
            </a:pathLst>
          </a:custGeom>
          <a:blipFill rotWithShape="1">
            <a:blip r:embed="rId5">
              <a:alphaModFix/>
            </a:blip>
            <a:stretch>
              <a:fillRect b="0" l="0" r="0" t="0"/>
            </a:stretch>
          </a:blipFill>
          <a:ln>
            <a:noFill/>
          </a:ln>
        </p:spPr>
      </p:sp>
      <p:sp>
        <p:nvSpPr>
          <p:cNvPr id="201" name="Google Shape;201;p11"/>
          <p:cNvSpPr txBox="1"/>
          <p:nvPr/>
        </p:nvSpPr>
        <p:spPr>
          <a:xfrm>
            <a:off x="3812214" y="1163925"/>
            <a:ext cx="10663500" cy="1215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900" u="none" cap="none" strike="noStrike">
                <a:solidFill>
                  <a:srgbClr val="2C3A4E"/>
                </a:solidFill>
                <a:latin typeface="Poppins"/>
                <a:ea typeface="Poppins"/>
                <a:cs typeface="Poppins"/>
                <a:sym typeface="Poppins"/>
              </a:rPr>
              <a:t>Atribut Sumber Data</a:t>
            </a:r>
            <a:endParaRPr/>
          </a:p>
        </p:txBody>
      </p:sp>
      <p:sp>
        <p:nvSpPr>
          <p:cNvPr id="202" name="Google Shape;202;p11"/>
          <p:cNvSpPr txBox="1"/>
          <p:nvPr/>
        </p:nvSpPr>
        <p:spPr>
          <a:xfrm>
            <a:off x="1946076" y="3108151"/>
            <a:ext cx="13682100" cy="6130200"/>
          </a:xfrm>
          <a:prstGeom prst="rect">
            <a:avLst/>
          </a:prstGeom>
          <a:noFill/>
          <a:ln>
            <a:noFill/>
          </a:ln>
        </p:spPr>
        <p:txBody>
          <a:bodyPr anchorCtr="0" anchor="t" bIns="0" lIns="0" spcFirstLastPara="1" rIns="0" wrap="square" tIns="0">
            <a:spAutoFit/>
          </a:bodyPr>
          <a:lstStyle/>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Employee ID</a:t>
            </a:r>
            <a:r>
              <a:rPr b="0" i="0" lang="en-US" sz="2400" u="none" cap="none" strike="noStrike">
                <a:solidFill>
                  <a:srgbClr val="2C3A4E"/>
                </a:solidFill>
                <a:latin typeface="Poppins"/>
                <a:ea typeface="Poppins"/>
                <a:cs typeface="Poppins"/>
                <a:sym typeface="Poppins"/>
              </a:rPr>
              <a:t>, Tanda identifikasi unik setiap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Departement</a:t>
            </a:r>
            <a:r>
              <a:rPr b="0" i="0" lang="en-US" sz="2400" u="none" cap="none" strike="noStrike">
                <a:solidFill>
                  <a:srgbClr val="2C3A4E"/>
                </a:solidFill>
                <a:latin typeface="Poppins"/>
                <a:ea typeface="Poppins"/>
                <a:cs typeface="Poppins"/>
                <a:sym typeface="Poppins"/>
              </a:rPr>
              <a:t>, menunjukkan Departemen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Region,</a:t>
            </a:r>
            <a:r>
              <a:rPr b="0" i="0" lang="en-US" sz="2400" u="none" cap="none" strike="noStrike">
                <a:solidFill>
                  <a:srgbClr val="2C3A4E"/>
                </a:solidFill>
                <a:latin typeface="Poppins"/>
                <a:ea typeface="Poppins"/>
                <a:cs typeface="Poppins"/>
                <a:sym typeface="Poppins"/>
              </a:rPr>
              <a:t> Wilayah Geografis tempat karyawan bekerja</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Education</a:t>
            </a:r>
            <a:r>
              <a:rPr b="0" i="0" lang="en-US" sz="2400" u="none" cap="none" strike="noStrike">
                <a:solidFill>
                  <a:srgbClr val="2C3A4E"/>
                </a:solidFill>
                <a:latin typeface="Poppins"/>
                <a:ea typeface="Poppins"/>
                <a:cs typeface="Poppins"/>
                <a:sym typeface="Poppins"/>
              </a:rPr>
              <a:t>, Tingkat Pendidikan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Gender</a:t>
            </a:r>
            <a:r>
              <a:rPr b="0" i="0" lang="en-US" sz="2400" u="none" cap="none" strike="noStrike">
                <a:solidFill>
                  <a:srgbClr val="2C3A4E"/>
                </a:solidFill>
                <a:latin typeface="Poppins"/>
                <a:ea typeface="Poppins"/>
                <a:cs typeface="Poppins"/>
                <a:sym typeface="Poppins"/>
              </a:rPr>
              <a:t>, Jenis Kelamin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Recruitmen Channel</a:t>
            </a:r>
            <a:r>
              <a:rPr b="0" i="0" lang="en-US" sz="2400" u="none" cap="none" strike="noStrike">
                <a:solidFill>
                  <a:srgbClr val="2C3A4E"/>
                </a:solidFill>
                <a:latin typeface="Poppins"/>
                <a:ea typeface="Poppins"/>
                <a:cs typeface="Poppins"/>
                <a:sym typeface="Poppins"/>
              </a:rPr>
              <a:t>, Jalur Karyawan direktrut di perusahaan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Number of Training</a:t>
            </a:r>
            <a:r>
              <a:rPr b="0" i="0" lang="en-US" sz="2400" u="none" cap="none" strike="noStrike">
                <a:solidFill>
                  <a:srgbClr val="2C3A4E"/>
                </a:solidFill>
                <a:latin typeface="Poppins"/>
                <a:ea typeface="Poppins"/>
                <a:cs typeface="Poppins"/>
                <a:sym typeface="Poppins"/>
              </a:rPr>
              <a:t>, Jumlah pelatihan yang diikuti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Age</a:t>
            </a:r>
            <a:r>
              <a:rPr b="0" i="0" lang="en-US" sz="2400" u="none" cap="none" strike="noStrike">
                <a:solidFill>
                  <a:srgbClr val="2C3A4E"/>
                </a:solidFill>
                <a:latin typeface="Poppins"/>
                <a:ea typeface="Poppins"/>
                <a:cs typeface="Poppins"/>
                <a:sym typeface="Poppins"/>
              </a:rPr>
              <a:t>, Usia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Previous Year Rating</a:t>
            </a:r>
            <a:r>
              <a:rPr b="0" i="0" lang="en-US" sz="2400" u="none" cap="none" strike="noStrike">
                <a:solidFill>
                  <a:srgbClr val="2C3A4E"/>
                </a:solidFill>
                <a:latin typeface="Poppins"/>
                <a:ea typeface="Poppins"/>
                <a:cs typeface="Poppins"/>
                <a:sym typeface="Poppins"/>
              </a:rPr>
              <a:t>, Penilaian Kinerja karyawan tahun sebelumnya</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KPIs met more than 80</a:t>
            </a:r>
            <a:r>
              <a:rPr b="0" i="0" lang="en-US" sz="2400" u="none" cap="none" strike="noStrike">
                <a:solidFill>
                  <a:srgbClr val="2C3A4E"/>
                </a:solidFill>
                <a:latin typeface="Poppins"/>
                <a:ea typeface="Poppins"/>
                <a:cs typeface="Poppins"/>
                <a:sym typeface="Poppins"/>
              </a:rPr>
              <a:t>,  Indikator pencapaian karyawan berhasil mencapai target kinerja yang telah ditetapkan atau tidak</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Length of Service</a:t>
            </a:r>
            <a:r>
              <a:rPr b="0" i="0" lang="en-US" sz="2400" u="none" cap="none" strike="noStrike">
                <a:solidFill>
                  <a:srgbClr val="2C3A4E"/>
                </a:solidFill>
                <a:latin typeface="Poppins"/>
                <a:ea typeface="Poppins"/>
                <a:cs typeface="Poppins"/>
                <a:sym typeface="Poppins"/>
              </a:rPr>
              <a:t>, Jumlah tahun karyawan bekerja di perusahaan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Awards Won</a:t>
            </a:r>
            <a:r>
              <a:rPr b="0" i="0" lang="en-US" sz="2400" u="none" cap="none" strike="noStrike">
                <a:solidFill>
                  <a:srgbClr val="2C3A4E"/>
                </a:solidFill>
                <a:latin typeface="Poppins"/>
                <a:ea typeface="Poppins"/>
                <a:cs typeface="Poppins"/>
                <a:sym typeface="Poppins"/>
              </a:rPr>
              <a:t>, Jumlah penghargaan yang diterima karyawan</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Average Training Score</a:t>
            </a:r>
            <a:r>
              <a:rPr b="0" i="0" lang="en-US" sz="2400" u="none" cap="none" strike="noStrike">
                <a:solidFill>
                  <a:srgbClr val="2C3A4E"/>
                </a:solidFill>
                <a:latin typeface="Poppins"/>
                <a:ea typeface="Poppins"/>
                <a:cs typeface="Poppins"/>
                <a:sym typeface="Poppins"/>
              </a:rPr>
              <a:t>, rata-rata nilai pelatihan yang diikuti karyawan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06" name="Shape 206"/>
        <p:cNvGrpSpPr/>
        <p:nvPr/>
      </p:nvGrpSpPr>
      <p:grpSpPr>
        <a:xfrm>
          <a:off x="0" y="0"/>
          <a:ext cx="0" cy="0"/>
          <a:chOff x="0" y="0"/>
          <a:chExt cx="0" cy="0"/>
        </a:xfrm>
      </p:grpSpPr>
      <p:sp>
        <p:nvSpPr>
          <p:cNvPr id="207" name="Google Shape;207;p12"/>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08" name="Google Shape;208;p12"/>
          <p:cNvSpPr/>
          <p:nvPr/>
        </p:nvSpPr>
        <p:spPr>
          <a:xfrm>
            <a:off x="14653159" y="5447130"/>
            <a:ext cx="7758252" cy="7905305"/>
          </a:xfrm>
          <a:custGeom>
            <a:rect b="b" l="l" r="r" t="t"/>
            <a:pathLst>
              <a:path extrusionOk="0" h="7905305" w="7758252">
                <a:moveTo>
                  <a:pt x="0" y="0"/>
                </a:moveTo>
                <a:lnTo>
                  <a:pt x="7758252" y="0"/>
                </a:lnTo>
                <a:lnTo>
                  <a:pt x="7758252" y="7905304"/>
                </a:lnTo>
                <a:lnTo>
                  <a:pt x="0" y="7905304"/>
                </a:lnTo>
                <a:lnTo>
                  <a:pt x="0" y="0"/>
                </a:lnTo>
                <a:close/>
              </a:path>
            </a:pathLst>
          </a:custGeom>
          <a:blipFill rotWithShape="1">
            <a:blip r:embed="rId3">
              <a:alphaModFix/>
            </a:blip>
            <a:stretch>
              <a:fillRect b="0" l="0" r="0" t="0"/>
            </a:stretch>
          </a:blipFill>
          <a:ln>
            <a:noFill/>
          </a:ln>
        </p:spPr>
      </p:sp>
      <p:sp>
        <p:nvSpPr>
          <p:cNvPr id="209" name="Google Shape;209;p12"/>
          <p:cNvSpPr/>
          <p:nvPr/>
        </p:nvSpPr>
        <p:spPr>
          <a:xfrm>
            <a:off x="10087449" y="2118223"/>
            <a:ext cx="5595546" cy="5560574"/>
          </a:xfrm>
          <a:custGeom>
            <a:rect b="b" l="l" r="r" t="t"/>
            <a:pathLst>
              <a:path extrusionOk="0" h="5560574" w="5595546">
                <a:moveTo>
                  <a:pt x="0" y="0"/>
                </a:moveTo>
                <a:lnTo>
                  <a:pt x="5595547" y="0"/>
                </a:lnTo>
                <a:lnTo>
                  <a:pt x="5595547" y="5560575"/>
                </a:lnTo>
                <a:lnTo>
                  <a:pt x="0" y="5560575"/>
                </a:lnTo>
                <a:lnTo>
                  <a:pt x="0" y="0"/>
                </a:lnTo>
                <a:close/>
              </a:path>
            </a:pathLst>
          </a:custGeom>
          <a:blipFill rotWithShape="1">
            <a:blip r:embed="rId4">
              <a:alphaModFix/>
            </a:blip>
            <a:stretch>
              <a:fillRect b="0" l="0" r="0" t="0"/>
            </a:stretch>
          </a:blipFill>
          <a:ln>
            <a:noFill/>
          </a:ln>
        </p:spPr>
      </p:sp>
      <p:sp>
        <p:nvSpPr>
          <p:cNvPr id="210" name="Google Shape;210;p12"/>
          <p:cNvSpPr txBox="1"/>
          <p:nvPr/>
        </p:nvSpPr>
        <p:spPr>
          <a:xfrm>
            <a:off x="1445615" y="5093214"/>
            <a:ext cx="7698385" cy="21240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100" u="none" cap="none" strike="noStrike">
                <a:solidFill>
                  <a:srgbClr val="2C3A4E"/>
                </a:solidFill>
                <a:latin typeface="Poppins"/>
                <a:ea typeface="Poppins"/>
                <a:cs typeface="Poppins"/>
                <a:sym typeface="Poppins"/>
              </a:rPr>
              <a:t>Proses Analisis</a:t>
            </a:r>
            <a:endParaRPr/>
          </a:p>
          <a:p>
            <a:pPr indent="0" lvl="0" marL="0" marR="0" rtl="0" algn="ctr">
              <a:lnSpc>
                <a:spcPct val="120000"/>
              </a:lnSpc>
              <a:spcBef>
                <a:spcPts val="0"/>
              </a:spcBef>
              <a:spcAft>
                <a:spcPts val="0"/>
              </a:spcAft>
              <a:buNone/>
            </a:pPr>
            <a:r>
              <a:rPr b="1" i="0" lang="en-US" sz="6400" u="none" cap="none" strike="noStrike">
                <a:solidFill>
                  <a:srgbClr val="2C3A4E"/>
                </a:solidFill>
                <a:latin typeface="Poppins"/>
                <a:ea typeface="Poppins"/>
                <a:cs typeface="Poppins"/>
                <a:sym typeface="Poppins"/>
              </a:rPr>
              <a:t>Weighted Product</a:t>
            </a:r>
            <a:endParaRPr/>
          </a:p>
        </p:txBody>
      </p:sp>
      <p:sp>
        <p:nvSpPr>
          <p:cNvPr id="211" name="Google Shape;211;p12"/>
          <p:cNvSpPr txBox="1"/>
          <p:nvPr/>
        </p:nvSpPr>
        <p:spPr>
          <a:xfrm>
            <a:off x="4150532" y="2945886"/>
            <a:ext cx="2288550" cy="19526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2000" u="none" cap="none" strike="noStrike">
                <a:solidFill>
                  <a:srgbClr val="2C3A4E"/>
                </a:solidFill>
                <a:latin typeface="Poppins"/>
                <a:ea typeface="Poppins"/>
                <a:cs typeface="Poppins"/>
                <a:sym typeface="Poppins"/>
              </a:rPr>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15" name="Shape 215"/>
        <p:cNvGrpSpPr/>
        <p:nvPr/>
      </p:nvGrpSpPr>
      <p:grpSpPr>
        <a:xfrm>
          <a:off x="0" y="0"/>
          <a:ext cx="0" cy="0"/>
          <a:chOff x="0" y="0"/>
          <a:chExt cx="0" cy="0"/>
        </a:xfrm>
      </p:grpSpPr>
      <p:sp>
        <p:nvSpPr>
          <p:cNvPr id="216" name="Google Shape;216;p13"/>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17" name="Google Shape;217;p13"/>
          <p:cNvSpPr/>
          <p:nvPr/>
        </p:nvSpPr>
        <p:spPr>
          <a:xfrm flipH="1">
            <a:off x="-638326" y="-1107249"/>
            <a:ext cx="3334052" cy="3294873"/>
          </a:xfrm>
          <a:custGeom>
            <a:rect b="b" l="l" r="r" t="t"/>
            <a:pathLst>
              <a:path extrusionOk="0" h="3294873" w="3334052">
                <a:moveTo>
                  <a:pt x="3334052" y="0"/>
                </a:moveTo>
                <a:lnTo>
                  <a:pt x="0" y="0"/>
                </a:lnTo>
                <a:lnTo>
                  <a:pt x="0" y="3294873"/>
                </a:lnTo>
                <a:lnTo>
                  <a:pt x="3334052" y="3294873"/>
                </a:lnTo>
                <a:lnTo>
                  <a:pt x="3334052" y="0"/>
                </a:lnTo>
                <a:close/>
              </a:path>
            </a:pathLst>
          </a:custGeom>
          <a:blipFill rotWithShape="1">
            <a:blip r:embed="rId3">
              <a:alphaModFix/>
            </a:blip>
            <a:stretch>
              <a:fillRect b="0" l="0" r="0" t="0"/>
            </a:stretch>
          </a:blipFill>
          <a:ln>
            <a:noFill/>
          </a:ln>
        </p:spPr>
      </p:sp>
      <p:sp>
        <p:nvSpPr>
          <p:cNvPr id="218" name="Google Shape;218;p13"/>
          <p:cNvSpPr/>
          <p:nvPr/>
        </p:nvSpPr>
        <p:spPr>
          <a:xfrm rot="2067205">
            <a:off x="16216668" y="1384606"/>
            <a:ext cx="3334052" cy="3294873"/>
          </a:xfrm>
          <a:custGeom>
            <a:rect b="b" l="l" r="r" t="t"/>
            <a:pathLst>
              <a:path extrusionOk="0" h="3294873" w="3334052">
                <a:moveTo>
                  <a:pt x="0" y="0"/>
                </a:moveTo>
                <a:lnTo>
                  <a:pt x="3334052" y="0"/>
                </a:lnTo>
                <a:lnTo>
                  <a:pt x="3334052" y="3294873"/>
                </a:lnTo>
                <a:lnTo>
                  <a:pt x="0" y="3294873"/>
                </a:lnTo>
                <a:lnTo>
                  <a:pt x="0" y="0"/>
                </a:lnTo>
                <a:close/>
              </a:path>
            </a:pathLst>
          </a:custGeom>
          <a:blipFill rotWithShape="1">
            <a:blip r:embed="rId3">
              <a:alphaModFix/>
            </a:blip>
            <a:stretch>
              <a:fillRect b="0" l="0" r="0" t="0"/>
            </a:stretch>
          </a:blipFill>
          <a:ln>
            <a:noFill/>
          </a:ln>
        </p:spPr>
      </p:sp>
      <p:sp>
        <p:nvSpPr>
          <p:cNvPr id="219" name="Google Shape;219;p13"/>
          <p:cNvSpPr/>
          <p:nvPr/>
        </p:nvSpPr>
        <p:spPr>
          <a:xfrm>
            <a:off x="6852556" y="3660045"/>
            <a:ext cx="545968" cy="816240"/>
          </a:xfrm>
          <a:custGeom>
            <a:rect b="b" l="l" r="r" t="t"/>
            <a:pathLst>
              <a:path extrusionOk="0" h="816240" w="545968">
                <a:moveTo>
                  <a:pt x="0" y="0"/>
                </a:moveTo>
                <a:lnTo>
                  <a:pt x="545968" y="0"/>
                </a:lnTo>
                <a:lnTo>
                  <a:pt x="545968" y="816240"/>
                </a:lnTo>
                <a:lnTo>
                  <a:pt x="0" y="816240"/>
                </a:lnTo>
                <a:lnTo>
                  <a:pt x="0" y="0"/>
                </a:lnTo>
                <a:close/>
              </a:path>
            </a:pathLst>
          </a:custGeom>
          <a:blipFill rotWithShape="1">
            <a:blip r:embed="rId4">
              <a:alphaModFix/>
            </a:blip>
            <a:stretch>
              <a:fillRect b="0" l="0" r="0" t="0"/>
            </a:stretch>
          </a:blipFill>
          <a:ln>
            <a:noFill/>
          </a:ln>
        </p:spPr>
      </p:sp>
      <p:sp>
        <p:nvSpPr>
          <p:cNvPr id="220" name="Google Shape;220;p13"/>
          <p:cNvSpPr txBox="1"/>
          <p:nvPr/>
        </p:nvSpPr>
        <p:spPr>
          <a:xfrm>
            <a:off x="1692513" y="5606753"/>
            <a:ext cx="5706011" cy="3124200"/>
          </a:xfrm>
          <a:prstGeom prst="rect">
            <a:avLst/>
          </a:prstGeom>
          <a:noFill/>
          <a:ln>
            <a:noFill/>
          </a:ln>
        </p:spPr>
        <p:txBody>
          <a:bodyPr anchorCtr="0" anchor="t" bIns="0" lIns="0" spcFirstLastPara="1" rIns="0" wrap="square" tIns="0">
            <a:spAutoFit/>
          </a:bodyPr>
          <a:lstStyle/>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Previous Year Rating</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Training Score</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Length of Service</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Awards</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No of Trainings</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Age</a:t>
            </a:r>
            <a:endParaRPr/>
          </a:p>
          <a:p>
            <a:pPr indent="-259079" lvl="1" marL="518160" marR="0" rtl="0" algn="just">
              <a:lnSpc>
                <a:spcPct val="119958"/>
              </a:lnSpc>
              <a:spcBef>
                <a:spcPts val="0"/>
              </a:spcBef>
              <a:spcAft>
                <a:spcPts val="0"/>
              </a:spcAft>
              <a:buClr>
                <a:srgbClr val="2C3A4E"/>
              </a:buClr>
              <a:buSzPts val="2400"/>
              <a:buFont typeface="Arial"/>
              <a:buChar char="•"/>
            </a:pPr>
            <a:r>
              <a:rPr b="1" i="0" lang="en-US" sz="2400" u="none" cap="none" strike="noStrike">
                <a:solidFill>
                  <a:srgbClr val="2C3A4E"/>
                </a:solidFill>
                <a:latin typeface="Poppins"/>
                <a:ea typeface="Poppins"/>
                <a:cs typeface="Poppins"/>
                <a:sym typeface="Poppins"/>
              </a:rPr>
              <a:t>KPI</a:t>
            </a:r>
            <a:endParaRPr/>
          </a:p>
          <a:p>
            <a:pPr indent="0" lvl="0" marL="0" marR="0" rtl="0" algn="just">
              <a:lnSpc>
                <a:spcPct val="120000"/>
              </a:lnSpc>
              <a:spcBef>
                <a:spcPts val="0"/>
              </a:spcBef>
              <a:spcAft>
                <a:spcPts val="0"/>
              </a:spcAft>
              <a:buNone/>
            </a:pPr>
            <a:r>
              <a:rPr b="0" i="0" lang="en-US" sz="1900" u="none" cap="none" strike="noStrike">
                <a:solidFill>
                  <a:srgbClr val="2C3A4E"/>
                </a:solidFill>
                <a:latin typeface="Poppins"/>
                <a:ea typeface="Poppins"/>
                <a:cs typeface="Poppins"/>
                <a:sym typeface="Poppins"/>
              </a:rPr>
              <a:t>Alasan : Terkait langsung dengan Kinerja dan Kontribusi Positif terhadap Perusahaan</a:t>
            </a:r>
            <a:endParaRPr/>
          </a:p>
        </p:txBody>
      </p:sp>
      <p:sp>
        <p:nvSpPr>
          <p:cNvPr id="221" name="Google Shape;221;p13"/>
          <p:cNvSpPr txBox="1"/>
          <p:nvPr/>
        </p:nvSpPr>
        <p:spPr>
          <a:xfrm>
            <a:off x="8802443" y="5606753"/>
            <a:ext cx="8456857" cy="3228975"/>
          </a:xfrm>
          <a:prstGeom prst="rect">
            <a:avLst/>
          </a:prstGeom>
          <a:noFill/>
          <a:ln>
            <a:noFill/>
          </a:ln>
        </p:spPr>
        <p:txBody>
          <a:bodyPr anchorCtr="0" anchor="t" bIns="0" lIns="0" spcFirstLastPara="1" rIns="0" wrap="square" tIns="0">
            <a:spAutoFit/>
          </a:bodyPr>
          <a:lstStyle/>
          <a:p>
            <a:pPr indent="-237494" lvl="1" marL="474988" marR="0" rtl="0" algn="just">
              <a:lnSpc>
                <a:spcPct val="120000"/>
              </a:lnSpc>
              <a:spcBef>
                <a:spcPts val="0"/>
              </a:spcBef>
              <a:spcAft>
                <a:spcPts val="0"/>
              </a:spcAft>
              <a:buClr>
                <a:srgbClr val="2C3A4E"/>
              </a:buClr>
              <a:buSzPts val="2200"/>
              <a:buFont typeface="Arial"/>
              <a:buChar char="•"/>
            </a:pPr>
            <a:r>
              <a:rPr b="1" i="0" lang="en-US" sz="2200" u="none" cap="none" strike="noStrike">
                <a:solidFill>
                  <a:srgbClr val="2C3A4E"/>
                </a:solidFill>
                <a:latin typeface="Poppins"/>
                <a:ea typeface="Poppins"/>
                <a:cs typeface="Poppins"/>
                <a:sym typeface="Poppins"/>
              </a:rPr>
              <a:t>Education</a:t>
            </a:r>
            <a:r>
              <a:rPr b="0" i="0" lang="en-US" sz="2200" u="none" cap="none" strike="noStrike">
                <a:solidFill>
                  <a:srgbClr val="2C3A4E"/>
                </a:solidFill>
                <a:latin typeface="Poppins"/>
                <a:ea typeface="Poppins"/>
                <a:cs typeface="Poppins"/>
                <a:sym typeface="Poppins"/>
              </a:rPr>
              <a:t> </a:t>
            </a:r>
            <a:endParaRPr/>
          </a:p>
          <a:p>
            <a:pPr indent="0" lvl="0" marL="0" marR="0" rtl="0" algn="just">
              <a:lnSpc>
                <a:spcPct val="120000"/>
              </a:lnSpc>
              <a:spcBef>
                <a:spcPts val="0"/>
              </a:spcBef>
              <a:spcAft>
                <a:spcPts val="0"/>
              </a:spcAft>
              <a:buNone/>
            </a:pPr>
            <a:r>
              <a:rPr b="0" i="0" lang="en-US" sz="1700" u="none" cap="none" strike="noStrike">
                <a:solidFill>
                  <a:srgbClr val="2C3A4E"/>
                </a:solidFill>
                <a:latin typeface="Poppins"/>
                <a:ea typeface="Poppins"/>
                <a:cs typeface="Poppins"/>
                <a:sym typeface="Poppins"/>
              </a:rPr>
              <a:t>Alasan : Lebih menekankan pengalaman praktis daripada gelar akademis</a:t>
            </a:r>
            <a:endParaRPr/>
          </a:p>
          <a:p>
            <a:pPr indent="-237494" lvl="1" marL="474988" marR="0" rtl="0" algn="just">
              <a:lnSpc>
                <a:spcPct val="120000"/>
              </a:lnSpc>
              <a:spcBef>
                <a:spcPts val="0"/>
              </a:spcBef>
              <a:spcAft>
                <a:spcPts val="0"/>
              </a:spcAft>
              <a:buClr>
                <a:srgbClr val="2C3A4E"/>
              </a:buClr>
              <a:buSzPts val="2200"/>
              <a:buFont typeface="Arial"/>
              <a:buChar char="•"/>
            </a:pPr>
            <a:r>
              <a:rPr b="1" i="0" lang="en-US" sz="2200" u="none" cap="none" strike="noStrike">
                <a:solidFill>
                  <a:srgbClr val="2C3A4E"/>
                </a:solidFill>
                <a:latin typeface="Poppins"/>
                <a:ea typeface="Poppins"/>
                <a:cs typeface="Poppins"/>
                <a:sym typeface="Poppins"/>
              </a:rPr>
              <a:t>Region</a:t>
            </a:r>
            <a:endParaRPr/>
          </a:p>
          <a:p>
            <a:pPr indent="0" lvl="0" marL="0" marR="0" rtl="0" algn="just">
              <a:lnSpc>
                <a:spcPct val="120000"/>
              </a:lnSpc>
              <a:spcBef>
                <a:spcPts val="0"/>
              </a:spcBef>
              <a:spcAft>
                <a:spcPts val="0"/>
              </a:spcAft>
              <a:buNone/>
            </a:pPr>
            <a:r>
              <a:rPr b="0" i="0" lang="en-US" sz="1700" u="none" cap="none" strike="noStrike">
                <a:solidFill>
                  <a:srgbClr val="2C3A4E"/>
                </a:solidFill>
                <a:latin typeface="Poppins"/>
                <a:ea typeface="Poppins"/>
                <a:cs typeface="Poppins"/>
                <a:sym typeface="Poppins"/>
              </a:rPr>
              <a:t>Alasan :</a:t>
            </a:r>
            <a:r>
              <a:rPr b="1" i="0" lang="en-US" sz="1700" u="none" cap="none" strike="noStrike">
                <a:solidFill>
                  <a:srgbClr val="2C3A4E"/>
                </a:solidFill>
                <a:latin typeface="Poppins"/>
                <a:ea typeface="Poppins"/>
                <a:cs typeface="Poppins"/>
                <a:sym typeface="Poppins"/>
              </a:rPr>
              <a:t> </a:t>
            </a:r>
            <a:r>
              <a:rPr b="0" i="0" lang="en-US" sz="1700" u="none" cap="none" strike="noStrike">
                <a:solidFill>
                  <a:srgbClr val="2C3A4E"/>
                </a:solidFill>
                <a:latin typeface="Poppins"/>
                <a:ea typeface="Poppins"/>
                <a:cs typeface="Poppins"/>
                <a:sym typeface="Poppins"/>
              </a:rPr>
              <a:t>Memastikan keadilan dan konsistensi di seluruh wilayah cabang perusahaan</a:t>
            </a:r>
            <a:endParaRPr/>
          </a:p>
          <a:p>
            <a:pPr indent="-237494" lvl="1" marL="474988" marR="0" rtl="0" algn="just">
              <a:lnSpc>
                <a:spcPct val="120000"/>
              </a:lnSpc>
              <a:spcBef>
                <a:spcPts val="0"/>
              </a:spcBef>
              <a:spcAft>
                <a:spcPts val="0"/>
              </a:spcAft>
              <a:buClr>
                <a:srgbClr val="2C3A4E"/>
              </a:buClr>
              <a:buSzPts val="2200"/>
              <a:buFont typeface="Arial"/>
              <a:buChar char="•"/>
            </a:pPr>
            <a:r>
              <a:rPr b="1" i="0" lang="en-US" sz="2200" u="none" cap="none" strike="noStrike">
                <a:solidFill>
                  <a:srgbClr val="2C3A4E"/>
                </a:solidFill>
                <a:latin typeface="Poppins"/>
                <a:ea typeface="Poppins"/>
                <a:cs typeface="Poppins"/>
                <a:sym typeface="Poppins"/>
              </a:rPr>
              <a:t>Department</a:t>
            </a:r>
            <a:endParaRPr/>
          </a:p>
          <a:p>
            <a:pPr indent="0" lvl="0" marL="0" marR="0" rtl="0" algn="just">
              <a:lnSpc>
                <a:spcPct val="120000"/>
              </a:lnSpc>
              <a:spcBef>
                <a:spcPts val="0"/>
              </a:spcBef>
              <a:spcAft>
                <a:spcPts val="0"/>
              </a:spcAft>
              <a:buNone/>
            </a:pPr>
            <a:r>
              <a:rPr b="0" i="0" lang="en-US" sz="1700" u="none" cap="none" strike="noStrike">
                <a:solidFill>
                  <a:srgbClr val="2C3A4E"/>
                </a:solidFill>
                <a:latin typeface="Poppins"/>
                <a:ea typeface="Poppins"/>
                <a:cs typeface="Poppins"/>
                <a:sym typeface="Poppins"/>
              </a:rPr>
              <a:t>Alasan : Hanya Menilai kontribusi individu tanpa melihat departemen</a:t>
            </a:r>
            <a:endParaRPr/>
          </a:p>
          <a:p>
            <a:pPr indent="-237494" lvl="1" marL="474988" marR="0" rtl="0" algn="just">
              <a:lnSpc>
                <a:spcPct val="120000"/>
              </a:lnSpc>
              <a:spcBef>
                <a:spcPts val="0"/>
              </a:spcBef>
              <a:spcAft>
                <a:spcPts val="0"/>
              </a:spcAft>
              <a:buClr>
                <a:srgbClr val="2C3A4E"/>
              </a:buClr>
              <a:buSzPts val="2200"/>
              <a:buFont typeface="Arial"/>
              <a:buChar char="•"/>
            </a:pPr>
            <a:r>
              <a:rPr b="1" i="0" lang="en-US" sz="2200" u="none" cap="none" strike="noStrike">
                <a:solidFill>
                  <a:srgbClr val="2C3A4E"/>
                </a:solidFill>
                <a:latin typeface="Poppins"/>
                <a:ea typeface="Poppins"/>
                <a:cs typeface="Poppins"/>
                <a:sym typeface="Poppins"/>
              </a:rPr>
              <a:t>Recruitment Channel</a:t>
            </a:r>
            <a:endParaRPr/>
          </a:p>
          <a:p>
            <a:pPr indent="0" lvl="0" marL="0" marR="0" rtl="0" algn="just">
              <a:lnSpc>
                <a:spcPct val="120000"/>
              </a:lnSpc>
              <a:spcBef>
                <a:spcPts val="0"/>
              </a:spcBef>
              <a:spcAft>
                <a:spcPts val="0"/>
              </a:spcAft>
              <a:buNone/>
            </a:pPr>
            <a:r>
              <a:rPr b="0" i="0" lang="en-US" sz="1700" u="none" cap="none" strike="noStrike">
                <a:solidFill>
                  <a:srgbClr val="2C3A4E"/>
                </a:solidFill>
                <a:latin typeface="Poppins"/>
                <a:ea typeface="Poppins"/>
                <a:cs typeface="Poppins"/>
                <a:sym typeface="Poppins"/>
              </a:rPr>
              <a:t>Alasan : Fokus kinerja karyawan lebih dilihat setelah bergabung</a:t>
            </a:r>
            <a:endParaRPr/>
          </a:p>
          <a:p>
            <a:pPr indent="-237494" lvl="1" marL="474988" marR="0" rtl="0" algn="just">
              <a:lnSpc>
                <a:spcPct val="120000"/>
              </a:lnSpc>
              <a:spcBef>
                <a:spcPts val="0"/>
              </a:spcBef>
              <a:spcAft>
                <a:spcPts val="0"/>
              </a:spcAft>
              <a:buClr>
                <a:srgbClr val="2C3A4E"/>
              </a:buClr>
              <a:buSzPts val="2200"/>
              <a:buFont typeface="Arial"/>
              <a:buChar char="•"/>
            </a:pPr>
            <a:r>
              <a:rPr b="1" i="0" lang="en-US" sz="2200" u="none" cap="none" strike="noStrike">
                <a:solidFill>
                  <a:srgbClr val="2C3A4E"/>
                </a:solidFill>
                <a:latin typeface="Poppins"/>
                <a:ea typeface="Poppins"/>
                <a:cs typeface="Poppins"/>
                <a:sym typeface="Poppins"/>
              </a:rPr>
              <a:t>Gender </a:t>
            </a:r>
            <a:endParaRPr/>
          </a:p>
          <a:p>
            <a:pPr indent="0" lvl="0" marL="0" marR="0" rtl="0" algn="just">
              <a:lnSpc>
                <a:spcPct val="120000"/>
              </a:lnSpc>
              <a:spcBef>
                <a:spcPts val="0"/>
              </a:spcBef>
              <a:spcAft>
                <a:spcPts val="0"/>
              </a:spcAft>
              <a:buNone/>
            </a:pPr>
            <a:r>
              <a:rPr b="0" i="0" lang="en-US" sz="1700" u="none" cap="none" strike="noStrike">
                <a:solidFill>
                  <a:srgbClr val="2C3A4E"/>
                </a:solidFill>
                <a:latin typeface="Poppins"/>
                <a:ea typeface="Poppins"/>
                <a:cs typeface="Poppins"/>
                <a:sym typeface="Poppins"/>
              </a:rPr>
              <a:t>Alasan : Tidak etis dan hanya memandang pencapaian dan kinerja individual</a:t>
            </a:r>
            <a:endParaRPr/>
          </a:p>
        </p:txBody>
      </p:sp>
      <p:sp>
        <p:nvSpPr>
          <p:cNvPr id="222" name="Google Shape;222;p13"/>
          <p:cNvSpPr txBox="1"/>
          <p:nvPr/>
        </p:nvSpPr>
        <p:spPr>
          <a:xfrm>
            <a:off x="2414300" y="3405980"/>
            <a:ext cx="4262438" cy="154305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Atribut yang </a:t>
            </a:r>
            <a:endParaRPr/>
          </a:p>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dipilih</a:t>
            </a:r>
            <a:endParaRPr/>
          </a:p>
        </p:txBody>
      </p:sp>
      <p:sp>
        <p:nvSpPr>
          <p:cNvPr id="223" name="Google Shape;223;p13"/>
          <p:cNvSpPr txBox="1"/>
          <p:nvPr/>
        </p:nvSpPr>
        <p:spPr>
          <a:xfrm>
            <a:off x="10942813" y="3277590"/>
            <a:ext cx="4176117" cy="154305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Atribut </a:t>
            </a:r>
            <a:endParaRPr/>
          </a:p>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tidak terpilih</a:t>
            </a:r>
            <a:endParaRPr/>
          </a:p>
        </p:txBody>
      </p:sp>
      <p:sp>
        <p:nvSpPr>
          <p:cNvPr id="224" name="Google Shape;224;p13"/>
          <p:cNvSpPr/>
          <p:nvPr/>
        </p:nvSpPr>
        <p:spPr>
          <a:xfrm>
            <a:off x="15577073" y="3788435"/>
            <a:ext cx="545968" cy="816240"/>
          </a:xfrm>
          <a:custGeom>
            <a:rect b="b" l="l" r="r" t="t"/>
            <a:pathLst>
              <a:path extrusionOk="0" h="816240" w="545968">
                <a:moveTo>
                  <a:pt x="0" y="0"/>
                </a:moveTo>
                <a:lnTo>
                  <a:pt x="545968" y="0"/>
                </a:lnTo>
                <a:lnTo>
                  <a:pt x="545968" y="816240"/>
                </a:lnTo>
                <a:lnTo>
                  <a:pt x="0" y="816240"/>
                </a:lnTo>
                <a:lnTo>
                  <a:pt x="0" y="0"/>
                </a:lnTo>
                <a:close/>
              </a:path>
            </a:pathLst>
          </a:custGeom>
          <a:blipFill rotWithShape="1">
            <a:blip r:embed="rId4">
              <a:alphaModFix/>
            </a:blip>
            <a:stretch>
              <a:fillRect b="0" l="0" r="0" t="0"/>
            </a:stretch>
          </a:blipFill>
          <a:ln>
            <a:noFill/>
          </a:ln>
        </p:spPr>
      </p:sp>
      <p:sp>
        <p:nvSpPr>
          <p:cNvPr id="225" name="Google Shape;225;p13"/>
          <p:cNvSpPr txBox="1"/>
          <p:nvPr/>
        </p:nvSpPr>
        <p:spPr>
          <a:xfrm>
            <a:off x="2570398" y="1105890"/>
            <a:ext cx="13147204" cy="10572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500" u="none" cap="none" strike="noStrike">
                <a:solidFill>
                  <a:srgbClr val="2C3A4E"/>
                </a:solidFill>
                <a:latin typeface="Poppins"/>
                <a:ea typeface="Poppins"/>
                <a:cs typeface="Poppins"/>
                <a:sym typeface="Poppins"/>
              </a:rPr>
              <a:t>Seleksi Atribut Sumber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29" name="Shape 229"/>
        <p:cNvGrpSpPr/>
        <p:nvPr/>
      </p:nvGrpSpPr>
      <p:grpSpPr>
        <a:xfrm>
          <a:off x="0" y="0"/>
          <a:ext cx="0" cy="0"/>
          <a:chOff x="0" y="0"/>
          <a:chExt cx="0" cy="0"/>
        </a:xfrm>
      </p:grpSpPr>
      <p:sp>
        <p:nvSpPr>
          <p:cNvPr id="230" name="Google Shape;230;p14"/>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31" name="Google Shape;231;p14"/>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232" name="Google Shape;232;p14"/>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233" name="Google Shape;233;p14"/>
          <p:cNvSpPr txBox="1"/>
          <p:nvPr/>
        </p:nvSpPr>
        <p:spPr>
          <a:xfrm>
            <a:off x="4318919" y="704850"/>
            <a:ext cx="10022568" cy="609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800" u="none" cap="none" strike="noStrike">
                <a:solidFill>
                  <a:srgbClr val="2C3A4E"/>
                </a:solidFill>
                <a:latin typeface="Poppins"/>
                <a:ea typeface="Poppins"/>
                <a:cs typeface="Poppins"/>
                <a:sym typeface="Poppins"/>
              </a:rPr>
              <a:t>Tabel Bobot Kriteria Kandidat Karyawan</a:t>
            </a:r>
            <a:endParaRPr/>
          </a:p>
        </p:txBody>
      </p:sp>
      <p:graphicFrame>
        <p:nvGraphicFramePr>
          <p:cNvPr id="234" name="Google Shape;234;p14"/>
          <p:cNvGraphicFramePr/>
          <p:nvPr/>
        </p:nvGraphicFramePr>
        <p:xfrm>
          <a:off x="3092189" y="1686073"/>
          <a:ext cx="3000000" cy="3000000"/>
        </p:xfrm>
        <a:graphic>
          <a:graphicData uri="http://schemas.openxmlformats.org/drawingml/2006/table">
            <a:tbl>
              <a:tblPr>
                <a:noFill/>
                <a:tableStyleId>{5544D99E-274B-4FF8-A8CA-14F5933E2C41}</a:tableStyleId>
              </a:tblPr>
              <a:tblGrid>
                <a:gridCol w="1689525"/>
                <a:gridCol w="1493050"/>
                <a:gridCol w="1466425"/>
                <a:gridCol w="1304500"/>
                <a:gridCol w="1304500"/>
                <a:gridCol w="1304500"/>
                <a:gridCol w="1304500"/>
                <a:gridCol w="1304500"/>
                <a:gridCol w="1304500"/>
              </a:tblGrid>
              <a:tr h="405850">
                <a:tc rowSpan="2">
                  <a:txBody>
                    <a:bodyPr/>
                    <a:lstStyle/>
                    <a:p>
                      <a:pPr indent="0" lvl="0" marL="0" marR="0" rtl="0" algn="ctr">
                        <a:lnSpc>
                          <a:spcPct val="119972"/>
                        </a:lnSpc>
                        <a:spcBef>
                          <a:spcPts val="0"/>
                        </a:spcBef>
                        <a:spcAft>
                          <a:spcPts val="0"/>
                        </a:spcAft>
                        <a:buNone/>
                      </a:pPr>
                      <a:r>
                        <a:rPr b="1" lang="en-US" sz="2173" u="none" cap="none" strike="noStrike">
                          <a:solidFill>
                            <a:srgbClr val="2C3A4E"/>
                          </a:solidFill>
                          <a:latin typeface="Arimo"/>
                          <a:ea typeface="Arimo"/>
                          <a:cs typeface="Arimo"/>
                          <a:sym typeface="Arimo"/>
                        </a:rPr>
                        <a:t>Alternatif No ID Karyawan</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rowSpan="2">
                  <a:txBody>
                    <a:bodyPr/>
                    <a:lstStyle/>
                    <a:p>
                      <a:pPr indent="0" lvl="0" marL="0" marR="0" rtl="0" algn="ctr">
                        <a:lnSpc>
                          <a:spcPct val="119972"/>
                        </a:lnSpc>
                        <a:spcBef>
                          <a:spcPts val="0"/>
                        </a:spcBef>
                        <a:spcAft>
                          <a:spcPts val="0"/>
                        </a:spcAft>
                        <a:buNone/>
                      </a:pPr>
                      <a:r>
                        <a:rPr b="1" lang="en-US" sz="2173" u="none" cap="none" strike="noStrike">
                          <a:solidFill>
                            <a:srgbClr val="2C3A4E"/>
                          </a:solidFill>
                          <a:latin typeface="Arimo"/>
                          <a:ea typeface="Arimo"/>
                          <a:cs typeface="Arimo"/>
                          <a:sym typeface="Arimo"/>
                        </a:rPr>
                        <a:t>Alternatif</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gridSpan="7">
                  <a:txBody>
                    <a:bodyPr/>
                    <a:lstStyle/>
                    <a:p>
                      <a:pPr indent="0" lvl="0" marL="0" marR="0" rtl="0" algn="ctr">
                        <a:lnSpc>
                          <a:spcPct val="120000"/>
                        </a:lnSpc>
                        <a:spcBef>
                          <a:spcPts val="0"/>
                        </a:spcBef>
                        <a:spcAft>
                          <a:spcPts val="0"/>
                        </a:spcAft>
                        <a:buNone/>
                      </a:pPr>
                      <a:r>
                        <a:rPr b="1" lang="en-US" sz="1720" u="none" cap="none" strike="noStrike">
                          <a:solidFill>
                            <a:srgbClr val="2C3A4E"/>
                          </a:solidFill>
                          <a:latin typeface="Arimo"/>
                          <a:ea typeface="Arimo"/>
                          <a:cs typeface="Arimo"/>
                          <a:sym typeface="Arimo"/>
                        </a:rPr>
                        <a:t>Kriteria</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hMerge="1"/>
                <a:tc hMerge="1"/>
                <a:tc hMerge="1"/>
                <a:tc hMerge="1"/>
                <a:tc hMerge="1"/>
                <a:tc hMerge="1"/>
              </a:tr>
              <a:tr h="680450">
                <a:tc vMerge="1"/>
                <a:tc vMerge="1"/>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no_of_training</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age</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previous_year_rating</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length_of_service</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KPIs_met_more_than_80</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awards_won</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20012"/>
                        </a:lnSpc>
                        <a:spcBef>
                          <a:spcPts val="0"/>
                        </a:spcBef>
                        <a:spcAft>
                          <a:spcPts val="0"/>
                        </a:spcAft>
                        <a:buNone/>
                      </a:pPr>
                      <a:r>
                        <a:rPr b="1" lang="en-US" sz="1629" u="none" cap="none" strike="noStrike">
                          <a:solidFill>
                            <a:srgbClr val="2C3A4E"/>
                          </a:solidFill>
                          <a:latin typeface="Arimo"/>
                          <a:ea typeface="Arimo"/>
                          <a:cs typeface="Arimo"/>
                          <a:sym typeface="Arimo"/>
                        </a:rPr>
                        <a:t>avg_training_score</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38562 </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9</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65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64486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30</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4</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61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46232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68</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54542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A4</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67269</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85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66174</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4</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75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76303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29</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76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31162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A8</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52945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A9</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5</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46</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578525">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30703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Arimo"/>
                          <a:ea typeface="Arimo"/>
                          <a:cs typeface="Arimo"/>
                          <a:sym typeface="Arimo"/>
                        </a:rPr>
                        <a:t>A10</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41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3</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10</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1</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2</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72"/>
                        </a:lnSpc>
                        <a:spcBef>
                          <a:spcPts val="0"/>
                        </a:spcBef>
                        <a:spcAft>
                          <a:spcPts val="0"/>
                        </a:spcAft>
                        <a:buNone/>
                      </a:pPr>
                      <a:r>
                        <a:rPr lang="en-US" sz="2173" u="none" cap="none" strike="noStrike">
                          <a:solidFill>
                            <a:srgbClr val="2C3A4E"/>
                          </a:solidFill>
                          <a:latin typeface="Poppins"/>
                          <a:ea typeface="Poppins"/>
                          <a:cs typeface="Poppins"/>
                          <a:sym typeface="Poppins"/>
                        </a:rPr>
                        <a:t>97</a:t>
                      </a:r>
                      <a:endParaRPr sz="1100" u="none" cap="none" strike="noStrike"/>
                    </a:p>
                  </a:txBody>
                  <a:tcPr marT="41375" marB="41375" marR="41375" marL="4137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38" name="Shape 238"/>
        <p:cNvGrpSpPr/>
        <p:nvPr/>
      </p:nvGrpSpPr>
      <p:grpSpPr>
        <a:xfrm>
          <a:off x="0" y="0"/>
          <a:ext cx="0" cy="0"/>
          <a:chOff x="0" y="0"/>
          <a:chExt cx="0" cy="0"/>
        </a:xfrm>
      </p:grpSpPr>
      <p:sp>
        <p:nvSpPr>
          <p:cNvPr id="239" name="Google Shape;239;p15"/>
          <p:cNvSpPr/>
          <p:nvPr/>
        </p:nvSpPr>
        <p:spPr>
          <a:xfrm>
            <a:off x="333613" y="333275"/>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10"/>
            </a:srgbClr>
          </a:solidFill>
          <a:ln>
            <a:noFill/>
          </a:ln>
        </p:spPr>
      </p:sp>
      <p:sp>
        <p:nvSpPr>
          <p:cNvPr id="240" name="Google Shape;240;p15"/>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241" name="Google Shape;241;p15"/>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242" name="Google Shape;242;p15"/>
          <p:cNvSpPr/>
          <p:nvPr/>
        </p:nvSpPr>
        <p:spPr>
          <a:xfrm>
            <a:off x="2065887" y="2470400"/>
            <a:ext cx="4360381" cy="2041489"/>
          </a:xfrm>
          <a:custGeom>
            <a:rect b="b" l="l" r="r" t="t"/>
            <a:pathLst>
              <a:path extrusionOk="0" h="3024428" w="6459823">
                <a:moveTo>
                  <a:pt x="0" y="88301"/>
                </a:moveTo>
                <a:cubicBezTo>
                  <a:pt x="0" y="39515"/>
                  <a:pt x="60224" y="0"/>
                  <a:pt x="134580" y="0"/>
                </a:cubicBezTo>
                <a:lnTo>
                  <a:pt x="6325243" y="0"/>
                </a:lnTo>
                <a:cubicBezTo>
                  <a:pt x="6399599" y="0"/>
                  <a:pt x="6459823" y="39515"/>
                  <a:pt x="6459823" y="88301"/>
                </a:cubicBezTo>
                <a:lnTo>
                  <a:pt x="6459823" y="2936127"/>
                </a:lnTo>
                <a:cubicBezTo>
                  <a:pt x="6459823" y="2984914"/>
                  <a:pt x="6399599" y="3024428"/>
                  <a:pt x="6325243" y="3024428"/>
                </a:cubicBezTo>
                <a:lnTo>
                  <a:pt x="134580" y="3024428"/>
                </a:lnTo>
                <a:cubicBezTo>
                  <a:pt x="60224" y="3024428"/>
                  <a:pt x="0" y="2984914"/>
                  <a:pt x="0" y="2936127"/>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txBox="1"/>
          <p:nvPr/>
        </p:nvSpPr>
        <p:spPr>
          <a:xfrm>
            <a:off x="1756200" y="774950"/>
            <a:ext cx="15225300" cy="815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300" u="none" cap="none" strike="noStrike">
                <a:solidFill>
                  <a:srgbClr val="2C3A4E"/>
                </a:solidFill>
                <a:latin typeface="Arimo"/>
                <a:ea typeface="Arimo"/>
                <a:cs typeface="Arimo"/>
                <a:sym typeface="Arimo"/>
              </a:rPr>
              <a:t>Ringkasan </a:t>
            </a:r>
            <a:r>
              <a:rPr b="1" i="0" lang="en-US" sz="5300" u="none" cap="none" strike="noStrike">
                <a:solidFill>
                  <a:srgbClr val="2C3A4E"/>
                </a:solidFill>
                <a:latin typeface="Arimo"/>
                <a:ea typeface="Arimo"/>
                <a:cs typeface="Arimo"/>
                <a:sym typeface="Arimo"/>
              </a:rPr>
              <a:t>Proses Analisis Weighted Product</a:t>
            </a:r>
            <a:endParaRPr/>
          </a:p>
        </p:txBody>
      </p:sp>
      <p:sp>
        <p:nvSpPr>
          <p:cNvPr id="244" name="Google Shape;244;p15"/>
          <p:cNvSpPr txBox="1"/>
          <p:nvPr/>
        </p:nvSpPr>
        <p:spPr>
          <a:xfrm>
            <a:off x="2283451" y="2978225"/>
            <a:ext cx="3924900" cy="1117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Penentuan Kriteria</a:t>
            </a:r>
            <a:endParaRPr/>
          </a:p>
        </p:txBody>
      </p:sp>
      <p:sp>
        <p:nvSpPr>
          <p:cNvPr id="245" name="Google Shape;245;p15"/>
          <p:cNvSpPr txBox="1"/>
          <p:nvPr/>
        </p:nvSpPr>
        <p:spPr>
          <a:xfrm>
            <a:off x="2065887" y="5010150"/>
            <a:ext cx="4359900" cy="4357800"/>
          </a:xfrm>
          <a:prstGeom prst="rect">
            <a:avLst/>
          </a:prstGeom>
          <a:noFill/>
          <a:ln>
            <a:noFill/>
          </a:ln>
        </p:spPr>
        <p:txBody>
          <a:bodyPr anchorCtr="0" anchor="t" bIns="0" lIns="0" spcFirstLastPara="1" rIns="0" wrap="square" tIns="0">
            <a:spAutoFit/>
          </a:bodyPr>
          <a:lstStyle/>
          <a:p>
            <a:pPr indent="0" lvl="0" marL="0" marR="0" rtl="0" algn="just">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Kriteria Final yang dipilih dalam pemeringkatan untuk promosi karyawan :</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Previous Year Rating</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Training Score</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Length of Service</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Awards</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No of Trainings</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Age</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KPI</a:t>
            </a:r>
            <a:endParaRPr/>
          </a:p>
        </p:txBody>
      </p:sp>
      <p:sp>
        <p:nvSpPr>
          <p:cNvPr id="246" name="Google Shape;246;p15"/>
          <p:cNvSpPr txBox="1"/>
          <p:nvPr/>
        </p:nvSpPr>
        <p:spPr>
          <a:xfrm>
            <a:off x="7158349" y="5116631"/>
            <a:ext cx="4359900" cy="39147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Setiap kriteria diberikan bobot, seperti berikut : </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Previous Year Rating 0.20</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Training Score 0.18</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Length of Service 0.18</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Awards 0.14</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No of Trainings 0.1</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Age 0.1</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KPI 0.1</a:t>
            </a:r>
            <a:endParaRPr/>
          </a:p>
        </p:txBody>
      </p:sp>
      <p:sp>
        <p:nvSpPr>
          <p:cNvPr id="247" name="Google Shape;247;p15"/>
          <p:cNvSpPr txBox="1"/>
          <p:nvPr/>
        </p:nvSpPr>
        <p:spPr>
          <a:xfrm>
            <a:off x="12659534" y="5116631"/>
            <a:ext cx="3922500" cy="25851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Membuat tabel bobot kriteria ID karyawan yang akan dipilih untuk Promosi Jabatan dengan  7 Atribut / Kriteria dan 10 Kandidat Karyawan</a:t>
            </a:r>
            <a:endParaRPr/>
          </a:p>
        </p:txBody>
      </p:sp>
      <p:sp>
        <p:nvSpPr>
          <p:cNvPr id="248" name="Google Shape;248;p15"/>
          <p:cNvSpPr/>
          <p:nvPr/>
        </p:nvSpPr>
        <p:spPr>
          <a:xfrm>
            <a:off x="7158349" y="2492550"/>
            <a:ext cx="4360381" cy="2041489"/>
          </a:xfrm>
          <a:custGeom>
            <a:rect b="b" l="l" r="r" t="t"/>
            <a:pathLst>
              <a:path extrusionOk="0" h="3024428" w="6459823">
                <a:moveTo>
                  <a:pt x="0" y="88301"/>
                </a:moveTo>
                <a:cubicBezTo>
                  <a:pt x="0" y="39515"/>
                  <a:pt x="60224" y="0"/>
                  <a:pt x="134580" y="0"/>
                </a:cubicBezTo>
                <a:lnTo>
                  <a:pt x="6325243" y="0"/>
                </a:lnTo>
                <a:cubicBezTo>
                  <a:pt x="6399599" y="0"/>
                  <a:pt x="6459823" y="39515"/>
                  <a:pt x="6459823" y="88301"/>
                </a:cubicBezTo>
                <a:lnTo>
                  <a:pt x="6459823" y="2936127"/>
                </a:lnTo>
                <a:cubicBezTo>
                  <a:pt x="6459823" y="2984914"/>
                  <a:pt x="6399599" y="3024428"/>
                  <a:pt x="6325243" y="3024428"/>
                </a:cubicBezTo>
                <a:lnTo>
                  <a:pt x="134580" y="3024428"/>
                </a:lnTo>
                <a:cubicBezTo>
                  <a:pt x="60224" y="3024428"/>
                  <a:pt x="0" y="2984914"/>
                  <a:pt x="0" y="2936127"/>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txBox="1"/>
          <p:nvPr/>
        </p:nvSpPr>
        <p:spPr>
          <a:xfrm>
            <a:off x="7375913" y="3000375"/>
            <a:ext cx="3924900" cy="1117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Rangking dan Bobot Kriteria</a:t>
            </a:r>
            <a:endParaRPr/>
          </a:p>
        </p:txBody>
      </p:sp>
      <p:sp>
        <p:nvSpPr>
          <p:cNvPr id="250" name="Google Shape;250;p15"/>
          <p:cNvSpPr/>
          <p:nvPr/>
        </p:nvSpPr>
        <p:spPr>
          <a:xfrm>
            <a:off x="12441970" y="2492550"/>
            <a:ext cx="4360381" cy="2041489"/>
          </a:xfrm>
          <a:custGeom>
            <a:rect b="b" l="l" r="r" t="t"/>
            <a:pathLst>
              <a:path extrusionOk="0" h="3024428" w="6459823">
                <a:moveTo>
                  <a:pt x="0" y="88301"/>
                </a:moveTo>
                <a:cubicBezTo>
                  <a:pt x="0" y="39515"/>
                  <a:pt x="60224" y="0"/>
                  <a:pt x="134580" y="0"/>
                </a:cubicBezTo>
                <a:lnTo>
                  <a:pt x="6325243" y="0"/>
                </a:lnTo>
                <a:cubicBezTo>
                  <a:pt x="6399599" y="0"/>
                  <a:pt x="6459823" y="39515"/>
                  <a:pt x="6459823" y="88301"/>
                </a:cubicBezTo>
                <a:lnTo>
                  <a:pt x="6459823" y="2936127"/>
                </a:lnTo>
                <a:cubicBezTo>
                  <a:pt x="6459823" y="2984914"/>
                  <a:pt x="6399599" y="3024428"/>
                  <a:pt x="6325243" y="3024428"/>
                </a:cubicBezTo>
                <a:lnTo>
                  <a:pt x="134580" y="3024428"/>
                </a:lnTo>
                <a:cubicBezTo>
                  <a:pt x="60224" y="3024428"/>
                  <a:pt x="0" y="2984914"/>
                  <a:pt x="0" y="2936127"/>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txBox="1"/>
          <p:nvPr/>
        </p:nvSpPr>
        <p:spPr>
          <a:xfrm>
            <a:off x="12659534" y="2752725"/>
            <a:ext cx="3924900" cy="1727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Tabel Bobot Kriteria Kandidat Karyawan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55" name="Shape 255"/>
        <p:cNvGrpSpPr/>
        <p:nvPr/>
      </p:nvGrpSpPr>
      <p:grpSpPr>
        <a:xfrm>
          <a:off x="0" y="0"/>
          <a:ext cx="0" cy="0"/>
          <a:chOff x="0" y="0"/>
          <a:chExt cx="0" cy="0"/>
        </a:xfrm>
      </p:grpSpPr>
      <p:sp>
        <p:nvSpPr>
          <p:cNvPr id="256" name="Google Shape;256;p16"/>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57" name="Google Shape;257;p16"/>
          <p:cNvSpPr/>
          <p:nvPr/>
        </p:nvSpPr>
        <p:spPr>
          <a:xfrm>
            <a:off x="14653159" y="5447130"/>
            <a:ext cx="7758252" cy="7905305"/>
          </a:xfrm>
          <a:custGeom>
            <a:rect b="b" l="l" r="r" t="t"/>
            <a:pathLst>
              <a:path extrusionOk="0" h="7905305" w="7758252">
                <a:moveTo>
                  <a:pt x="0" y="0"/>
                </a:moveTo>
                <a:lnTo>
                  <a:pt x="7758252" y="0"/>
                </a:lnTo>
                <a:lnTo>
                  <a:pt x="7758252" y="7905304"/>
                </a:lnTo>
                <a:lnTo>
                  <a:pt x="0" y="7905304"/>
                </a:lnTo>
                <a:lnTo>
                  <a:pt x="0" y="0"/>
                </a:lnTo>
                <a:close/>
              </a:path>
            </a:pathLst>
          </a:custGeom>
          <a:blipFill rotWithShape="1">
            <a:blip r:embed="rId3">
              <a:alphaModFix/>
            </a:blip>
            <a:stretch>
              <a:fillRect b="0" l="0" r="0" t="0"/>
            </a:stretch>
          </a:blipFill>
          <a:ln>
            <a:noFill/>
          </a:ln>
        </p:spPr>
      </p:sp>
      <p:sp>
        <p:nvSpPr>
          <p:cNvPr id="258" name="Google Shape;258;p16"/>
          <p:cNvSpPr txBox="1"/>
          <p:nvPr/>
        </p:nvSpPr>
        <p:spPr>
          <a:xfrm>
            <a:off x="8785181" y="5219579"/>
            <a:ext cx="7698385" cy="22288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100" u="none" cap="none" strike="noStrike">
                <a:solidFill>
                  <a:srgbClr val="2C3A4E"/>
                </a:solidFill>
                <a:latin typeface="Poppins"/>
                <a:ea typeface="Poppins"/>
                <a:cs typeface="Poppins"/>
                <a:sym typeface="Poppins"/>
              </a:rPr>
              <a:t>Tools dan Perhitungan WP</a:t>
            </a:r>
            <a:endParaRPr/>
          </a:p>
        </p:txBody>
      </p:sp>
      <p:sp>
        <p:nvSpPr>
          <p:cNvPr id="259" name="Google Shape;259;p16"/>
          <p:cNvSpPr txBox="1"/>
          <p:nvPr/>
        </p:nvSpPr>
        <p:spPr>
          <a:xfrm>
            <a:off x="11490099" y="3072250"/>
            <a:ext cx="2288550" cy="19526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2000" u="none" cap="none" strike="noStrike">
                <a:solidFill>
                  <a:srgbClr val="2C3A4E"/>
                </a:solidFill>
                <a:latin typeface="Poppins"/>
                <a:ea typeface="Poppins"/>
                <a:cs typeface="Poppins"/>
                <a:sym typeface="Poppins"/>
              </a:rPr>
              <a:t>05</a:t>
            </a:r>
            <a:endParaRPr/>
          </a:p>
        </p:txBody>
      </p:sp>
      <p:sp>
        <p:nvSpPr>
          <p:cNvPr id="260" name="Google Shape;260;p16"/>
          <p:cNvSpPr/>
          <p:nvPr/>
        </p:nvSpPr>
        <p:spPr>
          <a:xfrm>
            <a:off x="1294850" y="1919350"/>
            <a:ext cx="7580784" cy="6180130"/>
          </a:xfrm>
          <a:custGeom>
            <a:rect b="b" l="l" r="r" t="t"/>
            <a:pathLst>
              <a:path extrusionOk="0" h="6180130" w="7580784">
                <a:moveTo>
                  <a:pt x="0" y="0"/>
                </a:moveTo>
                <a:lnTo>
                  <a:pt x="7580784" y="0"/>
                </a:lnTo>
                <a:lnTo>
                  <a:pt x="7580784" y="6180130"/>
                </a:lnTo>
                <a:lnTo>
                  <a:pt x="0" y="618013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64" name="Shape 264"/>
        <p:cNvGrpSpPr/>
        <p:nvPr/>
      </p:nvGrpSpPr>
      <p:grpSpPr>
        <a:xfrm>
          <a:off x="0" y="0"/>
          <a:ext cx="0" cy="0"/>
          <a:chOff x="0" y="0"/>
          <a:chExt cx="0" cy="0"/>
        </a:xfrm>
      </p:grpSpPr>
      <p:sp>
        <p:nvSpPr>
          <p:cNvPr id="265" name="Google Shape;265;p17"/>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10"/>
            </a:srgbClr>
          </a:solidFill>
          <a:ln>
            <a:noFill/>
          </a:ln>
        </p:spPr>
      </p:sp>
      <p:sp>
        <p:nvSpPr>
          <p:cNvPr id="266" name="Google Shape;266;p17"/>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267" name="Google Shape;267;p17"/>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268" name="Google Shape;268;p17"/>
          <p:cNvSpPr/>
          <p:nvPr/>
        </p:nvSpPr>
        <p:spPr>
          <a:xfrm>
            <a:off x="3763312" y="3085575"/>
            <a:ext cx="4360381" cy="2041489"/>
          </a:xfrm>
          <a:custGeom>
            <a:rect b="b" l="l" r="r" t="t"/>
            <a:pathLst>
              <a:path extrusionOk="0" h="3024428" w="6459823">
                <a:moveTo>
                  <a:pt x="0" y="88301"/>
                </a:moveTo>
                <a:cubicBezTo>
                  <a:pt x="0" y="39515"/>
                  <a:pt x="60224" y="0"/>
                  <a:pt x="134580" y="0"/>
                </a:cubicBezTo>
                <a:lnTo>
                  <a:pt x="6325243" y="0"/>
                </a:lnTo>
                <a:cubicBezTo>
                  <a:pt x="6399599" y="0"/>
                  <a:pt x="6459823" y="39515"/>
                  <a:pt x="6459823" y="88301"/>
                </a:cubicBezTo>
                <a:lnTo>
                  <a:pt x="6459823" y="2936127"/>
                </a:lnTo>
                <a:cubicBezTo>
                  <a:pt x="6459823" y="2984914"/>
                  <a:pt x="6399599" y="3024428"/>
                  <a:pt x="6325243" y="3024428"/>
                </a:cubicBezTo>
                <a:lnTo>
                  <a:pt x="134580" y="3024428"/>
                </a:lnTo>
                <a:cubicBezTo>
                  <a:pt x="60224" y="3024428"/>
                  <a:pt x="0" y="2984914"/>
                  <a:pt x="0" y="2936127"/>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txBox="1"/>
          <p:nvPr/>
        </p:nvSpPr>
        <p:spPr>
          <a:xfrm>
            <a:off x="1443462" y="1260725"/>
            <a:ext cx="15225300" cy="831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400" u="none" cap="none" strike="noStrike">
                <a:solidFill>
                  <a:srgbClr val="2C3A4E"/>
                </a:solidFill>
                <a:latin typeface="Arimo"/>
                <a:ea typeface="Arimo"/>
                <a:cs typeface="Arimo"/>
                <a:sym typeface="Arimo"/>
              </a:rPr>
              <a:t>Perhitungan Analisis Weighted Product</a:t>
            </a:r>
            <a:endParaRPr/>
          </a:p>
        </p:txBody>
      </p:sp>
      <p:sp>
        <p:nvSpPr>
          <p:cNvPr id="270" name="Google Shape;270;p17"/>
          <p:cNvSpPr txBox="1"/>
          <p:nvPr/>
        </p:nvSpPr>
        <p:spPr>
          <a:xfrm>
            <a:off x="3316850" y="3501650"/>
            <a:ext cx="5253300" cy="1117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Perhitungan </a:t>
            </a:r>
            <a:endParaRPr b="1" i="0" sz="3300" u="none" cap="none" strike="noStrike">
              <a:solidFill>
                <a:srgbClr val="2C3A4E"/>
              </a:solidFill>
              <a:latin typeface="Poppins"/>
              <a:ea typeface="Poppins"/>
              <a:cs typeface="Poppins"/>
              <a:sym typeface="Poppins"/>
            </a:endParaRPr>
          </a:p>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Manual</a:t>
            </a:r>
            <a:endParaRPr/>
          </a:p>
        </p:txBody>
      </p:sp>
      <p:sp>
        <p:nvSpPr>
          <p:cNvPr id="271" name="Google Shape;271;p17"/>
          <p:cNvSpPr txBox="1"/>
          <p:nvPr/>
        </p:nvSpPr>
        <p:spPr>
          <a:xfrm>
            <a:off x="2963262" y="5648900"/>
            <a:ext cx="6126000" cy="1486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100" u="none" cap="none" strike="noStrike">
                <a:solidFill>
                  <a:srgbClr val="2C3A4E"/>
                </a:solidFill>
                <a:latin typeface="Poppins"/>
                <a:ea typeface="Poppins"/>
                <a:cs typeface="Poppins"/>
                <a:sym typeface="Poppins"/>
              </a:rPr>
              <a:t>Sebagai pembanding jawaban antara Manual dan menggunakan Tools, Maka kami  melampirkan perhitungan Manual menggunakan Rumus Vektor Si dan Vi :</a:t>
            </a:r>
            <a:endParaRPr/>
          </a:p>
        </p:txBody>
      </p:sp>
      <p:sp>
        <p:nvSpPr>
          <p:cNvPr id="272" name="Google Shape;272;p17"/>
          <p:cNvSpPr txBox="1"/>
          <p:nvPr/>
        </p:nvSpPr>
        <p:spPr>
          <a:xfrm>
            <a:off x="9822138" y="5648900"/>
            <a:ext cx="5883600" cy="1486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100" u="none" cap="none" strike="noStrike">
                <a:solidFill>
                  <a:srgbClr val="2C3A4E"/>
                </a:solidFill>
                <a:latin typeface="Poppins"/>
                <a:ea typeface="Poppins"/>
                <a:cs typeface="Poppins"/>
                <a:sym typeface="Poppins"/>
              </a:rPr>
              <a:t>Membangun Kode dengan Input didefinsikan di Array pada Tools Python menggunakan Rumus Menghitung Vektor Si dan Vi :</a:t>
            </a:r>
            <a:endParaRPr/>
          </a:p>
        </p:txBody>
      </p:sp>
      <p:sp>
        <p:nvSpPr>
          <p:cNvPr id="273" name="Google Shape;273;p17"/>
          <p:cNvSpPr/>
          <p:nvPr/>
        </p:nvSpPr>
        <p:spPr>
          <a:xfrm>
            <a:off x="10273474" y="3085575"/>
            <a:ext cx="4360381" cy="2041489"/>
          </a:xfrm>
          <a:custGeom>
            <a:rect b="b" l="l" r="r" t="t"/>
            <a:pathLst>
              <a:path extrusionOk="0" h="3024428" w="6459823">
                <a:moveTo>
                  <a:pt x="0" y="88301"/>
                </a:moveTo>
                <a:cubicBezTo>
                  <a:pt x="0" y="39515"/>
                  <a:pt x="60224" y="0"/>
                  <a:pt x="134580" y="0"/>
                </a:cubicBezTo>
                <a:lnTo>
                  <a:pt x="6325243" y="0"/>
                </a:lnTo>
                <a:cubicBezTo>
                  <a:pt x="6399599" y="0"/>
                  <a:pt x="6459823" y="39515"/>
                  <a:pt x="6459823" y="88301"/>
                </a:cubicBezTo>
                <a:lnTo>
                  <a:pt x="6459823" y="2936127"/>
                </a:lnTo>
                <a:cubicBezTo>
                  <a:pt x="6459823" y="2984914"/>
                  <a:pt x="6399599" y="3024428"/>
                  <a:pt x="6325243" y="3024428"/>
                </a:cubicBezTo>
                <a:lnTo>
                  <a:pt x="134580" y="3024428"/>
                </a:lnTo>
                <a:cubicBezTo>
                  <a:pt x="60224" y="3024428"/>
                  <a:pt x="0" y="2984914"/>
                  <a:pt x="0" y="2936127"/>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txBox="1"/>
          <p:nvPr/>
        </p:nvSpPr>
        <p:spPr>
          <a:xfrm>
            <a:off x="10273475" y="3501650"/>
            <a:ext cx="4665600" cy="1117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300" u="none" cap="none" strike="noStrike">
                <a:solidFill>
                  <a:srgbClr val="2C3A4E"/>
                </a:solidFill>
                <a:latin typeface="Poppins"/>
                <a:ea typeface="Poppins"/>
                <a:cs typeface="Poppins"/>
                <a:sym typeface="Poppins"/>
              </a:rPr>
              <a:t>Python dengan Rumus WP</a:t>
            </a:r>
            <a:endParaRPr/>
          </a:p>
        </p:txBody>
      </p:sp>
      <p:sp>
        <p:nvSpPr>
          <p:cNvPr id="275" name="Google Shape;275;p17"/>
          <p:cNvSpPr/>
          <p:nvPr/>
        </p:nvSpPr>
        <p:spPr>
          <a:xfrm>
            <a:off x="10288691" y="7657559"/>
            <a:ext cx="1428874" cy="1371972"/>
          </a:xfrm>
          <a:custGeom>
            <a:rect b="b" l="l" r="r" t="t"/>
            <a:pathLst>
              <a:path extrusionOk="0" h="1371972" w="1428874">
                <a:moveTo>
                  <a:pt x="0" y="0"/>
                </a:moveTo>
                <a:lnTo>
                  <a:pt x="1428874" y="0"/>
                </a:lnTo>
                <a:lnTo>
                  <a:pt x="1428874" y="1371972"/>
                </a:lnTo>
                <a:lnTo>
                  <a:pt x="0" y="1371972"/>
                </a:lnTo>
                <a:lnTo>
                  <a:pt x="0" y="0"/>
                </a:lnTo>
                <a:close/>
              </a:path>
            </a:pathLst>
          </a:custGeom>
          <a:blipFill rotWithShape="1">
            <a:blip r:embed="rId5">
              <a:alphaModFix/>
            </a:blip>
            <a:stretch>
              <a:fillRect b="0" l="0" r="0" t="0"/>
            </a:stretch>
          </a:blipFill>
          <a:ln>
            <a:noFill/>
          </a:ln>
        </p:spPr>
      </p:sp>
      <p:sp>
        <p:nvSpPr>
          <p:cNvPr id="276" name="Google Shape;276;p17"/>
          <p:cNvSpPr/>
          <p:nvPr/>
        </p:nvSpPr>
        <p:spPr>
          <a:xfrm>
            <a:off x="7715973" y="7943681"/>
            <a:ext cx="2406461" cy="681827"/>
          </a:xfrm>
          <a:custGeom>
            <a:rect b="b" l="l" r="r" t="t"/>
            <a:pathLst>
              <a:path extrusionOk="0" h="681827" w="2406461">
                <a:moveTo>
                  <a:pt x="0" y="0"/>
                </a:moveTo>
                <a:lnTo>
                  <a:pt x="2406461" y="0"/>
                </a:lnTo>
                <a:lnTo>
                  <a:pt x="2406461" y="681827"/>
                </a:lnTo>
                <a:lnTo>
                  <a:pt x="0" y="681827"/>
                </a:lnTo>
                <a:lnTo>
                  <a:pt x="0" y="0"/>
                </a:lnTo>
                <a:close/>
              </a:path>
            </a:pathLst>
          </a:custGeom>
          <a:blipFill rotWithShape="1">
            <a:blip r:embed="rId6">
              <a:alphaModFix/>
            </a:blip>
            <a:stretch>
              <a:fillRect b="-3059" l="0" r="0" t="-44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80" name="Shape 280"/>
        <p:cNvGrpSpPr/>
        <p:nvPr/>
      </p:nvGrpSpPr>
      <p:grpSpPr>
        <a:xfrm>
          <a:off x="0" y="0"/>
          <a:ext cx="0" cy="0"/>
          <a:chOff x="0" y="0"/>
          <a:chExt cx="0" cy="0"/>
        </a:xfrm>
      </p:grpSpPr>
      <p:sp>
        <p:nvSpPr>
          <p:cNvPr id="281" name="Google Shape;281;p18"/>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82" name="Google Shape;282;p18"/>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283" name="Google Shape;283;p18"/>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284" name="Google Shape;284;p18"/>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I . Perhitungan WP Manual</a:t>
            </a:r>
            <a:endParaRPr/>
          </a:p>
        </p:txBody>
      </p:sp>
      <p:sp>
        <p:nvSpPr>
          <p:cNvPr id="285" name="Google Shape;285;p18"/>
          <p:cNvSpPr txBox="1"/>
          <p:nvPr/>
        </p:nvSpPr>
        <p:spPr>
          <a:xfrm>
            <a:off x="5168542" y="2255498"/>
            <a:ext cx="7591897" cy="5810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600" u="none" cap="none" strike="noStrike">
                <a:solidFill>
                  <a:srgbClr val="2C3A4E"/>
                </a:solidFill>
                <a:latin typeface="Poppins"/>
                <a:ea typeface="Poppins"/>
                <a:cs typeface="Poppins"/>
                <a:sym typeface="Poppins"/>
              </a:rPr>
              <a:t>Menghitung Vektor Si</a:t>
            </a:r>
            <a:endParaRPr/>
          </a:p>
        </p:txBody>
      </p:sp>
      <p:sp>
        <p:nvSpPr>
          <p:cNvPr id="286" name="Google Shape;286;p18"/>
          <p:cNvSpPr txBox="1"/>
          <p:nvPr/>
        </p:nvSpPr>
        <p:spPr>
          <a:xfrm>
            <a:off x="3459391" y="3513761"/>
            <a:ext cx="11760486" cy="9334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2C3A4E"/>
                </a:solidFill>
                <a:latin typeface="Arimo"/>
                <a:ea typeface="Arimo"/>
                <a:cs typeface="Arimo"/>
                <a:sym typeface="Arimo"/>
              </a:rPr>
              <a:t>Data dikalikan tetapi sebelumnya dilakukan pemangkatan dengan bobot dari masing-masing kriteria.</a:t>
            </a:r>
            <a:endParaRPr/>
          </a:p>
        </p:txBody>
      </p:sp>
      <p:sp>
        <p:nvSpPr>
          <p:cNvPr id="287" name="Google Shape;287;p18"/>
          <p:cNvSpPr txBox="1"/>
          <p:nvPr/>
        </p:nvSpPr>
        <p:spPr>
          <a:xfrm>
            <a:off x="1676124" y="5124450"/>
            <a:ext cx="15327020" cy="4000500"/>
          </a:xfrm>
          <a:prstGeom prst="rect">
            <a:avLst/>
          </a:prstGeom>
          <a:noFill/>
          <a:ln>
            <a:noFill/>
          </a:ln>
        </p:spPr>
        <p:txBody>
          <a:bodyPr anchorCtr="0" anchor="t" bIns="0" lIns="0" spcFirstLastPara="1" rIns="0" wrap="square" tIns="0">
            <a:spAutoFit/>
          </a:bodyPr>
          <a:lstStyle/>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A1. (3 ^ 0.1) × (31 ^ 0.1) × (2 ^ 0.2) × (9 ^ 0.18) × (1 ^ 0.1) × (1 ^ 0.14) × (65 ^ 0.18) = 5.69039416.</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A2. (1 ^0.1 )×(30 ^0.1 )×(4^0.2 )×(7 ^0.18 )×(1 ^0.1 )×(1 ^0.14 )×(61 ^0.18) = 5.515706407</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A3. (1 ^0.1 )×(36 ^0.1 )×(3^0.2 )×(2 ^0.18 )×(1^0.1 )×(1 ^0.14 )×(68^0.18) = 4.316100062</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A4. (1 ^0.1 )×(33 ^0.1 )×(5^0.2 )×(3 ^0.18 )×(2^0.1 )×(1 ^0.14 )×(57 ^0.18) =5.292826943</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A5. (2 ^0.1 )×(36 ^0.1 )×(3 ^0.2 )×(3 ^0.18 )×(1^0.1 )×(1 ^0.14 )×(85 ^0.18 ) = 5.180059319</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A6. (1 ^0.1 )×(51 ^0.1 )×(4^0.2 )×(11 ^0.18 )×(1^0.1 )×(1 ^0.14 )×(75 ^0.18 ) =6.54833255</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A7. (1 ^ 0.1) * (29 ^ 0.1) * (5 ^ 0.2) * (2 ^ 0.18) * (2 ^ 0.1) * (2 ^ 0.14) * (76 ^ 0.18) = 5.636543272</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A8. (1 ^ 0.1) * (33 ^ 0.1) * (5 ^ 0.2) * (7 ^ 0.18) * (2 ^ 0.1) * (2 ^ 0.14) * (56 ^ 0.18) = 6.771487574</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A9. (1 ^ 0.1) * (35 ^ 0.1) * (5 ^ 0.2) * (7 ^ 0.18) * (2 ^ 0.1) * (2 ^ 0.14) * (46 ^ 0.18) = 6.574489879</a:t>
            </a:r>
            <a:endParaRPr/>
          </a:p>
          <a:p>
            <a:pPr indent="-259079" lvl="1" marL="518160" marR="0" rtl="0" algn="just">
              <a:lnSpc>
                <a:spcPct val="119958"/>
              </a:lnSpc>
              <a:spcBef>
                <a:spcPts val="0"/>
              </a:spcBef>
              <a:spcAft>
                <a:spcPts val="0"/>
              </a:spcAft>
              <a:buClr>
                <a:srgbClr val="2C3A4E"/>
              </a:buClr>
              <a:buSzPts val="2400"/>
              <a:buFont typeface="Arial"/>
              <a:buChar char="•"/>
            </a:pPr>
            <a:r>
              <a:rPr b="0" i="0" lang="en-US" sz="2400" u="none" cap="none" strike="noStrike">
                <a:solidFill>
                  <a:srgbClr val="2C3A4E"/>
                </a:solidFill>
                <a:latin typeface="Poppins"/>
                <a:ea typeface="Poppins"/>
                <a:cs typeface="Poppins"/>
                <a:sym typeface="Poppins"/>
              </a:rPr>
              <a:t>A10. (1 ^ 0.1) * (41 ^ 0.1) * (3 ^ 0.2) * (10 ^ 0.18) * (1 ^ 0.1) * (2 ^ 0.14) * (97 ^ 0.18) = 6.86223755</a:t>
            </a:r>
            <a:endParaRPr/>
          </a:p>
          <a:p>
            <a:pPr indent="0" lvl="0" marL="0" marR="0" rtl="0" algn="just">
              <a:lnSpc>
                <a:spcPct val="119958"/>
              </a:lnSpc>
              <a:spcBef>
                <a:spcPts val="0"/>
              </a:spcBef>
              <a:spcAft>
                <a:spcPts val="0"/>
              </a:spcAft>
              <a:buNone/>
            </a:pPr>
            <a:r>
              <a:t/>
            </a:r>
            <a:endParaRPr b="0" i="0" sz="2400" u="none" cap="none" strike="noStrike">
              <a:solidFill>
                <a:srgbClr val="2C3A4E"/>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291" name="Shape 291"/>
        <p:cNvGrpSpPr/>
        <p:nvPr/>
      </p:nvGrpSpPr>
      <p:grpSpPr>
        <a:xfrm>
          <a:off x="0" y="0"/>
          <a:ext cx="0" cy="0"/>
          <a:chOff x="0" y="0"/>
          <a:chExt cx="0" cy="0"/>
        </a:xfrm>
      </p:grpSpPr>
      <p:sp>
        <p:nvSpPr>
          <p:cNvPr id="292" name="Google Shape;292;p19"/>
          <p:cNvSpPr/>
          <p:nvPr/>
        </p:nvSpPr>
        <p:spPr>
          <a:xfrm>
            <a:off x="267225" y="466025"/>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293" name="Google Shape;293;p19"/>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294" name="Google Shape;294;p19"/>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295" name="Google Shape;295;p19"/>
          <p:cNvSpPr txBox="1"/>
          <p:nvPr/>
        </p:nvSpPr>
        <p:spPr>
          <a:xfrm>
            <a:off x="1531350" y="726950"/>
            <a:ext cx="15225300" cy="2031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I . Perhitungan WP Manual</a:t>
            </a:r>
            <a:endParaRPr/>
          </a:p>
          <a:p>
            <a:pPr indent="0" lvl="0" marL="0" marR="0" rtl="0" algn="ctr">
              <a:lnSpc>
                <a:spcPct val="120000"/>
              </a:lnSpc>
              <a:spcBef>
                <a:spcPts val="0"/>
              </a:spcBef>
              <a:spcAft>
                <a:spcPts val="0"/>
              </a:spcAft>
              <a:buNone/>
            </a:pPr>
            <a:r>
              <a:t/>
            </a:r>
            <a:endParaRPr b="1" i="0" sz="6000" u="none" cap="none" strike="noStrike">
              <a:solidFill>
                <a:srgbClr val="2C3A4E"/>
              </a:solidFill>
              <a:latin typeface="Arimo"/>
              <a:ea typeface="Arimo"/>
              <a:cs typeface="Arimo"/>
              <a:sym typeface="Arimo"/>
            </a:endParaRPr>
          </a:p>
        </p:txBody>
      </p:sp>
      <p:sp>
        <p:nvSpPr>
          <p:cNvPr id="296" name="Google Shape;296;p19"/>
          <p:cNvSpPr txBox="1"/>
          <p:nvPr/>
        </p:nvSpPr>
        <p:spPr>
          <a:xfrm>
            <a:off x="5085592" y="2030148"/>
            <a:ext cx="7591800" cy="554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600" u="none" cap="none" strike="noStrike">
                <a:solidFill>
                  <a:srgbClr val="2C3A4E"/>
                </a:solidFill>
                <a:latin typeface="Poppins"/>
                <a:ea typeface="Poppins"/>
                <a:cs typeface="Poppins"/>
                <a:sym typeface="Poppins"/>
              </a:rPr>
              <a:t>Menghitung Vektor Vi</a:t>
            </a:r>
            <a:endParaRPr/>
          </a:p>
        </p:txBody>
      </p:sp>
      <p:sp>
        <p:nvSpPr>
          <p:cNvPr id="297" name="Google Shape;297;p19"/>
          <p:cNvSpPr txBox="1"/>
          <p:nvPr/>
        </p:nvSpPr>
        <p:spPr>
          <a:xfrm>
            <a:off x="3197320" y="2611167"/>
            <a:ext cx="11760600" cy="101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2C3A4E"/>
                </a:solidFill>
                <a:latin typeface="Arimo"/>
                <a:ea typeface="Arimo"/>
                <a:cs typeface="Arimo"/>
                <a:sym typeface="Arimo"/>
              </a:rPr>
              <a:t>Menghitung vektor Vi dengan cara membagi hasil masing-masing vektor Si dengan jumlah seluruh Si .</a:t>
            </a:r>
            <a:endParaRPr/>
          </a:p>
        </p:txBody>
      </p:sp>
      <p:sp>
        <p:nvSpPr>
          <p:cNvPr id="298" name="Google Shape;298;p19"/>
          <p:cNvSpPr txBox="1"/>
          <p:nvPr/>
        </p:nvSpPr>
        <p:spPr>
          <a:xfrm>
            <a:off x="4822463" y="3927817"/>
            <a:ext cx="9013500" cy="58995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A1= 5.69039416/58.38817772= 0.097458</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A2= 5.515706407/58.38817772 = 0.094466</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A3 = 4.316100062/58.38817772= 0.073921</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A4 = 5.292826943/58.38817772 = 0.090649</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A5 = 5.18005932/58.38817772 = 0.088718</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A6 = 6.548332552/58.38817772 = 0.112152</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A7 = 5.636543272/58.38817772 = 0.096536</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A8 = 6.771487574/58.38817772 = 0.115974</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A9 = 6.574489879/58.38817772 = 0.112600</a:t>
            </a:r>
            <a:endParaRPr/>
          </a:p>
          <a:p>
            <a:pPr indent="0" lvl="0" marL="0" marR="0" rtl="0" algn="l">
              <a:lnSpc>
                <a:spcPct val="120007"/>
              </a:lnSpc>
              <a:spcBef>
                <a:spcPts val="0"/>
              </a:spcBef>
              <a:spcAft>
                <a:spcPts val="0"/>
              </a:spcAft>
              <a:buNone/>
            </a:pPr>
            <a:r>
              <a:rPr b="0" i="0" lang="en-US" sz="2699" u="none" cap="none" strike="noStrike">
                <a:solidFill>
                  <a:srgbClr val="2C3A4E"/>
                </a:solidFill>
                <a:latin typeface="Poppins"/>
                <a:ea typeface="Poppins"/>
                <a:cs typeface="Poppins"/>
                <a:sym typeface="Poppins"/>
              </a:rPr>
              <a:t>A10 = 6.862237554/58.38817772 = 0.117528</a:t>
            </a:r>
            <a:endParaRPr/>
          </a:p>
          <a:p>
            <a:pPr indent="0" lvl="0" marL="0" marR="0" rtl="0" algn="l">
              <a:lnSpc>
                <a:spcPct val="120007"/>
              </a:lnSpc>
              <a:spcBef>
                <a:spcPts val="0"/>
              </a:spcBef>
              <a:spcAft>
                <a:spcPts val="0"/>
              </a:spcAft>
              <a:buNone/>
            </a:pPr>
            <a:r>
              <a:t/>
            </a:r>
            <a:endParaRPr b="0" i="0" sz="2699" u="none" cap="none" strike="noStrike">
              <a:solidFill>
                <a:srgbClr val="2C3A4E"/>
              </a:solidFill>
              <a:latin typeface="Poppins"/>
              <a:ea typeface="Poppins"/>
              <a:cs typeface="Poppins"/>
              <a:sym typeface="Poppins"/>
            </a:endParaRPr>
          </a:p>
          <a:p>
            <a:pPr indent="0" lvl="0" marL="0" marR="0" rtl="0" algn="l">
              <a:lnSpc>
                <a:spcPct val="120007"/>
              </a:lnSpc>
              <a:spcBef>
                <a:spcPts val="0"/>
              </a:spcBef>
              <a:spcAft>
                <a:spcPts val="0"/>
              </a:spcAft>
              <a:buNone/>
            </a:pPr>
            <a:r>
              <a:rPr b="1" i="0" lang="en-US" sz="2699" u="none" cap="none" strike="noStrike">
                <a:solidFill>
                  <a:srgbClr val="2C3A4E"/>
                </a:solidFill>
                <a:latin typeface="Poppins"/>
                <a:ea typeface="Poppins"/>
                <a:cs typeface="Poppins"/>
                <a:sym typeface="Poppins"/>
              </a:rPr>
              <a:t>Hasil : A10 &gt; A18 &gt; A9 &gt; A6 &gt; A1 &gt; A7 &gt; A2 &gt; A4 &gt; A5 &gt; A3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02" name="Shape 302"/>
        <p:cNvGrpSpPr/>
        <p:nvPr/>
      </p:nvGrpSpPr>
      <p:grpSpPr>
        <a:xfrm>
          <a:off x="0" y="0"/>
          <a:ext cx="0" cy="0"/>
          <a:chOff x="0" y="0"/>
          <a:chExt cx="0" cy="0"/>
        </a:xfrm>
      </p:grpSpPr>
      <p:sp>
        <p:nvSpPr>
          <p:cNvPr id="303" name="Google Shape;303;p25"/>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04" name="Google Shape;304;p25"/>
          <p:cNvSpPr txBox="1"/>
          <p:nvPr/>
        </p:nvSpPr>
        <p:spPr>
          <a:xfrm>
            <a:off x="1531425" y="952900"/>
            <a:ext cx="152253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II. Tools Python - Weighted Product </a:t>
            </a:r>
            <a:endParaRPr/>
          </a:p>
        </p:txBody>
      </p:sp>
      <p:pic>
        <p:nvPicPr>
          <p:cNvPr id="305" name="Google Shape;305;p25"/>
          <p:cNvPicPr preferRelativeResize="0"/>
          <p:nvPr/>
        </p:nvPicPr>
        <p:blipFill>
          <a:blip r:embed="rId3">
            <a:alphaModFix/>
          </a:blip>
          <a:stretch>
            <a:fillRect/>
          </a:stretch>
        </p:blipFill>
        <p:spPr>
          <a:xfrm>
            <a:off x="1189175" y="2404925"/>
            <a:ext cx="6765654" cy="6753351"/>
          </a:xfrm>
          <a:prstGeom prst="rect">
            <a:avLst/>
          </a:prstGeom>
          <a:noFill/>
          <a:ln>
            <a:noFill/>
          </a:ln>
        </p:spPr>
      </p:pic>
      <p:pic>
        <p:nvPicPr>
          <p:cNvPr id="306" name="Google Shape;306;p25"/>
          <p:cNvPicPr preferRelativeResize="0"/>
          <p:nvPr/>
        </p:nvPicPr>
        <p:blipFill>
          <a:blip r:embed="rId4">
            <a:alphaModFix/>
          </a:blip>
          <a:stretch>
            <a:fillRect/>
          </a:stretch>
        </p:blipFill>
        <p:spPr>
          <a:xfrm>
            <a:off x="8453450" y="3006375"/>
            <a:ext cx="8611601" cy="555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91" name="Shape 91"/>
        <p:cNvGrpSpPr/>
        <p:nvPr/>
      </p:nvGrpSpPr>
      <p:grpSpPr>
        <a:xfrm>
          <a:off x="0" y="0"/>
          <a:ext cx="0" cy="0"/>
          <a:chOff x="0" y="0"/>
          <a:chExt cx="0" cy="0"/>
        </a:xfrm>
      </p:grpSpPr>
      <p:sp>
        <p:nvSpPr>
          <p:cNvPr id="92" name="Google Shape;92;p2"/>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93" name="Google Shape;93;p2"/>
          <p:cNvSpPr/>
          <p:nvPr/>
        </p:nvSpPr>
        <p:spPr>
          <a:xfrm>
            <a:off x="-2484161" y="6730090"/>
            <a:ext cx="5406215" cy="5761704"/>
          </a:xfrm>
          <a:custGeom>
            <a:rect b="b" l="l" r="r" t="t"/>
            <a:pathLst>
              <a:path extrusionOk="0" h="5761704" w="5406215">
                <a:moveTo>
                  <a:pt x="0" y="0"/>
                </a:moveTo>
                <a:lnTo>
                  <a:pt x="5406216" y="0"/>
                </a:lnTo>
                <a:lnTo>
                  <a:pt x="5406216" y="5761704"/>
                </a:lnTo>
                <a:lnTo>
                  <a:pt x="0" y="5761704"/>
                </a:lnTo>
                <a:lnTo>
                  <a:pt x="0" y="0"/>
                </a:lnTo>
                <a:close/>
              </a:path>
            </a:pathLst>
          </a:custGeom>
          <a:blipFill rotWithShape="1">
            <a:blip r:embed="rId3">
              <a:alphaModFix/>
            </a:blip>
            <a:stretch>
              <a:fillRect b="0" l="0" r="0" t="0"/>
            </a:stretch>
          </a:blipFill>
          <a:ln>
            <a:noFill/>
          </a:ln>
        </p:spPr>
      </p:sp>
      <p:sp>
        <p:nvSpPr>
          <p:cNvPr id="94" name="Google Shape;94;p2"/>
          <p:cNvSpPr txBox="1"/>
          <p:nvPr/>
        </p:nvSpPr>
        <p:spPr>
          <a:xfrm>
            <a:off x="1531425" y="914800"/>
            <a:ext cx="10248750" cy="1029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Table of contents</a:t>
            </a:r>
            <a:endParaRPr/>
          </a:p>
        </p:txBody>
      </p:sp>
      <p:sp>
        <p:nvSpPr>
          <p:cNvPr id="95" name="Google Shape;95;p2"/>
          <p:cNvSpPr txBox="1"/>
          <p:nvPr/>
        </p:nvSpPr>
        <p:spPr>
          <a:xfrm>
            <a:off x="3057951" y="2434325"/>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01</a:t>
            </a:r>
            <a:endParaRPr/>
          </a:p>
        </p:txBody>
      </p:sp>
      <p:sp>
        <p:nvSpPr>
          <p:cNvPr id="96" name="Google Shape;96;p2"/>
          <p:cNvSpPr txBox="1"/>
          <p:nvPr/>
        </p:nvSpPr>
        <p:spPr>
          <a:xfrm>
            <a:off x="3057951" y="5674320"/>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04</a:t>
            </a:r>
            <a:endParaRPr/>
          </a:p>
        </p:txBody>
      </p:sp>
      <p:sp>
        <p:nvSpPr>
          <p:cNvPr id="97" name="Google Shape;97;p2"/>
          <p:cNvSpPr txBox="1"/>
          <p:nvPr/>
        </p:nvSpPr>
        <p:spPr>
          <a:xfrm>
            <a:off x="3057951" y="3513200"/>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02</a:t>
            </a:r>
            <a:endParaRPr/>
          </a:p>
        </p:txBody>
      </p:sp>
      <p:sp>
        <p:nvSpPr>
          <p:cNvPr id="98" name="Google Shape;98;p2"/>
          <p:cNvSpPr txBox="1"/>
          <p:nvPr/>
        </p:nvSpPr>
        <p:spPr>
          <a:xfrm>
            <a:off x="3057951" y="6754870"/>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05</a:t>
            </a:r>
            <a:endParaRPr/>
          </a:p>
        </p:txBody>
      </p:sp>
      <p:sp>
        <p:nvSpPr>
          <p:cNvPr id="99" name="Google Shape;99;p2"/>
          <p:cNvSpPr txBox="1"/>
          <p:nvPr/>
        </p:nvSpPr>
        <p:spPr>
          <a:xfrm>
            <a:off x="3057951" y="4593750"/>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03</a:t>
            </a:r>
            <a:endParaRPr/>
          </a:p>
        </p:txBody>
      </p:sp>
      <p:sp>
        <p:nvSpPr>
          <p:cNvPr id="100" name="Google Shape;100;p2"/>
          <p:cNvSpPr txBox="1"/>
          <p:nvPr/>
        </p:nvSpPr>
        <p:spPr>
          <a:xfrm>
            <a:off x="3057951" y="7835420"/>
            <a:ext cx="1286550" cy="907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06</a:t>
            </a:r>
            <a:endParaRPr/>
          </a:p>
        </p:txBody>
      </p:sp>
      <p:sp>
        <p:nvSpPr>
          <p:cNvPr id="101" name="Google Shape;101;p2"/>
          <p:cNvSpPr txBox="1"/>
          <p:nvPr/>
        </p:nvSpPr>
        <p:spPr>
          <a:xfrm>
            <a:off x="5190101" y="2619663"/>
            <a:ext cx="6590074"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Weighted Product (WP) &amp; WPM</a:t>
            </a:r>
            <a:endParaRPr/>
          </a:p>
        </p:txBody>
      </p:sp>
      <p:sp>
        <p:nvSpPr>
          <p:cNvPr id="102" name="Google Shape;102;p2"/>
          <p:cNvSpPr txBox="1"/>
          <p:nvPr/>
        </p:nvSpPr>
        <p:spPr>
          <a:xfrm>
            <a:off x="5190101" y="3616904"/>
            <a:ext cx="6296099"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Studi Kasus Seleksi Karyawan</a:t>
            </a:r>
            <a:endParaRPr/>
          </a:p>
        </p:txBody>
      </p:sp>
      <p:sp>
        <p:nvSpPr>
          <p:cNvPr id="103" name="Google Shape;103;p2"/>
          <p:cNvSpPr txBox="1"/>
          <p:nvPr/>
        </p:nvSpPr>
        <p:spPr>
          <a:xfrm>
            <a:off x="5190101" y="4697444"/>
            <a:ext cx="50635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Sumber Data</a:t>
            </a:r>
            <a:endParaRPr/>
          </a:p>
        </p:txBody>
      </p:sp>
      <p:sp>
        <p:nvSpPr>
          <p:cNvPr id="104" name="Google Shape;104;p2"/>
          <p:cNvSpPr txBox="1"/>
          <p:nvPr/>
        </p:nvSpPr>
        <p:spPr>
          <a:xfrm>
            <a:off x="5190101" y="5777984"/>
            <a:ext cx="6943978"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Proses Analisis Weighted Product</a:t>
            </a:r>
            <a:endParaRPr/>
          </a:p>
        </p:txBody>
      </p:sp>
      <p:sp>
        <p:nvSpPr>
          <p:cNvPr id="105" name="Google Shape;105;p2"/>
          <p:cNvSpPr txBox="1"/>
          <p:nvPr/>
        </p:nvSpPr>
        <p:spPr>
          <a:xfrm>
            <a:off x="5190101" y="8024123"/>
            <a:ext cx="5278515"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Pembahasan Hasil WP</a:t>
            </a:r>
            <a:endParaRPr/>
          </a:p>
        </p:txBody>
      </p:sp>
      <p:sp>
        <p:nvSpPr>
          <p:cNvPr id="106" name="Google Shape;106;p2"/>
          <p:cNvSpPr/>
          <p:nvPr/>
        </p:nvSpPr>
        <p:spPr>
          <a:xfrm>
            <a:off x="11054835" y="2171963"/>
            <a:ext cx="6616659" cy="6570882"/>
          </a:xfrm>
          <a:custGeom>
            <a:rect b="b" l="l" r="r" t="t"/>
            <a:pathLst>
              <a:path extrusionOk="0" h="6570882" w="6616659">
                <a:moveTo>
                  <a:pt x="0" y="0"/>
                </a:moveTo>
                <a:lnTo>
                  <a:pt x="6616660" y="0"/>
                </a:lnTo>
                <a:lnTo>
                  <a:pt x="6616660" y="6570882"/>
                </a:lnTo>
                <a:lnTo>
                  <a:pt x="0" y="6570882"/>
                </a:lnTo>
                <a:lnTo>
                  <a:pt x="0" y="0"/>
                </a:lnTo>
                <a:close/>
              </a:path>
            </a:pathLst>
          </a:custGeom>
          <a:blipFill rotWithShape="1">
            <a:blip r:embed="rId4">
              <a:alphaModFix/>
            </a:blip>
            <a:stretch>
              <a:fillRect b="0" l="0" r="0" t="0"/>
            </a:stretch>
          </a:blipFill>
          <a:ln>
            <a:noFill/>
          </a:ln>
        </p:spPr>
      </p:sp>
      <p:sp>
        <p:nvSpPr>
          <p:cNvPr id="107" name="Google Shape;107;p2"/>
          <p:cNvSpPr txBox="1"/>
          <p:nvPr/>
        </p:nvSpPr>
        <p:spPr>
          <a:xfrm>
            <a:off x="5190101" y="6900173"/>
            <a:ext cx="8097518"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2C3A4E"/>
                </a:solidFill>
                <a:latin typeface="Arimo"/>
                <a:ea typeface="Arimo"/>
                <a:cs typeface="Arimo"/>
                <a:sym typeface="Arimo"/>
              </a:rPr>
              <a:t>Tools dan Hasil Pengembangan WP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10" name="Shape 310"/>
        <p:cNvGrpSpPr/>
        <p:nvPr/>
      </p:nvGrpSpPr>
      <p:grpSpPr>
        <a:xfrm>
          <a:off x="0" y="0"/>
          <a:ext cx="0" cy="0"/>
          <a:chOff x="0" y="0"/>
          <a:chExt cx="0" cy="0"/>
        </a:xfrm>
      </p:grpSpPr>
      <p:sp>
        <p:nvSpPr>
          <p:cNvPr id="311" name="Google Shape;311;p26"/>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12" name="Google Shape;312;p26"/>
          <p:cNvSpPr txBox="1"/>
          <p:nvPr/>
        </p:nvSpPr>
        <p:spPr>
          <a:xfrm>
            <a:off x="1531425" y="952900"/>
            <a:ext cx="152253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II. Tools Python - Weighted Product </a:t>
            </a:r>
            <a:endParaRPr/>
          </a:p>
        </p:txBody>
      </p:sp>
      <p:pic>
        <p:nvPicPr>
          <p:cNvPr id="313" name="Google Shape;313;p26"/>
          <p:cNvPicPr preferRelativeResize="0"/>
          <p:nvPr/>
        </p:nvPicPr>
        <p:blipFill>
          <a:blip r:embed="rId3">
            <a:alphaModFix/>
          </a:blip>
          <a:stretch>
            <a:fillRect/>
          </a:stretch>
        </p:blipFill>
        <p:spPr>
          <a:xfrm>
            <a:off x="3876675" y="2387250"/>
            <a:ext cx="11062476" cy="6458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17" name="Shape 317"/>
        <p:cNvGrpSpPr/>
        <p:nvPr/>
      </p:nvGrpSpPr>
      <p:grpSpPr>
        <a:xfrm>
          <a:off x="0" y="0"/>
          <a:ext cx="0" cy="0"/>
          <a:chOff x="0" y="0"/>
          <a:chExt cx="0" cy="0"/>
        </a:xfrm>
      </p:grpSpPr>
      <p:sp>
        <p:nvSpPr>
          <p:cNvPr id="318" name="Google Shape;318;p27"/>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19" name="Google Shape;319;p27"/>
          <p:cNvSpPr txBox="1"/>
          <p:nvPr/>
        </p:nvSpPr>
        <p:spPr>
          <a:xfrm>
            <a:off x="1643161" y="896646"/>
            <a:ext cx="152251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Hasil Weighted Product </a:t>
            </a:r>
            <a:endParaRPr/>
          </a:p>
        </p:txBody>
      </p:sp>
      <p:grpSp>
        <p:nvGrpSpPr>
          <p:cNvPr id="320" name="Google Shape;320;p27"/>
          <p:cNvGrpSpPr/>
          <p:nvPr/>
        </p:nvGrpSpPr>
        <p:grpSpPr>
          <a:xfrm>
            <a:off x="11440334" y="3900591"/>
            <a:ext cx="5777388" cy="4711195"/>
            <a:chOff x="0" y="-19050"/>
            <a:chExt cx="1521617" cy="1240809"/>
          </a:xfrm>
        </p:grpSpPr>
        <p:sp>
          <p:nvSpPr>
            <p:cNvPr id="321" name="Google Shape;321;p27"/>
            <p:cNvSpPr/>
            <p:nvPr/>
          </p:nvSpPr>
          <p:spPr>
            <a:xfrm>
              <a:off x="0" y="0"/>
              <a:ext cx="1521617" cy="1221759"/>
            </a:xfrm>
            <a:custGeom>
              <a:rect b="b" l="l" r="r" t="t"/>
              <a:pathLst>
                <a:path extrusionOk="0" h="1221759" w="1521617">
                  <a:moveTo>
                    <a:pt x="68342" y="0"/>
                  </a:moveTo>
                  <a:lnTo>
                    <a:pt x="1453275" y="0"/>
                  </a:lnTo>
                  <a:cubicBezTo>
                    <a:pt x="1471400" y="0"/>
                    <a:pt x="1488783" y="7200"/>
                    <a:pt x="1501600" y="20017"/>
                  </a:cubicBezTo>
                  <a:cubicBezTo>
                    <a:pt x="1514416" y="32833"/>
                    <a:pt x="1521617" y="50217"/>
                    <a:pt x="1521617" y="68342"/>
                  </a:cubicBezTo>
                  <a:lnTo>
                    <a:pt x="1521617" y="1153417"/>
                  </a:lnTo>
                  <a:cubicBezTo>
                    <a:pt x="1521617" y="1171542"/>
                    <a:pt x="1514416" y="1188925"/>
                    <a:pt x="1501600" y="1201742"/>
                  </a:cubicBezTo>
                  <a:cubicBezTo>
                    <a:pt x="1488783" y="1214558"/>
                    <a:pt x="1471400" y="1221759"/>
                    <a:pt x="1453275" y="1221759"/>
                  </a:cubicBezTo>
                  <a:lnTo>
                    <a:pt x="68342" y="1221759"/>
                  </a:lnTo>
                  <a:cubicBezTo>
                    <a:pt x="50217" y="1221759"/>
                    <a:pt x="32833" y="1214558"/>
                    <a:pt x="20017" y="1201742"/>
                  </a:cubicBezTo>
                  <a:cubicBezTo>
                    <a:pt x="7200" y="1188925"/>
                    <a:pt x="0" y="1171542"/>
                    <a:pt x="0" y="1153417"/>
                  </a:cubicBezTo>
                  <a:lnTo>
                    <a:pt x="0" y="68342"/>
                  </a:lnTo>
                  <a:cubicBezTo>
                    <a:pt x="0" y="50217"/>
                    <a:pt x="7200" y="32833"/>
                    <a:pt x="20017" y="20017"/>
                  </a:cubicBezTo>
                  <a:cubicBezTo>
                    <a:pt x="32833" y="7200"/>
                    <a:pt x="50217" y="0"/>
                    <a:pt x="68342" y="0"/>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nvSpPr>
          <p:spPr>
            <a:xfrm>
              <a:off x="0" y="-19050"/>
              <a:ext cx="1521617" cy="1240809"/>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3" name="Google Shape;323;p27"/>
          <p:cNvSpPr txBox="1"/>
          <p:nvPr/>
        </p:nvSpPr>
        <p:spPr>
          <a:xfrm>
            <a:off x="11440334" y="4400641"/>
            <a:ext cx="5818966" cy="400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500" u="none" cap="none" strike="noStrike">
                <a:solidFill>
                  <a:srgbClr val="2C3A4E"/>
                </a:solidFill>
                <a:latin typeface="Arimo"/>
                <a:ea typeface="Arimo"/>
                <a:cs typeface="Arimo"/>
                <a:sym typeface="Arimo"/>
              </a:rPr>
              <a:t>Rumus Weighted Product</a:t>
            </a:r>
            <a:endParaRPr/>
          </a:p>
        </p:txBody>
      </p:sp>
      <p:sp>
        <p:nvSpPr>
          <p:cNvPr id="324" name="Google Shape;324;p27"/>
          <p:cNvSpPr/>
          <p:nvPr/>
        </p:nvSpPr>
        <p:spPr>
          <a:xfrm>
            <a:off x="13505809" y="6568483"/>
            <a:ext cx="1646438" cy="1580872"/>
          </a:xfrm>
          <a:custGeom>
            <a:rect b="b" l="l" r="r" t="t"/>
            <a:pathLst>
              <a:path extrusionOk="0" h="1580872" w="1646438">
                <a:moveTo>
                  <a:pt x="0" y="0"/>
                </a:moveTo>
                <a:lnTo>
                  <a:pt x="1646438" y="0"/>
                </a:lnTo>
                <a:lnTo>
                  <a:pt x="1646438" y="1580871"/>
                </a:lnTo>
                <a:lnTo>
                  <a:pt x="0" y="1580871"/>
                </a:lnTo>
                <a:lnTo>
                  <a:pt x="0" y="0"/>
                </a:lnTo>
                <a:close/>
              </a:path>
            </a:pathLst>
          </a:custGeom>
          <a:blipFill rotWithShape="1">
            <a:blip r:embed="rId3">
              <a:alphaModFix/>
            </a:blip>
            <a:stretch>
              <a:fillRect b="0" l="0" r="0" t="0"/>
            </a:stretch>
          </a:blipFill>
          <a:ln>
            <a:noFill/>
          </a:ln>
        </p:spPr>
      </p:sp>
      <p:sp>
        <p:nvSpPr>
          <p:cNvPr id="325" name="Google Shape;325;p27"/>
          <p:cNvSpPr/>
          <p:nvPr/>
        </p:nvSpPr>
        <p:spPr>
          <a:xfrm>
            <a:off x="12816300" y="5124642"/>
            <a:ext cx="3282295" cy="962550"/>
          </a:xfrm>
          <a:custGeom>
            <a:rect b="b" l="l" r="r" t="t"/>
            <a:pathLst>
              <a:path extrusionOk="0" h="962550" w="3282295">
                <a:moveTo>
                  <a:pt x="0" y="0"/>
                </a:moveTo>
                <a:lnTo>
                  <a:pt x="3282296" y="0"/>
                </a:lnTo>
                <a:lnTo>
                  <a:pt x="3282296" y="962550"/>
                </a:lnTo>
                <a:lnTo>
                  <a:pt x="0" y="962550"/>
                </a:lnTo>
                <a:lnTo>
                  <a:pt x="0" y="0"/>
                </a:lnTo>
                <a:close/>
              </a:path>
            </a:pathLst>
          </a:custGeom>
          <a:blipFill rotWithShape="1">
            <a:blip r:embed="rId4">
              <a:alphaModFix/>
            </a:blip>
            <a:stretch>
              <a:fillRect b="0" l="0" r="0" t="0"/>
            </a:stretch>
          </a:blipFill>
          <a:ln>
            <a:noFill/>
          </a:ln>
        </p:spPr>
      </p:sp>
      <p:sp>
        <p:nvSpPr>
          <p:cNvPr id="326" name="Google Shape;326;p27"/>
          <p:cNvSpPr txBox="1"/>
          <p:nvPr/>
        </p:nvSpPr>
        <p:spPr>
          <a:xfrm>
            <a:off x="3106860" y="2144421"/>
            <a:ext cx="12297900" cy="101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000" u="none" cap="none" strike="noStrike">
                <a:solidFill>
                  <a:srgbClr val="2C3A4E"/>
                </a:solidFill>
                <a:latin typeface="Arimo"/>
                <a:ea typeface="Arimo"/>
                <a:cs typeface="Arimo"/>
                <a:sym typeface="Arimo"/>
              </a:rPr>
              <a:t>Menggunakan Tools Python untuk Menghitung menggunakan rumus Weighted Product</a:t>
            </a:r>
            <a:endParaRPr/>
          </a:p>
        </p:txBody>
      </p:sp>
      <p:pic>
        <p:nvPicPr>
          <p:cNvPr id="327" name="Google Shape;327;p27"/>
          <p:cNvPicPr preferRelativeResize="0"/>
          <p:nvPr/>
        </p:nvPicPr>
        <p:blipFill>
          <a:blip r:embed="rId5">
            <a:alphaModFix/>
          </a:blip>
          <a:stretch>
            <a:fillRect/>
          </a:stretch>
        </p:blipFill>
        <p:spPr>
          <a:xfrm>
            <a:off x="1396600" y="3900600"/>
            <a:ext cx="9017947" cy="471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31" name="Shape 331"/>
        <p:cNvGrpSpPr/>
        <p:nvPr/>
      </p:nvGrpSpPr>
      <p:grpSpPr>
        <a:xfrm>
          <a:off x="0" y="0"/>
          <a:ext cx="0" cy="0"/>
          <a:chOff x="0" y="0"/>
          <a:chExt cx="0" cy="0"/>
        </a:xfrm>
      </p:grpSpPr>
      <p:sp>
        <p:nvSpPr>
          <p:cNvPr id="332" name="Google Shape;332;p28"/>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33" name="Google Shape;333;p28"/>
          <p:cNvSpPr txBox="1"/>
          <p:nvPr/>
        </p:nvSpPr>
        <p:spPr>
          <a:xfrm>
            <a:off x="1486952" y="3521727"/>
            <a:ext cx="8810400" cy="35718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06</a:t>
            </a:r>
            <a:endParaRPr/>
          </a:p>
          <a:p>
            <a:pPr indent="0" lvl="0" marL="0" marR="0" rtl="0" algn="ctr">
              <a:lnSpc>
                <a:spcPct val="120000"/>
              </a:lnSpc>
              <a:spcBef>
                <a:spcPts val="0"/>
              </a:spcBef>
              <a:spcAft>
                <a:spcPts val="0"/>
              </a:spcAft>
              <a:buNone/>
            </a:pPr>
            <a:r>
              <a:rPr b="1" i="0" lang="en-US" sz="7300" u="none" cap="none" strike="noStrike">
                <a:solidFill>
                  <a:srgbClr val="2C3A4E"/>
                </a:solidFill>
                <a:latin typeface="Poppins"/>
                <a:ea typeface="Poppins"/>
                <a:cs typeface="Poppins"/>
                <a:sym typeface="Poppins"/>
              </a:rPr>
              <a:t> Hasil Weighted Product</a:t>
            </a:r>
            <a:endParaRPr/>
          </a:p>
        </p:txBody>
      </p:sp>
      <p:sp>
        <p:nvSpPr>
          <p:cNvPr id="334" name="Google Shape;334;p28"/>
          <p:cNvSpPr/>
          <p:nvPr/>
        </p:nvSpPr>
        <p:spPr>
          <a:xfrm rot="5206614">
            <a:off x="14252214" y="-2508638"/>
            <a:ext cx="6682568" cy="7074676"/>
          </a:xfrm>
          <a:custGeom>
            <a:rect b="b" l="l" r="r" t="t"/>
            <a:pathLst>
              <a:path extrusionOk="0" h="7074676" w="6682568">
                <a:moveTo>
                  <a:pt x="0" y="0"/>
                </a:moveTo>
                <a:lnTo>
                  <a:pt x="6682568" y="0"/>
                </a:lnTo>
                <a:lnTo>
                  <a:pt x="6682568" y="7074676"/>
                </a:lnTo>
                <a:lnTo>
                  <a:pt x="0" y="7074676"/>
                </a:lnTo>
                <a:lnTo>
                  <a:pt x="0" y="0"/>
                </a:lnTo>
                <a:close/>
              </a:path>
            </a:pathLst>
          </a:custGeom>
          <a:blipFill rotWithShape="1">
            <a:blip r:embed="rId3">
              <a:alphaModFix/>
            </a:blip>
            <a:stretch>
              <a:fillRect b="0" l="0" r="0" t="0"/>
            </a:stretch>
          </a:blipFill>
          <a:ln>
            <a:noFill/>
          </a:ln>
        </p:spPr>
      </p:sp>
      <p:sp>
        <p:nvSpPr>
          <p:cNvPr id="335" name="Google Shape;335;p28"/>
          <p:cNvSpPr/>
          <p:nvPr/>
        </p:nvSpPr>
        <p:spPr>
          <a:xfrm>
            <a:off x="-778975" y="-1460181"/>
            <a:ext cx="3684277" cy="3900457"/>
          </a:xfrm>
          <a:custGeom>
            <a:rect b="b" l="l" r="r" t="t"/>
            <a:pathLst>
              <a:path extrusionOk="0" h="3900457" w="3684277">
                <a:moveTo>
                  <a:pt x="0" y="0"/>
                </a:moveTo>
                <a:lnTo>
                  <a:pt x="3684278" y="0"/>
                </a:lnTo>
                <a:lnTo>
                  <a:pt x="3684278" y="3900456"/>
                </a:lnTo>
                <a:lnTo>
                  <a:pt x="0" y="3900456"/>
                </a:lnTo>
                <a:lnTo>
                  <a:pt x="0" y="0"/>
                </a:lnTo>
                <a:close/>
              </a:path>
            </a:pathLst>
          </a:custGeom>
          <a:blipFill rotWithShape="1">
            <a:blip r:embed="rId3">
              <a:alphaModFix/>
            </a:blip>
            <a:stretch>
              <a:fillRect b="0" l="0" r="0" t="0"/>
            </a:stretch>
          </a:blipFill>
          <a:ln>
            <a:noFill/>
          </a:ln>
        </p:spPr>
      </p:sp>
      <p:sp>
        <p:nvSpPr>
          <p:cNvPr id="336" name="Google Shape;336;p28"/>
          <p:cNvSpPr/>
          <p:nvPr/>
        </p:nvSpPr>
        <p:spPr>
          <a:xfrm flipH="1" rot="-624462">
            <a:off x="15496477" y="7622142"/>
            <a:ext cx="2825586" cy="3272316"/>
          </a:xfrm>
          <a:custGeom>
            <a:rect b="b" l="l" r="r" t="t"/>
            <a:pathLst>
              <a:path extrusionOk="0" h="3272316" w="2825586">
                <a:moveTo>
                  <a:pt x="2825586" y="0"/>
                </a:moveTo>
                <a:lnTo>
                  <a:pt x="0" y="0"/>
                </a:lnTo>
                <a:lnTo>
                  <a:pt x="0" y="3272316"/>
                </a:lnTo>
                <a:lnTo>
                  <a:pt x="2825586" y="3272316"/>
                </a:lnTo>
                <a:lnTo>
                  <a:pt x="2825586" y="0"/>
                </a:lnTo>
                <a:close/>
              </a:path>
            </a:pathLst>
          </a:custGeom>
          <a:blipFill rotWithShape="1">
            <a:blip r:embed="rId4">
              <a:alphaModFix/>
            </a:blip>
            <a:stretch>
              <a:fillRect b="0" l="0" r="0" t="0"/>
            </a:stretch>
          </a:blipFill>
          <a:ln>
            <a:noFill/>
          </a:ln>
        </p:spPr>
      </p:sp>
      <p:sp>
        <p:nvSpPr>
          <p:cNvPr id="337" name="Google Shape;337;p28"/>
          <p:cNvSpPr/>
          <p:nvPr/>
        </p:nvSpPr>
        <p:spPr>
          <a:xfrm>
            <a:off x="11568371" y="3221074"/>
            <a:ext cx="3844913" cy="3844913"/>
          </a:xfrm>
          <a:custGeom>
            <a:rect b="b" l="l" r="r" t="t"/>
            <a:pathLst>
              <a:path extrusionOk="0" h="3844913" w="3844913">
                <a:moveTo>
                  <a:pt x="0" y="0"/>
                </a:moveTo>
                <a:lnTo>
                  <a:pt x="3844913" y="0"/>
                </a:lnTo>
                <a:lnTo>
                  <a:pt x="3844913" y="3844914"/>
                </a:lnTo>
                <a:lnTo>
                  <a:pt x="0" y="384491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41" name="Shape 341"/>
        <p:cNvGrpSpPr/>
        <p:nvPr/>
      </p:nvGrpSpPr>
      <p:grpSpPr>
        <a:xfrm>
          <a:off x="0" y="0"/>
          <a:ext cx="0" cy="0"/>
          <a:chOff x="0" y="0"/>
          <a:chExt cx="0" cy="0"/>
        </a:xfrm>
      </p:grpSpPr>
      <p:sp>
        <p:nvSpPr>
          <p:cNvPr id="342" name="Google Shape;342;p29"/>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43" name="Google Shape;343;p29"/>
          <p:cNvSpPr/>
          <p:nvPr/>
        </p:nvSpPr>
        <p:spPr>
          <a:xfrm>
            <a:off x="-6" y="-712848"/>
            <a:ext cx="20590340" cy="11447205"/>
          </a:xfrm>
          <a:custGeom>
            <a:rect b="b" l="l" r="r" t="t"/>
            <a:pathLst>
              <a:path extrusionOk="0" h="11447205" w="20590340">
                <a:moveTo>
                  <a:pt x="0" y="0"/>
                </a:moveTo>
                <a:lnTo>
                  <a:pt x="20590340" y="0"/>
                </a:lnTo>
                <a:lnTo>
                  <a:pt x="20590340" y="11447205"/>
                </a:lnTo>
                <a:lnTo>
                  <a:pt x="0" y="11447205"/>
                </a:lnTo>
                <a:lnTo>
                  <a:pt x="0" y="0"/>
                </a:lnTo>
                <a:close/>
              </a:path>
            </a:pathLst>
          </a:custGeom>
          <a:blipFill rotWithShape="1">
            <a:blip r:embed="rId3">
              <a:alphaModFix/>
            </a:blip>
            <a:stretch>
              <a:fillRect b="0" l="0" r="0" t="0"/>
            </a:stretch>
          </a:blipFill>
          <a:ln>
            <a:noFill/>
          </a:ln>
        </p:spPr>
      </p:sp>
      <p:sp>
        <p:nvSpPr>
          <p:cNvPr id="344" name="Google Shape;344;p29"/>
          <p:cNvSpPr txBox="1"/>
          <p:nvPr/>
        </p:nvSpPr>
        <p:spPr>
          <a:xfrm>
            <a:off x="1686424" y="1021481"/>
            <a:ext cx="15225150" cy="72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600" u="none" cap="none" strike="noStrike">
                <a:solidFill>
                  <a:srgbClr val="2C3A4E"/>
                </a:solidFill>
                <a:latin typeface="Arimo"/>
                <a:ea typeface="Arimo"/>
                <a:cs typeface="Arimo"/>
                <a:sym typeface="Arimo"/>
              </a:rPr>
              <a:t>Hasil Analisis Pemeringkatan Rekomendasi Karyawan</a:t>
            </a:r>
            <a:endParaRPr/>
          </a:p>
        </p:txBody>
      </p:sp>
      <p:sp>
        <p:nvSpPr>
          <p:cNvPr id="345" name="Google Shape;345;p29"/>
          <p:cNvSpPr txBox="1"/>
          <p:nvPr/>
        </p:nvSpPr>
        <p:spPr>
          <a:xfrm>
            <a:off x="2818185" y="6839244"/>
            <a:ext cx="3393750"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C3A4E"/>
                </a:solidFill>
                <a:latin typeface="Arimo"/>
                <a:ea typeface="Arimo"/>
                <a:cs typeface="Arimo"/>
                <a:sym typeface="Arimo"/>
              </a:rPr>
              <a:t>A6 = 66174</a:t>
            </a:r>
            <a:endParaRPr/>
          </a:p>
        </p:txBody>
      </p:sp>
      <p:sp>
        <p:nvSpPr>
          <p:cNvPr id="346" name="Google Shape;346;p29"/>
          <p:cNvSpPr txBox="1"/>
          <p:nvPr/>
        </p:nvSpPr>
        <p:spPr>
          <a:xfrm>
            <a:off x="2818185" y="7315999"/>
            <a:ext cx="3393750"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2C3A4E"/>
                </a:solidFill>
                <a:latin typeface="Poppins"/>
                <a:ea typeface="Poppins"/>
                <a:cs typeface="Poppins"/>
                <a:sym typeface="Poppins"/>
              </a:rPr>
              <a:t>Karyawan Prioritas No 4 Mendapat Promosi</a:t>
            </a:r>
            <a:endParaRPr/>
          </a:p>
        </p:txBody>
      </p:sp>
      <p:sp>
        <p:nvSpPr>
          <p:cNvPr id="347" name="Google Shape;347;p29"/>
          <p:cNvSpPr txBox="1"/>
          <p:nvPr/>
        </p:nvSpPr>
        <p:spPr>
          <a:xfrm>
            <a:off x="2818185" y="5330588"/>
            <a:ext cx="3393750"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C3A4E"/>
                </a:solidFill>
                <a:latin typeface="Arimo"/>
                <a:ea typeface="Arimo"/>
                <a:cs typeface="Arimo"/>
                <a:sym typeface="Arimo"/>
              </a:rPr>
              <a:t>A9 = 52945</a:t>
            </a:r>
            <a:endParaRPr/>
          </a:p>
        </p:txBody>
      </p:sp>
      <p:sp>
        <p:nvSpPr>
          <p:cNvPr id="348" name="Google Shape;348;p29"/>
          <p:cNvSpPr txBox="1"/>
          <p:nvPr/>
        </p:nvSpPr>
        <p:spPr>
          <a:xfrm>
            <a:off x="2818185" y="5807341"/>
            <a:ext cx="3393750"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2C3A4E"/>
                </a:solidFill>
                <a:latin typeface="Poppins"/>
                <a:ea typeface="Poppins"/>
                <a:cs typeface="Poppins"/>
                <a:sym typeface="Poppins"/>
              </a:rPr>
              <a:t>Karyawan Prioritas No 3 Mendapat Promosi</a:t>
            </a:r>
            <a:endParaRPr/>
          </a:p>
        </p:txBody>
      </p:sp>
      <p:sp>
        <p:nvSpPr>
          <p:cNvPr id="349" name="Google Shape;349;p29"/>
          <p:cNvSpPr txBox="1"/>
          <p:nvPr/>
        </p:nvSpPr>
        <p:spPr>
          <a:xfrm>
            <a:off x="2818185" y="3821929"/>
            <a:ext cx="3393750"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C3A4E"/>
                </a:solidFill>
                <a:latin typeface="Arimo"/>
                <a:ea typeface="Arimo"/>
                <a:cs typeface="Arimo"/>
                <a:sym typeface="Arimo"/>
              </a:rPr>
              <a:t>A8 = 31162</a:t>
            </a:r>
            <a:endParaRPr/>
          </a:p>
        </p:txBody>
      </p:sp>
      <p:sp>
        <p:nvSpPr>
          <p:cNvPr id="350" name="Google Shape;350;p29"/>
          <p:cNvSpPr txBox="1"/>
          <p:nvPr/>
        </p:nvSpPr>
        <p:spPr>
          <a:xfrm>
            <a:off x="2818185" y="4298685"/>
            <a:ext cx="3393750"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2C3A4E"/>
                </a:solidFill>
                <a:latin typeface="Poppins"/>
                <a:ea typeface="Poppins"/>
                <a:cs typeface="Poppins"/>
                <a:sym typeface="Poppins"/>
              </a:rPr>
              <a:t>Karyawan Prioritas No 2 Mendapat Promosi</a:t>
            </a:r>
            <a:endParaRPr/>
          </a:p>
        </p:txBody>
      </p:sp>
      <p:sp>
        <p:nvSpPr>
          <p:cNvPr id="351" name="Google Shape;351;p29"/>
          <p:cNvSpPr txBox="1"/>
          <p:nvPr/>
        </p:nvSpPr>
        <p:spPr>
          <a:xfrm>
            <a:off x="2818185" y="2304252"/>
            <a:ext cx="3393750"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C3A4E"/>
                </a:solidFill>
                <a:latin typeface="Arimo"/>
                <a:ea typeface="Arimo"/>
                <a:cs typeface="Arimo"/>
                <a:sym typeface="Arimo"/>
              </a:rPr>
              <a:t>A10 = 30703</a:t>
            </a:r>
            <a:endParaRPr/>
          </a:p>
        </p:txBody>
      </p:sp>
      <p:sp>
        <p:nvSpPr>
          <p:cNvPr id="352" name="Google Shape;352;p29"/>
          <p:cNvSpPr txBox="1"/>
          <p:nvPr/>
        </p:nvSpPr>
        <p:spPr>
          <a:xfrm>
            <a:off x="2818185" y="2790027"/>
            <a:ext cx="3393750"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2C3A4E"/>
                </a:solidFill>
                <a:latin typeface="Poppins"/>
                <a:ea typeface="Poppins"/>
                <a:cs typeface="Poppins"/>
                <a:sym typeface="Poppins"/>
              </a:rPr>
              <a:t>Karyawan Prioritas No 1 Mendapat Promosi</a:t>
            </a:r>
            <a:endParaRPr/>
          </a:p>
        </p:txBody>
      </p:sp>
      <p:sp>
        <p:nvSpPr>
          <p:cNvPr id="353" name="Google Shape;353;p29"/>
          <p:cNvSpPr txBox="1"/>
          <p:nvPr/>
        </p:nvSpPr>
        <p:spPr>
          <a:xfrm>
            <a:off x="2210224" y="8399148"/>
            <a:ext cx="14177700" cy="130800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2C3A4E"/>
                </a:solidFill>
                <a:latin typeface="Poppins"/>
                <a:ea typeface="Poppins"/>
                <a:cs typeface="Poppins"/>
                <a:sym typeface="Poppins"/>
              </a:rPr>
              <a:t>Hasil dari Perhitungan menggunakan </a:t>
            </a:r>
            <a:r>
              <a:rPr b="1" i="0" lang="en-US" sz="2499" u="none" cap="none" strike="noStrike">
                <a:solidFill>
                  <a:srgbClr val="2C3A4E"/>
                </a:solidFill>
                <a:latin typeface="Poppins"/>
                <a:ea typeface="Poppins"/>
                <a:cs typeface="Poppins"/>
                <a:sym typeface="Poppins"/>
              </a:rPr>
              <a:t>Rumus Manual Weighted Product, Tools Python dengan Rumus W</a:t>
            </a:r>
            <a:r>
              <a:rPr b="1" lang="en-US" sz="2499">
                <a:solidFill>
                  <a:srgbClr val="2C3A4E"/>
                </a:solidFill>
                <a:latin typeface="Poppins"/>
                <a:ea typeface="Poppins"/>
                <a:cs typeface="Poppins"/>
                <a:sym typeface="Poppins"/>
              </a:rPr>
              <a:t>P</a:t>
            </a:r>
            <a:r>
              <a:rPr b="1" i="0" lang="en-US" sz="2499" u="none" cap="none" strike="noStrike">
                <a:solidFill>
                  <a:srgbClr val="2C3A4E"/>
                </a:solidFill>
                <a:latin typeface="Poppins"/>
                <a:ea typeface="Poppins"/>
                <a:cs typeface="Poppins"/>
                <a:sym typeface="Poppins"/>
              </a:rPr>
              <a:t>,</a:t>
            </a:r>
            <a:r>
              <a:rPr b="0" i="0" lang="en-US" sz="2499" u="none" cap="none" strike="noStrike">
                <a:solidFill>
                  <a:srgbClr val="2C3A4E"/>
                </a:solidFill>
                <a:latin typeface="Poppins"/>
                <a:ea typeface="Poppins"/>
                <a:cs typeface="Poppins"/>
                <a:sym typeface="Poppins"/>
              </a:rPr>
              <a:t> didapatkan bahwa No ID Karyawan 30703 (A10) direkomendasikan sebagai Prioritas Utama untuk Promosi Karyawan</a:t>
            </a:r>
            <a:endParaRPr/>
          </a:p>
        </p:txBody>
      </p:sp>
      <p:sp>
        <p:nvSpPr>
          <p:cNvPr id="354" name="Google Shape;354;p29"/>
          <p:cNvSpPr/>
          <p:nvPr/>
        </p:nvSpPr>
        <p:spPr>
          <a:xfrm>
            <a:off x="2026924" y="3654506"/>
            <a:ext cx="366617" cy="1442371"/>
          </a:xfrm>
          <a:custGeom>
            <a:rect b="b" l="l" r="r" t="t"/>
            <a:pathLst>
              <a:path extrusionOk="0" h="1923161" w="488823">
                <a:moveTo>
                  <a:pt x="0" y="0"/>
                </a:moveTo>
                <a:lnTo>
                  <a:pt x="488823" y="0"/>
                </a:lnTo>
                <a:lnTo>
                  <a:pt x="488823" y="1923161"/>
                </a:lnTo>
                <a:lnTo>
                  <a:pt x="0" y="1923161"/>
                </a:lnTo>
                <a:close/>
              </a:path>
            </a:pathLst>
          </a:custGeom>
          <a:solidFill>
            <a:srgbClr val="FFC856"/>
          </a:solidFill>
          <a:ln>
            <a:noFill/>
          </a:ln>
        </p:spPr>
      </p:sp>
      <p:sp>
        <p:nvSpPr>
          <p:cNvPr id="355" name="Google Shape;355;p29"/>
          <p:cNvSpPr/>
          <p:nvPr/>
        </p:nvSpPr>
        <p:spPr>
          <a:xfrm>
            <a:off x="2026924" y="5143500"/>
            <a:ext cx="366617" cy="1442371"/>
          </a:xfrm>
          <a:custGeom>
            <a:rect b="b" l="l" r="r" t="t"/>
            <a:pathLst>
              <a:path extrusionOk="0" h="1923161" w="488823">
                <a:moveTo>
                  <a:pt x="0" y="0"/>
                </a:moveTo>
                <a:lnTo>
                  <a:pt x="488823" y="0"/>
                </a:lnTo>
                <a:lnTo>
                  <a:pt x="488823" y="1923161"/>
                </a:lnTo>
                <a:lnTo>
                  <a:pt x="0" y="1923161"/>
                </a:lnTo>
                <a:close/>
              </a:path>
            </a:pathLst>
          </a:custGeom>
          <a:solidFill>
            <a:srgbClr val="FFFFFF"/>
          </a:solidFill>
          <a:ln>
            <a:noFill/>
          </a:ln>
        </p:spPr>
      </p:sp>
      <p:sp>
        <p:nvSpPr>
          <p:cNvPr id="356" name="Google Shape;356;p29"/>
          <p:cNvSpPr/>
          <p:nvPr/>
        </p:nvSpPr>
        <p:spPr>
          <a:xfrm>
            <a:off x="2026924" y="2212106"/>
            <a:ext cx="366522" cy="1442371"/>
          </a:xfrm>
          <a:custGeom>
            <a:rect b="b" l="l" r="r" t="t"/>
            <a:pathLst>
              <a:path extrusionOk="0" h="1923161" w="488696">
                <a:moveTo>
                  <a:pt x="81407" y="0"/>
                </a:moveTo>
                <a:lnTo>
                  <a:pt x="407289" y="0"/>
                </a:lnTo>
                <a:cubicBezTo>
                  <a:pt x="452247" y="0"/>
                  <a:pt x="488696" y="36449"/>
                  <a:pt x="488696" y="81407"/>
                </a:cubicBezTo>
                <a:lnTo>
                  <a:pt x="488696" y="1923161"/>
                </a:lnTo>
                <a:lnTo>
                  <a:pt x="0" y="1923161"/>
                </a:lnTo>
                <a:lnTo>
                  <a:pt x="0" y="81407"/>
                </a:lnTo>
                <a:cubicBezTo>
                  <a:pt x="0" y="36449"/>
                  <a:pt x="36449" y="0"/>
                  <a:pt x="81407" y="0"/>
                </a:cubicBezTo>
                <a:close/>
              </a:path>
            </a:pathLst>
          </a:custGeom>
          <a:solidFill>
            <a:srgbClr val="915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rot="10800000">
            <a:off x="2055208" y="6623403"/>
            <a:ext cx="366617" cy="1442371"/>
          </a:xfrm>
          <a:custGeom>
            <a:rect b="b" l="l" r="r" t="t"/>
            <a:pathLst>
              <a:path extrusionOk="0" h="1923161" w="488823">
                <a:moveTo>
                  <a:pt x="407289" y="0"/>
                </a:moveTo>
                <a:lnTo>
                  <a:pt x="81407" y="0"/>
                </a:lnTo>
                <a:cubicBezTo>
                  <a:pt x="36449" y="0"/>
                  <a:pt x="0" y="36449"/>
                  <a:pt x="0" y="81407"/>
                </a:cubicBezTo>
                <a:lnTo>
                  <a:pt x="0" y="1923161"/>
                </a:lnTo>
                <a:lnTo>
                  <a:pt x="488823" y="1923161"/>
                </a:lnTo>
                <a:lnTo>
                  <a:pt x="488823" y="81407"/>
                </a:lnTo>
                <a:cubicBezTo>
                  <a:pt x="488823" y="36449"/>
                  <a:pt x="452374" y="0"/>
                  <a:pt x="407289" y="0"/>
                </a:cubicBezTo>
                <a:close/>
              </a:path>
            </a:pathLst>
          </a:custGeom>
          <a:solidFill>
            <a:srgbClr val="F45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29"/>
          <p:cNvPicPr preferRelativeResize="0"/>
          <p:nvPr/>
        </p:nvPicPr>
        <p:blipFill rotWithShape="1">
          <a:blip r:embed="rId4">
            <a:alphaModFix/>
          </a:blip>
          <a:srcRect b="0" l="0" r="0" t="0"/>
          <a:stretch/>
        </p:blipFill>
        <p:spPr>
          <a:xfrm>
            <a:off x="6604105" y="1572573"/>
            <a:ext cx="10292660" cy="6957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62" name="Shape 362"/>
        <p:cNvGrpSpPr/>
        <p:nvPr/>
      </p:nvGrpSpPr>
      <p:grpSpPr>
        <a:xfrm>
          <a:off x="0" y="0"/>
          <a:ext cx="0" cy="0"/>
          <a:chOff x="0" y="0"/>
          <a:chExt cx="0" cy="0"/>
        </a:xfrm>
      </p:grpSpPr>
      <p:sp>
        <p:nvSpPr>
          <p:cNvPr id="363" name="Google Shape;363;p30"/>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64" name="Google Shape;364;p30"/>
          <p:cNvSpPr txBox="1"/>
          <p:nvPr/>
        </p:nvSpPr>
        <p:spPr>
          <a:xfrm>
            <a:off x="1761998" y="1339825"/>
            <a:ext cx="152251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Link Tautan Dokumen</a:t>
            </a:r>
            <a:endParaRPr/>
          </a:p>
        </p:txBody>
      </p:sp>
      <p:grpSp>
        <p:nvGrpSpPr>
          <p:cNvPr id="365" name="Google Shape;365;p30"/>
          <p:cNvGrpSpPr/>
          <p:nvPr/>
        </p:nvGrpSpPr>
        <p:grpSpPr>
          <a:xfrm>
            <a:off x="1531425" y="3067215"/>
            <a:ext cx="15686297" cy="5619857"/>
            <a:chOff x="0" y="-19050"/>
            <a:chExt cx="4131370" cy="1480127"/>
          </a:xfrm>
        </p:grpSpPr>
        <p:sp>
          <p:nvSpPr>
            <p:cNvPr id="366" name="Google Shape;366;p30"/>
            <p:cNvSpPr/>
            <p:nvPr/>
          </p:nvSpPr>
          <p:spPr>
            <a:xfrm>
              <a:off x="0" y="0"/>
              <a:ext cx="4131370" cy="1461077"/>
            </a:xfrm>
            <a:custGeom>
              <a:rect b="b" l="l" r="r" t="t"/>
              <a:pathLst>
                <a:path extrusionOk="0" h="1461077" w="4131370">
                  <a:moveTo>
                    <a:pt x="25171" y="0"/>
                  </a:moveTo>
                  <a:lnTo>
                    <a:pt x="4106199" y="0"/>
                  </a:lnTo>
                  <a:cubicBezTo>
                    <a:pt x="4112875" y="0"/>
                    <a:pt x="4119278" y="2652"/>
                    <a:pt x="4123998" y="7372"/>
                  </a:cubicBezTo>
                  <a:cubicBezTo>
                    <a:pt x="4128719" y="12093"/>
                    <a:pt x="4131370" y="18495"/>
                    <a:pt x="4131370" y="25171"/>
                  </a:cubicBezTo>
                  <a:lnTo>
                    <a:pt x="4131370" y="1435906"/>
                  </a:lnTo>
                  <a:cubicBezTo>
                    <a:pt x="4131370" y="1442582"/>
                    <a:pt x="4128719" y="1448984"/>
                    <a:pt x="4123998" y="1453705"/>
                  </a:cubicBezTo>
                  <a:cubicBezTo>
                    <a:pt x="4119278" y="1458425"/>
                    <a:pt x="4112875" y="1461077"/>
                    <a:pt x="4106199" y="1461077"/>
                  </a:cubicBezTo>
                  <a:lnTo>
                    <a:pt x="25171" y="1461077"/>
                  </a:lnTo>
                  <a:cubicBezTo>
                    <a:pt x="18495" y="1461077"/>
                    <a:pt x="12093" y="1458425"/>
                    <a:pt x="7372" y="1453705"/>
                  </a:cubicBezTo>
                  <a:cubicBezTo>
                    <a:pt x="2652" y="1448984"/>
                    <a:pt x="0" y="1442582"/>
                    <a:pt x="0" y="1435906"/>
                  </a:cubicBezTo>
                  <a:lnTo>
                    <a:pt x="0" y="25171"/>
                  </a:lnTo>
                  <a:cubicBezTo>
                    <a:pt x="0" y="18495"/>
                    <a:pt x="2652" y="12093"/>
                    <a:pt x="7372" y="7372"/>
                  </a:cubicBezTo>
                  <a:cubicBezTo>
                    <a:pt x="12093" y="2652"/>
                    <a:pt x="18495" y="0"/>
                    <a:pt x="25171" y="0"/>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txBox="1"/>
            <p:nvPr/>
          </p:nvSpPr>
          <p:spPr>
            <a:xfrm>
              <a:off x="0" y="-19050"/>
              <a:ext cx="4131370" cy="1480127"/>
            </a:xfrm>
            <a:prstGeom prst="rect">
              <a:avLst/>
            </a:prstGeom>
            <a:solidFill>
              <a:srgbClr val="B7CAF3"/>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8" name="Google Shape;368;p30"/>
          <p:cNvSpPr txBox="1"/>
          <p:nvPr/>
        </p:nvSpPr>
        <p:spPr>
          <a:xfrm>
            <a:off x="1953555" y="4034925"/>
            <a:ext cx="14919900" cy="846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500" u="none" cap="none" strike="noStrike">
                <a:solidFill>
                  <a:srgbClr val="2C3A4E"/>
                </a:solidFill>
                <a:latin typeface="Arimo"/>
                <a:ea typeface="Arimo"/>
                <a:cs typeface="Arimo"/>
                <a:sym typeface="Arimo"/>
              </a:rPr>
              <a:t>Link Google Colab : </a:t>
            </a:r>
            <a:endParaRPr/>
          </a:p>
          <a:p>
            <a:pPr indent="0" lvl="0" marL="0" marR="0" rtl="0" algn="ctr">
              <a:lnSpc>
                <a:spcPct val="120000"/>
              </a:lnSpc>
              <a:spcBef>
                <a:spcPts val="0"/>
              </a:spcBef>
              <a:spcAft>
                <a:spcPts val="0"/>
              </a:spcAft>
              <a:buNone/>
            </a:pPr>
            <a:r>
              <a:rPr b="1" i="0" lang="en-US" sz="2500" u="sng" cap="none" strike="noStrike">
                <a:solidFill>
                  <a:srgbClr val="2C3A4E"/>
                </a:solidFill>
                <a:latin typeface="Arimo"/>
                <a:ea typeface="Arimo"/>
                <a:cs typeface="Arimo"/>
                <a:sym typeface="Arimo"/>
                <a:hlinkClick r:id="rId3">
                  <a:extLst>
                    <a:ext uri="{A12FA001-AC4F-418D-AE19-62706E023703}">
                      <ahyp:hlinkClr val="tx"/>
                    </a:ext>
                  </a:extLst>
                </a:hlinkClick>
              </a:rPr>
              <a:t>https://colab.research.google.com/drive/1dkC7UjDKFlue-Kfhf3NZupu_N6TQTPcW?usp=sharing</a:t>
            </a:r>
            <a:endParaRPr/>
          </a:p>
        </p:txBody>
      </p:sp>
      <p:sp>
        <p:nvSpPr>
          <p:cNvPr id="369" name="Google Shape;369;p30"/>
          <p:cNvSpPr txBox="1"/>
          <p:nvPr/>
        </p:nvSpPr>
        <p:spPr>
          <a:xfrm>
            <a:off x="1761998" y="6156755"/>
            <a:ext cx="15303000" cy="1308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500" u="none" cap="none" strike="noStrike">
                <a:solidFill>
                  <a:srgbClr val="2C3A4E"/>
                </a:solidFill>
                <a:latin typeface="Arimo"/>
                <a:ea typeface="Arimo"/>
                <a:cs typeface="Arimo"/>
                <a:sym typeface="Arimo"/>
              </a:rPr>
              <a:t>Link Excel / Spreadsheet : </a:t>
            </a:r>
            <a:endParaRPr/>
          </a:p>
          <a:p>
            <a:pPr indent="0" lvl="0" marL="0" marR="0" rtl="0" algn="ctr">
              <a:lnSpc>
                <a:spcPct val="120000"/>
              </a:lnSpc>
              <a:spcBef>
                <a:spcPts val="0"/>
              </a:spcBef>
              <a:spcAft>
                <a:spcPts val="0"/>
              </a:spcAft>
              <a:buNone/>
            </a:pPr>
            <a:r>
              <a:rPr b="1" i="0" lang="en-US" sz="2500" u="sng" cap="none" strike="noStrike">
                <a:solidFill>
                  <a:srgbClr val="2C3A4E"/>
                </a:solidFill>
                <a:latin typeface="Arimo"/>
                <a:ea typeface="Arimo"/>
                <a:cs typeface="Arimo"/>
                <a:sym typeface="Arimo"/>
                <a:hlinkClick r:id="rId4">
                  <a:extLst>
                    <a:ext uri="{A12FA001-AC4F-418D-AE19-62706E023703}">
                      <ahyp:hlinkClr val="tx"/>
                    </a:ext>
                  </a:extLst>
                </a:hlinkClick>
              </a:rPr>
              <a:t>https://docs.google.com/document/d/1-MincMIy9p2bo0Q2dtx8J2u4wOjHH_4dE9k1LGSAy8E/edit?usp=sharing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73" name="Shape 373"/>
        <p:cNvGrpSpPr/>
        <p:nvPr/>
      </p:nvGrpSpPr>
      <p:grpSpPr>
        <a:xfrm>
          <a:off x="0" y="0"/>
          <a:ext cx="0" cy="0"/>
          <a:chOff x="0" y="0"/>
          <a:chExt cx="0" cy="0"/>
        </a:xfrm>
      </p:grpSpPr>
      <p:sp>
        <p:nvSpPr>
          <p:cNvPr id="374" name="Google Shape;374;p31"/>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10"/>
            </a:srgbClr>
          </a:solidFill>
          <a:ln>
            <a:noFill/>
          </a:ln>
        </p:spPr>
      </p:sp>
      <p:grpSp>
        <p:nvGrpSpPr>
          <p:cNvPr id="375" name="Google Shape;375;p31"/>
          <p:cNvGrpSpPr/>
          <p:nvPr/>
        </p:nvGrpSpPr>
        <p:grpSpPr>
          <a:xfrm>
            <a:off x="1531425" y="2895776"/>
            <a:ext cx="15686399" cy="6346785"/>
            <a:chOff x="0" y="-19050"/>
            <a:chExt cx="4131370" cy="1480127"/>
          </a:xfrm>
        </p:grpSpPr>
        <p:sp>
          <p:nvSpPr>
            <p:cNvPr id="376" name="Google Shape;376;p31"/>
            <p:cNvSpPr/>
            <p:nvPr/>
          </p:nvSpPr>
          <p:spPr>
            <a:xfrm>
              <a:off x="0" y="0"/>
              <a:ext cx="4131370" cy="1461077"/>
            </a:xfrm>
            <a:custGeom>
              <a:rect b="b" l="l" r="r" t="t"/>
              <a:pathLst>
                <a:path extrusionOk="0" h="1461077" w="4131370">
                  <a:moveTo>
                    <a:pt x="25171" y="0"/>
                  </a:moveTo>
                  <a:lnTo>
                    <a:pt x="4106199" y="0"/>
                  </a:lnTo>
                  <a:cubicBezTo>
                    <a:pt x="4112875" y="0"/>
                    <a:pt x="4119278" y="2652"/>
                    <a:pt x="4123998" y="7372"/>
                  </a:cubicBezTo>
                  <a:cubicBezTo>
                    <a:pt x="4128719" y="12093"/>
                    <a:pt x="4131370" y="18495"/>
                    <a:pt x="4131370" y="25171"/>
                  </a:cubicBezTo>
                  <a:lnTo>
                    <a:pt x="4131370" y="1435906"/>
                  </a:lnTo>
                  <a:cubicBezTo>
                    <a:pt x="4131370" y="1442582"/>
                    <a:pt x="4128719" y="1448984"/>
                    <a:pt x="4123998" y="1453705"/>
                  </a:cubicBezTo>
                  <a:cubicBezTo>
                    <a:pt x="4119278" y="1458425"/>
                    <a:pt x="4112875" y="1461077"/>
                    <a:pt x="4106199" y="1461077"/>
                  </a:cubicBezTo>
                  <a:lnTo>
                    <a:pt x="25171" y="1461077"/>
                  </a:lnTo>
                  <a:cubicBezTo>
                    <a:pt x="18495" y="1461077"/>
                    <a:pt x="12093" y="1458425"/>
                    <a:pt x="7372" y="1453705"/>
                  </a:cubicBezTo>
                  <a:cubicBezTo>
                    <a:pt x="2652" y="1448984"/>
                    <a:pt x="0" y="1442582"/>
                    <a:pt x="0" y="1435906"/>
                  </a:cubicBezTo>
                  <a:lnTo>
                    <a:pt x="0" y="25171"/>
                  </a:lnTo>
                  <a:cubicBezTo>
                    <a:pt x="0" y="18495"/>
                    <a:pt x="2652" y="12093"/>
                    <a:pt x="7372" y="7372"/>
                  </a:cubicBezTo>
                  <a:cubicBezTo>
                    <a:pt x="12093" y="2652"/>
                    <a:pt x="18495" y="0"/>
                    <a:pt x="25171" y="0"/>
                  </a:cubicBezTo>
                  <a:close/>
                </a:path>
              </a:pathLst>
            </a:custGeom>
            <a:solidFill>
              <a:srgbClr val="B7C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txBox="1"/>
            <p:nvPr/>
          </p:nvSpPr>
          <p:spPr>
            <a:xfrm>
              <a:off x="0" y="-19050"/>
              <a:ext cx="4131370" cy="1480127"/>
            </a:xfrm>
            <a:prstGeom prst="rect">
              <a:avLst/>
            </a:prstGeom>
            <a:solidFill>
              <a:srgbClr val="B7CAF3"/>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8" name="Google Shape;378;p31"/>
          <p:cNvSpPr/>
          <p:nvPr/>
        </p:nvSpPr>
        <p:spPr>
          <a:xfrm>
            <a:off x="16491552" y="8563104"/>
            <a:ext cx="1285298" cy="1288802"/>
          </a:xfrm>
          <a:custGeom>
            <a:rect b="b" l="l" r="r" t="t"/>
            <a:pathLst>
              <a:path extrusionOk="0" h="1288802" w="1285298">
                <a:moveTo>
                  <a:pt x="0" y="0"/>
                </a:moveTo>
                <a:lnTo>
                  <a:pt x="1285298" y="0"/>
                </a:lnTo>
                <a:lnTo>
                  <a:pt x="1285298" y="1288802"/>
                </a:lnTo>
                <a:lnTo>
                  <a:pt x="0" y="1288802"/>
                </a:lnTo>
                <a:lnTo>
                  <a:pt x="0" y="0"/>
                </a:lnTo>
                <a:close/>
              </a:path>
            </a:pathLst>
          </a:custGeom>
          <a:blipFill rotWithShape="1">
            <a:blip r:embed="rId3">
              <a:alphaModFix/>
            </a:blip>
            <a:stretch>
              <a:fillRect b="0" l="0" r="0" t="0"/>
            </a:stretch>
          </a:blipFill>
          <a:ln>
            <a:noFill/>
          </a:ln>
        </p:spPr>
      </p:sp>
      <p:sp>
        <p:nvSpPr>
          <p:cNvPr id="379" name="Google Shape;379;p31"/>
          <p:cNvSpPr/>
          <p:nvPr/>
        </p:nvSpPr>
        <p:spPr>
          <a:xfrm>
            <a:off x="-2337538" y="-2810220"/>
            <a:ext cx="5388217" cy="5304262"/>
          </a:xfrm>
          <a:custGeom>
            <a:rect b="b" l="l" r="r" t="t"/>
            <a:pathLst>
              <a:path extrusionOk="0" h="5304262" w="5388217">
                <a:moveTo>
                  <a:pt x="0" y="0"/>
                </a:moveTo>
                <a:lnTo>
                  <a:pt x="5388218" y="0"/>
                </a:lnTo>
                <a:lnTo>
                  <a:pt x="5388218" y="5304262"/>
                </a:lnTo>
                <a:lnTo>
                  <a:pt x="0" y="5304262"/>
                </a:lnTo>
                <a:lnTo>
                  <a:pt x="0" y="0"/>
                </a:lnTo>
                <a:close/>
              </a:path>
            </a:pathLst>
          </a:custGeom>
          <a:blipFill rotWithShape="1">
            <a:blip r:embed="rId4">
              <a:alphaModFix/>
            </a:blip>
            <a:stretch>
              <a:fillRect b="0" l="0" r="0" t="0"/>
            </a:stretch>
          </a:blipFill>
          <a:ln>
            <a:noFill/>
          </a:ln>
        </p:spPr>
      </p:sp>
      <p:sp>
        <p:nvSpPr>
          <p:cNvPr id="380" name="Google Shape;380;p31"/>
          <p:cNvSpPr txBox="1"/>
          <p:nvPr/>
        </p:nvSpPr>
        <p:spPr>
          <a:xfrm>
            <a:off x="1531425" y="1303417"/>
            <a:ext cx="152253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Tautan Artikel Jurnal &amp; Sumber Data</a:t>
            </a:r>
            <a:endParaRPr/>
          </a:p>
        </p:txBody>
      </p:sp>
      <p:sp>
        <p:nvSpPr>
          <p:cNvPr id="381" name="Google Shape;381;p31"/>
          <p:cNvSpPr txBox="1"/>
          <p:nvPr/>
        </p:nvSpPr>
        <p:spPr>
          <a:xfrm>
            <a:off x="1531425" y="3321863"/>
            <a:ext cx="15225300" cy="5402700"/>
          </a:xfrm>
          <a:prstGeom prst="rect">
            <a:avLst/>
          </a:prstGeom>
          <a:noFill/>
          <a:ln>
            <a:noFill/>
          </a:ln>
        </p:spPr>
        <p:txBody>
          <a:bodyPr anchorCtr="0" anchor="t" bIns="0" lIns="0" spcFirstLastPara="1" rIns="0" wrap="square" tIns="0">
            <a:spAutoFit/>
          </a:bodyPr>
          <a:lstStyle/>
          <a:p>
            <a:pPr indent="-291465" lvl="1" marL="582930" marR="0" rtl="0" algn="just">
              <a:lnSpc>
                <a:spcPct val="120000"/>
              </a:lnSpc>
              <a:spcBef>
                <a:spcPts val="0"/>
              </a:spcBef>
              <a:spcAft>
                <a:spcPts val="0"/>
              </a:spcAft>
              <a:buClr>
                <a:srgbClr val="2C3A4E"/>
              </a:buClr>
              <a:buSzPts val="2700"/>
              <a:buFont typeface="Arial"/>
              <a:buChar char="•"/>
            </a:pPr>
            <a:r>
              <a:rPr b="0" i="0" lang="en-US" sz="2700" u="none" cap="none" strike="noStrike">
                <a:solidFill>
                  <a:srgbClr val="2C3A4E"/>
                </a:solidFill>
                <a:latin typeface="Arimo"/>
                <a:ea typeface="Arimo"/>
                <a:cs typeface="Arimo"/>
                <a:sym typeface="Arimo"/>
              </a:rPr>
              <a:t>Decision support system for new employee recruitment using weighted product method, https://ieeexplore.ieee.org/stamp/stamp.jsp?tp=&amp;arnumber=7892459</a:t>
            </a:r>
            <a:endParaRPr/>
          </a:p>
          <a:p>
            <a:pPr indent="0" lvl="0" marL="0" marR="0" rtl="0" algn="just">
              <a:lnSpc>
                <a:spcPct val="120000"/>
              </a:lnSpc>
              <a:spcBef>
                <a:spcPts val="0"/>
              </a:spcBef>
              <a:spcAft>
                <a:spcPts val="0"/>
              </a:spcAft>
              <a:buNone/>
            </a:pPr>
            <a:r>
              <a:t/>
            </a:r>
            <a:endParaRPr b="0" i="0" sz="2700" u="none" cap="none" strike="noStrike">
              <a:solidFill>
                <a:srgbClr val="2C3A4E"/>
              </a:solidFill>
              <a:latin typeface="Arimo"/>
              <a:ea typeface="Arimo"/>
              <a:cs typeface="Arimo"/>
              <a:sym typeface="Arimo"/>
            </a:endParaRPr>
          </a:p>
          <a:p>
            <a:pPr indent="-291465" lvl="1" marL="582930" marR="0" rtl="0" algn="just">
              <a:lnSpc>
                <a:spcPct val="120000"/>
              </a:lnSpc>
              <a:spcBef>
                <a:spcPts val="0"/>
              </a:spcBef>
              <a:spcAft>
                <a:spcPts val="0"/>
              </a:spcAft>
              <a:buClr>
                <a:srgbClr val="2C3A4E"/>
              </a:buClr>
              <a:buSzPts val="2700"/>
              <a:buFont typeface="Arial"/>
              <a:buChar char="•"/>
            </a:pPr>
            <a:r>
              <a:rPr b="0" i="0" lang="en-US" sz="2700" u="none" cap="none" strike="noStrike">
                <a:solidFill>
                  <a:srgbClr val="2C3A4E"/>
                </a:solidFill>
                <a:latin typeface="Arimo"/>
                <a:ea typeface="Arimo"/>
                <a:cs typeface="Arimo"/>
                <a:sym typeface="Arimo"/>
              </a:rPr>
              <a:t>Simulation of the Weighted Product Method in the Tri Pramana-Based Formative-Summative Evaluation Application, https://ieeexplore.ieee.org/stamp/stamp.jsp?tp=&amp;arnumber=9990611</a:t>
            </a:r>
            <a:endParaRPr/>
          </a:p>
          <a:p>
            <a:pPr indent="0" lvl="0" marL="0" marR="0" rtl="0" algn="just">
              <a:lnSpc>
                <a:spcPct val="120000"/>
              </a:lnSpc>
              <a:spcBef>
                <a:spcPts val="0"/>
              </a:spcBef>
              <a:spcAft>
                <a:spcPts val="0"/>
              </a:spcAft>
              <a:buNone/>
            </a:pPr>
            <a:r>
              <a:t/>
            </a:r>
            <a:endParaRPr b="0" i="0" sz="2700" u="none" cap="none" strike="noStrike">
              <a:solidFill>
                <a:srgbClr val="2C3A4E"/>
              </a:solidFill>
              <a:latin typeface="Arimo"/>
              <a:ea typeface="Arimo"/>
              <a:cs typeface="Arimo"/>
              <a:sym typeface="Arimo"/>
            </a:endParaRPr>
          </a:p>
          <a:p>
            <a:pPr indent="-291465" lvl="1" marL="582930" marR="0" rtl="0" algn="just">
              <a:lnSpc>
                <a:spcPct val="120000"/>
              </a:lnSpc>
              <a:spcBef>
                <a:spcPts val="0"/>
              </a:spcBef>
              <a:spcAft>
                <a:spcPts val="0"/>
              </a:spcAft>
              <a:buClr>
                <a:srgbClr val="2C3A4E"/>
              </a:buClr>
              <a:buSzPts val="2700"/>
              <a:buFont typeface="Arial"/>
              <a:buChar char="•"/>
            </a:pPr>
            <a:r>
              <a:rPr b="0" i="0" lang="en-US" sz="2700" u="none" cap="none" strike="noStrike">
                <a:solidFill>
                  <a:srgbClr val="2C3A4E"/>
                </a:solidFill>
                <a:latin typeface="Arimo"/>
                <a:ea typeface="Arimo"/>
                <a:cs typeface="Arimo"/>
                <a:sym typeface="Arimo"/>
              </a:rPr>
              <a:t>Implementation of Weighted Product Method as Fuzzy Multi-Criteria Decision Analysis (FMADM) in Vendor Selection, https://ieeexplore.ieee.org/stamp/stamp.jsp?tp=&amp;arnumber=10010305</a:t>
            </a:r>
            <a:endParaRPr/>
          </a:p>
          <a:p>
            <a:pPr indent="0" lvl="0" marL="0" marR="0" rtl="0" algn="l">
              <a:lnSpc>
                <a:spcPct val="120000"/>
              </a:lnSpc>
              <a:spcBef>
                <a:spcPts val="0"/>
              </a:spcBef>
              <a:spcAft>
                <a:spcPts val="0"/>
              </a:spcAft>
              <a:buNone/>
            </a:pPr>
            <a:r>
              <a:t/>
            </a:r>
            <a:endParaRPr b="0" i="0" sz="2700" u="none" cap="none" strike="noStrike">
              <a:solidFill>
                <a:srgbClr val="2C3A4E"/>
              </a:solidFill>
              <a:latin typeface="Arimo"/>
              <a:ea typeface="Arimo"/>
              <a:cs typeface="Arimo"/>
              <a:sym typeface="Arimo"/>
            </a:endParaRPr>
          </a:p>
          <a:p>
            <a:pPr indent="0" lvl="0" marL="0" marR="0" rtl="0" algn="l">
              <a:lnSpc>
                <a:spcPct val="120000"/>
              </a:lnSpc>
              <a:spcBef>
                <a:spcPts val="0"/>
              </a:spcBef>
              <a:spcAft>
                <a:spcPts val="0"/>
              </a:spcAft>
              <a:buNone/>
            </a:pPr>
            <a:r>
              <a:t/>
            </a:r>
            <a:endParaRPr b="0" i="0" sz="2700" u="none" cap="none" strike="noStrike">
              <a:solidFill>
                <a:srgbClr val="2C3A4E"/>
              </a:solidFill>
              <a:latin typeface="Arimo"/>
              <a:ea typeface="Arimo"/>
              <a:cs typeface="Arimo"/>
              <a:sym typeface="Arimo"/>
            </a:endParaRPr>
          </a:p>
        </p:txBody>
      </p:sp>
      <p:sp>
        <p:nvSpPr>
          <p:cNvPr id="382" name="Google Shape;382;p31"/>
          <p:cNvSpPr txBox="1"/>
          <p:nvPr/>
        </p:nvSpPr>
        <p:spPr>
          <a:xfrm>
            <a:off x="1531426" y="8064688"/>
            <a:ext cx="15104100" cy="914400"/>
          </a:xfrm>
          <a:prstGeom prst="rect">
            <a:avLst/>
          </a:prstGeom>
          <a:noFill/>
          <a:ln>
            <a:noFill/>
          </a:ln>
        </p:spPr>
        <p:txBody>
          <a:bodyPr anchorCtr="0" anchor="t" bIns="0" lIns="0" spcFirstLastPara="1" rIns="0" wrap="square" tIns="0">
            <a:spAutoFit/>
          </a:bodyPr>
          <a:lstStyle/>
          <a:p>
            <a:pPr indent="-291465" lvl="1" marL="582932" marR="0" rtl="0" algn="just">
              <a:lnSpc>
                <a:spcPct val="120000"/>
              </a:lnSpc>
              <a:spcBef>
                <a:spcPts val="0"/>
              </a:spcBef>
              <a:spcAft>
                <a:spcPts val="0"/>
              </a:spcAft>
              <a:buClr>
                <a:srgbClr val="2C3A4E"/>
              </a:buClr>
              <a:buSzPts val="2700"/>
              <a:buFont typeface="Arial"/>
              <a:buChar char="•"/>
            </a:pPr>
            <a:r>
              <a:rPr b="1" i="0" lang="en-US" sz="2700" u="none" cap="none" strike="noStrike">
                <a:solidFill>
                  <a:srgbClr val="2C3A4E"/>
                </a:solidFill>
                <a:latin typeface="Arimo"/>
                <a:ea typeface="Arimo"/>
                <a:cs typeface="Arimo"/>
                <a:sym typeface="Arimo"/>
              </a:rPr>
              <a:t>https://www.kaggle.com/datasets/sanjanchaudhari/employees-performance-for-hr-analytics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86" name="Shape 386"/>
        <p:cNvGrpSpPr/>
        <p:nvPr/>
      </p:nvGrpSpPr>
      <p:grpSpPr>
        <a:xfrm>
          <a:off x="0" y="0"/>
          <a:ext cx="0" cy="0"/>
          <a:chOff x="0" y="0"/>
          <a:chExt cx="0" cy="0"/>
        </a:xfrm>
      </p:grpSpPr>
      <p:sp>
        <p:nvSpPr>
          <p:cNvPr id="387" name="Google Shape;387;p32"/>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88" name="Google Shape;388;p32"/>
          <p:cNvSpPr/>
          <p:nvPr/>
        </p:nvSpPr>
        <p:spPr>
          <a:xfrm>
            <a:off x="-3052993" y="-2811074"/>
            <a:ext cx="7371911" cy="6566517"/>
          </a:xfrm>
          <a:custGeom>
            <a:rect b="b" l="l" r="r" t="t"/>
            <a:pathLst>
              <a:path extrusionOk="0" h="6566517" w="7371911">
                <a:moveTo>
                  <a:pt x="0" y="0"/>
                </a:moveTo>
                <a:lnTo>
                  <a:pt x="7371912" y="0"/>
                </a:lnTo>
                <a:lnTo>
                  <a:pt x="7371912" y="6566516"/>
                </a:lnTo>
                <a:lnTo>
                  <a:pt x="0" y="6566516"/>
                </a:lnTo>
                <a:lnTo>
                  <a:pt x="0" y="0"/>
                </a:lnTo>
                <a:close/>
              </a:path>
            </a:pathLst>
          </a:custGeom>
          <a:blipFill rotWithShape="1">
            <a:blip r:embed="rId3">
              <a:alphaModFix/>
            </a:blip>
            <a:stretch>
              <a:fillRect b="0" l="0" r="0" t="0"/>
            </a:stretch>
          </a:blipFill>
          <a:ln>
            <a:noFill/>
          </a:ln>
        </p:spPr>
      </p:sp>
      <p:sp>
        <p:nvSpPr>
          <p:cNvPr id="389" name="Google Shape;389;p32"/>
          <p:cNvSpPr/>
          <p:nvPr/>
        </p:nvSpPr>
        <p:spPr>
          <a:xfrm>
            <a:off x="16848000" y="8449000"/>
            <a:ext cx="1977930" cy="2164566"/>
          </a:xfrm>
          <a:custGeom>
            <a:rect b="b" l="l" r="r" t="t"/>
            <a:pathLst>
              <a:path extrusionOk="0" h="2164566" w="1977930">
                <a:moveTo>
                  <a:pt x="0" y="0"/>
                </a:moveTo>
                <a:lnTo>
                  <a:pt x="1977930" y="0"/>
                </a:lnTo>
                <a:lnTo>
                  <a:pt x="1977930" y="2164566"/>
                </a:lnTo>
                <a:lnTo>
                  <a:pt x="0" y="2164566"/>
                </a:lnTo>
                <a:lnTo>
                  <a:pt x="0" y="0"/>
                </a:lnTo>
                <a:close/>
              </a:path>
            </a:pathLst>
          </a:custGeom>
          <a:blipFill rotWithShape="1">
            <a:blip r:embed="rId4">
              <a:alphaModFix/>
            </a:blip>
            <a:stretch>
              <a:fillRect b="0" l="0" r="0" t="0"/>
            </a:stretch>
          </a:blipFill>
          <a:ln>
            <a:noFill/>
          </a:ln>
        </p:spPr>
      </p:sp>
      <p:sp>
        <p:nvSpPr>
          <p:cNvPr id="390" name="Google Shape;390;p32"/>
          <p:cNvSpPr txBox="1"/>
          <p:nvPr/>
        </p:nvSpPr>
        <p:spPr>
          <a:xfrm>
            <a:off x="1531425" y="1447441"/>
            <a:ext cx="152251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Alokasi Kontribusi Anggota</a:t>
            </a:r>
            <a:endParaRPr/>
          </a:p>
        </p:txBody>
      </p:sp>
      <p:graphicFrame>
        <p:nvGraphicFramePr>
          <p:cNvPr id="391" name="Google Shape;391;p32"/>
          <p:cNvGraphicFramePr/>
          <p:nvPr/>
        </p:nvGraphicFramePr>
        <p:xfrm>
          <a:off x="2722919" y="3136163"/>
          <a:ext cx="3000000" cy="3000000"/>
        </p:xfrm>
        <a:graphic>
          <a:graphicData uri="http://schemas.openxmlformats.org/drawingml/2006/table">
            <a:tbl>
              <a:tblPr>
                <a:noFill/>
                <a:tableStyleId>{5544D99E-274B-4FF8-A8CA-14F5933E2C41}</a:tableStyleId>
              </a:tblPr>
              <a:tblGrid>
                <a:gridCol w="1713300"/>
                <a:gridCol w="5047050"/>
                <a:gridCol w="6081825"/>
              </a:tblGrid>
              <a:tr h="591550">
                <a:tc>
                  <a:txBody>
                    <a:bodyPr/>
                    <a:lstStyle/>
                    <a:p>
                      <a:pPr indent="0" lvl="0" marL="0" marR="0" rtl="0" algn="ctr">
                        <a:lnSpc>
                          <a:spcPct val="119958"/>
                        </a:lnSpc>
                        <a:spcBef>
                          <a:spcPts val="0"/>
                        </a:spcBef>
                        <a:spcAft>
                          <a:spcPts val="0"/>
                        </a:spcAft>
                        <a:buNone/>
                      </a:pPr>
                      <a:r>
                        <a:rPr b="1" lang="en-US" sz="2400" u="none" cap="none" strike="noStrike">
                          <a:solidFill>
                            <a:srgbClr val="2C3A4E"/>
                          </a:solidFill>
                          <a:latin typeface="Arimo"/>
                          <a:ea typeface="Arimo"/>
                          <a:cs typeface="Arimo"/>
                          <a:sym typeface="Arimo"/>
                        </a:rPr>
                        <a:t>No</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2C3A4E"/>
                          </a:solidFill>
                          <a:latin typeface="Arimo"/>
                          <a:ea typeface="Arimo"/>
                          <a:cs typeface="Arimo"/>
                          <a:sym typeface="Arimo"/>
                        </a:rPr>
                        <a:t>Nama Anggota</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2C3A4E"/>
                          </a:solidFill>
                          <a:latin typeface="Arimo"/>
                          <a:ea typeface="Arimo"/>
                          <a:cs typeface="Arimo"/>
                          <a:sym typeface="Arimo"/>
                        </a:rPr>
                        <a:t>Bagian</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94A8D4"/>
                    </a:solidFill>
                  </a:tcPr>
                </a:tc>
              </a:tr>
              <a:tr h="1421600">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Arimo"/>
                          <a:ea typeface="Arimo"/>
                          <a:cs typeface="Arimo"/>
                          <a:sym typeface="Arimo"/>
                        </a:rPr>
                        <a:t>1</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Nandana Rifqi Irfansyah</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Metode Pengembangan; Tools Pengembangan, Proses &amp; Hasil Analisis Weighted Product</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1059050">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Arimo"/>
                          <a:ea typeface="Arimo"/>
                          <a:cs typeface="Arimo"/>
                          <a:sym typeface="Arimo"/>
                        </a:rPr>
                        <a:t>2</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Mikail Muhammad Muzakki </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Tools Pengembangan</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786175">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Arimo"/>
                          <a:ea typeface="Arimo"/>
                          <a:cs typeface="Arimo"/>
                          <a:sym typeface="Arimo"/>
                        </a:rPr>
                        <a:t>3</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Fadhilla Miftakhul Jannah</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Studi Kasus</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786175">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Arimo"/>
                          <a:ea typeface="Arimo"/>
                          <a:cs typeface="Arimo"/>
                          <a:sym typeface="Arimo"/>
                        </a:rPr>
                        <a:t>4</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Theressa Zaratrusha</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Sumber Data</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r h="1059050">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Arimo"/>
                          <a:ea typeface="Arimo"/>
                          <a:cs typeface="Arimo"/>
                          <a:sym typeface="Arimo"/>
                        </a:rPr>
                        <a:t>5</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Semua</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c>
                  <a:txBody>
                    <a:bodyPr/>
                    <a:lstStyle/>
                    <a:p>
                      <a:pPr indent="0" lvl="0" marL="0" marR="0" rtl="0" algn="ctr">
                        <a:lnSpc>
                          <a:spcPct val="119958"/>
                        </a:lnSpc>
                        <a:spcBef>
                          <a:spcPts val="0"/>
                        </a:spcBef>
                        <a:spcAft>
                          <a:spcPts val="0"/>
                        </a:spcAft>
                        <a:buNone/>
                      </a:pPr>
                      <a:r>
                        <a:rPr lang="en-US" sz="2400" u="none" cap="none" strike="noStrike">
                          <a:solidFill>
                            <a:srgbClr val="2C3A4E"/>
                          </a:solidFill>
                          <a:latin typeface="Poppins"/>
                          <a:ea typeface="Poppins"/>
                          <a:cs typeface="Poppins"/>
                          <a:sym typeface="Poppins"/>
                        </a:rPr>
                        <a:t>Penentuan Atribut, Pembobotan Kriteria</a:t>
                      </a:r>
                      <a:endParaRPr sz="1100" u="none" cap="none" strike="noStrike"/>
                    </a:p>
                  </a:txBody>
                  <a:tcPr marT="45700" marB="45700" marR="45700" marL="457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B7CAF3"/>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395" name="Shape 395"/>
        <p:cNvGrpSpPr/>
        <p:nvPr/>
      </p:nvGrpSpPr>
      <p:grpSpPr>
        <a:xfrm>
          <a:off x="0" y="0"/>
          <a:ext cx="0" cy="0"/>
          <a:chOff x="0" y="0"/>
          <a:chExt cx="0" cy="0"/>
        </a:xfrm>
      </p:grpSpPr>
      <p:sp>
        <p:nvSpPr>
          <p:cNvPr id="396" name="Google Shape;396;p33"/>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397" name="Google Shape;397;p33"/>
          <p:cNvSpPr/>
          <p:nvPr/>
        </p:nvSpPr>
        <p:spPr>
          <a:xfrm>
            <a:off x="-2159353" y="355435"/>
            <a:ext cx="20611864" cy="11310213"/>
          </a:xfrm>
          <a:custGeom>
            <a:rect b="b" l="l" r="r" t="t"/>
            <a:pathLst>
              <a:path extrusionOk="0" h="11310213" w="20611864">
                <a:moveTo>
                  <a:pt x="0" y="0"/>
                </a:moveTo>
                <a:lnTo>
                  <a:pt x="20611864" y="0"/>
                </a:lnTo>
                <a:lnTo>
                  <a:pt x="20611864" y="11310212"/>
                </a:lnTo>
                <a:lnTo>
                  <a:pt x="0" y="11310212"/>
                </a:lnTo>
                <a:lnTo>
                  <a:pt x="0" y="0"/>
                </a:lnTo>
                <a:close/>
              </a:path>
            </a:pathLst>
          </a:custGeom>
          <a:blipFill rotWithShape="1">
            <a:blip r:embed="rId3">
              <a:alphaModFix/>
            </a:blip>
            <a:stretch>
              <a:fillRect b="0" l="0" r="0" t="0"/>
            </a:stretch>
          </a:blipFill>
          <a:ln>
            <a:noFill/>
          </a:ln>
        </p:spPr>
      </p:sp>
      <p:sp>
        <p:nvSpPr>
          <p:cNvPr id="398" name="Google Shape;398;p33"/>
          <p:cNvSpPr/>
          <p:nvPr/>
        </p:nvSpPr>
        <p:spPr>
          <a:xfrm>
            <a:off x="2420350" y="8389502"/>
            <a:ext cx="2091213" cy="411194"/>
          </a:xfrm>
          <a:custGeom>
            <a:rect b="b" l="l" r="r" t="t"/>
            <a:pathLst>
              <a:path extrusionOk="0" h="548259" w="2788285">
                <a:moveTo>
                  <a:pt x="1394968" y="0"/>
                </a:moveTo>
                <a:cubicBezTo>
                  <a:pt x="624713" y="0"/>
                  <a:pt x="0" y="121920"/>
                  <a:pt x="0" y="274066"/>
                </a:cubicBezTo>
                <a:cubicBezTo>
                  <a:pt x="0" y="426466"/>
                  <a:pt x="624713" y="548259"/>
                  <a:pt x="1394968" y="548259"/>
                </a:cubicBezTo>
                <a:cubicBezTo>
                  <a:pt x="2165223" y="548259"/>
                  <a:pt x="2788285" y="426339"/>
                  <a:pt x="2788285" y="274066"/>
                </a:cubicBezTo>
                <a:cubicBezTo>
                  <a:pt x="2788285" y="121920"/>
                  <a:pt x="2164969" y="0"/>
                  <a:pt x="1394968" y="0"/>
                </a:cubicBezTo>
                <a:close/>
              </a:path>
            </a:pathLst>
          </a:custGeom>
          <a:solidFill>
            <a:srgbClr val="2C3A4E">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txBox="1"/>
          <p:nvPr/>
        </p:nvSpPr>
        <p:spPr>
          <a:xfrm>
            <a:off x="7630266" y="3746562"/>
            <a:ext cx="8948767" cy="31623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b="1" i="0" lang="en-US" sz="10299" u="none" cap="none" strike="noStrike">
                <a:solidFill>
                  <a:srgbClr val="2C3A4E"/>
                </a:solidFill>
                <a:latin typeface="Arimo"/>
                <a:ea typeface="Arimo"/>
                <a:cs typeface="Arimo"/>
                <a:sym typeface="Arimo"/>
              </a:rPr>
              <a:t>Thanks</a:t>
            </a:r>
            <a:endParaRPr/>
          </a:p>
          <a:p>
            <a:pPr indent="0" lvl="0" marL="0" marR="0" rtl="0" algn="ctr">
              <a:lnSpc>
                <a:spcPct val="120001"/>
              </a:lnSpc>
              <a:spcBef>
                <a:spcPts val="0"/>
              </a:spcBef>
              <a:spcAft>
                <a:spcPts val="0"/>
              </a:spcAft>
              <a:buNone/>
            </a:pPr>
            <a:r>
              <a:rPr b="1" i="0" lang="en-US" sz="10299" u="none" cap="none" strike="noStrike">
                <a:solidFill>
                  <a:srgbClr val="2C3A4E"/>
                </a:solidFill>
                <a:latin typeface="Arimo"/>
                <a:ea typeface="Arimo"/>
                <a:cs typeface="Arimo"/>
                <a:sym typeface="Arimo"/>
              </a:rPr>
              <a:t>for attention!</a:t>
            </a:r>
            <a:endParaRPr/>
          </a:p>
        </p:txBody>
      </p:sp>
      <p:sp>
        <p:nvSpPr>
          <p:cNvPr id="400" name="Google Shape;400;p33"/>
          <p:cNvSpPr/>
          <p:nvPr/>
        </p:nvSpPr>
        <p:spPr>
          <a:xfrm>
            <a:off x="3492100" y="1619500"/>
            <a:ext cx="3101435" cy="4159568"/>
          </a:xfrm>
          <a:custGeom>
            <a:rect b="b" l="l" r="r" t="t"/>
            <a:pathLst>
              <a:path extrusionOk="0" h="5546090" w="4135247">
                <a:moveTo>
                  <a:pt x="114046" y="0"/>
                </a:moveTo>
                <a:cubicBezTo>
                  <a:pt x="43688" y="46990"/>
                  <a:pt x="0" y="122301"/>
                  <a:pt x="0" y="209550"/>
                </a:cubicBezTo>
                <a:lnTo>
                  <a:pt x="0" y="5294757"/>
                </a:lnTo>
                <a:cubicBezTo>
                  <a:pt x="0" y="5433822"/>
                  <a:pt x="114046" y="5546090"/>
                  <a:pt x="251333" y="5546090"/>
                </a:cubicBezTo>
                <a:lnTo>
                  <a:pt x="3893947" y="5546090"/>
                </a:lnTo>
                <a:cubicBezTo>
                  <a:pt x="4006215" y="5546090"/>
                  <a:pt x="4103370" y="5470652"/>
                  <a:pt x="4135247" y="5368544"/>
                </a:cubicBezTo>
                <a:cubicBezTo>
                  <a:pt x="4094988" y="5395341"/>
                  <a:pt x="4048125" y="5410454"/>
                  <a:pt x="3996055" y="5410454"/>
                </a:cubicBezTo>
                <a:lnTo>
                  <a:pt x="353568" y="5410454"/>
                </a:lnTo>
                <a:cubicBezTo>
                  <a:pt x="216281" y="5410454"/>
                  <a:pt x="102235" y="5298186"/>
                  <a:pt x="102235" y="5159121"/>
                </a:cubicBezTo>
                <a:lnTo>
                  <a:pt x="102235" y="73787"/>
                </a:lnTo>
                <a:cubicBezTo>
                  <a:pt x="102235" y="48768"/>
                  <a:pt x="107315" y="23495"/>
                  <a:pt x="114046" y="0"/>
                </a:cubicBezTo>
                <a:close/>
              </a:path>
            </a:pathLst>
          </a:custGeom>
          <a:solidFill>
            <a:srgbClr val="2C3A4E">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5639731" y="2734166"/>
            <a:ext cx="679895" cy="753999"/>
          </a:xfrm>
          <a:custGeom>
            <a:rect b="b" l="l" r="r" t="t"/>
            <a:pathLst>
              <a:path extrusionOk="0" h="1005332" w="906526">
                <a:moveTo>
                  <a:pt x="872998" y="0"/>
                </a:moveTo>
                <a:lnTo>
                  <a:pt x="33528" y="0"/>
                </a:lnTo>
                <a:cubicBezTo>
                  <a:pt x="15113" y="0"/>
                  <a:pt x="0" y="13335"/>
                  <a:pt x="0" y="33528"/>
                </a:cubicBezTo>
                <a:lnTo>
                  <a:pt x="0" y="971804"/>
                </a:lnTo>
                <a:cubicBezTo>
                  <a:pt x="0" y="990219"/>
                  <a:pt x="15113" y="1005332"/>
                  <a:pt x="33528" y="1005332"/>
                </a:cubicBezTo>
                <a:lnTo>
                  <a:pt x="872998" y="1005332"/>
                </a:lnTo>
                <a:cubicBezTo>
                  <a:pt x="891413" y="1005332"/>
                  <a:pt x="906526" y="990219"/>
                  <a:pt x="906526" y="971804"/>
                </a:cubicBezTo>
                <a:lnTo>
                  <a:pt x="906526" y="33528"/>
                </a:lnTo>
                <a:cubicBezTo>
                  <a:pt x="906399" y="13335"/>
                  <a:pt x="891413" y="0"/>
                  <a:pt x="872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3568726" y="1486302"/>
            <a:ext cx="3109040" cy="4190980"/>
          </a:xfrm>
          <a:custGeom>
            <a:rect b="b" l="l" r="r" t="t"/>
            <a:pathLst>
              <a:path extrusionOk="0" h="4190980" w="3109040">
                <a:moveTo>
                  <a:pt x="0" y="0"/>
                </a:moveTo>
                <a:lnTo>
                  <a:pt x="3109040" y="0"/>
                </a:lnTo>
                <a:lnTo>
                  <a:pt x="3109040" y="4190980"/>
                </a:lnTo>
                <a:lnTo>
                  <a:pt x="0" y="4190980"/>
                </a:lnTo>
                <a:lnTo>
                  <a:pt x="0" y="0"/>
                </a:lnTo>
                <a:close/>
              </a:path>
            </a:pathLst>
          </a:custGeom>
          <a:blipFill rotWithShape="1">
            <a:blip r:embed="rId4">
              <a:alphaModFix/>
            </a:blip>
            <a:stretch>
              <a:fillRect b="0" l="0" r="0" t="0"/>
            </a:stretch>
          </a:blipFill>
          <a:ln>
            <a:noFill/>
          </a:ln>
        </p:spPr>
      </p:sp>
      <p:sp>
        <p:nvSpPr>
          <p:cNvPr id="403" name="Google Shape;403;p33"/>
          <p:cNvSpPr/>
          <p:nvPr/>
        </p:nvSpPr>
        <p:spPr>
          <a:xfrm>
            <a:off x="5639731" y="2734166"/>
            <a:ext cx="679895" cy="753999"/>
          </a:xfrm>
          <a:custGeom>
            <a:rect b="b" l="l" r="r" t="t"/>
            <a:pathLst>
              <a:path extrusionOk="0" h="1005332" w="906526">
                <a:moveTo>
                  <a:pt x="33528" y="0"/>
                </a:moveTo>
                <a:cubicBezTo>
                  <a:pt x="15113" y="0"/>
                  <a:pt x="0" y="13335"/>
                  <a:pt x="0" y="33528"/>
                </a:cubicBezTo>
                <a:lnTo>
                  <a:pt x="0" y="971804"/>
                </a:lnTo>
                <a:cubicBezTo>
                  <a:pt x="0" y="990219"/>
                  <a:pt x="15113" y="1005332"/>
                  <a:pt x="33528" y="1005332"/>
                </a:cubicBezTo>
                <a:lnTo>
                  <a:pt x="872998" y="1005332"/>
                </a:lnTo>
                <a:cubicBezTo>
                  <a:pt x="891413" y="1005332"/>
                  <a:pt x="906526" y="990219"/>
                  <a:pt x="906526" y="971804"/>
                </a:cubicBezTo>
                <a:lnTo>
                  <a:pt x="906526" y="33528"/>
                </a:lnTo>
                <a:cubicBezTo>
                  <a:pt x="906399" y="13335"/>
                  <a:pt x="891413" y="0"/>
                  <a:pt x="872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5755314" y="3008153"/>
            <a:ext cx="69152" cy="132017"/>
          </a:xfrm>
          <a:custGeom>
            <a:rect b="b" l="l" r="r" t="t"/>
            <a:pathLst>
              <a:path extrusionOk="0" h="176022" w="92202">
                <a:moveTo>
                  <a:pt x="46990" y="11684"/>
                </a:moveTo>
                <a:cubicBezTo>
                  <a:pt x="21844" y="0"/>
                  <a:pt x="0" y="25019"/>
                  <a:pt x="0" y="67056"/>
                </a:cubicBezTo>
                <a:cubicBezTo>
                  <a:pt x="0" y="109093"/>
                  <a:pt x="21844" y="152527"/>
                  <a:pt x="46990" y="165862"/>
                </a:cubicBezTo>
                <a:cubicBezTo>
                  <a:pt x="72009" y="176022"/>
                  <a:pt x="92202" y="155829"/>
                  <a:pt x="92202" y="110744"/>
                </a:cubicBezTo>
                <a:cubicBezTo>
                  <a:pt x="92202" y="70358"/>
                  <a:pt x="73787" y="23368"/>
                  <a:pt x="46990" y="11684"/>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5765340" y="3026950"/>
            <a:ext cx="50388" cy="98012"/>
          </a:xfrm>
          <a:custGeom>
            <a:rect b="b" l="l" r="r" t="t"/>
            <a:pathLst>
              <a:path extrusionOk="0" h="130683" w="67183">
                <a:moveTo>
                  <a:pt x="33655" y="8382"/>
                </a:moveTo>
                <a:cubicBezTo>
                  <a:pt x="15240" y="0"/>
                  <a:pt x="0" y="20066"/>
                  <a:pt x="0" y="50292"/>
                </a:cubicBezTo>
                <a:cubicBezTo>
                  <a:pt x="0" y="82169"/>
                  <a:pt x="15240" y="114046"/>
                  <a:pt x="33655" y="122301"/>
                </a:cubicBezTo>
                <a:cubicBezTo>
                  <a:pt x="52070" y="130683"/>
                  <a:pt x="67183" y="114046"/>
                  <a:pt x="67183" y="82169"/>
                </a:cubicBezTo>
                <a:cubicBezTo>
                  <a:pt x="67183" y="50292"/>
                  <a:pt x="52070" y="16764"/>
                  <a:pt x="33655" y="8382"/>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5791823" y="3080990"/>
            <a:ext cx="32671" cy="49054"/>
          </a:xfrm>
          <a:custGeom>
            <a:rect b="b" l="l" r="r" t="t"/>
            <a:pathLst>
              <a:path extrusionOk="0" h="65405" w="43561">
                <a:moveTo>
                  <a:pt x="6604" y="20066"/>
                </a:moveTo>
                <a:cubicBezTo>
                  <a:pt x="0" y="35179"/>
                  <a:pt x="1524" y="51943"/>
                  <a:pt x="10033" y="58674"/>
                </a:cubicBezTo>
                <a:cubicBezTo>
                  <a:pt x="18288" y="65405"/>
                  <a:pt x="31877" y="60325"/>
                  <a:pt x="38481" y="45339"/>
                </a:cubicBezTo>
                <a:cubicBezTo>
                  <a:pt x="43561" y="31877"/>
                  <a:pt x="41910" y="15113"/>
                  <a:pt x="33528" y="8509"/>
                </a:cubicBezTo>
                <a:cubicBezTo>
                  <a:pt x="23368" y="0"/>
                  <a:pt x="13335" y="6731"/>
                  <a:pt x="6604" y="20066"/>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5755314" y="2897541"/>
            <a:ext cx="130683" cy="255080"/>
          </a:xfrm>
          <a:custGeom>
            <a:rect b="b" l="l" r="r" t="t"/>
            <a:pathLst>
              <a:path extrusionOk="0" h="340106" w="174244">
                <a:moveTo>
                  <a:pt x="41910" y="43688"/>
                </a:moveTo>
                <a:cubicBezTo>
                  <a:pt x="41910" y="43688"/>
                  <a:pt x="0" y="160909"/>
                  <a:pt x="80518" y="251460"/>
                </a:cubicBezTo>
                <a:cubicBezTo>
                  <a:pt x="162560" y="340106"/>
                  <a:pt x="174244" y="0"/>
                  <a:pt x="41910" y="4368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5669917" y="3307174"/>
            <a:ext cx="649605" cy="180975"/>
          </a:xfrm>
          <a:custGeom>
            <a:rect b="b" l="l" r="r" t="t"/>
            <a:pathLst>
              <a:path extrusionOk="0" h="241300" w="866140">
                <a:moveTo>
                  <a:pt x="866140" y="207899"/>
                </a:moveTo>
                <a:lnTo>
                  <a:pt x="866140" y="107188"/>
                </a:lnTo>
                <a:cubicBezTo>
                  <a:pt x="733933" y="57023"/>
                  <a:pt x="564642" y="11811"/>
                  <a:pt x="457327" y="0"/>
                </a:cubicBezTo>
                <a:cubicBezTo>
                  <a:pt x="457327" y="0"/>
                  <a:pt x="30099" y="145796"/>
                  <a:pt x="3302" y="224663"/>
                </a:cubicBezTo>
                <a:cubicBezTo>
                  <a:pt x="1651" y="227965"/>
                  <a:pt x="1651" y="234569"/>
                  <a:pt x="0" y="241300"/>
                </a:cubicBezTo>
                <a:lnTo>
                  <a:pt x="830961" y="241300"/>
                </a:lnTo>
                <a:cubicBezTo>
                  <a:pt x="851027" y="241300"/>
                  <a:pt x="866140" y="226187"/>
                  <a:pt x="866140" y="207772"/>
                </a:cubicBezTo>
                <a:close/>
              </a:path>
            </a:pathLst>
          </a:custGeom>
          <a:solidFill>
            <a:srgbClr val="2C3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5961433" y="3488175"/>
            <a:ext cx="85439" cy="8763"/>
          </a:xfrm>
          <a:custGeom>
            <a:rect b="b" l="l" r="r" t="t"/>
            <a:pathLst>
              <a:path extrusionOk="0" h="11684" w="113919">
                <a:moveTo>
                  <a:pt x="0" y="11684"/>
                </a:moveTo>
                <a:lnTo>
                  <a:pt x="113919" y="11684"/>
                </a:lnTo>
                <a:lnTo>
                  <a:pt x="108966" y="0"/>
                </a:lnTo>
                <a:lnTo>
                  <a:pt x="1651" y="0"/>
                </a:lnTo>
                <a:close/>
              </a:path>
            </a:pathLst>
          </a:custGeom>
          <a:solidFill>
            <a:srgbClr val="000000"/>
          </a:solidFill>
          <a:ln>
            <a:noFill/>
          </a:ln>
        </p:spPr>
      </p:sp>
      <p:sp>
        <p:nvSpPr>
          <p:cNvPr id="410" name="Google Shape;410;p33"/>
          <p:cNvSpPr/>
          <p:nvPr/>
        </p:nvSpPr>
        <p:spPr>
          <a:xfrm>
            <a:off x="5962701" y="3409015"/>
            <a:ext cx="80391" cy="79153"/>
          </a:xfrm>
          <a:custGeom>
            <a:rect b="b" l="l" r="r" t="t"/>
            <a:pathLst>
              <a:path extrusionOk="0" h="105537" w="107188">
                <a:moveTo>
                  <a:pt x="30099" y="0"/>
                </a:moveTo>
                <a:lnTo>
                  <a:pt x="0" y="105537"/>
                </a:lnTo>
                <a:lnTo>
                  <a:pt x="107188" y="105537"/>
                </a:lnTo>
                <a:lnTo>
                  <a:pt x="80391" y="10033"/>
                </a:lnTo>
                <a:close/>
              </a:path>
            </a:pathLst>
          </a:custGeom>
          <a:solidFill>
            <a:srgbClr val="2C3A4E"/>
          </a:solidFill>
          <a:ln>
            <a:noFill/>
          </a:ln>
        </p:spPr>
      </p:sp>
      <p:sp>
        <p:nvSpPr>
          <p:cNvPr id="411" name="Google Shape;411;p33"/>
          <p:cNvSpPr/>
          <p:nvPr/>
        </p:nvSpPr>
        <p:spPr>
          <a:xfrm>
            <a:off x="5919005" y="3087207"/>
            <a:ext cx="199549" cy="334327"/>
          </a:xfrm>
          <a:custGeom>
            <a:rect b="b" l="l" r="r" t="t"/>
            <a:pathLst>
              <a:path extrusionOk="0" h="445770" w="266065">
                <a:moveTo>
                  <a:pt x="103759" y="0"/>
                </a:moveTo>
                <a:cubicBezTo>
                  <a:pt x="54737" y="0"/>
                  <a:pt x="0" y="31115"/>
                  <a:pt x="2921" y="78867"/>
                </a:cubicBezTo>
                <a:cubicBezTo>
                  <a:pt x="6350" y="142621"/>
                  <a:pt x="11303" y="278257"/>
                  <a:pt x="16383" y="343662"/>
                </a:cubicBezTo>
                <a:cubicBezTo>
                  <a:pt x="21336" y="391541"/>
                  <a:pt x="71882" y="445770"/>
                  <a:pt x="131064" y="445770"/>
                </a:cubicBezTo>
                <a:cubicBezTo>
                  <a:pt x="131953" y="445770"/>
                  <a:pt x="132715" y="445770"/>
                  <a:pt x="133731" y="445770"/>
                </a:cubicBezTo>
                <a:cubicBezTo>
                  <a:pt x="190627" y="444119"/>
                  <a:pt x="266065" y="377063"/>
                  <a:pt x="254381" y="316738"/>
                </a:cubicBezTo>
                <a:cubicBezTo>
                  <a:pt x="239268" y="234696"/>
                  <a:pt x="190627" y="110744"/>
                  <a:pt x="175514" y="48641"/>
                </a:cubicBezTo>
                <a:cubicBezTo>
                  <a:pt x="168021" y="14605"/>
                  <a:pt x="137160" y="0"/>
                  <a:pt x="103759" y="0"/>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5771674" y="2819649"/>
            <a:ext cx="332994" cy="461105"/>
          </a:xfrm>
          <a:custGeom>
            <a:rect b="b" l="l" r="r" t="t"/>
            <a:pathLst>
              <a:path extrusionOk="0" h="614807" w="443992">
                <a:moveTo>
                  <a:pt x="261366" y="15113"/>
                </a:moveTo>
                <a:cubicBezTo>
                  <a:pt x="152400" y="0"/>
                  <a:pt x="53594" y="90551"/>
                  <a:pt x="33528" y="246253"/>
                </a:cubicBezTo>
                <a:cubicBezTo>
                  <a:pt x="0" y="494284"/>
                  <a:pt x="28448" y="614807"/>
                  <a:pt x="184404" y="611632"/>
                </a:cubicBezTo>
                <a:cubicBezTo>
                  <a:pt x="321691" y="609981"/>
                  <a:pt x="405511" y="449072"/>
                  <a:pt x="425577" y="293116"/>
                </a:cubicBezTo>
                <a:cubicBezTo>
                  <a:pt x="443992" y="140716"/>
                  <a:pt x="368554" y="30099"/>
                  <a:pt x="261366" y="14986"/>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5735249" y="2766875"/>
            <a:ext cx="393287" cy="309181"/>
          </a:xfrm>
          <a:custGeom>
            <a:rect b="b" l="l" r="r" t="t"/>
            <a:pathLst>
              <a:path extrusionOk="0" h="412242" w="524383">
                <a:moveTo>
                  <a:pt x="189230" y="40132"/>
                </a:moveTo>
                <a:cubicBezTo>
                  <a:pt x="0" y="93726"/>
                  <a:pt x="51943" y="209423"/>
                  <a:pt x="51943" y="209423"/>
                </a:cubicBezTo>
                <a:cubicBezTo>
                  <a:pt x="51943" y="209423"/>
                  <a:pt x="180975" y="286512"/>
                  <a:pt x="378714" y="187579"/>
                </a:cubicBezTo>
                <a:cubicBezTo>
                  <a:pt x="378714" y="187579"/>
                  <a:pt x="358648" y="217805"/>
                  <a:pt x="381889" y="284861"/>
                </a:cubicBezTo>
                <a:cubicBezTo>
                  <a:pt x="403733" y="351790"/>
                  <a:pt x="392049" y="412242"/>
                  <a:pt x="392049" y="412242"/>
                </a:cubicBezTo>
                <a:lnTo>
                  <a:pt x="427228" y="412242"/>
                </a:lnTo>
                <a:cubicBezTo>
                  <a:pt x="427228" y="412242"/>
                  <a:pt x="524383" y="348488"/>
                  <a:pt x="501015" y="194437"/>
                </a:cubicBezTo>
                <a:cubicBezTo>
                  <a:pt x="469011" y="0"/>
                  <a:pt x="294894" y="10033"/>
                  <a:pt x="189230" y="4013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5691248" y="2735434"/>
            <a:ext cx="392100" cy="235048"/>
          </a:xfrm>
          <a:custGeom>
            <a:rect b="b" l="l" r="r" t="t"/>
            <a:pathLst>
              <a:path extrusionOk="0" h="235048" w="392100">
                <a:moveTo>
                  <a:pt x="0" y="0"/>
                </a:moveTo>
                <a:lnTo>
                  <a:pt x="392100" y="0"/>
                </a:lnTo>
                <a:lnTo>
                  <a:pt x="392100" y="235048"/>
                </a:lnTo>
                <a:lnTo>
                  <a:pt x="0" y="235048"/>
                </a:lnTo>
                <a:lnTo>
                  <a:pt x="0" y="0"/>
                </a:lnTo>
                <a:close/>
              </a:path>
            </a:pathLst>
          </a:custGeom>
          <a:blipFill rotWithShape="1">
            <a:blip r:embed="rId5">
              <a:alphaModFix/>
            </a:blip>
            <a:stretch>
              <a:fillRect b="0" l="0" r="0" t="0"/>
            </a:stretch>
          </a:blipFill>
          <a:ln>
            <a:noFill/>
          </a:ln>
        </p:spPr>
      </p:sp>
      <p:sp>
        <p:nvSpPr>
          <p:cNvPr id="415" name="Google Shape;415;p33"/>
          <p:cNvSpPr/>
          <p:nvPr/>
        </p:nvSpPr>
        <p:spPr>
          <a:xfrm>
            <a:off x="5792994" y="2985470"/>
            <a:ext cx="71723" cy="37719"/>
          </a:xfrm>
          <a:custGeom>
            <a:rect b="b" l="l" r="r" t="t"/>
            <a:pathLst>
              <a:path extrusionOk="0" h="50292" w="95631">
                <a:moveTo>
                  <a:pt x="41910" y="5080"/>
                </a:moveTo>
                <a:cubicBezTo>
                  <a:pt x="16764" y="10160"/>
                  <a:pt x="5080" y="30226"/>
                  <a:pt x="0" y="41910"/>
                </a:cubicBezTo>
                <a:cubicBezTo>
                  <a:pt x="0" y="43561"/>
                  <a:pt x="8382" y="50292"/>
                  <a:pt x="11811" y="46990"/>
                </a:cubicBezTo>
                <a:cubicBezTo>
                  <a:pt x="20066" y="38608"/>
                  <a:pt x="28575" y="30226"/>
                  <a:pt x="45339" y="28575"/>
                </a:cubicBezTo>
                <a:cubicBezTo>
                  <a:pt x="62103" y="26924"/>
                  <a:pt x="67183" y="36830"/>
                  <a:pt x="73787" y="41910"/>
                </a:cubicBezTo>
                <a:cubicBezTo>
                  <a:pt x="80518" y="45339"/>
                  <a:pt x="95631" y="33655"/>
                  <a:pt x="92202" y="28575"/>
                </a:cubicBezTo>
                <a:cubicBezTo>
                  <a:pt x="92202" y="28575"/>
                  <a:pt x="70358" y="0"/>
                  <a:pt x="41910" y="508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5816943" y="3032007"/>
            <a:ext cx="22669" cy="28861"/>
          </a:xfrm>
          <a:custGeom>
            <a:rect b="b" l="l" r="r" t="t"/>
            <a:pathLst>
              <a:path extrusionOk="0" h="38481" w="30226">
                <a:moveTo>
                  <a:pt x="15113" y="0"/>
                </a:moveTo>
                <a:cubicBezTo>
                  <a:pt x="6604" y="0"/>
                  <a:pt x="0" y="8255"/>
                  <a:pt x="0" y="18415"/>
                </a:cubicBezTo>
                <a:cubicBezTo>
                  <a:pt x="0" y="30099"/>
                  <a:pt x="6604" y="38481"/>
                  <a:pt x="15113" y="38481"/>
                </a:cubicBezTo>
                <a:cubicBezTo>
                  <a:pt x="23368" y="38481"/>
                  <a:pt x="30226" y="30099"/>
                  <a:pt x="30226" y="18415"/>
                </a:cubicBezTo>
                <a:cubicBezTo>
                  <a:pt x="30099" y="8255"/>
                  <a:pt x="23368" y="0"/>
                  <a:pt x="15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5906129" y="2985470"/>
            <a:ext cx="71628" cy="37815"/>
          </a:xfrm>
          <a:custGeom>
            <a:rect b="b" l="l" r="r" t="t"/>
            <a:pathLst>
              <a:path extrusionOk="0" h="50419" w="95504">
                <a:moveTo>
                  <a:pt x="53594" y="5080"/>
                </a:moveTo>
                <a:cubicBezTo>
                  <a:pt x="25146" y="0"/>
                  <a:pt x="3429" y="28575"/>
                  <a:pt x="3429" y="28575"/>
                </a:cubicBezTo>
                <a:cubicBezTo>
                  <a:pt x="0" y="33655"/>
                  <a:pt x="15113" y="45339"/>
                  <a:pt x="21844" y="41910"/>
                </a:cubicBezTo>
                <a:cubicBezTo>
                  <a:pt x="25273" y="36830"/>
                  <a:pt x="33528" y="26797"/>
                  <a:pt x="50292" y="28575"/>
                </a:cubicBezTo>
                <a:cubicBezTo>
                  <a:pt x="67056" y="30353"/>
                  <a:pt x="75438" y="38608"/>
                  <a:pt x="83693" y="46990"/>
                </a:cubicBezTo>
                <a:cubicBezTo>
                  <a:pt x="87122" y="50419"/>
                  <a:pt x="95504" y="43561"/>
                  <a:pt x="95504" y="41910"/>
                </a:cubicBezTo>
                <a:cubicBezTo>
                  <a:pt x="90551" y="30226"/>
                  <a:pt x="75438" y="10160"/>
                  <a:pt x="53594" y="508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5931258" y="3032007"/>
            <a:ext cx="22669" cy="28861"/>
          </a:xfrm>
          <a:custGeom>
            <a:rect b="b" l="l" r="r" t="t"/>
            <a:pathLst>
              <a:path extrusionOk="0" h="38481" w="30226">
                <a:moveTo>
                  <a:pt x="15113" y="0"/>
                </a:moveTo>
                <a:cubicBezTo>
                  <a:pt x="6731" y="0"/>
                  <a:pt x="0" y="8255"/>
                  <a:pt x="0" y="18415"/>
                </a:cubicBezTo>
                <a:cubicBezTo>
                  <a:pt x="0" y="30099"/>
                  <a:pt x="6731" y="38481"/>
                  <a:pt x="15113" y="38481"/>
                </a:cubicBezTo>
                <a:cubicBezTo>
                  <a:pt x="23495" y="38481"/>
                  <a:pt x="30226" y="30099"/>
                  <a:pt x="30226" y="18415"/>
                </a:cubicBezTo>
                <a:cubicBezTo>
                  <a:pt x="28575" y="8255"/>
                  <a:pt x="21844" y="0"/>
                  <a:pt x="15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5833206" y="3014390"/>
            <a:ext cx="72866" cy="149543"/>
          </a:xfrm>
          <a:custGeom>
            <a:rect b="b" l="l" r="r" t="t"/>
            <a:pathLst>
              <a:path extrusionOk="0" h="199390" w="97155">
                <a:moveTo>
                  <a:pt x="18415" y="157480"/>
                </a:moveTo>
                <a:cubicBezTo>
                  <a:pt x="5080" y="122301"/>
                  <a:pt x="46990" y="80518"/>
                  <a:pt x="45339" y="50292"/>
                </a:cubicBezTo>
                <a:cubicBezTo>
                  <a:pt x="43688" y="15113"/>
                  <a:pt x="28575" y="0"/>
                  <a:pt x="28575" y="0"/>
                </a:cubicBezTo>
                <a:cubicBezTo>
                  <a:pt x="28575" y="0"/>
                  <a:pt x="38608" y="25146"/>
                  <a:pt x="36830" y="53594"/>
                </a:cubicBezTo>
                <a:cubicBezTo>
                  <a:pt x="35179" y="80518"/>
                  <a:pt x="0" y="115697"/>
                  <a:pt x="8382" y="157480"/>
                </a:cubicBezTo>
                <a:cubicBezTo>
                  <a:pt x="16637" y="199390"/>
                  <a:pt x="97155" y="172720"/>
                  <a:pt x="97155" y="172720"/>
                </a:cubicBezTo>
                <a:cubicBezTo>
                  <a:pt x="97155" y="172720"/>
                  <a:pt x="28448" y="184404"/>
                  <a:pt x="18288" y="157480"/>
                </a:cubicBezTo>
                <a:close/>
              </a:path>
            </a:pathLst>
          </a:custGeom>
          <a:solidFill>
            <a:srgbClr val="000000">
              <a:alpha val="2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5855889" y="3151388"/>
            <a:ext cx="81725" cy="30194"/>
          </a:xfrm>
          <a:custGeom>
            <a:rect b="b" l="l" r="r" t="t"/>
            <a:pathLst>
              <a:path extrusionOk="0" h="40259" w="108966">
                <a:moveTo>
                  <a:pt x="108966" y="0"/>
                </a:moveTo>
                <a:cubicBezTo>
                  <a:pt x="103886" y="10033"/>
                  <a:pt x="87122" y="30099"/>
                  <a:pt x="53721" y="31750"/>
                </a:cubicBezTo>
                <a:cubicBezTo>
                  <a:pt x="25146" y="33401"/>
                  <a:pt x="11811" y="30099"/>
                  <a:pt x="3429" y="23495"/>
                </a:cubicBezTo>
                <a:lnTo>
                  <a:pt x="0" y="23495"/>
                </a:lnTo>
                <a:lnTo>
                  <a:pt x="0" y="25146"/>
                </a:lnTo>
                <a:cubicBezTo>
                  <a:pt x="8255" y="31750"/>
                  <a:pt x="23368" y="40259"/>
                  <a:pt x="53594" y="40259"/>
                </a:cubicBezTo>
                <a:cubicBezTo>
                  <a:pt x="95377" y="35179"/>
                  <a:pt x="107188" y="13335"/>
                  <a:pt x="108966" y="0"/>
                </a:cubicBezTo>
                <a:close/>
              </a:path>
            </a:pathLst>
          </a:custGeom>
          <a:solidFill>
            <a:srgbClr val="000000">
              <a:alpha val="2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5933781" y="3148856"/>
            <a:ext cx="12573" cy="13811"/>
          </a:xfrm>
          <a:custGeom>
            <a:rect b="b" l="l" r="r" t="t"/>
            <a:pathLst>
              <a:path extrusionOk="0" h="18415" w="16764">
                <a:moveTo>
                  <a:pt x="0" y="8382"/>
                </a:moveTo>
                <a:cubicBezTo>
                  <a:pt x="0" y="8382"/>
                  <a:pt x="3429" y="4953"/>
                  <a:pt x="8255" y="8382"/>
                </a:cubicBezTo>
                <a:cubicBezTo>
                  <a:pt x="11684" y="10033"/>
                  <a:pt x="11684" y="18415"/>
                  <a:pt x="11684" y="18415"/>
                </a:cubicBezTo>
                <a:cubicBezTo>
                  <a:pt x="11684" y="18415"/>
                  <a:pt x="16764" y="8382"/>
                  <a:pt x="10033" y="3429"/>
                </a:cubicBezTo>
                <a:cubicBezTo>
                  <a:pt x="3429" y="0"/>
                  <a:pt x="0" y="8382"/>
                  <a:pt x="0" y="8382"/>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6044393" y="3008153"/>
            <a:ext cx="94297" cy="131921"/>
          </a:xfrm>
          <a:custGeom>
            <a:rect b="b" l="l" r="r" t="t"/>
            <a:pathLst>
              <a:path extrusionOk="0" h="175895" w="125730">
                <a:moveTo>
                  <a:pt x="63627" y="11684"/>
                </a:moveTo>
                <a:cubicBezTo>
                  <a:pt x="28448" y="21717"/>
                  <a:pt x="0" y="70358"/>
                  <a:pt x="0" y="112141"/>
                </a:cubicBezTo>
                <a:cubicBezTo>
                  <a:pt x="0" y="154051"/>
                  <a:pt x="30099" y="175895"/>
                  <a:pt x="63627" y="165735"/>
                </a:cubicBezTo>
                <a:cubicBezTo>
                  <a:pt x="98806" y="155702"/>
                  <a:pt x="125730" y="112141"/>
                  <a:pt x="125730" y="66929"/>
                </a:cubicBezTo>
                <a:cubicBezTo>
                  <a:pt x="125730" y="25019"/>
                  <a:pt x="98806" y="0"/>
                  <a:pt x="63627" y="11684"/>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6056953" y="3026950"/>
            <a:ext cx="69152" cy="95536"/>
          </a:xfrm>
          <a:custGeom>
            <a:rect b="b" l="l" r="r" t="t"/>
            <a:pathLst>
              <a:path extrusionOk="0" h="127381" w="92202">
                <a:moveTo>
                  <a:pt x="46863" y="8382"/>
                </a:moveTo>
                <a:cubicBezTo>
                  <a:pt x="21844" y="16764"/>
                  <a:pt x="0" y="50292"/>
                  <a:pt x="0" y="82169"/>
                </a:cubicBezTo>
                <a:cubicBezTo>
                  <a:pt x="0" y="113919"/>
                  <a:pt x="21844" y="127381"/>
                  <a:pt x="46863" y="122301"/>
                </a:cubicBezTo>
                <a:cubicBezTo>
                  <a:pt x="72009" y="114046"/>
                  <a:pt x="92202" y="82169"/>
                  <a:pt x="92202" y="50292"/>
                </a:cubicBezTo>
                <a:cubicBezTo>
                  <a:pt x="92202" y="20066"/>
                  <a:pt x="72009" y="0"/>
                  <a:pt x="46863" y="8382"/>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6046830" y="3080990"/>
            <a:ext cx="45244" cy="49149"/>
          </a:xfrm>
          <a:custGeom>
            <a:rect b="b" l="l" r="r" t="t"/>
            <a:pathLst>
              <a:path extrusionOk="0" h="65532" w="60325">
                <a:moveTo>
                  <a:pt x="13462" y="6731"/>
                </a:moveTo>
                <a:cubicBezTo>
                  <a:pt x="1651" y="11811"/>
                  <a:pt x="0" y="31750"/>
                  <a:pt x="8382" y="43688"/>
                </a:cubicBezTo>
                <a:cubicBezTo>
                  <a:pt x="16764" y="58801"/>
                  <a:pt x="33528" y="65532"/>
                  <a:pt x="45212" y="57023"/>
                </a:cubicBezTo>
                <a:cubicBezTo>
                  <a:pt x="58547" y="50292"/>
                  <a:pt x="60325" y="31877"/>
                  <a:pt x="51943" y="18415"/>
                </a:cubicBezTo>
                <a:cubicBezTo>
                  <a:pt x="41910" y="6731"/>
                  <a:pt x="26924" y="0"/>
                  <a:pt x="13462" y="6731"/>
                </a:cubicBezTo>
                <a:close/>
              </a:path>
            </a:pathLst>
          </a:custGeom>
          <a:solidFill>
            <a:srgbClr val="FFC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5948875" y="3412815"/>
            <a:ext cx="116872" cy="52768"/>
          </a:xfrm>
          <a:custGeom>
            <a:rect b="b" l="l" r="r" t="t"/>
            <a:pathLst>
              <a:path extrusionOk="0" h="70358" w="155829">
                <a:moveTo>
                  <a:pt x="0" y="13335"/>
                </a:moveTo>
                <a:cubicBezTo>
                  <a:pt x="0" y="13335"/>
                  <a:pt x="15113" y="58547"/>
                  <a:pt x="68707" y="63627"/>
                </a:cubicBezTo>
                <a:cubicBezTo>
                  <a:pt x="123952" y="70358"/>
                  <a:pt x="155829" y="13335"/>
                  <a:pt x="155829" y="13335"/>
                </a:cubicBezTo>
                <a:lnTo>
                  <a:pt x="652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5898635" y="3303469"/>
            <a:ext cx="251365" cy="184690"/>
          </a:xfrm>
          <a:custGeom>
            <a:rect b="b" l="l" r="r" t="t"/>
            <a:pathLst>
              <a:path extrusionOk="0" h="246253" w="335153">
                <a:moveTo>
                  <a:pt x="135636" y="139065"/>
                </a:moveTo>
                <a:cubicBezTo>
                  <a:pt x="35179" y="113919"/>
                  <a:pt x="43561" y="41783"/>
                  <a:pt x="43561" y="41783"/>
                </a:cubicBezTo>
                <a:lnTo>
                  <a:pt x="0" y="123952"/>
                </a:lnTo>
                <a:cubicBezTo>
                  <a:pt x="0" y="200914"/>
                  <a:pt x="56896" y="246253"/>
                  <a:pt x="56896" y="246253"/>
                </a:cubicBezTo>
                <a:lnTo>
                  <a:pt x="135763" y="155702"/>
                </a:lnTo>
                <a:lnTo>
                  <a:pt x="234569" y="246253"/>
                </a:lnTo>
                <a:cubicBezTo>
                  <a:pt x="324993" y="199390"/>
                  <a:pt x="335153" y="95377"/>
                  <a:pt x="335153" y="95377"/>
                </a:cubicBezTo>
                <a:lnTo>
                  <a:pt x="278130" y="0"/>
                </a:lnTo>
                <a:cubicBezTo>
                  <a:pt x="216027" y="133985"/>
                  <a:pt x="135636" y="139065"/>
                  <a:pt x="135636" y="1390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3813802" y="1786673"/>
            <a:ext cx="912304" cy="912305"/>
          </a:xfrm>
          <a:custGeom>
            <a:rect b="b" l="l" r="r" t="t"/>
            <a:pathLst>
              <a:path extrusionOk="0" h="1216406" w="1216406">
                <a:moveTo>
                  <a:pt x="965073" y="196088"/>
                </a:moveTo>
                <a:cubicBezTo>
                  <a:pt x="1191260" y="393827"/>
                  <a:pt x="1216406" y="737235"/>
                  <a:pt x="1018667" y="965073"/>
                </a:cubicBezTo>
                <a:cubicBezTo>
                  <a:pt x="822706" y="1191260"/>
                  <a:pt x="479171" y="1216406"/>
                  <a:pt x="251333" y="1018794"/>
                </a:cubicBezTo>
                <a:cubicBezTo>
                  <a:pt x="23495" y="822706"/>
                  <a:pt x="0" y="479171"/>
                  <a:pt x="196088" y="251333"/>
                </a:cubicBezTo>
                <a:cubicBezTo>
                  <a:pt x="393700" y="23495"/>
                  <a:pt x="737235" y="0"/>
                  <a:pt x="965073" y="196088"/>
                </a:cubicBezTo>
                <a:close/>
              </a:path>
            </a:pathLst>
          </a:custGeom>
          <a:solidFill>
            <a:srgbClr val="F45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4263733" y="1849484"/>
            <a:ext cx="505111" cy="411004"/>
          </a:xfrm>
          <a:custGeom>
            <a:rect b="b" l="l" r="r" t="t"/>
            <a:pathLst>
              <a:path extrusionOk="0" h="548005" w="673481">
                <a:moveTo>
                  <a:pt x="536194" y="388747"/>
                </a:moveTo>
                <a:cubicBezTo>
                  <a:pt x="487553" y="199390"/>
                  <a:pt x="336804" y="50292"/>
                  <a:pt x="149098" y="0"/>
                </a:cubicBezTo>
                <a:lnTo>
                  <a:pt x="0" y="548005"/>
                </a:lnTo>
                <a:cubicBezTo>
                  <a:pt x="0" y="546354"/>
                  <a:pt x="673481" y="350266"/>
                  <a:pt x="536194" y="388747"/>
                </a:cubicBezTo>
                <a:close/>
              </a:path>
            </a:pathLst>
          </a:custGeom>
          <a:solidFill>
            <a:srgbClr val="915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3943202" y="2911367"/>
            <a:ext cx="1647539" cy="560451"/>
          </a:xfrm>
          <a:custGeom>
            <a:rect b="b" l="l" r="r" t="t"/>
            <a:pathLst>
              <a:path extrusionOk="0" h="747268" w="2196719">
                <a:moveTo>
                  <a:pt x="127381" y="0"/>
                </a:moveTo>
                <a:cubicBezTo>
                  <a:pt x="57023" y="0"/>
                  <a:pt x="0" y="57023"/>
                  <a:pt x="0" y="127381"/>
                </a:cubicBezTo>
                <a:lnTo>
                  <a:pt x="0" y="619887"/>
                </a:lnTo>
                <a:cubicBezTo>
                  <a:pt x="0" y="690245"/>
                  <a:pt x="57023" y="747268"/>
                  <a:pt x="127381" y="747268"/>
                </a:cubicBezTo>
                <a:lnTo>
                  <a:pt x="1750949" y="747268"/>
                </a:lnTo>
                <a:cubicBezTo>
                  <a:pt x="1821434" y="747268"/>
                  <a:pt x="1878330" y="690245"/>
                  <a:pt x="1878330" y="619887"/>
                </a:cubicBezTo>
                <a:lnTo>
                  <a:pt x="1878330" y="226187"/>
                </a:lnTo>
                <a:lnTo>
                  <a:pt x="2196719" y="0"/>
                </a:lnTo>
                <a:close/>
              </a:path>
            </a:pathLst>
          </a:custGeom>
          <a:solidFill>
            <a:srgbClr val="915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4460997" y="1780352"/>
            <a:ext cx="663511" cy="279083"/>
          </a:xfrm>
          <a:custGeom>
            <a:rect b="b" l="l" r="r" t="t"/>
            <a:pathLst>
              <a:path extrusionOk="0" h="372110" w="884682">
                <a:moveTo>
                  <a:pt x="351790" y="0"/>
                </a:moveTo>
                <a:lnTo>
                  <a:pt x="0" y="358521"/>
                </a:lnTo>
                <a:lnTo>
                  <a:pt x="15113" y="372110"/>
                </a:lnTo>
                <a:lnTo>
                  <a:pt x="360299" y="20066"/>
                </a:lnTo>
                <a:lnTo>
                  <a:pt x="884682" y="20066"/>
                </a:lnTo>
                <a:lnTo>
                  <a:pt x="884682" y="0"/>
                </a:lnTo>
                <a:close/>
              </a:path>
            </a:pathLst>
          </a:custGeom>
          <a:solidFill>
            <a:srgbClr val="2C3A4E"/>
          </a:solidFill>
          <a:ln>
            <a:noFill/>
          </a:ln>
        </p:spPr>
      </p:sp>
      <p:sp>
        <p:nvSpPr>
          <p:cNvPr id="431" name="Google Shape;431;p33"/>
          <p:cNvSpPr/>
          <p:nvPr/>
        </p:nvSpPr>
        <p:spPr>
          <a:xfrm>
            <a:off x="5049097" y="1743938"/>
            <a:ext cx="103061" cy="104299"/>
          </a:xfrm>
          <a:custGeom>
            <a:rect b="b" l="l" r="r" t="t"/>
            <a:pathLst>
              <a:path extrusionOk="0" h="139065" w="137414">
                <a:moveTo>
                  <a:pt x="137414" y="68707"/>
                </a:moveTo>
                <a:cubicBezTo>
                  <a:pt x="137414" y="107315"/>
                  <a:pt x="107315" y="139065"/>
                  <a:pt x="68707" y="139065"/>
                </a:cubicBezTo>
                <a:cubicBezTo>
                  <a:pt x="31877" y="139065"/>
                  <a:pt x="0" y="107315"/>
                  <a:pt x="0" y="68707"/>
                </a:cubicBezTo>
                <a:cubicBezTo>
                  <a:pt x="0" y="31750"/>
                  <a:pt x="31877" y="0"/>
                  <a:pt x="68707" y="0"/>
                </a:cubicBezTo>
                <a:cubicBezTo>
                  <a:pt x="107315" y="0"/>
                  <a:pt x="137414" y="31750"/>
                  <a:pt x="137414" y="68707"/>
                </a:cubicBezTo>
                <a:close/>
              </a:path>
            </a:pathLst>
          </a:custGeom>
          <a:solidFill>
            <a:srgbClr val="2C3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4427022" y="2422490"/>
            <a:ext cx="395859" cy="16383"/>
          </a:xfrm>
          <a:custGeom>
            <a:rect b="b" l="l" r="r" t="t"/>
            <a:pathLst>
              <a:path extrusionOk="0" h="21844" w="527812">
                <a:moveTo>
                  <a:pt x="0" y="0"/>
                </a:moveTo>
                <a:lnTo>
                  <a:pt x="0" y="21844"/>
                </a:lnTo>
                <a:lnTo>
                  <a:pt x="527812" y="21844"/>
                </a:lnTo>
                <a:lnTo>
                  <a:pt x="527812" y="0"/>
                </a:lnTo>
                <a:close/>
              </a:path>
            </a:pathLst>
          </a:custGeom>
          <a:solidFill>
            <a:srgbClr val="2C3A4E"/>
          </a:solidFill>
          <a:ln>
            <a:noFill/>
          </a:ln>
        </p:spPr>
      </p:sp>
      <p:sp>
        <p:nvSpPr>
          <p:cNvPr id="433" name="Google Shape;433;p33"/>
          <p:cNvSpPr/>
          <p:nvPr/>
        </p:nvSpPr>
        <p:spPr>
          <a:xfrm>
            <a:off x="4746287" y="2386078"/>
            <a:ext cx="103060" cy="104299"/>
          </a:xfrm>
          <a:custGeom>
            <a:rect b="b" l="l" r="r" t="t"/>
            <a:pathLst>
              <a:path extrusionOk="0" h="139065" w="137414">
                <a:moveTo>
                  <a:pt x="137414" y="70358"/>
                </a:moveTo>
                <a:cubicBezTo>
                  <a:pt x="137414" y="107188"/>
                  <a:pt x="105664" y="139065"/>
                  <a:pt x="68707" y="139065"/>
                </a:cubicBezTo>
                <a:cubicBezTo>
                  <a:pt x="30099" y="139065"/>
                  <a:pt x="0" y="107315"/>
                  <a:pt x="0" y="70358"/>
                </a:cubicBezTo>
                <a:cubicBezTo>
                  <a:pt x="0" y="31750"/>
                  <a:pt x="30099" y="0"/>
                  <a:pt x="68707" y="0"/>
                </a:cubicBezTo>
                <a:cubicBezTo>
                  <a:pt x="105537" y="0"/>
                  <a:pt x="137414" y="31750"/>
                  <a:pt x="137414" y="70358"/>
                </a:cubicBezTo>
                <a:close/>
              </a:path>
            </a:pathLst>
          </a:custGeom>
          <a:solidFill>
            <a:srgbClr val="2C3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5282786" y="1771581"/>
            <a:ext cx="1107186" cy="31433"/>
          </a:xfrm>
          <a:custGeom>
            <a:rect b="b" l="l" r="r" t="t"/>
            <a:pathLst>
              <a:path extrusionOk="0" h="41910" w="1476248">
                <a:moveTo>
                  <a:pt x="0" y="0"/>
                </a:moveTo>
                <a:lnTo>
                  <a:pt x="0" y="41910"/>
                </a:lnTo>
                <a:lnTo>
                  <a:pt x="1476248" y="41910"/>
                </a:lnTo>
                <a:lnTo>
                  <a:pt x="1476248" y="0"/>
                </a:lnTo>
                <a:close/>
              </a:path>
            </a:pathLst>
          </a:custGeom>
          <a:solidFill>
            <a:srgbClr val="915EC3"/>
          </a:solidFill>
          <a:ln>
            <a:noFill/>
          </a:ln>
        </p:spPr>
      </p:sp>
      <p:sp>
        <p:nvSpPr>
          <p:cNvPr id="435" name="Google Shape;435;p33"/>
          <p:cNvSpPr/>
          <p:nvPr/>
        </p:nvSpPr>
        <p:spPr>
          <a:xfrm>
            <a:off x="5282786" y="1845684"/>
            <a:ext cx="1107186" cy="31433"/>
          </a:xfrm>
          <a:custGeom>
            <a:rect b="b" l="l" r="r" t="t"/>
            <a:pathLst>
              <a:path extrusionOk="0" h="41910" w="1476248">
                <a:moveTo>
                  <a:pt x="0" y="0"/>
                </a:moveTo>
                <a:lnTo>
                  <a:pt x="0" y="41910"/>
                </a:lnTo>
                <a:lnTo>
                  <a:pt x="1476248" y="41910"/>
                </a:lnTo>
                <a:lnTo>
                  <a:pt x="1476248" y="0"/>
                </a:lnTo>
                <a:close/>
              </a:path>
            </a:pathLst>
          </a:custGeom>
          <a:solidFill>
            <a:srgbClr val="915EC3"/>
          </a:solidFill>
          <a:ln>
            <a:noFill/>
          </a:ln>
        </p:spPr>
      </p:sp>
      <p:sp>
        <p:nvSpPr>
          <p:cNvPr id="436" name="Google Shape;436;p33"/>
          <p:cNvSpPr/>
          <p:nvPr/>
        </p:nvSpPr>
        <p:spPr>
          <a:xfrm>
            <a:off x="5282786" y="1921139"/>
            <a:ext cx="1107186" cy="31337"/>
          </a:xfrm>
          <a:custGeom>
            <a:rect b="b" l="l" r="r" t="t"/>
            <a:pathLst>
              <a:path extrusionOk="0" h="41783" w="1476248">
                <a:moveTo>
                  <a:pt x="0" y="0"/>
                </a:moveTo>
                <a:lnTo>
                  <a:pt x="0" y="41783"/>
                </a:lnTo>
                <a:lnTo>
                  <a:pt x="1476248" y="41783"/>
                </a:lnTo>
                <a:lnTo>
                  <a:pt x="1476248" y="0"/>
                </a:lnTo>
                <a:close/>
              </a:path>
            </a:pathLst>
          </a:custGeom>
          <a:solidFill>
            <a:srgbClr val="915EC3"/>
          </a:solidFill>
          <a:ln>
            <a:noFill/>
          </a:ln>
        </p:spPr>
      </p:sp>
      <p:sp>
        <p:nvSpPr>
          <p:cNvPr id="437" name="Google Shape;437;p33"/>
          <p:cNvSpPr/>
          <p:nvPr/>
        </p:nvSpPr>
        <p:spPr>
          <a:xfrm>
            <a:off x="5282786" y="1995242"/>
            <a:ext cx="1107186" cy="31433"/>
          </a:xfrm>
          <a:custGeom>
            <a:rect b="b" l="l" r="r" t="t"/>
            <a:pathLst>
              <a:path extrusionOk="0" h="41910" w="1476248">
                <a:moveTo>
                  <a:pt x="0" y="0"/>
                </a:moveTo>
                <a:lnTo>
                  <a:pt x="0" y="41910"/>
                </a:lnTo>
                <a:lnTo>
                  <a:pt x="1476248" y="41910"/>
                </a:lnTo>
                <a:lnTo>
                  <a:pt x="1476248" y="0"/>
                </a:lnTo>
                <a:close/>
              </a:path>
            </a:pathLst>
          </a:custGeom>
          <a:solidFill>
            <a:srgbClr val="915EC3"/>
          </a:solidFill>
          <a:ln>
            <a:noFill/>
          </a:ln>
        </p:spPr>
      </p:sp>
      <p:sp>
        <p:nvSpPr>
          <p:cNvPr id="438" name="Google Shape;438;p33"/>
          <p:cNvSpPr/>
          <p:nvPr/>
        </p:nvSpPr>
        <p:spPr>
          <a:xfrm>
            <a:off x="4918433" y="2322001"/>
            <a:ext cx="1470279" cy="31433"/>
          </a:xfrm>
          <a:custGeom>
            <a:rect b="b" l="l" r="r" t="t"/>
            <a:pathLst>
              <a:path extrusionOk="0" h="41910" w="1960372">
                <a:moveTo>
                  <a:pt x="0" y="0"/>
                </a:moveTo>
                <a:lnTo>
                  <a:pt x="0" y="41910"/>
                </a:lnTo>
                <a:lnTo>
                  <a:pt x="1960372" y="41910"/>
                </a:lnTo>
                <a:lnTo>
                  <a:pt x="1960372" y="0"/>
                </a:lnTo>
                <a:close/>
              </a:path>
            </a:pathLst>
          </a:custGeom>
          <a:solidFill>
            <a:srgbClr val="915EC3"/>
          </a:solidFill>
          <a:ln>
            <a:noFill/>
          </a:ln>
        </p:spPr>
      </p:sp>
      <p:sp>
        <p:nvSpPr>
          <p:cNvPr id="439" name="Google Shape;439;p33"/>
          <p:cNvSpPr/>
          <p:nvPr/>
        </p:nvSpPr>
        <p:spPr>
          <a:xfrm>
            <a:off x="4918433" y="2397370"/>
            <a:ext cx="1470279" cy="31433"/>
          </a:xfrm>
          <a:custGeom>
            <a:rect b="b" l="l" r="r" t="t"/>
            <a:pathLst>
              <a:path extrusionOk="0" h="41910" w="1960372">
                <a:moveTo>
                  <a:pt x="0" y="0"/>
                </a:moveTo>
                <a:lnTo>
                  <a:pt x="0" y="41910"/>
                </a:lnTo>
                <a:lnTo>
                  <a:pt x="1960372" y="41910"/>
                </a:lnTo>
                <a:lnTo>
                  <a:pt x="1960372" y="0"/>
                </a:lnTo>
                <a:close/>
              </a:path>
            </a:pathLst>
          </a:custGeom>
          <a:solidFill>
            <a:srgbClr val="915EC3"/>
          </a:solidFill>
          <a:ln>
            <a:noFill/>
          </a:ln>
        </p:spPr>
      </p:sp>
      <p:sp>
        <p:nvSpPr>
          <p:cNvPr id="440" name="Google Shape;440;p33"/>
          <p:cNvSpPr/>
          <p:nvPr/>
        </p:nvSpPr>
        <p:spPr>
          <a:xfrm>
            <a:off x="4918433" y="2471559"/>
            <a:ext cx="1470279" cy="31337"/>
          </a:xfrm>
          <a:custGeom>
            <a:rect b="b" l="l" r="r" t="t"/>
            <a:pathLst>
              <a:path extrusionOk="0" h="41783" w="1960372">
                <a:moveTo>
                  <a:pt x="0" y="0"/>
                </a:moveTo>
                <a:lnTo>
                  <a:pt x="0" y="41783"/>
                </a:lnTo>
                <a:lnTo>
                  <a:pt x="1960372" y="41783"/>
                </a:lnTo>
                <a:lnTo>
                  <a:pt x="1960372" y="0"/>
                </a:lnTo>
                <a:close/>
              </a:path>
            </a:pathLst>
          </a:custGeom>
          <a:solidFill>
            <a:srgbClr val="915EC3"/>
          </a:solidFill>
          <a:ln>
            <a:noFill/>
          </a:ln>
        </p:spPr>
      </p:sp>
      <p:sp>
        <p:nvSpPr>
          <p:cNvPr id="441" name="Google Shape;441;p33"/>
          <p:cNvSpPr/>
          <p:nvPr/>
        </p:nvSpPr>
        <p:spPr>
          <a:xfrm>
            <a:off x="4918433" y="2546930"/>
            <a:ext cx="1470279" cy="31433"/>
          </a:xfrm>
          <a:custGeom>
            <a:rect b="b" l="l" r="r" t="t"/>
            <a:pathLst>
              <a:path extrusionOk="0" h="41910" w="1960372">
                <a:moveTo>
                  <a:pt x="0" y="0"/>
                </a:moveTo>
                <a:lnTo>
                  <a:pt x="0" y="41910"/>
                </a:lnTo>
                <a:lnTo>
                  <a:pt x="1960372" y="41910"/>
                </a:lnTo>
                <a:lnTo>
                  <a:pt x="1960372" y="0"/>
                </a:lnTo>
                <a:close/>
              </a:path>
            </a:pathLst>
          </a:custGeom>
          <a:solidFill>
            <a:srgbClr val="915EC3"/>
          </a:solidFill>
          <a:ln>
            <a:noFill/>
          </a:ln>
        </p:spPr>
      </p:sp>
      <p:sp>
        <p:nvSpPr>
          <p:cNvPr id="442" name="Google Shape;442;p33"/>
          <p:cNvSpPr/>
          <p:nvPr/>
        </p:nvSpPr>
        <p:spPr>
          <a:xfrm>
            <a:off x="3889162" y="5066514"/>
            <a:ext cx="2500788" cy="31432"/>
          </a:xfrm>
          <a:custGeom>
            <a:rect b="b" l="l" r="r" t="t"/>
            <a:pathLst>
              <a:path extrusionOk="0" h="41910" w="3334385">
                <a:moveTo>
                  <a:pt x="0" y="0"/>
                </a:moveTo>
                <a:lnTo>
                  <a:pt x="0" y="41910"/>
                </a:lnTo>
                <a:lnTo>
                  <a:pt x="3334385" y="41910"/>
                </a:lnTo>
                <a:lnTo>
                  <a:pt x="3334385" y="0"/>
                </a:lnTo>
                <a:close/>
              </a:path>
            </a:pathLst>
          </a:custGeom>
          <a:solidFill>
            <a:srgbClr val="915EC3"/>
          </a:solidFill>
          <a:ln>
            <a:noFill/>
          </a:ln>
        </p:spPr>
      </p:sp>
      <p:sp>
        <p:nvSpPr>
          <p:cNvPr id="443" name="Google Shape;443;p33"/>
          <p:cNvSpPr/>
          <p:nvPr/>
        </p:nvSpPr>
        <p:spPr>
          <a:xfrm>
            <a:off x="3889162" y="5141872"/>
            <a:ext cx="2500788" cy="31433"/>
          </a:xfrm>
          <a:custGeom>
            <a:rect b="b" l="l" r="r" t="t"/>
            <a:pathLst>
              <a:path extrusionOk="0" h="41910" w="3334385">
                <a:moveTo>
                  <a:pt x="0" y="0"/>
                </a:moveTo>
                <a:lnTo>
                  <a:pt x="0" y="41910"/>
                </a:lnTo>
                <a:lnTo>
                  <a:pt x="3334385" y="41910"/>
                </a:lnTo>
                <a:lnTo>
                  <a:pt x="3334385" y="0"/>
                </a:lnTo>
                <a:close/>
              </a:path>
            </a:pathLst>
          </a:custGeom>
          <a:solidFill>
            <a:srgbClr val="915EC3"/>
          </a:solidFill>
          <a:ln>
            <a:noFill/>
          </a:ln>
        </p:spPr>
      </p:sp>
      <p:sp>
        <p:nvSpPr>
          <p:cNvPr id="444" name="Google Shape;444;p33"/>
          <p:cNvSpPr/>
          <p:nvPr/>
        </p:nvSpPr>
        <p:spPr>
          <a:xfrm>
            <a:off x="3889162" y="5216061"/>
            <a:ext cx="2500788" cy="31433"/>
          </a:xfrm>
          <a:custGeom>
            <a:rect b="b" l="l" r="r" t="t"/>
            <a:pathLst>
              <a:path extrusionOk="0" h="41910" w="3334385">
                <a:moveTo>
                  <a:pt x="0" y="0"/>
                </a:moveTo>
                <a:lnTo>
                  <a:pt x="0" y="41910"/>
                </a:lnTo>
                <a:lnTo>
                  <a:pt x="3334385" y="41910"/>
                </a:lnTo>
                <a:lnTo>
                  <a:pt x="3334385" y="0"/>
                </a:lnTo>
                <a:close/>
              </a:path>
            </a:pathLst>
          </a:custGeom>
          <a:solidFill>
            <a:srgbClr val="915EC3"/>
          </a:solidFill>
          <a:ln>
            <a:noFill/>
          </a:ln>
        </p:spPr>
      </p:sp>
      <p:sp>
        <p:nvSpPr>
          <p:cNvPr id="445" name="Google Shape;445;p33"/>
          <p:cNvSpPr/>
          <p:nvPr/>
        </p:nvSpPr>
        <p:spPr>
          <a:xfrm>
            <a:off x="3889162" y="5290164"/>
            <a:ext cx="2500788" cy="31433"/>
          </a:xfrm>
          <a:custGeom>
            <a:rect b="b" l="l" r="r" t="t"/>
            <a:pathLst>
              <a:path extrusionOk="0" h="41910" w="3334385">
                <a:moveTo>
                  <a:pt x="0" y="0"/>
                </a:moveTo>
                <a:lnTo>
                  <a:pt x="0" y="41910"/>
                </a:lnTo>
                <a:lnTo>
                  <a:pt x="3334385" y="41910"/>
                </a:lnTo>
                <a:lnTo>
                  <a:pt x="3334385" y="0"/>
                </a:lnTo>
                <a:close/>
              </a:path>
            </a:pathLst>
          </a:custGeom>
          <a:solidFill>
            <a:srgbClr val="915EC3"/>
          </a:solidFill>
          <a:ln>
            <a:noFill/>
          </a:ln>
        </p:spPr>
      </p:sp>
      <p:sp>
        <p:nvSpPr>
          <p:cNvPr id="446" name="Google Shape;446;p33"/>
          <p:cNvSpPr/>
          <p:nvPr/>
        </p:nvSpPr>
        <p:spPr>
          <a:xfrm>
            <a:off x="4024894" y="3026950"/>
            <a:ext cx="1245299" cy="31433"/>
          </a:xfrm>
          <a:custGeom>
            <a:rect b="b" l="l" r="r" t="t"/>
            <a:pathLst>
              <a:path extrusionOk="0" h="41910" w="1660398">
                <a:moveTo>
                  <a:pt x="0" y="0"/>
                </a:moveTo>
                <a:lnTo>
                  <a:pt x="0" y="41910"/>
                </a:lnTo>
                <a:lnTo>
                  <a:pt x="1660398" y="41910"/>
                </a:lnTo>
                <a:lnTo>
                  <a:pt x="1660398" y="0"/>
                </a:lnTo>
                <a:close/>
              </a:path>
            </a:pathLst>
          </a:custGeom>
          <a:solidFill>
            <a:srgbClr val="FFFFFF"/>
          </a:solidFill>
          <a:ln>
            <a:noFill/>
          </a:ln>
        </p:spPr>
      </p:sp>
      <p:sp>
        <p:nvSpPr>
          <p:cNvPr id="447" name="Google Shape;447;p33"/>
          <p:cNvSpPr/>
          <p:nvPr/>
        </p:nvSpPr>
        <p:spPr>
          <a:xfrm>
            <a:off x="4024894" y="3127525"/>
            <a:ext cx="1245299" cy="31337"/>
          </a:xfrm>
          <a:custGeom>
            <a:rect b="b" l="l" r="r" t="t"/>
            <a:pathLst>
              <a:path extrusionOk="0" h="41783" w="1660398">
                <a:moveTo>
                  <a:pt x="0" y="0"/>
                </a:moveTo>
                <a:lnTo>
                  <a:pt x="0" y="41783"/>
                </a:lnTo>
                <a:lnTo>
                  <a:pt x="1660398" y="41783"/>
                </a:lnTo>
                <a:lnTo>
                  <a:pt x="1660398" y="0"/>
                </a:lnTo>
                <a:close/>
              </a:path>
            </a:pathLst>
          </a:custGeom>
          <a:solidFill>
            <a:srgbClr val="FFFFFF"/>
          </a:solidFill>
          <a:ln>
            <a:noFill/>
          </a:ln>
        </p:spPr>
      </p:sp>
      <p:sp>
        <p:nvSpPr>
          <p:cNvPr id="448" name="Google Shape;448;p33"/>
          <p:cNvSpPr/>
          <p:nvPr/>
        </p:nvSpPr>
        <p:spPr>
          <a:xfrm>
            <a:off x="4024894" y="3226748"/>
            <a:ext cx="1245299" cy="31433"/>
          </a:xfrm>
          <a:custGeom>
            <a:rect b="b" l="l" r="r" t="t"/>
            <a:pathLst>
              <a:path extrusionOk="0" h="41910" w="1660398">
                <a:moveTo>
                  <a:pt x="0" y="0"/>
                </a:moveTo>
                <a:lnTo>
                  <a:pt x="0" y="41910"/>
                </a:lnTo>
                <a:lnTo>
                  <a:pt x="1660398" y="41910"/>
                </a:lnTo>
                <a:lnTo>
                  <a:pt x="1660398" y="0"/>
                </a:lnTo>
                <a:close/>
              </a:path>
            </a:pathLst>
          </a:custGeom>
          <a:solidFill>
            <a:srgbClr val="FFFFFF"/>
          </a:solidFill>
          <a:ln>
            <a:noFill/>
          </a:ln>
        </p:spPr>
      </p:sp>
      <p:sp>
        <p:nvSpPr>
          <p:cNvPr id="449" name="Google Shape;449;p33"/>
          <p:cNvSpPr/>
          <p:nvPr/>
        </p:nvSpPr>
        <p:spPr>
          <a:xfrm>
            <a:off x="4024894" y="3326057"/>
            <a:ext cx="1245299" cy="31433"/>
          </a:xfrm>
          <a:custGeom>
            <a:rect b="b" l="l" r="r" t="t"/>
            <a:pathLst>
              <a:path extrusionOk="0" h="41910" w="1660398">
                <a:moveTo>
                  <a:pt x="0" y="0"/>
                </a:moveTo>
                <a:lnTo>
                  <a:pt x="0" y="41910"/>
                </a:lnTo>
                <a:lnTo>
                  <a:pt x="1660398" y="41910"/>
                </a:lnTo>
                <a:lnTo>
                  <a:pt x="1660398" y="0"/>
                </a:lnTo>
                <a:close/>
              </a:path>
            </a:pathLst>
          </a:custGeom>
          <a:solidFill>
            <a:srgbClr val="FFFFFF"/>
          </a:solidFill>
          <a:ln>
            <a:noFill/>
          </a:ln>
        </p:spPr>
      </p:sp>
      <p:sp>
        <p:nvSpPr>
          <p:cNvPr id="450" name="Google Shape;450;p33"/>
          <p:cNvSpPr/>
          <p:nvPr/>
        </p:nvSpPr>
        <p:spPr>
          <a:xfrm>
            <a:off x="4850567" y="3784757"/>
            <a:ext cx="1538097" cy="985171"/>
          </a:xfrm>
          <a:custGeom>
            <a:rect b="b" l="l" r="r" t="t"/>
            <a:pathLst>
              <a:path extrusionOk="0" h="1313561" w="2050796">
                <a:moveTo>
                  <a:pt x="0" y="0"/>
                </a:moveTo>
                <a:lnTo>
                  <a:pt x="0" y="1313561"/>
                </a:lnTo>
                <a:lnTo>
                  <a:pt x="2050796" y="1313561"/>
                </a:lnTo>
                <a:lnTo>
                  <a:pt x="2050796" y="0"/>
                </a:lnTo>
                <a:close/>
              </a:path>
            </a:pathLst>
          </a:custGeom>
          <a:solidFill>
            <a:srgbClr val="B7CAF3"/>
          </a:solidFill>
          <a:ln>
            <a:noFill/>
          </a:ln>
        </p:spPr>
      </p:sp>
      <p:sp>
        <p:nvSpPr>
          <p:cNvPr id="451" name="Google Shape;451;p33"/>
          <p:cNvSpPr/>
          <p:nvPr/>
        </p:nvSpPr>
        <p:spPr>
          <a:xfrm>
            <a:off x="4974910" y="4441989"/>
            <a:ext cx="149543" cy="197263"/>
          </a:xfrm>
          <a:custGeom>
            <a:rect b="b" l="l" r="r" t="t"/>
            <a:pathLst>
              <a:path extrusionOk="0" h="263017" w="199390">
                <a:moveTo>
                  <a:pt x="0" y="0"/>
                </a:moveTo>
                <a:lnTo>
                  <a:pt x="199390" y="0"/>
                </a:lnTo>
                <a:lnTo>
                  <a:pt x="199390" y="263017"/>
                </a:lnTo>
                <a:lnTo>
                  <a:pt x="0" y="263017"/>
                </a:lnTo>
                <a:close/>
              </a:path>
            </a:pathLst>
          </a:custGeom>
          <a:solidFill>
            <a:srgbClr val="FFC856"/>
          </a:solidFill>
          <a:ln>
            <a:noFill/>
          </a:ln>
        </p:spPr>
      </p:sp>
      <p:sp>
        <p:nvSpPr>
          <p:cNvPr id="452" name="Google Shape;452;p33"/>
          <p:cNvSpPr/>
          <p:nvPr/>
        </p:nvSpPr>
        <p:spPr>
          <a:xfrm>
            <a:off x="5194866" y="4327588"/>
            <a:ext cx="149542" cy="310420"/>
          </a:xfrm>
          <a:custGeom>
            <a:rect b="b" l="l" r="r" t="t"/>
            <a:pathLst>
              <a:path extrusionOk="0" h="413893" w="199390">
                <a:moveTo>
                  <a:pt x="0" y="0"/>
                </a:moveTo>
                <a:lnTo>
                  <a:pt x="199390" y="0"/>
                </a:lnTo>
                <a:lnTo>
                  <a:pt x="199390" y="413893"/>
                </a:lnTo>
                <a:lnTo>
                  <a:pt x="0" y="413893"/>
                </a:lnTo>
                <a:close/>
              </a:path>
            </a:pathLst>
          </a:custGeom>
          <a:solidFill>
            <a:srgbClr val="FFC856"/>
          </a:solidFill>
          <a:ln>
            <a:noFill/>
          </a:ln>
        </p:spPr>
      </p:sp>
      <p:sp>
        <p:nvSpPr>
          <p:cNvPr id="453" name="Google Shape;453;p33"/>
          <p:cNvSpPr/>
          <p:nvPr/>
        </p:nvSpPr>
        <p:spPr>
          <a:xfrm>
            <a:off x="5416079" y="4245896"/>
            <a:ext cx="149447" cy="390811"/>
          </a:xfrm>
          <a:custGeom>
            <a:rect b="b" l="l" r="r" t="t"/>
            <a:pathLst>
              <a:path extrusionOk="0" h="521081" w="199263">
                <a:moveTo>
                  <a:pt x="0" y="0"/>
                </a:moveTo>
                <a:lnTo>
                  <a:pt x="199263" y="0"/>
                </a:lnTo>
                <a:lnTo>
                  <a:pt x="199263" y="521081"/>
                </a:lnTo>
                <a:lnTo>
                  <a:pt x="0" y="521081"/>
                </a:lnTo>
                <a:close/>
              </a:path>
            </a:pathLst>
          </a:custGeom>
          <a:solidFill>
            <a:srgbClr val="F45DB6"/>
          </a:solidFill>
          <a:ln>
            <a:noFill/>
          </a:ln>
        </p:spPr>
      </p:sp>
      <p:sp>
        <p:nvSpPr>
          <p:cNvPr id="454" name="Google Shape;454;p33"/>
          <p:cNvSpPr/>
          <p:nvPr/>
        </p:nvSpPr>
        <p:spPr>
          <a:xfrm>
            <a:off x="5638465" y="4189419"/>
            <a:ext cx="148304" cy="447294"/>
          </a:xfrm>
          <a:custGeom>
            <a:rect b="b" l="l" r="r" t="t"/>
            <a:pathLst>
              <a:path extrusionOk="0" h="596392" w="197739">
                <a:moveTo>
                  <a:pt x="0" y="0"/>
                </a:moveTo>
                <a:lnTo>
                  <a:pt x="197739" y="0"/>
                </a:lnTo>
                <a:lnTo>
                  <a:pt x="197739" y="596392"/>
                </a:lnTo>
                <a:lnTo>
                  <a:pt x="0" y="596392"/>
                </a:lnTo>
                <a:close/>
              </a:path>
            </a:pathLst>
          </a:custGeom>
          <a:solidFill>
            <a:srgbClr val="915EC3"/>
          </a:solidFill>
          <a:ln>
            <a:noFill/>
          </a:ln>
        </p:spPr>
      </p:sp>
      <p:sp>
        <p:nvSpPr>
          <p:cNvPr id="455" name="Google Shape;455;p33"/>
          <p:cNvSpPr/>
          <p:nvPr/>
        </p:nvSpPr>
        <p:spPr>
          <a:xfrm>
            <a:off x="5859594" y="4068781"/>
            <a:ext cx="148304" cy="569214"/>
          </a:xfrm>
          <a:custGeom>
            <a:rect b="b" l="l" r="r" t="t"/>
            <a:pathLst>
              <a:path extrusionOk="0" h="758952" w="197739">
                <a:moveTo>
                  <a:pt x="0" y="0"/>
                </a:moveTo>
                <a:lnTo>
                  <a:pt x="197739" y="0"/>
                </a:lnTo>
                <a:lnTo>
                  <a:pt x="197739" y="758952"/>
                </a:lnTo>
                <a:lnTo>
                  <a:pt x="0" y="758952"/>
                </a:lnTo>
                <a:close/>
              </a:path>
            </a:pathLst>
          </a:custGeom>
          <a:solidFill>
            <a:srgbClr val="915EC3"/>
          </a:solidFill>
          <a:ln>
            <a:noFill/>
          </a:ln>
        </p:spPr>
      </p:sp>
      <p:sp>
        <p:nvSpPr>
          <p:cNvPr id="456" name="Google Shape;456;p33"/>
          <p:cNvSpPr/>
          <p:nvPr/>
        </p:nvSpPr>
        <p:spPr>
          <a:xfrm>
            <a:off x="6080807" y="3979500"/>
            <a:ext cx="149543" cy="657225"/>
          </a:xfrm>
          <a:custGeom>
            <a:rect b="b" l="l" r="r" t="t"/>
            <a:pathLst>
              <a:path extrusionOk="0" h="876300" w="199390">
                <a:moveTo>
                  <a:pt x="0" y="0"/>
                </a:moveTo>
                <a:lnTo>
                  <a:pt x="199390" y="0"/>
                </a:lnTo>
                <a:lnTo>
                  <a:pt x="199390" y="876300"/>
                </a:lnTo>
                <a:lnTo>
                  <a:pt x="0" y="876300"/>
                </a:lnTo>
                <a:close/>
              </a:path>
            </a:pathLst>
          </a:custGeom>
          <a:solidFill>
            <a:srgbClr val="2C3A4E"/>
          </a:solidFill>
          <a:ln>
            <a:noFill/>
          </a:ln>
        </p:spPr>
      </p:sp>
      <p:sp>
        <p:nvSpPr>
          <p:cNvPr id="457" name="Google Shape;457;p33"/>
          <p:cNvSpPr/>
          <p:nvPr/>
        </p:nvSpPr>
        <p:spPr>
          <a:xfrm>
            <a:off x="5926826" y="3168284"/>
            <a:ext cx="130788" cy="138222"/>
          </a:xfrm>
          <a:custGeom>
            <a:rect b="b" l="l" r="r" t="t"/>
            <a:pathLst>
              <a:path extrusionOk="0" h="138222" w="130788">
                <a:moveTo>
                  <a:pt x="0" y="0"/>
                </a:moveTo>
                <a:lnTo>
                  <a:pt x="130788" y="0"/>
                </a:lnTo>
                <a:lnTo>
                  <a:pt x="130788" y="138222"/>
                </a:lnTo>
                <a:lnTo>
                  <a:pt x="0" y="138222"/>
                </a:lnTo>
                <a:lnTo>
                  <a:pt x="0" y="0"/>
                </a:lnTo>
                <a:close/>
              </a:path>
            </a:pathLst>
          </a:custGeom>
          <a:blipFill rotWithShape="1">
            <a:blip r:embed="rId6">
              <a:alphaModFix/>
            </a:blip>
            <a:stretch>
              <a:fillRect b="0" l="0" r="0" t="0"/>
            </a:stretch>
          </a:blipFill>
          <a:ln>
            <a:noFill/>
          </a:ln>
        </p:spPr>
      </p:sp>
      <p:sp>
        <p:nvSpPr>
          <p:cNvPr id="458" name="Google Shape;458;p33"/>
          <p:cNvSpPr/>
          <p:nvPr/>
        </p:nvSpPr>
        <p:spPr>
          <a:xfrm>
            <a:off x="2592484" y="3387644"/>
            <a:ext cx="2091158" cy="5245794"/>
          </a:xfrm>
          <a:custGeom>
            <a:rect b="b" l="l" r="r" t="t"/>
            <a:pathLst>
              <a:path extrusionOk="0" h="5245794" w="2091158">
                <a:moveTo>
                  <a:pt x="0" y="0"/>
                </a:moveTo>
                <a:lnTo>
                  <a:pt x="2091158" y="0"/>
                </a:lnTo>
                <a:lnTo>
                  <a:pt x="2091158" y="5245794"/>
                </a:lnTo>
                <a:lnTo>
                  <a:pt x="0" y="5245794"/>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11" name="Shape 111"/>
        <p:cNvGrpSpPr/>
        <p:nvPr/>
      </p:nvGrpSpPr>
      <p:grpSpPr>
        <a:xfrm>
          <a:off x="0" y="0"/>
          <a:ext cx="0" cy="0"/>
          <a:chOff x="0" y="0"/>
          <a:chExt cx="0" cy="0"/>
        </a:xfrm>
      </p:grpSpPr>
      <p:sp>
        <p:nvSpPr>
          <p:cNvPr id="112" name="Google Shape;112;p3"/>
          <p:cNvSpPr/>
          <p:nvPr/>
        </p:nvSpPr>
        <p:spPr>
          <a:xfrm>
            <a:off x="333600" y="431086"/>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13" name="Google Shape;113;p3"/>
          <p:cNvSpPr/>
          <p:nvPr/>
        </p:nvSpPr>
        <p:spPr>
          <a:xfrm>
            <a:off x="14653159" y="5447130"/>
            <a:ext cx="7758252" cy="7905305"/>
          </a:xfrm>
          <a:custGeom>
            <a:rect b="b" l="l" r="r" t="t"/>
            <a:pathLst>
              <a:path extrusionOk="0" h="7905305" w="7758252">
                <a:moveTo>
                  <a:pt x="0" y="0"/>
                </a:moveTo>
                <a:lnTo>
                  <a:pt x="7758252" y="0"/>
                </a:lnTo>
                <a:lnTo>
                  <a:pt x="7758252" y="7905304"/>
                </a:lnTo>
                <a:lnTo>
                  <a:pt x="0" y="7905304"/>
                </a:lnTo>
                <a:lnTo>
                  <a:pt x="0" y="0"/>
                </a:lnTo>
                <a:close/>
              </a:path>
            </a:pathLst>
          </a:custGeom>
          <a:blipFill rotWithShape="1">
            <a:blip r:embed="rId3">
              <a:alphaModFix/>
            </a:blip>
            <a:stretch>
              <a:fillRect b="0" l="0" r="0" t="0"/>
            </a:stretch>
          </a:blipFill>
          <a:ln>
            <a:noFill/>
          </a:ln>
        </p:spPr>
      </p:sp>
      <p:sp>
        <p:nvSpPr>
          <p:cNvPr id="114" name="Google Shape;114;p3"/>
          <p:cNvSpPr txBox="1"/>
          <p:nvPr/>
        </p:nvSpPr>
        <p:spPr>
          <a:xfrm>
            <a:off x="3612198" y="4371074"/>
            <a:ext cx="10837844" cy="2524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2C3A4E"/>
                </a:solidFill>
                <a:latin typeface="Poppins"/>
                <a:ea typeface="Poppins"/>
                <a:cs typeface="Poppins"/>
                <a:sym typeface="Poppins"/>
              </a:rPr>
              <a:t>Metode Weighted Product</a:t>
            </a:r>
            <a:endParaRPr/>
          </a:p>
        </p:txBody>
      </p:sp>
      <p:sp>
        <p:nvSpPr>
          <p:cNvPr id="115" name="Google Shape;115;p3"/>
          <p:cNvSpPr/>
          <p:nvPr/>
        </p:nvSpPr>
        <p:spPr>
          <a:xfrm>
            <a:off x="-1331241" y="0"/>
            <a:ext cx="7315200" cy="2441448"/>
          </a:xfrm>
          <a:custGeom>
            <a:rect b="b" l="l" r="r" t="t"/>
            <a:pathLst>
              <a:path extrusionOk="0" h="2441448" w="7315200">
                <a:moveTo>
                  <a:pt x="0" y="0"/>
                </a:moveTo>
                <a:lnTo>
                  <a:pt x="7315200" y="0"/>
                </a:lnTo>
                <a:lnTo>
                  <a:pt x="7315200" y="2441448"/>
                </a:lnTo>
                <a:lnTo>
                  <a:pt x="0" y="2441448"/>
                </a:lnTo>
                <a:lnTo>
                  <a:pt x="0" y="0"/>
                </a:lnTo>
                <a:close/>
              </a:path>
            </a:pathLst>
          </a:custGeom>
          <a:blipFill rotWithShape="1">
            <a:blip r:embed="rId4">
              <a:alphaModFix/>
            </a:blip>
            <a:stretch>
              <a:fillRect b="0" l="0" r="0" t="0"/>
            </a:stretch>
          </a:blipFill>
          <a:ln>
            <a:noFill/>
          </a:ln>
        </p:spPr>
      </p:sp>
      <p:sp>
        <p:nvSpPr>
          <p:cNvPr id="116" name="Google Shape;116;p3"/>
          <p:cNvSpPr txBox="1"/>
          <p:nvPr/>
        </p:nvSpPr>
        <p:spPr>
          <a:xfrm>
            <a:off x="7742837" y="2407945"/>
            <a:ext cx="2288550" cy="16245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2000" u="none" cap="none" strike="noStrike">
                <a:solidFill>
                  <a:srgbClr val="2C3A4E"/>
                </a:solidFill>
                <a:latin typeface="Poppins"/>
                <a:ea typeface="Poppins"/>
                <a:cs typeface="Poppins"/>
                <a:sym typeface="Poppins"/>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20" name="Shape 120"/>
        <p:cNvGrpSpPr/>
        <p:nvPr/>
      </p:nvGrpSpPr>
      <p:grpSpPr>
        <a:xfrm>
          <a:off x="0" y="0"/>
          <a:ext cx="0" cy="0"/>
          <a:chOff x="0" y="0"/>
          <a:chExt cx="0" cy="0"/>
        </a:xfrm>
      </p:grpSpPr>
      <p:sp>
        <p:nvSpPr>
          <p:cNvPr id="121" name="Google Shape;121;p4"/>
          <p:cNvSpPr/>
          <p:nvPr/>
        </p:nvSpPr>
        <p:spPr>
          <a:xfrm>
            <a:off x="35265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22" name="Google Shape;122;p4"/>
          <p:cNvSpPr/>
          <p:nvPr/>
        </p:nvSpPr>
        <p:spPr>
          <a:xfrm>
            <a:off x="898800" y="-5244748"/>
            <a:ext cx="5531262" cy="5933752"/>
          </a:xfrm>
          <a:custGeom>
            <a:rect b="b" l="l" r="r" t="t"/>
            <a:pathLst>
              <a:path extrusionOk="0" h="5933752" w="5531262">
                <a:moveTo>
                  <a:pt x="0" y="0"/>
                </a:moveTo>
                <a:lnTo>
                  <a:pt x="5531262" y="0"/>
                </a:lnTo>
                <a:lnTo>
                  <a:pt x="5531262" y="5933752"/>
                </a:lnTo>
                <a:lnTo>
                  <a:pt x="0" y="5933752"/>
                </a:lnTo>
                <a:lnTo>
                  <a:pt x="0" y="0"/>
                </a:lnTo>
                <a:close/>
              </a:path>
            </a:pathLst>
          </a:custGeom>
          <a:blipFill rotWithShape="1">
            <a:blip r:embed="rId3">
              <a:alphaModFix/>
            </a:blip>
            <a:stretch>
              <a:fillRect b="0" l="0" r="0" t="0"/>
            </a:stretch>
          </a:blipFill>
          <a:ln>
            <a:noFill/>
          </a:ln>
        </p:spPr>
      </p:sp>
      <p:sp>
        <p:nvSpPr>
          <p:cNvPr id="123" name="Google Shape;123;p4"/>
          <p:cNvSpPr txBox="1"/>
          <p:nvPr/>
        </p:nvSpPr>
        <p:spPr>
          <a:xfrm>
            <a:off x="1531425" y="1503814"/>
            <a:ext cx="152253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League Spartan"/>
                <a:ea typeface="League Spartan"/>
                <a:cs typeface="League Spartan"/>
                <a:sym typeface="League Spartan"/>
              </a:rPr>
              <a:t>Weighted Product</a:t>
            </a:r>
            <a:endParaRPr b="1"/>
          </a:p>
        </p:txBody>
      </p:sp>
      <p:sp>
        <p:nvSpPr>
          <p:cNvPr id="124" name="Google Shape;124;p4"/>
          <p:cNvSpPr txBox="1"/>
          <p:nvPr/>
        </p:nvSpPr>
        <p:spPr>
          <a:xfrm>
            <a:off x="2925004" y="3676914"/>
            <a:ext cx="9324750" cy="4467225"/>
          </a:xfrm>
          <a:prstGeom prst="rect">
            <a:avLst/>
          </a:prstGeom>
          <a:noFill/>
          <a:ln>
            <a:noFill/>
          </a:ln>
        </p:spPr>
        <p:txBody>
          <a:bodyPr anchorCtr="0" anchor="t" bIns="0" lIns="0" spcFirstLastPara="1" rIns="0" wrap="square" tIns="0">
            <a:spAutoFit/>
          </a:bodyPr>
          <a:lstStyle/>
          <a:p>
            <a:pPr indent="-248284" lvl="1" marL="496571" marR="0" rtl="0" algn="just">
              <a:lnSpc>
                <a:spcPct val="120000"/>
              </a:lnSpc>
              <a:spcBef>
                <a:spcPts val="0"/>
              </a:spcBef>
              <a:spcAft>
                <a:spcPts val="0"/>
              </a:spcAft>
              <a:buClr>
                <a:srgbClr val="2C3A4E"/>
              </a:buClr>
              <a:buSzPts val="2300"/>
              <a:buFont typeface="Arial"/>
              <a:buChar char="•"/>
            </a:pPr>
            <a:r>
              <a:rPr b="0" i="0" lang="en-US" sz="2300" u="none" cap="none" strike="noStrike">
                <a:solidFill>
                  <a:srgbClr val="2C3A4E"/>
                </a:solidFill>
                <a:latin typeface="Poppins"/>
                <a:ea typeface="Poppins"/>
                <a:cs typeface="Poppins"/>
                <a:sym typeface="Poppins"/>
              </a:rPr>
              <a:t>Salah satu pendekatan dari hasil evolusi konsep dalam Multi Criteria Decision Making (CADM), yang melibatkan pemilihan alternatif berdasarkan sekumpulan atribut/kriteria keputusan.</a:t>
            </a:r>
            <a:endParaRPr/>
          </a:p>
          <a:p>
            <a:pPr indent="0" lvl="0" marL="0" marR="0" rtl="0" algn="just">
              <a:lnSpc>
                <a:spcPct val="120000"/>
              </a:lnSpc>
              <a:spcBef>
                <a:spcPts val="0"/>
              </a:spcBef>
              <a:spcAft>
                <a:spcPts val="0"/>
              </a:spcAft>
              <a:buNone/>
            </a:pPr>
            <a:r>
              <a:t/>
            </a:r>
            <a:endParaRPr b="0" i="0" sz="2300" u="none" cap="none" strike="noStrike">
              <a:solidFill>
                <a:srgbClr val="2C3A4E"/>
              </a:solidFill>
              <a:latin typeface="Poppins"/>
              <a:ea typeface="Poppins"/>
              <a:cs typeface="Poppins"/>
              <a:sym typeface="Poppins"/>
            </a:endParaRPr>
          </a:p>
          <a:p>
            <a:pPr indent="-248284" lvl="1" marL="496571" marR="0" rtl="0" algn="just">
              <a:lnSpc>
                <a:spcPct val="120000"/>
              </a:lnSpc>
              <a:spcBef>
                <a:spcPts val="0"/>
              </a:spcBef>
              <a:spcAft>
                <a:spcPts val="0"/>
              </a:spcAft>
              <a:buClr>
                <a:srgbClr val="2C3A4E"/>
              </a:buClr>
              <a:buSzPts val="2300"/>
              <a:buFont typeface="Arial"/>
              <a:buChar char="•"/>
            </a:pPr>
            <a:r>
              <a:rPr b="0" i="0" lang="en-US" sz="2300" u="none" cap="none" strike="noStrike">
                <a:solidFill>
                  <a:srgbClr val="2C3A4E"/>
                </a:solidFill>
                <a:latin typeface="Poppins"/>
                <a:ea typeface="Poppins"/>
                <a:cs typeface="Poppins"/>
                <a:sym typeface="Poppins"/>
              </a:rPr>
              <a:t>Metode WP menggunakan struktur matematis sehingga dapat mengevaluasi dengan pemahaman yang lebih mendalam terhadap setiap alternatif.</a:t>
            </a:r>
            <a:endParaRPr/>
          </a:p>
          <a:p>
            <a:pPr indent="0" lvl="0" marL="0" marR="0" rtl="0" algn="just">
              <a:lnSpc>
                <a:spcPct val="120000"/>
              </a:lnSpc>
              <a:spcBef>
                <a:spcPts val="0"/>
              </a:spcBef>
              <a:spcAft>
                <a:spcPts val="0"/>
              </a:spcAft>
              <a:buNone/>
            </a:pPr>
            <a:r>
              <a:t/>
            </a:r>
            <a:endParaRPr b="0" i="0" sz="2300" u="none" cap="none" strike="noStrike">
              <a:solidFill>
                <a:srgbClr val="2C3A4E"/>
              </a:solidFill>
              <a:latin typeface="Poppins"/>
              <a:ea typeface="Poppins"/>
              <a:cs typeface="Poppins"/>
              <a:sym typeface="Poppins"/>
            </a:endParaRPr>
          </a:p>
          <a:p>
            <a:pPr indent="-248284" lvl="1" marL="496571" marR="0" rtl="0" algn="just">
              <a:lnSpc>
                <a:spcPct val="120000"/>
              </a:lnSpc>
              <a:spcBef>
                <a:spcPts val="0"/>
              </a:spcBef>
              <a:spcAft>
                <a:spcPts val="0"/>
              </a:spcAft>
              <a:buClr>
                <a:srgbClr val="2C3A4E"/>
              </a:buClr>
              <a:buSzPts val="2300"/>
              <a:buFont typeface="Arial"/>
              <a:buChar char="•"/>
            </a:pPr>
            <a:r>
              <a:rPr b="0" i="0" lang="en-US" sz="2300" u="none" cap="none" strike="noStrike">
                <a:solidFill>
                  <a:srgbClr val="2C3A4E"/>
                </a:solidFill>
                <a:latin typeface="Poppins"/>
                <a:ea typeface="Poppins"/>
                <a:cs typeface="Poppins"/>
                <a:sym typeface="Poppins"/>
              </a:rPr>
              <a:t>Metode WP menggunakan perkalian dengan menghubungkan peringkat atribut (kriteria), dimana peringkat setiap atribut dikalikan dengan eksponen yang berasal dari bobot atribut yang sesuai.</a:t>
            </a:r>
            <a:endParaRPr/>
          </a:p>
        </p:txBody>
      </p:sp>
      <p:sp>
        <p:nvSpPr>
          <p:cNvPr id="125" name="Google Shape;125;p4"/>
          <p:cNvSpPr/>
          <p:nvPr/>
        </p:nvSpPr>
        <p:spPr>
          <a:xfrm>
            <a:off x="1842547" y="3686439"/>
            <a:ext cx="693248" cy="868730"/>
          </a:xfrm>
          <a:custGeom>
            <a:rect b="b" l="l" r="r" t="t"/>
            <a:pathLst>
              <a:path extrusionOk="0" h="868730" w="693248">
                <a:moveTo>
                  <a:pt x="0" y="0"/>
                </a:moveTo>
                <a:lnTo>
                  <a:pt x="693248" y="0"/>
                </a:lnTo>
                <a:lnTo>
                  <a:pt x="693248" y="868730"/>
                </a:lnTo>
                <a:lnTo>
                  <a:pt x="0" y="868730"/>
                </a:lnTo>
                <a:lnTo>
                  <a:pt x="0" y="0"/>
                </a:lnTo>
                <a:close/>
              </a:path>
            </a:pathLst>
          </a:custGeom>
          <a:blipFill rotWithShape="1">
            <a:blip r:embed="rId4">
              <a:alphaModFix/>
            </a:blip>
            <a:stretch>
              <a:fillRect b="0" l="0" r="0" t="0"/>
            </a:stretch>
          </a:blipFill>
          <a:ln>
            <a:noFill/>
          </a:ln>
        </p:spPr>
      </p:sp>
      <p:sp>
        <p:nvSpPr>
          <p:cNvPr id="126" name="Google Shape;126;p4"/>
          <p:cNvSpPr/>
          <p:nvPr/>
        </p:nvSpPr>
        <p:spPr>
          <a:xfrm>
            <a:off x="12733774" y="2917870"/>
            <a:ext cx="4454828" cy="5930378"/>
          </a:xfrm>
          <a:custGeom>
            <a:rect b="b" l="l" r="r" t="t"/>
            <a:pathLst>
              <a:path extrusionOk="0" h="5930378" w="4454828">
                <a:moveTo>
                  <a:pt x="0" y="0"/>
                </a:moveTo>
                <a:lnTo>
                  <a:pt x="4454828" y="0"/>
                </a:lnTo>
                <a:lnTo>
                  <a:pt x="4454828" y="5930378"/>
                </a:lnTo>
                <a:lnTo>
                  <a:pt x="0" y="5930378"/>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30" name="Shape 130"/>
        <p:cNvGrpSpPr/>
        <p:nvPr/>
      </p:nvGrpSpPr>
      <p:grpSpPr>
        <a:xfrm>
          <a:off x="0" y="0"/>
          <a:ext cx="0" cy="0"/>
          <a:chOff x="0" y="0"/>
          <a:chExt cx="0" cy="0"/>
        </a:xfrm>
      </p:grpSpPr>
      <p:sp>
        <p:nvSpPr>
          <p:cNvPr id="131" name="Google Shape;131;p5"/>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32" name="Google Shape;132;p5"/>
          <p:cNvSpPr/>
          <p:nvPr/>
        </p:nvSpPr>
        <p:spPr>
          <a:xfrm>
            <a:off x="-6" y="-580102"/>
            <a:ext cx="20590340" cy="11447205"/>
          </a:xfrm>
          <a:custGeom>
            <a:rect b="b" l="l" r="r" t="t"/>
            <a:pathLst>
              <a:path extrusionOk="0" h="11447205" w="20590340">
                <a:moveTo>
                  <a:pt x="0" y="0"/>
                </a:moveTo>
                <a:lnTo>
                  <a:pt x="20590340" y="0"/>
                </a:lnTo>
                <a:lnTo>
                  <a:pt x="20590340" y="11447204"/>
                </a:lnTo>
                <a:lnTo>
                  <a:pt x="0" y="11447204"/>
                </a:lnTo>
                <a:lnTo>
                  <a:pt x="0" y="0"/>
                </a:lnTo>
                <a:close/>
              </a:path>
            </a:pathLst>
          </a:custGeom>
          <a:blipFill rotWithShape="1">
            <a:blip r:embed="rId3">
              <a:alphaModFix/>
            </a:blip>
            <a:stretch>
              <a:fillRect b="0" l="0" r="0" t="0"/>
            </a:stretch>
          </a:blipFill>
          <a:ln>
            <a:noFill/>
          </a:ln>
        </p:spPr>
      </p:sp>
      <p:sp>
        <p:nvSpPr>
          <p:cNvPr id="133" name="Google Shape;133;p5"/>
          <p:cNvSpPr txBox="1"/>
          <p:nvPr/>
        </p:nvSpPr>
        <p:spPr>
          <a:xfrm>
            <a:off x="10295164" y="3159488"/>
            <a:ext cx="5345169" cy="74295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Menentukan tingkat prioritas bobot setiap atribut / kriteria</a:t>
            </a:r>
            <a:endParaRPr/>
          </a:p>
        </p:txBody>
      </p:sp>
      <p:sp>
        <p:nvSpPr>
          <p:cNvPr id="134" name="Google Shape;134;p5"/>
          <p:cNvSpPr txBox="1"/>
          <p:nvPr/>
        </p:nvSpPr>
        <p:spPr>
          <a:xfrm>
            <a:off x="2450544" y="7089442"/>
            <a:ext cx="5728881" cy="1104900"/>
          </a:xfrm>
          <a:prstGeom prst="rect">
            <a:avLst/>
          </a:prstGeom>
          <a:noFill/>
          <a:ln>
            <a:noFill/>
          </a:ln>
        </p:spPr>
        <p:txBody>
          <a:bodyPr anchorCtr="0" anchor="t" bIns="0" lIns="0" spcFirstLastPara="1" rIns="0" wrap="square" tIns="0">
            <a:spAutoFit/>
          </a:bodyPr>
          <a:lstStyle/>
          <a:p>
            <a:pPr indent="0" lvl="0" marL="0" marR="0" rtl="0" algn="just">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Menghitung vektor Vi dengan cara membagi hasil masing - masing vektor Si dengan jumlah seluruh Si</a:t>
            </a:r>
            <a:endParaRPr/>
          </a:p>
        </p:txBody>
      </p:sp>
      <p:cxnSp>
        <p:nvCxnSpPr>
          <p:cNvPr id="135" name="Google Shape;135;p5"/>
          <p:cNvCxnSpPr/>
          <p:nvPr/>
        </p:nvCxnSpPr>
        <p:spPr>
          <a:xfrm flipH="1">
            <a:off x="8179425" y="3540488"/>
            <a:ext cx="2115739" cy="12"/>
          </a:xfrm>
          <a:prstGeom prst="straightConnector1">
            <a:avLst/>
          </a:prstGeom>
          <a:noFill/>
          <a:ln cap="rnd" cmpd="sng" w="19050">
            <a:solidFill>
              <a:srgbClr val="2C3A4E"/>
            </a:solidFill>
            <a:prstDash val="solid"/>
            <a:round/>
            <a:headEnd len="lg" w="lg" type="oval"/>
            <a:tailEnd len="sm" w="sm" type="none"/>
          </a:ln>
        </p:spPr>
      </p:cxnSp>
      <p:cxnSp>
        <p:nvCxnSpPr>
          <p:cNvPr id="136" name="Google Shape;136;p5"/>
          <p:cNvCxnSpPr/>
          <p:nvPr/>
        </p:nvCxnSpPr>
        <p:spPr>
          <a:xfrm>
            <a:off x="8179425" y="4913958"/>
            <a:ext cx="1929150" cy="0"/>
          </a:xfrm>
          <a:prstGeom prst="straightConnector1">
            <a:avLst/>
          </a:prstGeom>
          <a:noFill/>
          <a:ln cap="rnd" cmpd="sng" w="19050">
            <a:solidFill>
              <a:srgbClr val="2C3A4E"/>
            </a:solidFill>
            <a:prstDash val="solid"/>
            <a:round/>
            <a:headEnd len="lg" w="lg" type="oval"/>
            <a:tailEnd len="sm" w="sm" type="none"/>
          </a:ln>
        </p:spPr>
      </p:cxnSp>
      <p:cxnSp>
        <p:nvCxnSpPr>
          <p:cNvPr id="137" name="Google Shape;137;p5"/>
          <p:cNvCxnSpPr/>
          <p:nvPr/>
        </p:nvCxnSpPr>
        <p:spPr>
          <a:xfrm rot="10800000">
            <a:off x="8179425" y="6287470"/>
            <a:ext cx="1929150" cy="0"/>
          </a:xfrm>
          <a:prstGeom prst="straightConnector1">
            <a:avLst/>
          </a:prstGeom>
          <a:noFill/>
          <a:ln cap="rnd" cmpd="sng" w="19050">
            <a:solidFill>
              <a:srgbClr val="2C3A4E"/>
            </a:solidFill>
            <a:prstDash val="solid"/>
            <a:round/>
            <a:headEnd len="lg" w="lg" type="oval"/>
            <a:tailEnd len="sm" w="sm" type="none"/>
          </a:ln>
        </p:spPr>
      </p:cxnSp>
      <p:cxnSp>
        <p:nvCxnSpPr>
          <p:cNvPr id="138" name="Google Shape;138;p5"/>
          <p:cNvCxnSpPr/>
          <p:nvPr/>
        </p:nvCxnSpPr>
        <p:spPr>
          <a:xfrm>
            <a:off x="8179425" y="7651417"/>
            <a:ext cx="1929150" cy="9525"/>
          </a:xfrm>
          <a:prstGeom prst="straightConnector1">
            <a:avLst/>
          </a:prstGeom>
          <a:noFill/>
          <a:ln cap="rnd" cmpd="sng" w="19050">
            <a:solidFill>
              <a:srgbClr val="2C3A4E"/>
            </a:solidFill>
            <a:prstDash val="solid"/>
            <a:round/>
            <a:headEnd len="lg" w="lg" type="oval"/>
            <a:tailEnd len="sm" w="sm" type="none"/>
          </a:ln>
        </p:spPr>
      </p:cxnSp>
      <p:sp>
        <p:nvSpPr>
          <p:cNvPr id="139" name="Google Shape;139;p5"/>
          <p:cNvSpPr/>
          <p:nvPr/>
        </p:nvSpPr>
        <p:spPr>
          <a:xfrm>
            <a:off x="9022200" y="2389500"/>
            <a:ext cx="243554" cy="6422422"/>
          </a:xfrm>
          <a:custGeom>
            <a:rect b="b" l="l" r="r" t="t"/>
            <a:pathLst>
              <a:path extrusionOk="0" h="8563229" w="324739">
                <a:moveTo>
                  <a:pt x="324739" y="76200"/>
                </a:moveTo>
                <a:cubicBezTo>
                  <a:pt x="324739" y="34163"/>
                  <a:pt x="290576" y="0"/>
                  <a:pt x="248539" y="0"/>
                </a:cubicBezTo>
                <a:lnTo>
                  <a:pt x="76200" y="0"/>
                </a:lnTo>
                <a:cubicBezTo>
                  <a:pt x="34163" y="0"/>
                  <a:pt x="0" y="34163"/>
                  <a:pt x="0" y="76200"/>
                </a:cubicBezTo>
                <a:lnTo>
                  <a:pt x="0" y="8487029"/>
                </a:lnTo>
                <a:cubicBezTo>
                  <a:pt x="0" y="8529066"/>
                  <a:pt x="34163" y="8563229"/>
                  <a:pt x="76200" y="8563229"/>
                </a:cubicBezTo>
                <a:lnTo>
                  <a:pt x="248539" y="8563229"/>
                </a:lnTo>
                <a:cubicBezTo>
                  <a:pt x="290576" y="8563229"/>
                  <a:pt x="324739" y="8529066"/>
                  <a:pt x="324739" y="8487029"/>
                </a:cubicBezTo>
                <a:close/>
              </a:path>
            </a:pathLst>
          </a:custGeom>
          <a:solidFill>
            <a:srgbClr val="2C3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530558" y="6917992"/>
            <a:ext cx="1646438" cy="1580872"/>
          </a:xfrm>
          <a:custGeom>
            <a:rect b="b" l="l" r="r" t="t"/>
            <a:pathLst>
              <a:path extrusionOk="0" h="1580872" w="1646438">
                <a:moveTo>
                  <a:pt x="0" y="0"/>
                </a:moveTo>
                <a:lnTo>
                  <a:pt x="1646438" y="0"/>
                </a:lnTo>
                <a:lnTo>
                  <a:pt x="1646438" y="1580872"/>
                </a:lnTo>
                <a:lnTo>
                  <a:pt x="0" y="1580872"/>
                </a:lnTo>
                <a:lnTo>
                  <a:pt x="0" y="0"/>
                </a:lnTo>
                <a:close/>
              </a:path>
            </a:pathLst>
          </a:custGeom>
          <a:blipFill rotWithShape="1">
            <a:blip r:embed="rId4">
              <a:alphaModFix/>
            </a:blip>
            <a:stretch>
              <a:fillRect b="0" l="0" r="0" t="0"/>
            </a:stretch>
          </a:blipFill>
          <a:ln>
            <a:noFill/>
          </a:ln>
        </p:spPr>
      </p:sp>
      <p:sp>
        <p:nvSpPr>
          <p:cNvPr id="141" name="Google Shape;141;p5"/>
          <p:cNvSpPr/>
          <p:nvPr/>
        </p:nvSpPr>
        <p:spPr>
          <a:xfrm>
            <a:off x="11639861" y="7160617"/>
            <a:ext cx="3282295" cy="962550"/>
          </a:xfrm>
          <a:custGeom>
            <a:rect b="b" l="l" r="r" t="t"/>
            <a:pathLst>
              <a:path extrusionOk="0" h="962550" w="3282295">
                <a:moveTo>
                  <a:pt x="0" y="0"/>
                </a:moveTo>
                <a:lnTo>
                  <a:pt x="3282295" y="0"/>
                </a:lnTo>
                <a:lnTo>
                  <a:pt x="3282295" y="962550"/>
                </a:lnTo>
                <a:lnTo>
                  <a:pt x="0" y="962550"/>
                </a:lnTo>
                <a:lnTo>
                  <a:pt x="0" y="0"/>
                </a:lnTo>
                <a:close/>
              </a:path>
            </a:pathLst>
          </a:custGeom>
          <a:blipFill rotWithShape="1">
            <a:blip r:embed="rId5">
              <a:alphaModFix/>
            </a:blip>
            <a:stretch>
              <a:fillRect b="0" l="0" r="0" t="0"/>
            </a:stretch>
          </a:blipFill>
          <a:ln>
            <a:noFill/>
          </a:ln>
        </p:spPr>
      </p:sp>
      <p:sp>
        <p:nvSpPr>
          <p:cNvPr id="142" name="Google Shape;142;p5"/>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2C3A4E"/>
                </a:solidFill>
                <a:latin typeface="Arimo"/>
                <a:ea typeface="Arimo"/>
                <a:cs typeface="Arimo"/>
                <a:sym typeface="Arimo"/>
              </a:rPr>
              <a:t>Langkah - Langkah Weighted Product</a:t>
            </a:r>
            <a:endParaRPr/>
          </a:p>
        </p:txBody>
      </p:sp>
      <p:sp>
        <p:nvSpPr>
          <p:cNvPr id="143" name="Google Shape;143;p5"/>
          <p:cNvSpPr txBox="1"/>
          <p:nvPr/>
        </p:nvSpPr>
        <p:spPr>
          <a:xfrm>
            <a:off x="3956475" y="4532958"/>
            <a:ext cx="4222950" cy="742950"/>
          </a:xfrm>
          <a:prstGeom prst="rect">
            <a:avLst/>
          </a:prstGeom>
          <a:noFill/>
          <a:ln>
            <a:noFill/>
          </a:ln>
        </p:spPr>
        <p:txBody>
          <a:bodyPr anchorCtr="0" anchor="t" bIns="0" lIns="0" spcFirstLastPara="1" rIns="0" wrap="square" tIns="0">
            <a:spAutoFit/>
          </a:bodyPr>
          <a:lstStyle/>
          <a:p>
            <a:pPr indent="0" lvl="0" marL="0" marR="0" rtl="0" algn="r">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Membuat Tabel Bobot Kriteria yang akan dipilih</a:t>
            </a:r>
            <a:endParaRPr/>
          </a:p>
        </p:txBody>
      </p:sp>
      <p:sp>
        <p:nvSpPr>
          <p:cNvPr id="144" name="Google Shape;144;p5"/>
          <p:cNvSpPr txBox="1"/>
          <p:nvPr/>
        </p:nvSpPr>
        <p:spPr>
          <a:xfrm>
            <a:off x="10108575" y="5544525"/>
            <a:ext cx="7712700" cy="1255800"/>
          </a:xfrm>
          <a:prstGeom prst="rect">
            <a:avLst/>
          </a:prstGeom>
          <a:noFill/>
          <a:ln>
            <a:noFill/>
          </a:ln>
        </p:spPr>
        <p:txBody>
          <a:bodyPr anchorCtr="0" anchor="t" bIns="0" lIns="0" spcFirstLastPara="1" rIns="0" wrap="square" tIns="0">
            <a:spAutoFit/>
          </a:bodyPr>
          <a:lstStyle/>
          <a:p>
            <a:pPr indent="0" lvl="0" marL="0" marR="0" rtl="0" algn="r">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Menghitung vektor Si , dimana setiap data (Xij ) akan dikalikan tetapi sebelumnya dilakukan pemangkatan dengan bobot dari kriterianya.</a:t>
            </a:r>
            <a:endParaRPr/>
          </a:p>
        </p:txBody>
      </p:sp>
      <p:sp>
        <p:nvSpPr>
          <p:cNvPr id="145" name="Google Shape;145;p5"/>
          <p:cNvSpPr txBox="1"/>
          <p:nvPr/>
        </p:nvSpPr>
        <p:spPr>
          <a:xfrm>
            <a:off x="6562875" y="2992550"/>
            <a:ext cx="1616550" cy="1029225"/>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01</a:t>
            </a:r>
            <a:endParaRPr/>
          </a:p>
        </p:txBody>
      </p:sp>
      <p:sp>
        <p:nvSpPr>
          <p:cNvPr id="146" name="Google Shape;146;p5"/>
          <p:cNvSpPr txBox="1"/>
          <p:nvPr/>
        </p:nvSpPr>
        <p:spPr>
          <a:xfrm>
            <a:off x="10108575" y="4366008"/>
            <a:ext cx="1616550" cy="1029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02</a:t>
            </a:r>
            <a:endParaRPr/>
          </a:p>
        </p:txBody>
      </p:sp>
      <p:sp>
        <p:nvSpPr>
          <p:cNvPr id="147" name="Google Shape;147;p5"/>
          <p:cNvSpPr txBox="1"/>
          <p:nvPr/>
        </p:nvSpPr>
        <p:spPr>
          <a:xfrm>
            <a:off x="6562875" y="5739520"/>
            <a:ext cx="1616550" cy="1029225"/>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03</a:t>
            </a:r>
            <a:endParaRPr/>
          </a:p>
        </p:txBody>
      </p:sp>
      <p:sp>
        <p:nvSpPr>
          <p:cNvPr id="148" name="Google Shape;148;p5"/>
          <p:cNvSpPr txBox="1"/>
          <p:nvPr/>
        </p:nvSpPr>
        <p:spPr>
          <a:xfrm>
            <a:off x="10108575" y="7112992"/>
            <a:ext cx="1616550" cy="1029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2C3A4E"/>
                </a:solidFill>
                <a:latin typeface="Poppins"/>
                <a:ea typeface="Poppins"/>
                <a:cs typeface="Poppins"/>
                <a:sym typeface="Poppins"/>
              </a:rPr>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52" name="Shape 152"/>
        <p:cNvGrpSpPr/>
        <p:nvPr/>
      </p:nvGrpSpPr>
      <p:grpSpPr>
        <a:xfrm>
          <a:off x="0" y="0"/>
          <a:ext cx="0" cy="0"/>
          <a:chOff x="0" y="0"/>
          <a:chExt cx="0" cy="0"/>
        </a:xfrm>
      </p:grpSpPr>
      <p:sp>
        <p:nvSpPr>
          <p:cNvPr id="153" name="Google Shape;153;p7"/>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54" name="Google Shape;154;p7"/>
          <p:cNvSpPr txBox="1"/>
          <p:nvPr/>
        </p:nvSpPr>
        <p:spPr>
          <a:xfrm>
            <a:off x="2341650" y="3781425"/>
            <a:ext cx="6802350" cy="26479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02</a:t>
            </a:r>
            <a:endParaRPr/>
          </a:p>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Studi Kasus</a:t>
            </a:r>
            <a:endParaRPr/>
          </a:p>
        </p:txBody>
      </p:sp>
      <p:sp>
        <p:nvSpPr>
          <p:cNvPr id="155" name="Google Shape;155;p7"/>
          <p:cNvSpPr/>
          <p:nvPr/>
        </p:nvSpPr>
        <p:spPr>
          <a:xfrm rot="5206614">
            <a:off x="9360138" y="2644568"/>
            <a:ext cx="6682568" cy="7074676"/>
          </a:xfrm>
          <a:custGeom>
            <a:rect b="b" l="l" r="r" t="t"/>
            <a:pathLst>
              <a:path extrusionOk="0" h="7074676" w="6682568">
                <a:moveTo>
                  <a:pt x="0" y="0"/>
                </a:moveTo>
                <a:lnTo>
                  <a:pt x="6682568" y="0"/>
                </a:lnTo>
                <a:lnTo>
                  <a:pt x="6682568" y="7074676"/>
                </a:lnTo>
                <a:lnTo>
                  <a:pt x="0" y="7074676"/>
                </a:lnTo>
                <a:lnTo>
                  <a:pt x="0" y="0"/>
                </a:lnTo>
                <a:close/>
              </a:path>
            </a:pathLst>
          </a:custGeom>
          <a:blipFill rotWithShape="1">
            <a:blip r:embed="rId3">
              <a:alphaModFix/>
            </a:blip>
            <a:stretch>
              <a:fillRect b="0" l="0" r="0" t="0"/>
            </a:stretch>
          </a:blipFill>
          <a:ln>
            <a:noFill/>
          </a:ln>
        </p:spPr>
      </p:sp>
      <p:sp>
        <p:nvSpPr>
          <p:cNvPr id="156" name="Google Shape;156;p7"/>
          <p:cNvSpPr/>
          <p:nvPr/>
        </p:nvSpPr>
        <p:spPr>
          <a:xfrm>
            <a:off x="-778975" y="-1460181"/>
            <a:ext cx="3684277" cy="3900457"/>
          </a:xfrm>
          <a:custGeom>
            <a:rect b="b" l="l" r="r" t="t"/>
            <a:pathLst>
              <a:path extrusionOk="0" h="3900457" w="3684277">
                <a:moveTo>
                  <a:pt x="0" y="0"/>
                </a:moveTo>
                <a:lnTo>
                  <a:pt x="3684278" y="0"/>
                </a:lnTo>
                <a:lnTo>
                  <a:pt x="3684278" y="3900456"/>
                </a:lnTo>
                <a:lnTo>
                  <a:pt x="0" y="3900456"/>
                </a:lnTo>
                <a:lnTo>
                  <a:pt x="0" y="0"/>
                </a:lnTo>
                <a:close/>
              </a:path>
            </a:pathLst>
          </a:custGeom>
          <a:blipFill rotWithShape="1">
            <a:blip r:embed="rId3">
              <a:alphaModFix/>
            </a:blip>
            <a:stretch>
              <a:fillRect b="0" l="0" r="0" t="0"/>
            </a:stretch>
          </a:blipFill>
          <a:ln>
            <a:noFill/>
          </a:ln>
        </p:spPr>
      </p:sp>
      <p:sp>
        <p:nvSpPr>
          <p:cNvPr id="157" name="Google Shape;157;p7"/>
          <p:cNvSpPr/>
          <p:nvPr/>
        </p:nvSpPr>
        <p:spPr>
          <a:xfrm>
            <a:off x="10100698" y="1499487"/>
            <a:ext cx="5957583" cy="7288027"/>
          </a:xfrm>
          <a:custGeom>
            <a:rect b="b" l="l" r="r" t="t"/>
            <a:pathLst>
              <a:path extrusionOk="0" h="7288027" w="5957583">
                <a:moveTo>
                  <a:pt x="0" y="0"/>
                </a:moveTo>
                <a:lnTo>
                  <a:pt x="5957583" y="0"/>
                </a:lnTo>
                <a:lnTo>
                  <a:pt x="5957583" y="7288026"/>
                </a:lnTo>
                <a:lnTo>
                  <a:pt x="0" y="7288026"/>
                </a:lnTo>
                <a:lnTo>
                  <a:pt x="0" y="0"/>
                </a:lnTo>
                <a:close/>
              </a:path>
            </a:pathLst>
          </a:custGeom>
          <a:blipFill rotWithShape="1">
            <a:blip r:embed="rId4">
              <a:alphaModFix/>
            </a:blip>
            <a:stretch>
              <a:fillRect b="0" l="0" r="0" t="0"/>
            </a:stretch>
          </a:blipFill>
          <a:ln>
            <a:noFill/>
          </a:ln>
        </p:spPr>
      </p:sp>
      <p:sp>
        <p:nvSpPr>
          <p:cNvPr id="158" name="Google Shape;158;p7"/>
          <p:cNvSpPr/>
          <p:nvPr/>
        </p:nvSpPr>
        <p:spPr>
          <a:xfrm flipH="1" rot="-624462">
            <a:off x="15496477" y="7622142"/>
            <a:ext cx="2825586" cy="3272316"/>
          </a:xfrm>
          <a:custGeom>
            <a:rect b="b" l="l" r="r" t="t"/>
            <a:pathLst>
              <a:path extrusionOk="0" h="3272316" w="2825586">
                <a:moveTo>
                  <a:pt x="2825586" y="0"/>
                </a:moveTo>
                <a:lnTo>
                  <a:pt x="0" y="0"/>
                </a:lnTo>
                <a:lnTo>
                  <a:pt x="0" y="3272316"/>
                </a:lnTo>
                <a:lnTo>
                  <a:pt x="2825586" y="3272316"/>
                </a:lnTo>
                <a:lnTo>
                  <a:pt x="2825586" y="0"/>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62" name="Shape 162"/>
        <p:cNvGrpSpPr/>
        <p:nvPr/>
      </p:nvGrpSpPr>
      <p:grpSpPr>
        <a:xfrm>
          <a:off x="0" y="0"/>
          <a:ext cx="0" cy="0"/>
          <a:chOff x="0" y="0"/>
          <a:chExt cx="0" cy="0"/>
        </a:xfrm>
      </p:grpSpPr>
      <p:sp>
        <p:nvSpPr>
          <p:cNvPr id="163" name="Google Shape;163;p8"/>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64" name="Google Shape;164;p8"/>
          <p:cNvSpPr/>
          <p:nvPr/>
        </p:nvSpPr>
        <p:spPr>
          <a:xfrm flipH="1">
            <a:off x="493247" y="737246"/>
            <a:ext cx="3334052" cy="3294873"/>
          </a:xfrm>
          <a:custGeom>
            <a:rect b="b" l="l" r="r" t="t"/>
            <a:pathLst>
              <a:path extrusionOk="0" h="3294873" w="3334052">
                <a:moveTo>
                  <a:pt x="3334051" y="0"/>
                </a:moveTo>
                <a:lnTo>
                  <a:pt x="0" y="0"/>
                </a:lnTo>
                <a:lnTo>
                  <a:pt x="0" y="3294873"/>
                </a:lnTo>
                <a:lnTo>
                  <a:pt x="3334051" y="3294873"/>
                </a:lnTo>
                <a:lnTo>
                  <a:pt x="3334051" y="0"/>
                </a:lnTo>
                <a:close/>
              </a:path>
            </a:pathLst>
          </a:custGeom>
          <a:blipFill rotWithShape="1">
            <a:blip r:embed="rId3">
              <a:alphaModFix/>
            </a:blip>
            <a:stretch>
              <a:fillRect b="0" l="0" r="0" t="0"/>
            </a:stretch>
          </a:blipFill>
          <a:ln>
            <a:noFill/>
          </a:ln>
        </p:spPr>
      </p:sp>
      <p:sp>
        <p:nvSpPr>
          <p:cNvPr id="165" name="Google Shape;165;p8"/>
          <p:cNvSpPr/>
          <p:nvPr/>
        </p:nvSpPr>
        <p:spPr>
          <a:xfrm rot="2067205">
            <a:off x="15056094" y="6746347"/>
            <a:ext cx="3334052" cy="3294873"/>
          </a:xfrm>
          <a:custGeom>
            <a:rect b="b" l="l" r="r" t="t"/>
            <a:pathLst>
              <a:path extrusionOk="0" h="3294873" w="3334052">
                <a:moveTo>
                  <a:pt x="0" y="0"/>
                </a:moveTo>
                <a:lnTo>
                  <a:pt x="3334052" y="0"/>
                </a:lnTo>
                <a:lnTo>
                  <a:pt x="3334052" y="3294873"/>
                </a:lnTo>
                <a:lnTo>
                  <a:pt x="0" y="3294873"/>
                </a:lnTo>
                <a:lnTo>
                  <a:pt x="0" y="0"/>
                </a:lnTo>
                <a:close/>
              </a:path>
            </a:pathLst>
          </a:custGeom>
          <a:blipFill rotWithShape="1">
            <a:blip r:embed="rId3">
              <a:alphaModFix/>
            </a:blip>
            <a:stretch>
              <a:fillRect b="0" l="0" r="0" t="0"/>
            </a:stretch>
          </a:blipFill>
          <a:ln>
            <a:noFill/>
          </a:ln>
        </p:spPr>
      </p:sp>
      <p:sp>
        <p:nvSpPr>
          <p:cNvPr id="166" name="Google Shape;166;p8"/>
          <p:cNvSpPr/>
          <p:nvPr/>
        </p:nvSpPr>
        <p:spPr>
          <a:xfrm>
            <a:off x="7201560" y="2384682"/>
            <a:ext cx="545968" cy="816240"/>
          </a:xfrm>
          <a:custGeom>
            <a:rect b="b" l="l" r="r" t="t"/>
            <a:pathLst>
              <a:path extrusionOk="0" h="816240" w="545968">
                <a:moveTo>
                  <a:pt x="0" y="0"/>
                </a:moveTo>
                <a:lnTo>
                  <a:pt x="545968" y="0"/>
                </a:lnTo>
                <a:lnTo>
                  <a:pt x="545968" y="816240"/>
                </a:lnTo>
                <a:lnTo>
                  <a:pt x="0" y="816240"/>
                </a:lnTo>
                <a:lnTo>
                  <a:pt x="0" y="0"/>
                </a:lnTo>
                <a:close/>
              </a:path>
            </a:pathLst>
          </a:custGeom>
          <a:blipFill rotWithShape="1">
            <a:blip r:embed="rId4">
              <a:alphaModFix/>
            </a:blip>
            <a:stretch>
              <a:fillRect b="0" l="0" r="0" t="0"/>
            </a:stretch>
          </a:blipFill>
          <a:ln>
            <a:noFill/>
          </a:ln>
        </p:spPr>
      </p:sp>
      <p:sp>
        <p:nvSpPr>
          <p:cNvPr id="167" name="Google Shape;167;p8"/>
          <p:cNvSpPr txBox="1"/>
          <p:nvPr/>
        </p:nvSpPr>
        <p:spPr>
          <a:xfrm>
            <a:off x="9340431" y="1468674"/>
            <a:ext cx="7852200" cy="3471300"/>
          </a:xfrm>
          <a:prstGeom prst="rect">
            <a:avLst/>
          </a:prstGeom>
          <a:noFill/>
          <a:ln>
            <a:noFill/>
          </a:ln>
        </p:spPr>
        <p:txBody>
          <a:bodyPr anchorCtr="0" anchor="t" bIns="0" lIns="0" spcFirstLastPara="1" rIns="0" wrap="square" tIns="0">
            <a:spAutoFit/>
          </a:bodyPr>
          <a:lstStyle/>
          <a:p>
            <a:pPr indent="0" lvl="0" marL="0" marR="0" rtl="0" algn="just">
              <a:lnSpc>
                <a:spcPct val="119958"/>
              </a:lnSpc>
              <a:spcBef>
                <a:spcPts val="0"/>
              </a:spcBef>
              <a:spcAft>
                <a:spcPts val="0"/>
              </a:spcAft>
              <a:buNone/>
            </a:pPr>
            <a:r>
              <a:rPr b="0" i="0" lang="en-US" sz="2400" u="none" cap="none" strike="noStrike">
                <a:solidFill>
                  <a:srgbClr val="2C3A4E"/>
                </a:solidFill>
                <a:latin typeface="Poppins"/>
                <a:ea typeface="Poppins"/>
                <a:cs typeface="Poppins"/>
                <a:sym typeface="Poppins"/>
              </a:rPr>
              <a:t>Studi kasus yang diambil adalah pada industri teknologi, lebih spesifiknya pada manajemen karyawan. Perusahaan pasti memiliki banyak karyawan, mulai dari karyawan lama sampai karyawan yang baru. Perusahaan perlu melakukan promosi / tindakan lebih lanjut bagi karyawan-karyawan tersebut, agar meningkatkan kinerja dan retensi para karyawan di perusahaan. </a:t>
            </a:r>
            <a:endParaRPr/>
          </a:p>
        </p:txBody>
      </p:sp>
      <p:sp>
        <p:nvSpPr>
          <p:cNvPr id="168" name="Google Shape;168;p8"/>
          <p:cNvSpPr txBox="1"/>
          <p:nvPr/>
        </p:nvSpPr>
        <p:spPr>
          <a:xfrm>
            <a:off x="1488358" y="5459653"/>
            <a:ext cx="7852073" cy="32766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400" u="none" cap="none" strike="noStrike">
                <a:solidFill>
                  <a:srgbClr val="2C3A4E"/>
                </a:solidFill>
                <a:latin typeface="Poppins"/>
                <a:ea typeface="Poppins"/>
                <a:cs typeface="Poppins"/>
                <a:sym typeface="Poppins"/>
              </a:rPr>
              <a:t>Perusahaan perlu metode yang tepat untuk menyeleksi karyawan-karyawan tersebut dengan kriteria yang telah ditetapkan oleh perusahaan. Karyawan yang dimiliki perusahaan tentunya memiliki kompetensi yang beragam. Oleh karena itu, metode Weighted Product dapat digunakan sebagai solusi pada studi kasus tersebut. Dimana metode ini mengevaluasi beberapa alternatif dari sejumlah atribut atau kriteria.</a:t>
            </a:r>
            <a:endParaRPr/>
          </a:p>
        </p:txBody>
      </p:sp>
      <p:sp>
        <p:nvSpPr>
          <p:cNvPr id="169" name="Google Shape;169;p8"/>
          <p:cNvSpPr txBox="1"/>
          <p:nvPr/>
        </p:nvSpPr>
        <p:spPr>
          <a:xfrm>
            <a:off x="3155384" y="2346582"/>
            <a:ext cx="3839766" cy="7905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Studi Kasus</a:t>
            </a:r>
            <a:endParaRPr/>
          </a:p>
        </p:txBody>
      </p:sp>
      <p:sp>
        <p:nvSpPr>
          <p:cNvPr id="170" name="Google Shape;170;p8"/>
          <p:cNvSpPr txBox="1"/>
          <p:nvPr/>
        </p:nvSpPr>
        <p:spPr>
          <a:xfrm>
            <a:off x="11741652" y="6726973"/>
            <a:ext cx="2458641" cy="7905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999" u="none" cap="none" strike="noStrike">
                <a:solidFill>
                  <a:srgbClr val="2C3A4E"/>
                </a:solidFill>
                <a:latin typeface="Poppins"/>
                <a:ea typeface="Poppins"/>
                <a:cs typeface="Poppins"/>
                <a:sym typeface="Poppins"/>
              </a:rPr>
              <a:t>Metode</a:t>
            </a:r>
            <a:endParaRPr/>
          </a:p>
        </p:txBody>
      </p:sp>
      <p:sp>
        <p:nvSpPr>
          <p:cNvPr id="171" name="Google Shape;171;p8"/>
          <p:cNvSpPr/>
          <p:nvPr/>
        </p:nvSpPr>
        <p:spPr>
          <a:xfrm flipH="1">
            <a:off x="10903540" y="6733191"/>
            <a:ext cx="545968" cy="816240"/>
          </a:xfrm>
          <a:custGeom>
            <a:rect b="b" l="l" r="r" t="t"/>
            <a:pathLst>
              <a:path extrusionOk="0" h="816240" w="545968">
                <a:moveTo>
                  <a:pt x="545968" y="0"/>
                </a:moveTo>
                <a:lnTo>
                  <a:pt x="0" y="0"/>
                </a:lnTo>
                <a:lnTo>
                  <a:pt x="0" y="816239"/>
                </a:lnTo>
                <a:lnTo>
                  <a:pt x="545968" y="816239"/>
                </a:lnTo>
                <a:lnTo>
                  <a:pt x="545968" y="0"/>
                </a:lnTo>
                <a:close/>
              </a:path>
            </a:pathLst>
          </a:custGeom>
          <a:blipFill rotWithShape="1">
            <a:blip r:embed="rId4">
              <a:alphaModFix/>
            </a:blip>
            <a:stretch>
              <a:fillRect b="0" l="0" r="0" t="0"/>
            </a:stretch>
          </a:blipFill>
          <a:ln>
            <a:noFill/>
          </a:ln>
        </p:spPr>
      </p:sp>
      <p:sp>
        <p:nvSpPr>
          <p:cNvPr id="172" name="Google Shape;172;p8"/>
          <p:cNvSpPr/>
          <p:nvPr/>
        </p:nvSpPr>
        <p:spPr>
          <a:xfrm>
            <a:off x="1353820" y="1719281"/>
            <a:ext cx="1348810" cy="1650026"/>
          </a:xfrm>
          <a:custGeom>
            <a:rect b="b" l="l" r="r" t="t"/>
            <a:pathLst>
              <a:path extrusionOk="0" h="1650026" w="1348810">
                <a:moveTo>
                  <a:pt x="0" y="0"/>
                </a:moveTo>
                <a:lnTo>
                  <a:pt x="1348810" y="0"/>
                </a:lnTo>
                <a:lnTo>
                  <a:pt x="1348810" y="1650026"/>
                </a:lnTo>
                <a:lnTo>
                  <a:pt x="0" y="165002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76" name="Shape 176"/>
        <p:cNvGrpSpPr/>
        <p:nvPr/>
      </p:nvGrpSpPr>
      <p:grpSpPr>
        <a:xfrm>
          <a:off x="0" y="0"/>
          <a:ext cx="0" cy="0"/>
          <a:chOff x="0" y="0"/>
          <a:chExt cx="0" cy="0"/>
        </a:xfrm>
      </p:grpSpPr>
      <p:sp>
        <p:nvSpPr>
          <p:cNvPr id="177" name="Google Shape;177;p9"/>
          <p:cNvSpPr/>
          <p:nvPr/>
        </p:nvSpPr>
        <p:spPr>
          <a:xfrm>
            <a:off x="333600"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78" name="Google Shape;178;p9"/>
          <p:cNvSpPr txBox="1"/>
          <p:nvPr/>
        </p:nvSpPr>
        <p:spPr>
          <a:xfrm>
            <a:off x="9754036" y="3138488"/>
            <a:ext cx="6802350" cy="393382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03</a:t>
            </a:r>
            <a:endParaRPr/>
          </a:p>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Sumber Data</a:t>
            </a:r>
            <a:endParaRPr/>
          </a:p>
        </p:txBody>
      </p:sp>
      <p:sp>
        <p:nvSpPr>
          <p:cNvPr id="179" name="Google Shape;179;p9"/>
          <p:cNvSpPr/>
          <p:nvPr/>
        </p:nvSpPr>
        <p:spPr>
          <a:xfrm>
            <a:off x="-778975" y="-1460181"/>
            <a:ext cx="3684277" cy="3900457"/>
          </a:xfrm>
          <a:custGeom>
            <a:rect b="b" l="l" r="r" t="t"/>
            <a:pathLst>
              <a:path extrusionOk="0" h="3900457" w="3684277">
                <a:moveTo>
                  <a:pt x="0" y="0"/>
                </a:moveTo>
                <a:lnTo>
                  <a:pt x="3684278" y="0"/>
                </a:lnTo>
                <a:lnTo>
                  <a:pt x="3684278" y="3900456"/>
                </a:lnTo>
                <a:lnTo>
                  <a:pt x="0" y="3900456"/>
                </a:lnTo>
                <a:lnTo>
                  <a:pt x="0" y="0"/>
                </a:lnTo>
                <a:close/>
              </a:path>
            </a:pathLst>
          </a:custGeom>
          <a:blipFill rotWithShape="1">
            <a:blip r:embed="rId3">
              <a:alphaModFix/>
            </a:blip>
            <a:stretch>
              <a:fillRect b="0" l="0" r="0" t="0"/>
            </a:stretch>
          </a:blipFill>
          <a:ln>
            <a:noFill/>
          </a:ln>
        </p:spPr>
      </p:sp>
      <p:sp>
        <p:nvSpPr>
          <p:cNvPr id="180" name="Google Shape;180;p9"/>
          <p:cNvSpPr/>
          <p:nvPr/>
        </p:nvSpPr>
        <p:spPr>
          <a:xfrm flipH="1" rot="-624462">
            <a:off x="15496477" y="7622142"/>
            <a:ext cx="2825586" cy="3272316"/>
          </a:xfrm>
          <a:custGeom>
            <a:rect b="b" l="l" r="r" t="t"/>
            <a:pathLst>
              <a:path extrusionOk="0" h="3272316" w="2825586">
                <a:moveTo>
                  <a:pt x="2825586" y="0"/>
                </a:moveTo>
                <a:lnTo>
                  <a:pt x="0" y="0"/>
                </a:lnTo>
                <a:lnTo>
                  <a:pt x="0" y="3272316"/>
                </a:lnTo>
                <a:lnTo>
                  <a:pt x="2825586" y="3272316"/>
                </a:lnTo>
                <a:lnTo>
                  <a:pt x="2825586" y="0"/>
                </a:lnTo>
                <a:close/>
              </a:path>
            </a:pathLst>
          </a:custGeom>
          <a:blipFill rotWithShape="1">
            <a:blip r:embed="rId4">
              <a:alphaModFix/>
            </a:blip>
            <a:stretch>
              <a:fillRect b="0" l="0" r="0" t="0"/>
            </a:stretch>
          </a:blipFill>
          <a:ln>
            <a:noFill/>
          </a:ln>
        </p:spPr>
      </p:sp>
      <p:sp>
        <p:nvSpPr>
          <p:cNvPr id="181" name="Google Shape;181;p9"/>
          <p:cNvSpPr/>
          <p:nvPr/>
        </p:nvSpPr>
        <p:spPr>
          <a:xfrm>
            <a:off x="2331405" y="3279038"/>
            <a:ext cx="6304011" cy="4114800"/>
          </a:xfrm>
          <a:custGeom>
            <a:rect b="b" l="l" r="r" t="t"/>
            <a:pathLst>
              <a:path extrusionOk="0" h="4114800" w="6304011">
                <a:moveTo>
                  <a:pt x="0" y="0"/>
                </a:moveTo>
                <a:lnTo>
                  <a:pt x="6304011" y="0"/>
                </a:lnTo>
                <a:lnTo>
                  <a:pt x="6304011" y="4114800"/>
                </a:lnTo>
                <a:lnTo>
                  <a:pt x="0" y="41148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CAF3"/>
        </a:solidFill>
      </p:bgPr>
    </p:bg>
    <p:spTree>
      <p:nvGrpSpPr>
        <p:cNvPr id="185" name="Shape 185"/>
        <p:cNvGrpSpPr/>
        <p:nvPr/>
      </p:nvGrpSpPr>
      <p:grpSpPr>
        <a:xfrm>
          <a:off x="0" y="0"/>
          <a:ext cx="0" cy="0"/>
          <a:chOff x="0" y="0"/>
          <a:chExt cx="0" cy="0"/>
        </a:xfrm>
      </p:grpSpPr>
      <p:sp>
        <p:nvSpPr>
          <p:cNvPr id="186" name="Google Shape;186;p10"/>
          <p:cNvSpPr/>
          <p:nvPr/>
        </p:nvSpPr>
        <p:spPr>
          <a:xfrm>
            <a:off x="362175" y="333300"/>
            <a:ext cx="17620773" cy="9620441"/>
          </a:xfrm>
          <a:custGeom>
            <a:rect b="b" l="l" r="r" t="t"/>
            <a:pathLst>
              <a:path extrusionOk="0" h="12827254" w="23494364">
                <a:moveTo>
                  <a:pt x="0" y="0"/>
                </a:moveTo>
                <a:lnTo>
                  <a:pt x="23494364" y="0"/>
                </a:lnTo>
                <a:lnTo>
                  <a:pt x="23494364" y="12827254"/>
                </a:lnTo>
                <a:lnTo>
                  <a:pt x="0" y="12827254"/>
                </a:lnTo>
                <a:close/>
              </a:path>
            </a:pathLst>
          </a:custGeom>
          <a:solidFill>
            <a:srgbClr val="FFFFFF">
              <a:alpha val="39607"/>
            </a:srgbClr>
          </a:solidFill>
          <a:ln>
            <a:noFill/>
          </a:ln>
        </p:spPr>
      </p:sp>
      <p:sp>
        <p:nvSpPr>
          <p:cNvPr id="187" name="Google Shape;187;p10"/>
          <p:cNvSpPr/>
          <p:nvPr/>
        </p:nvSpPr>
        <p:spPr>
          <a:xfrm>
            <a:off x="-778975" y="-1460181"/>
            <a:ext cx="3684277" cy="3900457"/>
          </a:xfrm>
          <a:custGeom>
            <a:rect b="b" l="l" r="r" t="t"/>
            <a:pathLst>
              <a:path extrusionOk="0" h="3900457" w="3684277">
                <a:moveTo>
                  <a:pt x="0" y="0"/>
                </a:moveTo>
                <a:lnTo>
                  <a:pt x="3684278" y="0"/>
                </a:lnTo>
                <a:lnTo>
                  <a:pt x="3684278" y="3900456"/>
                </a:lnTo>
                <a:lnTo>
                  <a:pt x="0" y="3900456"/>
                </a:lnTo>
                <a:lnTo>
                  <a:pt x="0" y="0"/>
                </a:lnTo>
                <a:close/>
              </a:path>
            </a:pathLst>
          </a:custGeom>
          <a:blipFill rotWithShape="1">
            <a:blip r:embed="rId3">
              <a:alphaModFix/>
            </a:blip>
            <a:stretch>
              <a:fillRect b="0" l="0" r="0" t="0"/>
            </a:stretch>
          </a:blipFill>
          <a:ln>
            <a:noFill/>
          </a:ln>
        </p:spPr>
      </p:sp>
      <p:sp>
        <p:nvSpPr>
          <p:cNvPr id="188" name="Google Shape;188;p10"/>
          <p:cNvSpPr/>
          <p:nvPr/>
        </p:nvSpPr>
        <p:spPr>
          <a:xfrm flipH="1" rot="-624462">
            <a:off x="15496477" y="7622142"/>
            <a:ext cx="2825586" cy="3272316"/>
          </a:xfrm>
          <a:custGeom>
            <a:rect b="b" l="l" r="r" t="t"/>
            <a:pathLst>
              <a:path extrusionOk="0" h="3272316" w="2825586">
                <a:moveTo>
                  <a:pt x="2825586" y="0"/>
                </a:moveTo>
                <a:lnTo>
                  <a:pt x="0" y="0"/>
                </a:lnTo>
                <a:lnTo>
                  <a:pt x="0" y="3272316"/>
                </a:lnTo>
                <a:lnTo>
                  <a:pt x="2825586" y="3272316"/>
                </a:lnTo>
                <a:lnTo>
                  <a:pt x="2825586" y="0"/>
                </a:lnTo>
                <a:close/>
              </a:path>
            </a:pathLst>
          </a:custGeom>
          <a:blipFill rotWithShape="1">
            <a:blip r:embed="rId4">
              <a:alphaModFix/>
            </a:blip>
            <a:stretch>
              <a:fillRect b="0" l="0" r="0" t="0"/>
            </a:stretch>
          </a:blipFill>
          <a:ln>
            <a:noFill/>
          </a:ln>
        </p:spPr>
      </p:sp>
      <p:sp>
        <p:nvSpPr>
          <p:cNvPr id="189" name="Google Shape;189;p10"/>
          <p:cNvSpPr/>
          <p:nvPr/>
        </p:nvSpPr>
        <p:spPr>
          <a:xfrm>
            <a:off x="15777066" y="333300"/>
            <a:ext cx="3433473" cy="2241122"/>
          </a:xfrm>
          <a:custGeom>
            <a:rect b="b" l="l" r="r" t="t"/>
            <a:pathLst>
              <a:path extrusionOk="0" h="2241122" w="3433473">
                <a:moveTo>
                  <a:pt x="0" y="0"/>
                </a:moveTo>
                <a:lnTo>
                  <a:pt x="3433474" y="0"/>
                </a:lnTo>
                <a:lnTo>
                  <a:pt x="3433474" y="2241122"/>
                </a:lnTo>
                <a:lnTo>
                  <a:pt x="0" y="2241122"/>
                </a:lnTo>
                <a:lnTo>
                  <a:pt x="0" y="0"/>
                </a:lnTo>
                <a:close/>
              </a:path>
            </a:pathLst>
          </a:custGeom>
          <a:blipFill rotWithShape="1">
            <a:blip r:embed="rId5">
              <a:alphaModFix/>
            </a:blip>
            <a:stretch>
              <a:fillRect b="0" l="0" r="0" t="0"/>
            </a:stretch>
          </a:blipFill>
          <a:ln>
            <a:noFill/>
          </a:ln>
        </p:spPr>
      </p:sp>
      <p:sp>
        <p:nvSpPr>
          <p:cNvPr id="190" name="Google Shape;190;p10"/>
          <p:cNvSpPr/>
          <p:nvPr/>
        </p:nvSpPr>
        <p:spPr>
          <a:xfrm>
            <a:off x="4067352" y="2246456"/>
            <a:ext cx="10127854" cy="6508462"/>
          </a:xfrm>
          <a:custGeom>
            <a:rect b="b" l="l" r="r" t="t"/>
            <a:pathLst>
              <a:path extrusionOk="0" h="6508462" w="10127854">
                <a:moveTo>
                  <a:pt x="0" y="0"/>
                </a:moveTo>
                <a:lnTo>
                  <a:pt x="10127854" y="0"/>
                </a:lnTo>
                <a:lnTo>
                  <a:pt x="10127854" y="6508463"/>
                </a:lnTo>
                <a:lnTo>
                  <a:pt x="0" y="6508463"/>
                </a:lnTo>
                <a:lnTo>
                  <a:pt x="0" y="0"/>
                </a:lnTo>
                <a:close/>
              </a:path>
            </a:pathLst>
          </a:custGeom>
          <a:blipFill rotWithShape="1">
            <a:blip r:embed="rId6">
              <a:alphaModFix/>
            </a:blip>
            <a:stretch>
              <a:fillRect b="0" l="0" r="0" t="0"/>
            </a:stretch>
          </a:blipFill>
          <a:ln>
            <a:noFill/>
          </a:ln>
        </p:spPr>
      </p:sp>
      <p:sp>
        <p:nvSpPr>
          <p:cNvPr id="191" name="Google Shape;191;p10"/>
          <p:cNvSpPr txBox="1"/>
          <p:nvPr/>
        </p:nvSpPr>
        <p:spPr>
          <a:xfrm>
            <a:off x="4680875" y="642937"/>
            <a:ext cx="8641842" cy="13620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8499" u="none" cap="none" strike="noStrike">
                <a:solidFill>
                  <a:srgbClr val="2C3A4E"/>
                </a:solidFill>
                <a:latin typeface="Poppins"/>
                <a:ea typeface="Poppins"/>
                <a:cs typeface="Poppins"/>
                <a:sym typeface="Poppins"/>
              </a:rPr>
              <a:t>Sumber Data</a:t>
            </a:r>
            <a:endParaRPr/>
          </a:p>
        </p:txBody>
      </p:sp>
      <p:sp>
        <p:nvSpPr>
          <p:cNvPr id="192" name="Google Shape;192;p10"/>
          <p:cNvSpPr txBox="1"/>
          <p:nvPr/>
        </p:nvSpPr>
        <p:spPr>
          <a:xfrm>
            <a:off x="4067352" y="8977312"/>
            <a:ext cx="10842941" cy="5905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900" u="none" cap="none" strike="noStrike">
                <a:solidFill>
                  <a:srgbClr val="2C3A4E"/>
                </a:solidFill>
                <a:latin typeface="Poppins"/>
                <a:ea typeface="Poppins"/>
                <a:cs typeface="Poppins"/>
                <a:sym typeface="Poppins"/>
              </a:rPr>
              <a:t>Link Sumber Data  : https://www.kaggle.com/datasets/sanjanchaudhari/employees-performance-for-hr-analytics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