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6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embeddedFontLst>
    <p:embeddedFont>
      <p:font typeface="Arial" panose="020B0604020202020204" pitchFamily="34" charset="0"/>
      <p:regular r:id="rId12"/>
      <p:bold r:id="rId13"/>
    </p:embeddedFont>
    <p:embeddedFont>
      <p:font typeface="Bell MT" panose="02020503060305020303" pitchFamily="18" charset="0"/>
      <p:regular r:id="rId14"/>
      <p:bold r:id="rId15"/>
      <p:italic r:id="rId16"/>
    </p:embeddedFont>
    <p:embeddedFont>
      <p:font typeface="Bodoni MT" panose="02070603080606020203" pitchFamily="18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6" d="100"/>
          <a:sy n="66" d="100"/>
        </p:scale>
        <p:origin x="6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4A83-B888-4AEF-8263-3065390F308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18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191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4C8A-CB35-416D-9749-513BB90AB6AB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9A2C-F049-4890-A99A-1470B1E9CE7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2FB7-E98D-4C45-9525-6ED2C2815D5F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4885-6B3F-44FE-AC85-D8C0A67AC4A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0DB2-6D18-4F05-AB42-A893C03B6512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0CF1-EEAD-4E2E-AD36-6EB5E0C072B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DE82-ED17-45F8-98DA-BDD1721B223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F815-8836-4559-965F-5089A1ED200F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1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4B0A-FD07-4D97-B07C-1C788E23B4EC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6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549-97D5-4981-BBB0-ED72537C0CEC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3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85899346179"/>
          <p:cNvPicPr/>
          <p:nvPr/>
        </p:nvPicPr>
        <p:blipFill>
          <a:blip r:embed="rId2"/>
          <a:srcRect l="1368" r="1368"/>
          <a:stretch>
            <a:fillRect/>
          </a:stretch>
        </p:blipFill>
        <p:spPr>
          <a:xfrm>
            <a:off x="7578729" y="-16"/>
            <a:ext cx="4754555" cy="3171251"/>
          </a:xfrm>
          <a:custGeom>
            <a:avLst/>
            <a:gdLst/>
            <a:ahLst/>
            <a:cxnLst/>
            <a:rect l="l" t="t" r="r" b="b"/>
            <a:pathLst>
              <a:path w="4754554" h="3171251">
                <a:moveTo>
                  <a:pt x="65032" y="0"/>
                </a:moveTo>
                <a:lnTo>
                  <a:pt x="4689538" y="0"/>
                </a:lnTo>
                <a:lnTo>
                  <a:pt x="4689538" y="3171298"/>
                </a:lnTo>
                <a:lnTo>
                  <a:pt x="65032" y="3171298"/>
                </a:lnTo>
                <a:close/>
              </a:path>
            </a:pathLst>
          </a:custGeom>
        </p:spPr>
      </p:pic>
      <p:pic>
        <p:nvPicPr>
          <p:cNvPr id="21" name="Shape90194313475"/>
          <p:cNvPicPr/>
          <p:nvPr/>
        </p:nvPicPr>
        <p:blipFill>
          <a:blip r:embed="rId3"/>
          <a:srcRect l="1368" r="1368"/>
          <a:stretch>
            <a:fillRect/>
          </a:stretch>
        </p:blipFill>
        <p:spPr>
          <a:xfrm>
            <a:off x="7578729" y="3686766"/>
            <a:ext cx="4754555" cy="3171251"/>
          </a:xfrm>
          <a:custGeom>
            <a:avLst/>
            <a:gdLst/>
            <a:ahLst/>
            <a:cxnLst/>
            <a:rect l="l" t="t" r="r" b="b"/>
            <a:pathLst>
              <a:path w="4754554" h="3171251">
                <a:moveTo>
                  <a:pt x="65032" y="0"/>
                </a:moveTo>
                <a:lnTo>
                  <a:pt x="4689538" y="0"/>
                </a:lnTo>
                <a:lnTo>
                  <a:pt x="4689538" y="3171298"/>
                </a:lnTo>
                <a:lnTo>
                  <a:pt x="65032" y="3171298"/>
                </a:lnTo>
                <a:close/>
              </a:path>
            </a:pathLst>
          </a:custGeom>
        </p:spPr>
      </p:pic>
      <p:sp>
        <p:nvSpPr>
          <p:cNvPr id="28" name="Shape120259084547"/>
          <p:cNvSpPr/>
          <p:nvPr/>
        </p:nvSpPr>
        <p:spPr>
          <a:xfrm>
            <a:off x="119336" y="337497"/>
            <a:ext cx="2045441" cy="504056"/>
          </a:xfrm>
          <a:custGeom>
            <a:avLst/>
            <a:gdLst/>
            <a:ahLst/>
            <a:cxnLst/>
            <a:rect l="l" t="t" r="r" b="b"/>
            <a:pathLst>
              <a:path w="5196040" h="861060">
                <a:moveTo>
                  <a:pt x="0" y="0"/>
                </a:moveTo>
                <a:lnTo>
                  <a:pt x="5196040" y="0"/>
                </a:lnTo>
                <a:lnTo>
                  <a:pt x="5196040" y="861060"/>
                </a:lnTo>
                <a:lnTo>
                  <a:pt x="0" y="86106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  <a:endParaRPr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hape120259084547">
            <a:extLst>
              <a:ext uri="{FF2B5EF4-FFF2-40B4-BE49-F238E27FC236}">
                <a16:creationId xmlns:a16="http://schemas.microsoft.com/office/drawing/2014/main" id="{9C8C3186-5F14-4AD3-87E4-91B7BD756091}"/>
              </a:ext>
            </a:extLst>
          </p:cNvPr>
          <p:cNvSpPr/>
          <p:nvPr/>
        </p:nvSpPr>
        <p:spPr>
          <a:xfrm>
            <a:off x="124446" y="870570"/>
            <a:ext cx="5141785" cy="1373897"/>
          </a:xfrm>
          <a:custGeom>
            <a:avLst/>
            <a:gdLst/>
            <a:ahLst/>
            <a:cxnLst/>
            <a:rect l="l" t="t" r="r" b="b"/>
            <a:pathLst>
              <a:path w="5196040" h="861060">
                <a:moveTo>
                  <a:pt x="0" y="0"/>
                </a:moveTo>
                <a:lnTo>
                  <a:pt x="5196040" y="0"/>
                </a:lnTo>
                <a:lnTo>
                  <a:pt x="5196040" y="861060"/>
                </a:lnTo>
                <a:lnTo>
                  <a:pt x="0" y="86106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sz="2800" b="1" i="0" u="none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Insights to Guide a Legacy Newspaper’s Survival in a Post-COVID Digital Era</a:t>
            </a:r>
            <a:endParaRPr sz="2800" b="1" i="0" u="none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3" name="Shape94489280771">
            <a:extLst>
              <a:ext uri="{FF2B5EF4-FFF2-40B4-BE49-F238E27FC236}">
                <a16:creationId xmlns:a16="http://schemas.microsoft.com/office/drawing/2014/main" id="{4A627489-7F3A-4BD3-854B-2932FB165202}"/>
              </a:ext>
            </a:extLst>
          </p:cNvPr>
          <p:cNvSpPr/>
          <p:nvPr/>
        </p:nvSpPr>
        <p:spPr>
          <a:xfrm>
            <a:off x="119336" y="2370532"/>
            <a:ext cx="5911200" cy="419392"/>
          </a:xfrm>
          <a:custGeom>
            <a:avLst/>
            <a:gdLst/>
            <a:ahLst/>
            <a:cxnLst/>
            <a:rect l="l" t="t" r="r" b="b"/>
            <a:pathLst>
              <a:path w="5911199" h="114807">
                <a:moveTo>
                  <a:pt x="0" y="0"/>
                </a:moveTo>
                <a:lnTo>
                  <a:pt x="5911199" y="0"/>
                </a:lnTo>
                <a:lnTo>
                  <a:pt x="5911199" y="114808"/>
                </a:lnTo>
                <a:lnTo>
                  <a:pt x="0" y="11480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b="1" i="0" u="none" dirty="0">
                <a:solidFill>
                  <a:srgbClr val="000000"/>
                </a:solidFill>
                <a:latin typeface="+mn-lt"/>
              </a:rPr>
              <a:t>CONTEN</a:t>
            </a:r>
            <a:r>
              <a:rPr lang="en-US" b="1" i="0" u="none" dirty="0">
                <a:solidFill>
                  <a:srgbClr val="000000"/>
                </a:solidFill>
                <a:latin typeface="+mn-lt"/>
              </a:rPr>
              <a:t>T</a:t>
            </a:r>
            <a:r>
              <a:rPr b="1" i="0" u="none" dirty="0">
                <a:solidFill>
                  <a:srgbClr val="000000"/>
                </a:solidFill>
                <a:latin typeface="+mn-lt"/>
              </a:rPr>
              <a:t>S</a:t>
            </a:r>
          </a:p>
        </p:txBody>
      </p:sp>
      <p:sp>
        <p:nvSpPr>
          <p:cNvPr id="14" name="Shape98784248067">
            <a:extLst>
              <a:ext uri="{FF2B5EF4-FFF2-40B4-BE49-F238E27FC236}">
                <a16:creationId xmlns:a16="http://schemas.microsoft.com/office/drawing/2014/main" id="{F1865E2C-6C27-43DC-BAF9-F64FF286D1F6}"/>
              </a:ext>
            </a:extLst>
          </p:cNvPr>
          <p:cNvSpPr/>
          <p:nvPr/>
        </p:nvSpPr>
        <p:spPr>
          <a:xfrm>
            <a:off x="184798" y="2780928"/>
            <a:ext cx="7783409" cy="390306"/>
          </a:xfrm>
          <a:custGeom>
            <a:avLst/>
            <a:gdLst/>
            <a:ahLst/>
            <a:cxnLst/>
            <a:rect l="l" t="t" r="r" b="b"/>
            <a:pathLst>
              <a:path w="5911199" h="114807">
                <a:moveTo>
                  <a:pt x="0" y="0"/>
                </a:moveTo>
                <a:lnTo>
                  <a:pt x="5911199" y="0"/>
                </a:lnTo>
                <a:lnTo>
                  <a:pt x="5911199" y="114808"/>
                </a:lnTo>
                <a:lnTo>
                  <a:pt x="0" y="11480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b="0" i="0" u="none" dirty="0">
                <a:solidFill>
                  <a:srgbClr val="000000"/>
                </a:solidFill>
                <a:latin typeface="+mn-lt"/>
              </a:rPr>
              <a:t>1. </a:t>
            </a:r>
            <a:r>
              <a:rPr b="0" i="0" u="none" dirty="0">
                <a:solidFill>
                  <a:srgbClr val="000000"/>
                </a:solidFill>
                <a:latin typeface="+mn-lt"/>
              </a:rPr>
              <a:t>Overview of Trends ( Net circulation, copies Printed</a:t>
            </a:r>
            <a:r>
              <a:rPr lang="en-US" b="0" i="0" u="none" dirty="0">
                <a:solidFill>
                  <a:srgbClr val="000000"/>
                </a:solidFill>
                <a:latin typeface="+mn-lt"/>
              </a:rPr>
              <a:t>,</a:t>
            </a:r>
            <a:r>
              <a:rPr b="0" i="0" u="none" dirty="0">
                <a:solidFill>
                  <a:srgbClr val="000000"/>
                </a:solidFill>
                <a:latin typeface="+mn-lt"/>
              </a:rPr>
              <a:t> returned</a:t>
            </a:r>
            <a:r>
              <a:rPr lang="en-US" b="0" i="0" u="none" dirty="0">
                <a:solidFill>
                  <a:srgbClr val="000000"/>
                </a:solidFill>
                <a:latin typeface="+mn-lt"/>
              </a:rPr>
              <a:t> copies</a:t>
            </a:r>
            <a:r>
              <a:rPr b="0" i="0" u="none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15" name="Shape103079215363">
            <a:extLst>
              <a:ext uri="{FF2B5EF4-FFF2-40B4-BE49-F238E27FC236}">
                <a16:creationId xmlns:a16="http://schemas.microsoft.com/office/drawing/2014/main" id="{D69A52C0-D13C-4029-87B8-D80BCD2E7B88}"/>
              </a:ext>
            </a:extLst>
          </p:cNvPr>
          <p:cNvSpPr/>
          <p:nvPr/>
        </p:nvSpPr>
        <p:spPr>
          <a:xfrm>
            <a:off x="184800" y="3274062"/>
            <a:ext cx="6919312" cy="360039"/>
          </a:xfrm>
          <a:custGeom>
            <a:avLst/>
            <a:gdLst/>
            <a:ahLst/>
            <a:cxnLst/>
            <a:rect l="l" t="t" r="r" b="b"/>
            <a:pathLst>
              <a:path w="2942539" h="114807">
                <a:moveTo>
                  <a:pt x="0" y="0"/>
                </a:moveTo>
                <a:lnTo>
                  <a:pt x="2942539" y="0"/>
                </a:lnTo>
                <a:lnTo>
                  <a:pt x="2942539" y="114808"/>
                </a:lnTo>
                <a:lnTo>
                  <a:pt x="0" y="11480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b="0" i="0" u="none" dirty="0">
                <a:solidFill>
                  <a:srgbClr val="000000"/>
                </a:solidFill>
                <a:latin typeface="+mn-lt"/>
              </a:rPr>
              <a:t>2. City wise Contribution to Net Circulation and revenue in 2024</a:t>
            </a:r>
          </a:p>
        </p:txBody>
      </p:sp>
      <p:sp>
        <p:nvSpPr>
          <p:cNvPr id="16" name="Shape107374182659">
            <a:extLst>
              <a:ext uri="{FF2B5EF4-FFF2-40B4-BE49-F238E27FC236}">
                <a16:creationId xmlns:a16="http://schemas.microsoft.com/office/drawing/2014/main" id="{A3F599C9-72BC-4B40-A618-17716065CA4E}"/>
              </a:ext>
            </a:extLst>
          </p:cNvPr>
          <p:cNvSpPr/>
          <p:nvPr/>
        </p:nvSpPr>
        <p:spPr>
          <a:xfrm>
            <a:off x="200624" y="3752865"/>
            <a:ext cx="6048672" cy="492321"/>
          </a:xfrm>
          <a:custGeom>
            <a:avLst/>
            <a:gdLst/>
            <a:ahLst/>
            <a:cxnLst/>
            <a:rect l="l" t="t" r="r" b="b"/>
            <a:pathLst>
              <a:path w="5911199" h="114807">
                <a:moveTo>
                  <a:pt x="0" y="0"/>
                </a:moveTo>
                <a:lnTo>
                  <a:pt x="5911199" y="0"/>
                </a:lnTo>
                <a:lnTo>
                  <a:pt x="5911199" y="114808"/>
                </a:lnTo>
                <a:lnTo>
                  <a:pt x="0" y="11480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b="0" i="0" u="none" dirty="0">
                <a:solidFill>
                  <a:srgbClr val="000000"/>
                </a:solidFill>
                <a:latin typeface="+mn-lt"/>
              </a:rPr>
              <a:t>3. Revenue Contribution by ad-Categories</a:t>
            </a:r>
          </a:p>
        </p:txBody>
      </p:sp>
      <p:sp>
        <p:nvSpPr>
          <p:cNvPr id="17" name="Shape111669149955">
            <a:extLst>
              <a:ext uri="{FF2B5EF4-FFF2-40B4-BE49-F238E27FC236}">
                <a16:creationId xmlns:a16="http://schemas.microsoft.com/office/drawing/2014/main" id="{4EDF1424-78BA-4A05-9379-67E146C2FB54}"/>
              </a:ext>
            </a:extLst>
          </p:cNvPr>
          <p:cNvSpPr/>
          <p:nvPr/>
        </p:nvSpPr>
        <p:spPr>
          <a:xfrm>
            <a:off x="184800" y="4245186"/>
            <a:ext cx="5911200" cy="360039"/>
          </a:xfrm>
          <a:custGeom>
            <a:avLst/>
            <a:gdLst/>
            <a:ahLst/>
            <a:cxnLst/>
            <a:rect l="l" t="t" r="r" b="b"/>
            <a:pathLst>
              <a:path w="5911199" h="114807">
                <a:moveTo>
                  <a:pt x="0" y="0"/>
                </a:moveTo>
                <a:lnTo>
                  <a:pt x="5911199" y="0"/>
                </a:lnTo>
                <a:lnTo>
                  <a:pt x="5911199" y="114808"/>
                </a:lnTo>
                <a:lnTo>
                  <a:pt x="0" y="114808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b="0" i="0" u="none" dirty="0">
                <a:solidFill>
                  <a:srgbClr val="000000"/>
                </a:solidFill>
                <a:latin typeface="+mn-lt"/>
              </a:rPr>
              <a:t>4. Revenue Per Copy Sold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327E9-45BE-49FA-BDB8-7B45D6ED604F}"/>
              </a:ext>
            </a:extLst>
          </p:cNvPr>
          <p:cNvSpPr txBox="1"/>
          <p:nvPr/>
        </p:nvSpPr>
        <p:spPr>
          <a:xfrm>
            <a:off x="65064" y="4731290"/>
            <a:ext cx="6184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  <a:r>
              <a:rPr lang="en-IN" dirty="0"/>
              <a:t>. Digital pilot campaign outliers</a:t>
            </a:r>
          </a:p>
        </p:txBody>
      </p:sp>
      <p:sp>
        <p:nvSpPr>
          <p:cNvPr id="29" name="Shape120259084547">
            <a:extLst>
              <a:ext uri="{FF2B5EF4-FFF2-40B4-BE49-F238E27FC236}">
                <a16:creationId xmlns:a16="http://schemas.microsoft.com/office/drawing/2014/main" id="{3A965DA0-87AC-4B73-A4D9-BBAFDAE8D5CE}"/>
              </a:ext>
            </a:extLst>
          </p:cNvPr>
          <p:cNvSpPr/>
          <p:nvPr/>
        </p:nvSpPr>
        <p:spPr>
          <a:xfrm>
            <a:off x="119336" y="5718151"/>
            <a:ext cx="5141785" cy="1373897"/>
          </a:xfrm>
          <a:custGeom>
            <a:avLst/>
            <a:gdLst/>
            <a:ahLst/>
            <a:cxnLst/>
            <a:rect l="l" t="t" r="r" b="b"/>
            <a:pathLst>
              <a:path w="5196040" h="861060">
                <a:moveTo>
                  <a:pt x="0" y="0"/>
                </a:moveTo>
                <a:lnTo>
                  <a:pt x="5196040" y="0"/>
                </a:lnTo>
                <a:lnTo>
                  <a:pt x="5196040" y="861060"/>
                </a:lnTo>
                <a:lnTo>
                  <a:pt x="0" y="86106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Created by: </a:t>
            </a:r>
            <a:r>
              <a:rPr lang="en-US" sz="2800" b="1" i="0" u="none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Yadhu Nandan </a:t>
            </a:r>
            <a:endParaRPr sz="2800" b="1" i="0" u="none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37438953734">
            <a:extLst>
              <a:ext uri="{FF2B5EF4-FFF2-40B4-BE49-F238E27FC236}">
                <a16:creationId xmlns:a16="http://schemas.microsoft.com/office/drawing/2014/main" id="{BEF10857-622F-46BA-BC8F-72AD49CF88FA}"/>
              </a:ext>
            </a:extLst>
          </p:cNvPr>
          <p:cNvSpPr/>
          <p:nvPr/>
        </p:nvSpPr>
        <p:spPr>
          <a:xfrm>
            <a:off x="123080" y="0"/>
            <a:ext cx="11805568" cy="692696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sz="4000" b="1" dirty="0">
                <a:solidFill>
                  <a:srgbClr val="000000"/>
                </a:solidFill>
                <a:latin typeface="Bodoni MT" panose="02070603080606020203" pitchFamily="18" charset="0"/>
              </a:rPr>
              <a:t>Digital Roadmap (Actionable Steps)</a:t>
            </a:r>
          </a:p>
        </p:txBody>
      </p:sp>
      <p:sp>
        <p:nvSpPr>
          <p:cNvPr id="4" name="Shape120259084550">
            <a:extLst>
              <a:ext uri="{FF2B5EF4-FFF2-40B4-BE49-F238E27FC236}">
                <a16:creationId xmlns:a16="http://schemas.microsoft.com/office/drawing/2014/main" id="{050CC47E-DA80-4883-8C84-8449036DFEE9}"/>
              </a:ext>
            </a:extLst>
          </p:cNvPr>
          <p:cNvSpPr/>
          <p:nvPr/>
        </p:nvSpPr>
        <p:spPr>
          <a:xfrm>
            <a:off x="195088" y="836712"/>
            <a:ext cx="11661551" cy="5616624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Prioritize Mobile App Beta &amp; WhatsApp Push: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Double down on top-performing platforms with better real usage and low cost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Enhance Digital Adoption in Tier 2 Cities: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Tailored marketing and regional content in cities like Patna, Lucknow, Bhopal.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Address High Bounce Rate: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Optimize UX/UI and content relevance to reduce bounce (currently 65.77%).</a:t>
            </a:r>
          </a:p>
          <a:p>
            <a:pPr marL="285750" indent="-2857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Focus on Retention: Improve user conversion from "Accessed" to "Really Used" (currently 19.3%).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C00000"/>
                </a:solidFill>
                <a:latin typeface="Bodoni MT" panose="02070603080606020203" pitchFamily="18" charset="0"/>
              </a:rPr>
              <a:t>Monitor Campaign Influence on Circulation: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Track quarterly net circulation growth; align digital strategy accordingly.</a:t>
            </a:r>
          </a:p>
          <a:p>
            <a:pPr marL="285750" indent="-2857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Localized Campaign: Use city-wise readiness and response data to create hyper-local digital pushes.</a:t>
            </a:r>
          </a:p>
          <a:p>
            <a:pPr marL="285750" indent="-2857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Content Personalization: Leverage user data to push relevant, language-specific content via mobile.</a:t>
            </a:r>
          </a:p>
        </p:txBody>
      </p:sp>
    </p:spTree>
    <p:extLst>
      <p:ext uri="{BB962C8B-B14F-4D97-AF65-F5344CB8AC3E}">
        <p14:creationId xmlns:p14="http://schemas.microsoft.com/office/powerpoint/2010/main" val="355807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111669149958"/>
          <p:cNvSpPr/>
          <p:nvPr/>
        </p:nvSpPr>
        <p:spPr>
          <a:xfrm>
            <a:off x="8558020" y="3450657"/>
            <a:ext cx="2311219" cy="410391"/>
          </a:xfrm>
          <a:custGeom>
            <a:avLst/>
            <a:gdLst/>
            <a:ahLst/>
            <a:cxnLst/>
            <a:rect l="l" t="t" r="r" b="b"/>
            <a:pathLst>
              <a:path w="2311219" h="731520">
                <a:moveTo>
                  <a:pt x="0" y="0"/>
                </a:moveTo>
                <a:lnTo>
                  <a:pt x="2311218" y="0"/>
                </a:lnTo>
                <a:lnTo>
                  <a:pt x="2311218" y="731520"/>
                </a:lnTo>
                <a:lnTo>
                  <a:pt x="0" y="73152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Shape120259084550"/>
          <p:cNvSpPr/>
          <p:nvPr/>
        </p:nvSpPr>
        <p:spPr>
          <a:xfrm>
            <a:off x="6960096" y="1340768"/>
            <a:ext cx="4940274" cy="5112568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Consistent Year-on-Year Decline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Both Net Circulation and Copies Sold/Printed have shown a consistent decline across all cities.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Low Performers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Lucknow and Ranchi consistently rank at the bottom across all years in circulation metrics.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Copies Returned vs Overall Circulation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While Copies Returned have decreased, the overall fall in circulation suggests this is not a positive trend, but rather reflects lower distribution volumes.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Sharpest Decline in 2024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In terms of Net Circulation % dip for 2024, Varanasi, Jaipur, and Ranchi recorded the steepest declines.</a:t>
            </a:r>
          </a:p>
        </p:txBody>
      </p:sp>
      <p:sp>
        <p:nvSpPr>
          <p:cNvPr id="32" name="Shape137438953734"/>
          <p:cNvSpPr/>
          <p:nvPr/>
        </p:nvSpPr>
        <p:spPr>
          <a:xfrm>
            <a:off x="6456040" y="260648"/>
            <a:ext cx="7626073" cy="537503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marR="0"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4000" b="1" i="0" u="none" dirty="0">
                <a:solidFill>
                  <a:srgbClr val="000000"/>
                </a:solidFill>
                <a:latin typeface="+mn-lt"/>
              </a:rPr>
              <a:t>1. Overview of Trends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4C8EB6-4C65-4FC1-8674-75BF42D4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5" y="260648"/>
            <a:ext cx="5831314" cy="2016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63C423-D55B-4C9E-97DB-E2D55605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30" y="2564873"/>
            <a:ext cx="5804369" cy="1872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2DD774-C6B8-415E-A72E-6EE4AB7B5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84" y="4755229"/>
            <a:ext cx="5831315" cy="1842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111669149958"/>
          <p:cNvSpPr/>
          <p:nvPr/>
        </p:nvSpPr>
        <p:spPr>
          <a:xfrm>
            <a:off x="8558020" y="3450657"/>
            <a:ext cx="2311219" cy="410391"/>
          </a:xfrm>
          <a:custGeom>
            <a:avLst/>
            <a:gdLst/>
            <a:ahLst/>
            <a:cxnLst/>
            <a:rect l="l" t="t" r="r" b="b"/>
            <a:pathLst>
              <a:path w="2311219" h="731520">
                <a:moveTo>
                  <a:pt x="0" y="0"/>
                </a:moveTo>
                <a:lnTo>
                  <a:pt x="2311218" y="0"/>
                </a:lnTo>
                <a:lnTo>
                  <a:pt x="2311218" y="731520"/>
                </a:lnTo>
                <a:lnTo>
                  <a:pt x="0" y="73152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Shape120259084550"/>
          <p:cNvSpPr/>
          <p:nvPr/>
        </p:nvSpPr>
        <p:spPr>
          <a:xfrm>
            <a:off x="6096000" y="1340768"/>
            <a:ext cx="5804370" cy="5112568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2024 City-wise Circulation vs Revenue Insights: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Top Contributors to Net Circulation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Varanasi and Jaipur led in net circulation volumes in 2024.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Circulation vs Revenue Mismatch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Despite its high circulation, Varanasi ranks among the bottom 3 cities in revenue generation. In contrast, Jaipur, with similar high circulation, is among the top 2 revenue-generating cities.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Patna – Highlighter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Even with a low contribution to net circulation, Patna delivers the highest revenue among all cities — highlighting a strong revenue-to-circulation efficiency.</a:t>
            </a:r>
          </a:p>
        </p:txBody>
      </p:sp>
      <p:sp>
        <p:nvSpPr>
          <p:cNvPr id="32" name="Shape137438953734"/>
          <p:cNvSpPr/>
          <p:nvPr/>
        </p:nvSpPr>
        <p:spPr>
          <a:xfrm>
            <a:off x="6096000" y="404664"/>
            <a:ext cx="6498025" cy="537503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sz="4000" b="1" i="0" u="none" dirty="0">
                <a:solidFill>
                  <a:srgbClr val="000000"/>
                </a:solidFill>
                <a:latin typeface="+mn-lt"/>
              </a:rPr>
              <a:t>2. City wise Contribution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1C8B0-EC6C-4AB7-9C78-5DA942F65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5" y="508084"/>
            <a:ext cx="5166976" cy="3497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BF898-D549-49ED-A08A-981CFAA7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6" y="4149080"/>
            <a:ext cx="5191435" cy="249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4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111669149958"/>
          <p:cNvSpPr/>
          <p:nvPr/>
        </p:nvSpPr>
        <p:spPr>
          <a:xfrm>
            <a:off x="8558020" y="3450657"/>
            <a:ext cx="2311219" cy="410391"/>
          </a:xfrm>
          <a:custGeom>
            <a:avLst/>
            <a:gdLst/>
            <a:ahLst/>
            <a:cxnLst/>
            <a:rect l="l" t="t" r="r" b="b"/>
            <a:pathLst>
              <a:path w="2311219" h="731520">
                <a:moveTo>
                  <a:pt x="0" y="0"/>
                </a:moveTo>
                <a:lnTo>
                  <a:pt x="2311218" y="0"/>
                </a:lnTo>
                <a:lnTo>
                  <a:pt x="2311218" y="731520"/>
                </a:lnTo>
                <a:lnTo>
                  <a:pt x="0" y="73152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Shape120259084550"/>
          <p:cNvSpPr/>
          <p:nvPr/>
        </p:nvSpPr>
        <p:spPr>
          <a:xfrm>
            <a:off x="6096000" y="1124744"/>
            <a:ext cx="5904656" cy="4176464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Top Performing Categories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Government and Real Estate consistently lead in revenue contribution. Notably, Real Estate has shown significant growth in recent periods.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Low Performing Categories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FMCG and Automobile remain at the bottom in terms of revenue contribution. Among them, FMCG is showing a declining trend, indicating reduced ad spends or engagement.</a:t>
            </a:r>
          </a:p>
        </p:txBody>
      </p:sp>
      <p:sp>
        <p:nvSpPr>
          <p:cNvPr id="32" name="Shape137438953734"/>
          <p:cNvSpPr/>
          <p:nvPr/>
        </p:nvSpPr>
        <p:spPr>
          <a:xfrm>
            <a:off x="263352" y="-99392"/>
            <a:ext cx="11352584" cy="792088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sz="4000" b="1" i="0" u="none" dirty="0">
                <a:solidFill>
                  <a:srgbClr val="000000"/>
                </a:solidFill>
                <a:latin typeface="+mn-lt"/>
              </a:rPr>
              <a:t>3. Revenue Contribution by ad-Categories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66BCF-0A18-4969-833E-C2B7A399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2" y="980728"/>
            <a:ext cx="555629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9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111669149958"/>
          <p:cNvSpPr/>
          <p:nvPr/>
        </p:nvSpPr>
        <p:spPr>
          <a:xfrm>
            <a:off x="8558020" y="3450657"/>
            <a:ext cx="2311219" cy="410391"/>
          </a:xfrm>
          <a:custGeom>
            <a:avLst/>
            <a:gdLst/>
            <a:ahLst/>
            <a:cxnLst/>
            <a:rect l="l" t="t" r="r" b="b"/>
            <a:pathLst>
              <a:path w="2311219" h="731520">
                <a:moveTo>
                  <a:pt x="0" y="0"/>
                </a:moveTo>
                <a:lnTo>
                  <a:pt x="2311218" y="0"/>
                </a:lnTo>
                <a:lnTo>
                  <a:pt x="2311218" y="731520"/>
                </a:lnTo>
                <a:lnTo>
                  <a:pt x="0" y="73152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Shape120259084550"/>
          <p:cNvSpPr/>
          <p:nvPr/>
        </p:nvSpPr>
        <p:spPr>
          <a:xfrm>
            <a:off x="5951984" y="1362425"/>
            <a:ext cx="5904656" cy="4176464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Apparent Growth in Revenue per Copy Sold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While Revenue per Copy Sold appears to be increasing, this growth is misleading.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Underlying Reality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The overall revenue (indexed to 2019) has shown only marginal growth, whereas circulation has dropped significantly.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Pseudo Growth Indicator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As a result, the rise in revenue per copy is more of a mathematical effect than a real performance improvement — a pseudo positive trend driven by falling volumes, not stronger monetization.</a:t>
            </a:r>
          </a:p>
        </p:txBody>
      </p:sp>
      <p:sp>
        <p:nvSpPr>
          <p:cNvPr id="32" name="Shape137438953734"/>
          <p:cNvSpPr/>
          <p:nvPr/>
        </p:nvSpPr>
        <p:spPr>
          <a:xfrm>
            <a:off x="5756924" y="0"/>
            <a:ext cx="6704305" cy="792088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sz="4000" b="1" i="0" u="none" dirty="0">
                <a:solidFill>
                  <a:srgbClr val="000000"/>
                </a:solidFill>
                <a:latin typeface="+mn-lt"/>
              </a:rPr>
              <a:t>4. Revenue Per Copy Sold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5824A-DDA4-407E-83E6-F9A1CF90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" y="1340768"/>
            <a:ext cx="549637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2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111669149958"/>
          <p:cNvSpPr/>
          <p:nvPr/>
        </p:nvSpPr>
        <p:spPr>
          <a:xfrm>
            <a:off x="8558020" y="3450657"/>
            <a:ext cx="2311219" cy="410391"/>
          </a:xfrm>
          <a:custGeom>
            <a:avLst/>
            <a:gdLst/>
            <a:ahLst/>
            <a:cxnLst/>
            <a:rect l="l" t="t" r="r" b="b"/>
            <a:pathLst>
              <a:path w="2311219" h="731520">
                <a:moveTo>
                  <a:pt x="0" y="0"/>
                </a:moveTo>
                <a:lnTo>
                  <a:pt x="2311218" y="0"/>
                </a:lnTo>
                <a:lnTo>
                  <a:pt x="2311218" y="731520"/>
                </a:lnTo>
                <a:lnTo>
                  <a:pt x="0" y="73152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2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Shape120259084550"/>
          <p:cNvSpPr/>
          <p:nvPr/>
        </p:nvSpPr>
        <p:spPr>
          <a:xfrm>
            <a:off x="6744072" y="1196752"/>
            <a:ext cx="5173317" cy="4176464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Kanpur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Holds the highest Digital Readiness Score, indicating strong potential for digital engagement. However, actual user participation in digital campaigns was relatively low, highlighting an underutilization of digital capacity.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Jaipur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Despite low smartphone penetration and limited digital infrastructure, the user reach in digital campaigns was higher than Kanpur. This suggests effective campaign execution or higher engagement levels despite infrastructural challenges.</a:t>
            </a:r>
          </a:p>
        </p:txBody>
      </p:sp>
      <p:sp>
        <p:nvSpPr>
          <p:cNvPr id="32" name="Shape137438953734"/>
          <p:cNvSpPr/>
          <p:nvPr/>
        </p:nvSpPr>
        <p:spPr>
          <a:xfrm>
            <a:off x="3071664" y="167931"/>
            <a:ext cx="8424936" cy="792088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US" sz="4000" b="1" dirty="0">
                <a:solidFill>
                  <a:schemeClr val="tx1"/>
                </a:solidFill>
              </a:rPr>
              <a:t>5</a:t>
            </a:r>
            <a:r>
              <a:rPr lang="en-IN" sz="4000" b="1" dirty="0">
                <a:solidFill>
                  <a:schemeClr val="tx1"/>
                </a:solidFill>
              </a:rPr>
              <a:t>. Digital pilot campaign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D11F8-5C9B-443E-9F5D-4F48157B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4" y="2348880"/>
            <a:ext cx="639745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1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37438953734">
            <a:extLst>
              <a:ext uri="{FF2B5EF4-FFF2-40B4-BE49-F238E27FC236}">
                <a16:creationId xmlns:a16="http://schemas.microsoft.com/office/drawing/2014/main" id="{BEF10857-622F-46BA-BC8F-72AD49CF88FA}"/>
              </a:ext>
            </a:extLst>
          </p:cNvPr>
          <p:cNvSpPr/>
          <p:nvPr/>
        </p:nvSpPr>
        <p:spPr>
          <a:xfrm>
            <a:off x="119336" y="116632"/>
            <a:ext cx="11233248" cy="720080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r>
              <a:rPr lang="en-US" sz="4000" b="1" dirty="0">
                <a:solidFill>
                  <a:schemeClr val="tx1"/>
                </a:solidFill>
              </a:rPr>
              <a:t>Key Observations:</a:t>
            </a:r>
          </a:p>
        </p:txBody>
      </p:sp>
      <p:sp>
        <p:nvSpPr>
          <p:cNvPr id="4" name="Shape120259084550">
            <a:extLst>
              <a:ext uri="{FF2B5EF4-FFF2-40B4-BE49-F238E27FC236}">
                <a16:creationId xmlns:a16="http://schemas.microsoft.com/office/drawing/2014/main" id="{050CC47E-DA80-4883-8C84-8449036DFEE9}"/>
              </a:ext>
            </a:extLst>
          </p:cNvPr>
          <p:cNvSpPr/>
          <p:nvPr/>
        </p:nvSpPr>
        <p:spPr>
          <a:xfrm>
            <a:off x="123081" y="1124744"/>
            <a:ext cx="5819699" cy="5616624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Circulation Overview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Continuous YoY decline in Print Sold and Net Circulation across all cities.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Net Circulation dropped 25% vs 2019 – a major concern.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Varanasi, Jaipur, Mumbai lead; Lucknow, Ranchi at the bottom.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⚠️ Circulation – Key Concerns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Varanasi &amp; Jaipur, despite high contribution, saw sharp dips in 2024.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Tier 2 cities are the main drivers of circulation strength.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📉 Revenue vs Circulation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Revenue follows a sinusoidal pattern, unlike the steady fall in circulation.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As a result, the rise in revenue per copy is more of a mathematical effect than a real performance improvement.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8719F-0FE9-482A-AB8A-C26C12981E65}"/>
              </a:ext>
            </a:extLst>
          </p:cNvPr>
          <p:cNvSpPr txBox="1"/>
          <p:nvPr/>
        </p:nvSpPr>
        <p:spPr>
          <a:xfrm>
            <a:off x="6249221" y="1124744"/>
            <a:ext cx="58289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💰 Revenue Trends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Revenue growth is stagnant, with minimal improvement since 2019.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Patna and Jaipur are top revenue-generating cities in 2024.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Govt and Real Estate lead in category revenue; Real Estate shows strong growth.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📲 Digital Campaign Insights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Users prefer mobile app platforms – cost-effective and high engagement.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High-readiness cities like Kanpur saw low participation.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Jaipur, despite poor smartphone penetration, showed high user reach.</a:t>
            </a:r>
          </a:p>
        </p:txBody>
      </p:sp>
    </p:spTree>
    <p:extLst>
      <p:ext uri="{BB962C8B-B14F-4D97-AF65-F5344CB8AC3E}">
        <p14:creationId xmlns:p14="http://schemas.microsoft.com/office/powerpoint/2010/main" val="157878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37438953734">
            <a:extLst>
              <a:ext uri="{FF2B5EF4-FFF2-40B4-BE49-F238E27FC236}">
                <a16:creationId xmlns:a16="http://schemas.microsoft.com/office/drawing/2014/main" id="{BEF10857-622F-46BA-BC8F-72AD49CF88FA}"/>
              </a:ext>
            </a:extLst>
          </p:cNvPr>
          <p:cNvSpPr/>
          <p:nvPr/>
        </p:nvSpPr>
        <p:spPr>
          <a:xfrm>
            <a:off x="123081" y="0"/>
            <a:ext cx="7128792" cy="840900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sz="4000" b="1" dirty="0">
                <a:solidFill>
                  <a:srgbClr val="000000"/>
                </a:solidFill>
                <a:latin typeface="Bodoni MT" panose="02070603080606020203" pitchFamily="18" charset="0"/>
              </a:rPr>
              <a:t>Quantifying What Went Wrong</a:t>
            </a:r>
          </a:p>
        </p:txBody>
      </p:sp>
      <p:sp>
        <p:nvSpPr>
          <p:cNvPr id="4" name="Shape120259084550">
            <a:extLst>
              <a:ext uri="{FF2B5EF4-FFF2-40B4-BE49-F238E27FC236}">
                <a16:creationId xmlns:a16="http://schemas.microsoft.com/office/drawing/2014/main" id="{050CC47E-DA80-4883-8C84-8449036DFEE9}"/>
              </a:ext>
            </a:extLst>
          </p:cNvPr>
          <p:cNvSpPr/>
          <p:nvPr/>
        </p:nvSpPr>
        <p:spPr>
          <a:xfrm>
            <a:off x="123081" y="1124744"/>
            <a:ext cx="11661551" cy="3672408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Print Ad Revenue Decline: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Net Circulation Decrease: The decline in net circulation is a critical factor. From the dashboard, we see a decrease of 6.22% in net circulation, dropping from 31.56M to 29.6M. This suggests a reduced audience base for print ads, directly impacting ad revenues. The cities like Jaipur and Mumbai, which contributed significantly to the circulation, might have seen a stagnation or fall in readership, leading to lower ad visibility.</a:t>
            </a: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Returned Copies: There's a notable 5.52% of returned copies, indicating inefficiencies in distribution or reduced demand for the physical copies. This suggests a shrinking audience for traditional print ads.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marL="171450" indent="-17145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Audience Engagement: The avg bounce rate of 65.77% and avg adopted user rate of 19.31% from digital platforms show that user engagement is not as strong as expected.</a:t>
            </a:r>
          </a:p>
        </p:txBody>
      </p:sp>
    </p:spTree>
    <p:extLst>
      <p:ext uri="{BB962C8B-B14F-4D97-AF65-F5344CB8AC3E}">
        <p14:creationId xmlns:p14="http://schemas.microsoft.com/office/powerpoint/2010/main" val="252436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37438953734">
            <a:extLst>
              <a:ext uri="{FF2B5EF4-FFF2-40B4-BE49-F238E27FC236}">
                <a16:creationId xmlns:a16="http://schemas.microsoft.com/office/drawing/2014/main" id="{BEF10857-622F-46BA-BC8F-72AD49CF88FA}"/>
              </a:ext>
            </a:extLst>
          </p:cNvPr>
          <p:cNvSpPr/>
          <p:nvPr/>
        </p:nvSpPr>
        <p:spPr>
          <a:xfrm>
            <a:off x="123080" y="0"/>
            <a:ext cx="11805568" cy="692696"/>
          </a:xfrm>
          <a:custGeom>
            <a:avLst/>
            <a:gdLst/>
            <a:ahLst/>
            <a:cxnLst/>
            <a:rect l="l" t="t" r="r" b="b"/>
            <a:pathLst>
              <a:path w="7626073" h="537503">
                <a:moveTo>
                  <a:pt x="0" y="0"/>
                </a:moveTo>
                <a:lnTo>
                  <a:pt x="7626074" y="0"/>
                </a:lnTo>
                <a:lnTo>
                  <a:pt x="7626074" y="537503"/>
                </a:lnTo>
                <a:lnTo>
                  <a:pt x="0" y="537503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sz="4000" b="1" dirty="0">
                <a:solidFill>
                  <a:srgbClr val="000000"/>
                </a:solidFill>
                <a:latin typeface="Bodoni MT" panose="02070603080606020203" pitchFamily="18" charset="0"/>
              </a:rPr>
              <a:t>Recovery Potential (Mobile-Based &amp; Regional Growth)</a:t>
            </a:r>
          </a:p>
        </p:txBody>
      </p:sp>
      <p:sp>
        <p:nvSpPr>
          <p:cNvPr id="4" name="Shape120259084550">
            <a:extLst>
              <a:ext uri="{FF2B5EF4-FFF2-40B4-BE49-F238E27FC236}">
                <a16:creationId xmlns:a16="http://schemas.microsoft.com/office/drawing/2014/main" id="{050CC47E-DA80-4883-8C84-8449036DFEE9}"/>
              </a:ext>
            </a:extLst>
          </p:cNvPr>
          <p:cNvSpPr/>
          <p:nvPr/>
        </p:nvSpPr>
        <p:spPr>
          <a:xfrm>
            <a:off x="195088" y="836712"/>
            <a:ext cx="11661551" cy="5616624"/>
          </a:xfrm>
          <a:custGeom>
            <a:avLst/>
            <a:gdLst/>
            <a:ahLst/>
            <a:cxnLst/>
            <a:rect l="l" t="t" r="r" b="b"/>
            <a:pathLst>
              <a:path w="2311219" h="1097279">
                <a:moveTo>
                  <a:pt x="0" y="0"/>
                </a:moveTo>
                <a:lnTo>
                  <a:pt x="2311219" y="0"/>
                </a:lnTo>
                <a:lnTo>
                  <a:pt x="2311219" y="1097279"/>
                </a:lnTo>
                <a:lnTo>
                  <a:pt x="0" y="10972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Mobile-Based Content: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Best Performing Platforms: Mobile App Beta: Highest real usage (23.4%), best cost/user reached (₹8.7).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PDF WhatsApp Push: Good reach, strong usage in Tier 2 cities (33% in Delhi, 27% in Lucknow).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Opportunity: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Focus on Mobile App Beta &amp; WhatsApp Push in Tier 2/3 cities.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Improve platform stickiness to reduce high bounce rate (65.77%).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Regional Opportunities: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Tier 2 Cities: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Major contributors to ad revenue (62.47%) and net circulation (60.76%).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Better digital adoption than Tier 1 &amp; 3 (avg readiness: 69.9%).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chemeClr val="accent4"/>
                </a:solidFill>
                <a:latin typeface="Bodoni MT" panose="02070603080606020203" pitchFamily="18" charset="0"/>
              </a:rPr>
              <a:t>Top Cities to Focus: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lang="en-US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Lucknow, Delhi, Patna – high user base and digital readiness.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en-US" dirty="0">
                <a:solidFill>
                  <a:srgbClr val="000000"/>
                </a:solidFill>
                <a:latin typeface="Bodoni MT" panose="02070603080606020203" pitchFamily="18" charset="0"/>
              </a:rPr>
              <a:t>Varanasi, Ahmedabad – strong campaign response and rising circulation.</a:t>
            </a:r>
          </a:p>
        </p:txBody>
      </p:sp>
    </p:spTree>
    <p:extLst>
      <p:ext uri="{BB962C8B-B14F-4D97-AF65-F5344CB8AC3E}">
        <p14:creationId xmlns:p14="http://schemas.microsoft.com/office/powerpoint/2010/main" val="3398639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5.15.0.138"/>
  <p:tag name="AS_RELEASE_DATE" val="2022.12.31"/>
  <p:tag name="AS_TITLE" val="Aspose.Slides for Java"/>
  <p:tag name="AS_VERSION" val="22.12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185</TotalTime>
  <Words>1108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 3</vt:lpstr>
      <vt:lpstr>Bell MT</vt:lpstr>
      <vt:lpstr>Arial</vt:lpstr>
      <vt:lpstr>Trebuchet MS</vt:lpstr>
      <vt:lpstr>Bodoni MT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Yadhu Nandan</cp:lastModifiedBy>
  <cp:revision>39</cp:revision>
  <cp:lastPrinted>2025-09-27T16:03:13Z</cp:lastPrinted>
  <dcterms:created xsi:type="dcterms:W3CDTF">2025-09-27T16:03:13Z</dcterms:created>
  <dcterms:modified xsi:type="dcterms:W3CDTF">2025-09-27T19:07:32Z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12884902147">
    <vt:lpwstr>{"src":"photos/synthetic_interiors_focused/47fe6f91-f163-428f-8e0d-c27d9760d144.jpg","media_type":"photo","theme_id":13,"source_type":"ASSET"}</vt:lpwstr>
  </property>
  <property fmtid="{D5CDD505-2E9C-101B-9397-08002B2CF9AE}" pid="3" name="17179869443">
    <vt:lpwstr>{"src":"photos/synthetic_interiors_focused/62a6a4ea-1d36-47bb-9dc1-8abb58f2158d.jpg","media_type":"photo","theme_id":13,"source_type":"ASSET"}</vt:lpwstr>
  </property>
  <property fmtid="{D5CDD505-2E9C-101B-9397-08002B2CF9AE}" pid="4" name="21474836742">
    <vt:lpwstr>{"src":"38e350e9-01e6-433c-b0c7-d045758ecd58.png","media_type":"photo","theme_id":-1,"source_type":"USER"}</vt:lpwstr>
  </property>
  <property fmtid="{D5CDD505-2E9C-101B-9397-08002B2CF9AE}" pid="5" name="25769804041">
    <vt:lpwstr>{"src":"3a1de060-a07e-471b-b8e0-415751f4dffd.png","media_type":"photo","theme_id":-1,"source_type":"USER"}</vt:lpwstr>
  </property>
  <property fmtid="{D5CDD505-2E9C-101B-9397-08002B2CF9AE}" pid="6" name="30064771331">
    <vt:lpwstr>{"text_id":"4abfb948-1334-406d-a089-d056c2ac9007","defined_color":""}</vt:lpwstr>
  </property>
  <property fmtid="{D5CDD505-2E9C-101B-9397-08002B2CF9AE}" pid="7" name="30064771334">
    <vt:lpwstr>{"src":"3dbd7855-333a-4c04-980f-709cc7fbe350.png","media_type":"photo","theme_id":-1,"source_type":"USER"}</vt:lpwstr>
  </property>
  <property fmtid="{D5CDD505-2E9C-101B-9397-08002B2CF9AE}" pid="8" name="34359738633">
    <vt:lpwstr>{"text_id":"db39e45c-2aee-4ac8-8dfe-d5f951484fe0","defined_color":""}</vt:lpwstr>
  </property>
  <property fmtid="{D5CDD505-2E9C-101B-9397-08002B2CF9AE}" pid="9" name="38654705923">
    <vt:lpwstr>{"text_id":"5191366a-ab1b-4e56-8474-f1c4fcfe0c3e","defined_color":""}</vt:lpwstr>
  </property>
  <property fmtid="{D5CDD505-2E9C-101B-9397-08002B2CF9AE}" pid="10" name="38654705926">
    <vt:lpwstr>{"src":"8588d25b-b250-443e-9dd3-8bb68f47131c.png","media_type":"photo","theme_id":-1,"source_type":"USER"}</vt:lpwstr>
  </property>
  <property fmtid="{D5CDD505-2E9C-101B-9397-08002B2CF9AE}" pid="11" name="38654705929">
    <vt:lpwstr>{"color":"black","src":"icons/Marketing &amp; SEO/73e2a62a-ab19-46d1-98af-8ebb90671a6f.svg","media_type":"icon","theme_id":13,"source_type":"ASSET"}</vt:lpwstr>
  </property>
  <property fmtid="{D5CDD505-2E9C-101B-9397-08002B2CF9AE}" pid="12" name="47244640515">
    <vt:lpwstr>{"text_id":"1bedac36-b8b1-493c-8c27-148c1025bce0","defined_color":""}</vt:lpwstr>
  </property>
  <property fmtid="{D5CDD505-2E9C-101B-9397-08002B2CF9AE}" pid="13" name="47244640518">
    <vt:lpwstr>{"src":"59ebe8c7-31f1-4d34-8398-89f9b4266852.png","media_type":"photo","theme_id":-1,"source_type":"USER"}</vt:lpwstr>
  </property>
  <property fmtid="{D5CDD505-2E9C-101B-9397-08002B2CF9AE}" pid="14" name="47244640521">
    <vt:lpwstr>{"text_id":"6ddd502a-5875-4d46-a178-c151a50f2fbb","defined_color":""}</vt:lpwstr>
  </property>
  <property fmtid="{D5CDD505-2E9C-101B-9397-08002B2CF9AE}" pid="15" name="51539607817">
    <vt:lpwstr>{"color":"black","src":"icons/Business &amp; Finance/cf6e4ab2-dcff-4a91-9bf5-2216983a4ebb.svg","media_type":"icon","theme_id":13,"source_type":"ASSET"}</vt:lpwstr>
  </property>
  <property fmtid="{D5CDD505-2E9C-101B-9397-08002B2CF9AE}" pid="16" name="55834575107">
    <vt:lpwstr>{"text_id":"ed4e6b17-b945-42b6-9dd3-8c8206ef0054","defined_color":""}</vt:lpwstr>
  </property>
  <property fmtid="{D5CDD505-2E9C-101B-9397-08002B2CF9AE}" pid="17" name="55834575110">
    <vt:lpwstr>{"text_id":"516e5a04-0cbf-42b0-b4a0-3fcc2b05bc29","defined_color":""}</vt:lpwstr>
  </property>
  <property fmtid="{D5CDD505-2E9C-101B-9397-08002B2CF9AE}" pid="18" name="60129542406">
    <vt:lpwstr>{"color":"black","src":"icons/Business &amp; Finance/4c0a5f2e-54ad-4daf-af36-f17c9edfc4fe.svg","media_type":"icon","theme_id":13,"source_type":"ASSET"}</vt:lpwstr>
  </property>
  <property fmtid="{D5CDD505-2E9C-101B-9397-08002B2CF9AE}" pid="19" name="60129542409">
    <vt:lpwstr>{"text_id":"e4b9b0c5-bc96-462f-a03a-05ebe5cfcdf1","defined_color":""}</vt:lpwstr>
  </property>
  <property fmtid="{D5CDD505-2E9C-101B-9397-08002B2CF9AE}" pid="20" name="64424509699">
    <vt:lpwstr>{"text_id":"ce48514f-0b54-4939-803c-bf0b63a08856","defined_color":""}</vt:lpwstr>
  </property>
  <property fmtid="{D5CDD505-2E9C-101B-9397-08002B2CF9AE}" pid="21" name="64424509705">
    <vt:lpwstr>{"color":"black","src":"icons/Business &amp; Finance/269ec72f-4855-4643-bff8-e2e066432f44.svg","media_type":"icon","theme_id":13,"source_type":"ASSET"}</vt:lpwstr>
  </property>
  <property fmtid="{D5CDD505-2E9C-101B-9397-08002B2CF9AE}" pid="22" name="68719476998">
    <vt:lpwstr>{"text_id":"eba3f7d9-0953-46aa-a987-3b3c57c205a3","defined_color":""}</vt:lpwstr>
  </property>
  <property fmtid="{D5CDD505-2E9C-101B-9397-08002B2CF9AE}" pid="23" name="68719477001">
    <vt:lpwstr>{"text_id":"f6e4dd55-d872-4741-81d9-460d8a551465","defined_color":""}</vt:lpwstr>
  </property>
  <property fmtid="{D5CDD505-2E9C-101B-9397-08002B2CF9AE}" pid="24" name="73014444291">
    <vt:lpwstr>{"text_id":"df66375e-f268-43a2-a55a-071888d927c0","defined_color":""}</vt:lpwstr>
  </property>
  <property fmtid="{D5CDD505-2E9C-101B-9397-08002B2CF9AE}" pid="25" name="73014444294">
    <vt:lpwstr>{"color":"black","src":"icons/Business &amp; Finance/3adcd558-1c30-4153-9dd7-082c2910cd76.svg","media_type":"icon","theme_id":13,"source_type":"ASSET"}</vt:lpwstr>
  </property>
  <property fmtid="{D5CDD505-2E9C-101B-9397-08002B2CF9AE}" pid="26" name="77309411587">
    <vt:lpwstr>{"text_id":"6b4aae87-3a6d-4bdd-a448-883e18b145f1","defined_color":""}</vt:lpwstr>
  </property>
  <property fmtid="{D5CDD505-2E9C-101B-9397-08002B2CF9AE}" pid="27" name="81604378886">
    <vt:lpwstr>{"text_id":"171149fb-e4b5-44cc-ab42-609b87fead37","defined_color":""}</vt:lpwstr>
  </property>
  <property fmtid="{D5CDD505-2E9C-101B-9397-08002B2CF9AE}" pid="28" name="85899346182">
    <vt:lpwstr>{"color":"black","src":"icons/Business &amp; Finance/f9d09839-c090-4c56-952b-e27cda938f03.svg","media_type":"icon","theme_id":13,"source_type":"ASSET"}</vt:lpwstr>
  </property>
  <property fmtid="{D5CDD505-2E9C-101B-9397-08002B2CF9AE}" pid="29" name="90194313478">
    <vt:lpwstr>{"text_id":"5c536dce-d548-430a-9fb7-a306f85ec8cb","defined_color":""}</vt:lpwstr>
  </property>
  <property fmtid="{D5CDD505-2E9C-101B-9397-08002B2CF9AE}" pid="30" name="background">
    <vt:lpwstr>{"defined_color":"[\"%white%\"]"}</vt:lpwstr>
  </property>
</Properties>
</file>