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72" r:id="rId3"/>
    <p:sldId id="258" r:id="rId4"/>
    <p:sldId id="259" r:id="rId5"/>
    <p:sldId id="273" r:id="rId6"/>
    <p:sldId id="262" r:id="rId7"/>
    <p:sldId id="263" r:id="rId8"/>
    <p:sldId id="264" r:id="rId9"/>
    <p:sldId id="265" r:id="rId10"/>
    <p:sldId id="266" r:id="rId11"/>
    <p:sldId id="267" r:id="rId12"/>
    <p:sldId id="268" r:id="rId13"/>
    <p:sldId id="260"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361681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30157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525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89271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457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334861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755028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58014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157060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39129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413679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171159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141918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48745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2012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C11DA2-F07D-4143-B9D0-F62D714E4E66}" type="datetimeFigureOut">
              <a:rPr lang="en-US"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E257A-B3D1-41DB-98E3-DF6D0B961F83}" type="slidenum">
              <a:rPr lang="en-US" smtClean="0"/>
              <a:t>‹#›</a:t>
            </a:fld>
            <a:endParaRPr lang="en-US" dirty="0"/>
          </a:p>
        </p:txBody>
      </p:sp>
    </p:spTree>
    <p:extLst>
      <p:ext uri="{BB962C8B-B14F-4D97-AF65-F5344CB8AC3E}">
        <p14:creationId xmlns:p14="http://schemas.microsoft.com/office/powerpoint/2010/main" val="282029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C11DA2-F07D-4143-B9D0-F62D714E4E66}" type="datetimeFigureOut">
              <a:rPr lang="en-US" smtClean="0"/>
              <a:t>4/12/2018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BE257A-B3D1-41DB-98E3-DF6D0B961F83}" type="slidenum">
              <a:rPr lang="en-US" smtClean="0"/>
              <a:t>‹#›</a:t>
            </a:fld>
            <a:endParaRPr lang="en-US" dirty="0"/>
          </a:p>
        </p:txBody>
      </p:sp>
    </p:spTree>
    <p:extLst>
      <p:ext uri="{BB962C8B-B14F-4D97-AF65-F5344CB8AC3E}">
        <p14:creationId xmlns:p14="http://schemas.microsoft.com/office/powerpoint/2010/main" val="93605678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7266" y="1329180"/>
            <a:ext cx="9122004" cy="754144"/>
          </a:xfrm>
        </p:spPr>
        <p:txBody>
          <a:bodyPr>
            <a:noAutofit/>
          </a:bodyPr>
          <a:lstStyle/>
          <a:p>
            <a:pPr algn="ctr"/>
            <a:r>
              <a:rPr lang="en-US" sz="4000" b="1" u="sng" dirty="0">
                <a:latin typeface="Berlin Sans FB Demi" panose="020E0802020502020306" pitchFamily="34" charset="0"/>
              </a:rPr>
              <a:t>RESOURCE CONSERVATION AND MANAGEMENT SYSTEM</a:t>
            </a:r>
            <a:br>
              <a:rPr lang="en-US" sz="2800" dirty="0">
                <a:latin typeface="Berlin Sans FB Demi" panose="020E0802020502020306" pitchFamily="34" charset="0"/>
              </a:rPr>
            </a:br>
            <a:endParaRPr lang="en-US" sz="2800" dirty="0">
              <a:latin typeface="Berlin Sans FB Demi" panose="020E0802020502020306" pitchFamily="34" charset="0"/>
            </a:endParaRPr>
          </a:p>
        </p:txBody>
      </p:sp>
      <p:sp>
        <p:nvSpPr>
          <p:cNvPr id="3" name="Subtitle 2"/>
          <p:cNvSpPr>
            <a:spLocks noGrp="1"/>
          </p:cNvSpPr>
          <p:nvPr>
            <p:ph type="subTitle" idx="1"/>
          </p:nvPr>
        </p:nvSpPr>
        <p:spPr>
          <a:xfrm>
            <a:off x="2881460" y="3715159"/>
            <a:ext cx="9144000" cy="1655762"/>
          </a:xfrm>
        </p:spPr>
        <p:txBody>
          <a:bodyPr>
            <a:normAutofit/>
          </a:bodyPr>
          <a:lstStyle/>
          <a:p>
            <a:r>
              <a:rPr lang="en-US" dirty="0"/>
              <a:t>                                                                        </a:t>
            </a:r>
          </a:p>
          <a:p>
            <a:r>
              <a:rPr lang="en-US" dirty="0">
                <a:solidFill>
                  <a:schemeClr val="accent5">
                    <a:lumMod val="50000"/>
                  </a:schemeClr>
                </a:solidFill>
              </a:rPr>
              <a:t>Prudhvi Nanda </a:t>
            </a:r>
            <a:r>
              <a:rPr lang="en-US" dirty="0" err="1">
                <a:solidFill>
                  <a:schemeClr val="accent5">
                    <a:lumMod val="50000"/>
                  </a:schemeClr>
                </a:solidFill>
              </a:rPr>
              <a:t>Nayan</a:t>
            </a:r>
            <a:r>
              <a:rPr lang="en-US" dirty="0">
                <a:solidFill>
                  <a:schemeClr val="accent5">
                    <a:lumMod val="50000"/>
                  </a:schemeClr>
                </a:solidFill>
              </a:rPr>
              <a:t> </a:t>
            </a:r>
            <a:r>
              <a:rPr lang="en-US">
                <a:solidFill>
                  <a:schemeClr val="accent5">
                    <a:lumMod val="50000"/>
                  </a:schemeClr>
                </a:solidFill>
              </a:rPr>
              <a:t>karumur</a:t>
            </a:r>
            <a:endParaRPr lang="en-US" dirty="0">
              <a:solidFill>
                <a:schemeClr val="accent5">
                  <a:lumMod val="50000"/>
                </a:schemeClr>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 y="2313806"/>
            <a:ext cx="8843074" cy="4184542"/>
          </a:xfrm>
          <a:prstGeom prst="rect">
            <a:avLst/>
          </a:prstGeom>
        </p:spPr>
      </p:pic>
    </p:spTree>
    <p:extLst>
      <p:ext uri="{BB962C8B-B14F-4D97-AF65-F5344CB8AC3E}">
        <p14:creationId xmlns:p14="http://schemas.microsoft.com/office/powerpoint/2010/main" val="70626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93945" y="3328361"/>
            <a:ext cx="7766936" cy="885421"/>
          </a:xfrm>
        </p:spPr>
        <p:txBody>
          <a:bodyPr/>
          <a:lstStyle/>
          <a:p>
            <a:r>
              <a:rPr lang="en-US" dirty="0"/>
              <a:t> SCREENSHOTS</a:t>
            </a:r>
          </a:p>
        </p:txBody>
      </p:sp>
      <p:sp>
        <p:nvSpPr>
          <p:cNvPr id="5" name="Subtitle 4"/>
          <p:cNvSpPr>
            <a:spLocks noGrp="1"/>
          </p:cNvSpPr>
          <p:nvPr>
            <p:ph type="subTitle" idx="1"/>
          </p:nvPr>
        </p:nvSpPr>
        <p:spPr>
          <a:xfrm flipH="1">
            <a:off x="-1074462" y="3862297"/>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315228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4" y="0"/>
            <a:ext cx="12144686" cy="6858000"/>
          </a:xfrm>
          <a:prstGeom prst="rect">
            <a:avLst/>
          </a:prstGeom>
        </p:spPr>
      </p:pic>
    </p:spTree>
    <p:extLst>
      <p:ext uri="{BB962C8B-B14F-4D97-AF65-F5344CB8AC3E}">
        <p14:creationId xmlns:p14="http://schemas.microsoft.com/office/powerpoint/2010/main" val="238839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 y="0"/>
            <a:ext cx="12135474" cy="6858000"/>
          </a:xfrm>
          <a:prstGeom prst="rect">
            <a:avLst/>
          </a:prstGeom>
        </p:spPr>
      </p:pic>
    </p:spTree>
    <p:extLst>
      <p:ext uri="{BB962C8B-B14F-4D97-AF65-F5344CB8AC3E}">
        <p14:creationId xmlns:p14="http://schemas.microsoft.com/office/powerpoint/2010/main" val="223541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815"/>
            <a:ext cx="12177543" cy="7112522"/>
          </a:xfrm>
          <a:prstGeom prst="rect">
            <a:avLst/>
          </a:prstGeom>
        </p:spPr>
      </p:pic>
    </p:spTree>
    <p:extLst>
      <p:ext uri="{BB962C8B-B14F-4D97-AF65-F5344CB8AC3E}">
        <p14:creationId xmlns:p14="http://schemas.microsoft.com/office/powerpoint/2010/main" val="6759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dirty="0">
                <a:latin typeface="Algerian" panose="04020705040A02060702" pitchFamily="82" charset="0"/>
              </a:rPr>
              <a:t>CONCLUSION</a:t>
            </a:r>
            <a:br>
              <a:rPr lang="en-US" dirty="0">
                <a:latin typeface="Algerian" panose="04020705040A02060702" pitchFamily="82" charset="0"/>
              </a:rPr>
            </a:br>
            <a:br>
              <a:rPr lang="en-US" dirty="0">
                <a:latin typeface="Algerian" panose="04020705040A02060702" pitchFamily="82" charset="0"/>
              </a:rPr>
            </a:br>
            <a:endParaRPr lang="en-US" dirty="0"/>
          </a:p>
        </p:txBody>
      </p:sp>
      <p:sp>
        <p:nvSpPr>
          <p:cNvPr id="3" name="Content Placeholder 2"/>
          <p:cNvSpPr>
            <a:spLocks noGrp="1"/>
          </p:cNvSpPr>
          <p:nvPr>
            <p:ph idx="1"/>
          </p:nvPr>
        </p:nvSpPr>
        <p:spPr/>
        <p:txBody>
          <a:bodyPr/>
          <a:lstStyle/>
          <a:p>
            <a:pPr marL="0" indent="0" algn="just">
              <a:buNone/>
            </a:pPr>
            <a:r>
              <a:rPr lang="en-US" sz="2400" dirty="0">
                <a:latin typeface="Bodoni MT" panose="02070603080606020203" pitchFamily="18" charset="0"/>
              </a:rPr>
              <a:t>Project is mainly used for household people who want to restrict the usage of electricity, gas, water.  By using this people not only can restrict the amount of energy consumed but also can be familiar with the consumption and the price related to it. It mainly helps in reducing the overuse of resources hence reducing its chances of depletion for future generation.</a:t>
            </a:r>
          </a:p>
          <a:p>
            <a:endParaRPr lang="en-US" dirty="0"/>
          </a:p>
        </p:txBody>
      </p:sp>
    </p:spTree>
    <p:extLst>
      <p:ext uri="{BB962C8B-B14F-4D97-AF65-F5344CB8AC3E}">
        <p14:creationId xmlns:p14="http://schemas.microsoft.com/office/powerpoint/2010/main" val="173798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03720"/>
          </a:xfrm>
          <a:prstGeom prst="rect">
            <a:avLst/>
          </a:prstGeom>
        </p:spPr>
      </p:pic>
    </p:spTree>
    <p:extLst>
      <p:ext uri="{BB962C8B-B14F-4D97-AF65-F5344CB8AC3E}">
        <p14:creationId xmlns:p14="http://schemas.microsoft.com/office/powerpoint/2010/main" val="76752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Algerian" panose="04020705040A02060702" pitchFamily="82" charset="0"/>
              </a:rPr>
              <a:t>PROBLEM STATEMENT</a:t>
            </a:r>
          </a:p>
        </p:txBody>
      </p:sp>
      <p:sp>
        <p:nvSpPr>
          <p:cNvPr id="3" name="Content Placeholder 2"/>
          <p:cNvSpPr>
            <a:spLocks noGrp="1"/>
          </p:cNvSpPr>
          <p:nvPr>
            <p:ph idx="1"/>
          </p:nvPr>
        </p:nvSpPr>
        <p:spPr/>
        <p:txBody>
          <a:bodyPr/>
          <a:lstStyle/>
          <a:p>
            <a:r>
              <a:rPr lang="en-US" dirty="0"/>
              <a:t>Overuse of resources have been a great worry since ages. Few of these are electricity, water, gas  that are being generated using many non-renewable resources. These are being overused by people without even knowing the importance of the resources.</a:t>
            </a:r>
          </a:p>
          <a:p>
            <a:r>
              <a:rPr lang="en-US" dirty="0"/>
              <a:t>This application has been developed to reduce the consumption of these resources by monitoring the users consumption and increasing the prices for the over-used resources (the parameters of which are being set by the federal government). This application also provides real-time information of usage of resources by the users which helps them monitor it, as well as control over their appliances via the IOT sensors.</a:t>
            </a:r>
          </a:p>
        </p:txBody>
      </p:sp>
    </p:spTree>
    <p:extLst>
      <p:ext uri="{BB962C8B-B14F-4D97-AF65-F5344CB8AC3E}">
        <p14:creationId xmlns:p14="http://schemas.microsoft.com/office/powerpoint/2010/main" val="401219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latin typeface="Algerian" panose="04020705040A02060702" pitchFamily="82" charset="0"/>
              </a:rPr>
              <a:t>APPROACH</a:t>
            </a:r>
          </a:p>
        </p:txBody>
      </p:sp>
      <p:sp>
        <p:nvSpPr>
          <p:cNvPr id="3" name="Content Placeholder 2"/>
          <p:cNvSpPr>
            <a:spLocks noGrp="1"/>
          </p:cNvSpPr>
          <p:nvPr>
            <p:ph idx="1"/>
          </p:nvPr>
        </p:nvSpPr>
        <p:spPr/>
        <p:txBody>
          <a:bodyPr/>
          <a:lstStyle/>
          <a:p>
            <a:pPr marL="0" indent="0" algn="just">
              <a:buNone/>
            </a:pPr>
            <a:r>
              <a:rPr lang="en-US" sz="2800" dirty="0">
                <a:solidFill>
                  <a:schemeClr val="tx1">
                    <a:lumMod val="95000"/>
                    <a:lumOff val="5000"/>
                  </a:schemeClr>
                </a:solidFill>
                <a:latin typeface="Arial" panose="020B0604020202020204" pitchFamily="34" charset="0"/>
                <a:cs typeface="Arial" panose="020B0604020202020204" pitchFamily="34" charset="0"/>
              </a:rPr>
              <a:t>Resource conservation and management system deals with IOT (Internet of things) sensors which are connected to electricity, gas and water meters in household that helps in calculating the consumed resource. This application also has the ability to control the appliances through the application, which in turn helps to decrease the amount of energy consumed. </a:t>
            </a:r>
          </a:p>
          <a:p>
            <a:endParaRPr lang="en-US" dirty="0"/>
          </a:p>
          <a:p>
            <a:endParaRPr lang="en-US" dirty="0"/>
          </a:p>
        </p:txBody>
      </p:sp>
    </p:spTree>
    <p:extLst>
      <p:ext uri="{BB962C8B-B14F-4D97-AF65-F5344CB8AC3E}">
        <p14:creationId xmlns:p14="http://schemas.microsoft.com/office/powerpoint/2010/main" val="156607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6713"/>
          </a:xfrm>
        </p:spPr>
        <p:txBody>
          <a:bodyPr>
            <a:normAutofit fontScale="90000"/>
          </a:bodyPr>
          <a:lstStyle/>
          <a:p>
            <a:pPr algn="ctr"/>
            <a:r>
              <a:rPr lang="en-US" sz="5400" dirty="0">
                <a:latin typeface="Algerian" panose="04020705040A02060702" pitchFamily="82" charset="0"/>
              </a:rPr>
              <a:t>SCOPE</a:t>
            </a:r>
          </a:p>
        </p:txBody>
      </p:sp>
      <p:sp>
        <p:nvSpPr>
          <p:cNvPr id="3" name="Content Placeholder 2"/>
          <p:cNvSpPr>
            <a:spLocks noGrp="1"/>
          </p:cNvSpPr>
          <p:nvPr>
            <p:ph idx="1"/>
          </p:nvPr>
        </p:nvSpPr>
        <p:spPr>
          <a:xfrm>
            <a:off x="677334" y="1830651"/>
            <a:ext cx="8596668" cy="3880773"/>
          </a:xfrm>
        </p:spPr>
        <p:txBody>
          <a:bodyPr>
            <a:noAutofit/>
          </a:bodyPr>
          <a:lstStyle/>
          <a:p>
            <a:pPr marL="0" lvl="0" indent="0">
              <a:buNone/>
            </a:pPr>
            <a:r>
              <a:rPr lang="en-US" sz="2400" b="1" dirty="0">
                <a:solidFill>
                  <a:schemeClr val="tx1">
                    <a:lumMod val="95000"/>
                    <a:lumOff val="5000"/>
                  </a:schemeClr>
                </a:solidFill>
                <a:latin typeface="Arial" panose="020B0604020202020204" pitchFamily="34" charset="0"/>
                <a:cs typeface="Arial" panose="020B0604020202020204" pitchFamily="34" charset="0"/>
              </a:rPr>
              <a:t>User Level:</a:t>
            </a:r>
          </a:p>
          <a:p>
            <a:pPr lvl="0"/>
            <a:r>
              <a:rPr lang="en-US" sz="2400" dirty="0">
                <a:solidFill>
                  <a:schemeClr val="tx1">
                    <a:lumMod val="95000"/>
                    <a:lumOff val="5000"/>
                  </a:schemeClr>
                </a:solidFill>
                <a:latin typeface="Arial" panose="020B0604020202020204" pitchFamily="34" charset="0"/>
                <a:cs typeface="Arial" panose="020B0604020202020204" pitchFamily="34" charset="0"/>
              </a:rPr>
              <a:t>Application provides a common platform for the users to pay the electricity, gas, water bill online and check the status of bill on an everyday basis.</a:t>
            </a:r>
          </a:p>
          <a:p>
            <a:pPr lvl="0"/>
            <a:r>
              <a:rPr lang="en-US" sz="2400" dirty="0">
                <a:solidFill>
                  <a:schemeClr val="tx1">
                    <a:lumMod val="95000"/>
                    <a:lumOff val="5000"/>
                  </a:schemeClr>
                </a:solidFill>
                <a:latin typeface="Arial" panose="020B0604020202020204" pitchFamily="34" charset="0"/>
                <a:cs typeface="Arial" panose="020B0604020202020204" pitchFamily="34" charset="0"/>
              </a:rPr>
              <a:t> Application  allows users to control their appliances using the IOT sensors.</a:t>
            </a:r>
          </a:p>
          <a:p>
            <a:pPr lvl="0"/>
            <a:r>
              <a:rPr lang="en-US" sz="2400" dirty="0">
                <a:solidFill>
                  <a:schemeClr val="tx1">
                    <a:lumMod val="95000"/>
                    <a:lumOff val="5000"/>
                  </a:schemeClr>
                </a:solidFill>
                <a:latin typeface="Arial" panose="020B0604020202020204" pitchFamily="34" charset="0"/>
                <a:cs typeface="Arial" panose="020B0604020202020204" pitchFamily="34" charset="0"/>
              </a:rPr>
              <a:t>Application helps the users to know about the current statistics of the energy consumed which can help them avoid overuse and save money. </a:t>
            </a:r>
          </a:p>
          <a:p>
            <a:pPr lvl="0"/>
            <a:r>
              <a:rPr lang="en-US" sz="2400" dirty="0">
                <a:solidFill>
                  <a:schemeClr val="tx1">
                    <a:lumMod val="95000"/>
                    <a:lumOff val="5000"/>
                  </a:schemeClr>
                </a:solidFill>
                <a:latin typeface="Arial" panose="020B0604020202020204" pitchFamily="34" charset="0"/>
                <a:cs typeface="Arial" panose="020B0604020202020204" pitchFamily="34" charset="0"/>
              </a:rPr>
              <a:t>A threshold can be decided by the government departments for consumption of various resources. If the user consumes more than threshold the rate per unit is increased.</a:t>
            </a:r>
          </a:p>
          <a:p>
            <a:pPr lvl="0"/>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sz="2400" b="1" dirty="0">
                <a:solidFill>
                  <a:schemeClr val="tx1">
                    <a:lumMod val="95000"/>
                    <a:lumOff val="5000"/>
                  </a:schemeClr>
                </a:solidFill>
                <a:latin typeface="Arial" panose="020B0604020202020204" pitchFamily="34" charset="0"/>
                <a:cs typeface="Arial" panose="020B0604020202020204" pitchFamily="34" charset="0"/>
              </a:rPr>
              <a:t> </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013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pPr marL="0" indent="0">
              <a:buNone/>
            </a:pPr>
            <a:r>
              <a:rPr lang="en-US" sz="2400" b="1" dirty="0">
                <a:latin typeface="Arial" panose="020B0604020202020204" pitchFamily="34" charset="0"/>
                <a:cs typeface="Arial" panose="020B0604020202020204" pitchFamily="34" charset="0"/>
              </a:rPr>
              <a:t>Country Level</a:t>
            </a:r>
          </a:p>
          <a:p>
            <a:r>
              <a:rPr lang="en-US" sz="2400" dirty="0">
                <a:latin typeface="Arial" panose="020B0604020202020204" pitchFamily="34" charset="0"/>
                <a:cs typeface="Arial" panose="020B0604020202020204" pitchFamily="34" charset="0"/>
              </a:rPr>
              <a:t>Application allows federal level admin to manage the resources in different states using the statistics which defines the consumption of energy  </a:t>
            </a:r>
            <a:r>
              <a:rPr lang="en-US" sz="2400">
                <a:latin typeface="Arial" panose="020B0604020202020204" pitchFamily="34" charset="0"/>
                <a:cs typeface="Arial" panose="020B0604020202020204" pitchFamily="34" charset="0"/>
              </a:rPr>
              <a:t>in different states.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Application allows admin to  know about the consumption of energy in different states, which helps them to manage the resources according to the need.</a:t>
            </a:r>
          </a:p>
        </p:txBody>
      </p:sp>
    </p:spTree>
    <p:extLst>
      <p:ext uri="{BB962C8B-B14F-4D97-AF65-F5344CB8AC3E}">
        <p14:creationId xmlns:p14="http://schemas.microsoft.com/office/powerpoint/2010/main" val="64163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dirty="0">
                <a:latin typeface="Algerian" panose="04020705040A02060702" pitchFamily="82" charset="0"/>
              </a:rPr>
              <a:t> USECASE –Federal level</a:t>
            </a:r>
            <a:br>
              <a:rPr lang="en-US" sz="4900" dirty="0">
                <a:latin typeface="Algerian" panose="04020705040A02060702" pitchFamily="82" charset="0"/>
              </a:rPr>
            </a:br>
            <a:br>
              <a:rPr lang="en-US" sz="4900" dirty="0">
                <a:latin typeface="Algerian" panose="04020705040A02060702" pitchFamily="82" charset="0"/>
              </a:rPr>
            </a:br>
            <a:endParaRPr lang="en-US" sz="4900"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1730302" y="2291859"/>
            <a:ext cx="6471018" cy="4391745"/>
          </a:xfrm>
          <a:prstGeom prst="rect">
            <a:avLst/>
          </a:prstGeom>
        </p:spPr>
      </p:pic>
    </p:spTree>
    <p:extLst>
      <p:ext uri="{BB962C8B-B14F-4D97-AF65-F5344CB8AC3E}">
        <p14:creationId xmlns:p14="http://schemas.microsoft.com/office/powerpoint/2010/main" val="237686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lgerian" panose="04020705040A02060702" pitchFamily="82" charset="0"/>
              </a:rPr>
              <a:t> </a:t>
            </a:r>
            <a:r>
              <a:rPr lang="en-US" sz="5300" dirty="0">
                <a:latin typeface="Algerian" panose="04020705040A02060702" pitchFamily="82" charset="0"/>
              </a:rPr>
              <a:t>USECASE –CITY level</a:t>
            </a:r>
            <a:br>
              <a:rPr lang="en-US" dirty="0">
                <a:latin typeface="Algerian" panose="04020705040A02060702" pitchFamily="82" charset="0"/>
              </a:rPr>
            </a:br>
            <a:br>
              <a:rPr lang="en-US" dirty="0">
                <a:latin typeface="Algerian" panose="04020705040A02060702" pitchFamily="82" charset="0"/>
              </a:rPr>
            </a:br>
            <a:endParaRPr lang="en-US" dirty="0"/>
          </a:p>
        </p:txBody>
      </p:sp>
      <p:pic>
        <p:nvPicPr>
          <p:cNvPr id="5" name="Content Placeholder 4"/>
          <p:cNvPicPr>
            <a:picLocks noGrp="1"/>
          </p:cNvPicPr>
          <p:nvPr>
            <p:ph idx="1"/>
          </p:nvPr>
        </p:nvPicPr>
        <p:blipFill>
          <a:blip r:embed="rId2"/>
          <a:stretch>
            <a:fillRect/>
          </a:stretch>
        </p:blipFill>
        <p:spPr>
          <a:xfrm>
            <a:off x="1320800" y="2052320"/>
            <a:ext cx="7498080" cy="4094480"/>
          </a:xfrm>
          <a:prstGeom prst="rect">
            <a:avLst/>
          </a:prstGeom>
        </p:spPr>
      </p:pic>
    </p:spTree>
    <p:extLst>
      <p:ext uri="{BB962C8B-B14F-4D97-AF65-F5344CB8AC3E}">
        <p14:creationId xmlns:p14="http://schemas.microsoft.com/office/powerpoint/2010/main" val="22245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Algerian" panose="04020705040A02060702" pitchFamily="82" charset="0"/>
              </a:rPr>
              <a:t> </a:t>
            </a:r>
            <a:r>
              <a:rPr lang="en-US" sz="5300" dirty="0">
                <a:latin typeface="Algerian" panose="04020705040A02060702" pitchFamily="82" charset="0"/>
              </a:rPr>
              <a:t>USECASE –USER level</a:t>
            </a:r>
            <a:br>
              <a:rPr lang="en-US" dirty="0">
                <a:latin typeface="Algerian" panose="04020705040A02060702" pitchFamily="82" charset="0"/>
              </a:rPr>
            </a:br>
            <a:br>
              <a:rPr lang="en-US" dirty="0">
                <a:latin typeface="Algerian" panose="04020705040A02060702" pitchFamily="82" charset="0"/>
              </a:rPr>
            </a:br>
            <a:endParaRPr lang="en-US" dirty="0"/>
          </a:p>
        </p:txBody>
      </p:sp>
      <p:pic>
        <p:nvPicPr>
          <p:cNvPr id="4" name="Content Placeholder 3"/>
          <p:cNvPicPr>
            <a:picLocks noGrp="1"/>
          </p:cNvPicPr>
          <p:nvPr>
            <p:ph idx="1"/>
          </p:nvPr>
        </p:nvPicPr>
        <p:blipFill>
          <a:blip r:embed="rId2"/>
          <a:stretch>
            <a:fillRect/>
          </a:stretch>
        </p:blipFill>
        <p:spPr>
          <a:xfrm>
            <a:off x="934720" y="2042161"/>
            <a:ext cx="7992464" cy="4179530"/>
          </a:xfrm>
          <a:prstGeom prst="rect">
            <a:avLst/>
          </a:prstGeom>
        </p:spPr>
      </p:pic>
    </p:spTree>
    <p:extLst>
      <p:ext uri="{BB962C8B-B14F-4D97-AF65-F5344CB8AC3E}">
        <p14:creationId xmlns:p14="http://schemas.microsoft.com/office/powerpoint/2010/main" val="332588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300" dirty="0">
                <a:latin typeface="Algerian" panose="04020705040A02060702" pitchFamily="82" charset="0"/>
              </a:rPr>
              <a:t>OBJECT MODEL</a:t>
            </a:r>
            <a:br>
              <a:rPr lang="en-US" dirty="0">
                <a:latin typeface="Algerian" panose="04020705040A02060702" pitchFamily="82" charset="0"/>
              </a:rPr>
            </a:br>
            <a:br>
              <a:rPr lang="en-US" dirty="0">
                <a:latin typeface="Algerian" panose="04020705040A02060702" pitchFamily="82" charset="0"/>
              </a:rPr>
            </a:br>
            <a:endParaRPr lang="en-US" dirty="0"/>
          </a:p>
        </p:txBody>
      </p:sp>
      <p:sp>
        <p:nvSpPr>
          <p:cNvPr id="3" name="Content Placeholder 2"/>
          <p:cNvSpPr>
            <a:spLocks noGrp="1"/>
          </p:cNvSpPr>
          <p:nvPr>
            <p:ph idx="1"/>
          </p:nvPr>
        </p:nvSpPr>
        <p:spPr>
          <a:xfrm>
            <a:off x="-759732" y="1737816"/>
            <a:ext cx="359023" cy="276558"/>
          </a:xfrm>
        </p:spPr>
        <p:txBody>
          <a:bodyPr>
            <a:normAutofit fontScale="85000" lnSpcReduction="20000"/>
          </a:bodyPr>
          <a:lstStyle/>
          <a:p>
            <a:pPr marL="0" indent="0">
              <a:buNone/>
            </a:pPr>
            <a:endParaRPr lang="en-US" dirty="0"/>
          </a:p>
        </p:txBody>
      </p:sp>
      <p:grpSp>
        <p:nvGrpSpPr>
          <p:cNvPr id="5" name="Group 4"/>
          <p:cNvGrpSpPr/>
          <p:nvPr/>
        </p:nvGrpSpPr>
        <p:grpSpPr>
          <a:xfrm>
            <a:off x="915873" y="1535117"/>
            <a:ext cx="8855601" cy="5322883"/>
            <a:chOff x="0" y="0"/>
            <a:chExt cx="6873880" cy="7648851"/>
          </a:xfrm>
        </p:grpSpPr>
        <p:sp>
          <p:nvSpPr>
            <p:cNvPr id="6" name="Shape 976"/>
            <p:cNvSpPr/>
            <p:nvPr/>
          </p:nvSpPr>
          <p:spPr>
            <a:xfrm>
              <a:off x="1940586" y="2330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 name="Shape 977"/>
            <p:cNvSpPr/>
            <p:nvPr/>
          </p:nvSpPr>
          <p:spPr>
            <a:xfrm>
              <a:off x="1917205" y="0"/>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8" name="Shape 13"/>
            <p:cNvSpPr/>
            <p:nvPr/>
          </p:nvSpPr>
          <p:spPr>
            <a:xfrm>
              <a:off x="1917205" y="0"/>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Rectangle 8"/>
            <p:cNvSpPr/>
            <p:nvPr/>
          </p:nvSpPr>
          <p:spPr>
            <a:xfrm>
              <a:off x="2139320" y="166162"/>
              <a:ext cx="531373"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EcoSystem</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Shape 978"/>
            <p:cNvSpPr/>
            <p:nvPr/>
          </p:nvSpPr>
          <p:spPr>
            <a:xfrm>
              <a:off x="1940586" y="856345"/>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 name="Shape 979"/>
            <p:cNvSpPr/>
            <p:nvPr/>
          </p:nvSpPr>
          <p:spPr>
            <a:xfrm>
              <a:off x="1917205" y="833043"/>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2" name="Shape 22"/>
            <p:cNvSpPr/>
            <p:nvPr/>
          </p:nvSpPr>
          <p:spPr>
            <a:xfrm>
              <a:off x="1917205" y="833043"/>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Rectangle 12"/>
            <p:cNvSpPr/>
            <p:nvPr/>
          </p:nvSpPr>
          <p:spPr>
            <a:xfrm>
              <a:off x="2244532" y="999206"/>
              <a:ext cx="240988"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State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980"/>
            <p:cNvSpPr/>
            <p:nvPr/>
          </p:nvSpPr>
          <p:spPr>
            <a:xfrm>
              <a:off x="1940586" y="1677737"/>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5" name="Shape 981"/>
            <p:cNvSpPr/>
            <p:nvPr/>
          </p:nvSpPr>
          <p:spPr>
            <a:xfrm>
              <a:off x="1917205" y="1654435"/>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6" name="Shape 31"/>
            <p:cNvSpPr/>
            <p:nvPr/>
          </p:nvSpPr>
          <p:spPr>
            <a:xfrm>
              <a:off x="1917205" y="1654435"/>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p:cNvSpPr/>
            <p:nvPr/>
          </p:nvSpPr>
          <p:spPr>
            <a:xfrm>
              <a:off x="2110094" y="1820598"/>
              <a:ext cx="618910"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CityDirectory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982"/>
            <p:cNvSpPr/>
            <p:nvPr/>
          </p:nvSpPr>
          <p:spPr>
            <a:xfrm>
              <a:off x="3331728" y="856345"/>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9" name="Shape 983"/>
            <p:cNvSpPr/>
            <p:nvPr/>
          </p:nvSpPr>
          <p:spPr>
            <a:xfrm>
              <a:off x="3308347" y="833043"/>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0" name="Shape 40"/>
            <p:cNvSpPr/>
            <p:nvPr/>
          </p:nvSpPr>
          <p:spPr>
            <a:xfrm>
              <a:off x="3308347" y="833043"/>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3547998" y="999206"/>
              <a:ext cx="476260"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Threshold</a:t>
              </a:r>
              <a:endParaRPr lang="en-US" sz="1100">
                <a:solidFill>
                  <a:srgbClr val="000000"/>
                </a:solidFill>
                <a:effectLst/>
                <a:latin typeface="Calibri" panose="020F0502020204030204" pitchFamily="34" charset="0"/>
                <a:ea typeface="Calibri" panose="020F0502020204030204" pitchFamily="34" charset="0"/>
              </a:endParaRPr>
            </a:p>
          </p:txBody>
        </p:sp>
        <p:sp>
          <p:nvSpPr>
            <p:cNvPr id="22" name="Shape 984"/>
            <p:cNvSpPr/>
            <p:nvPr/>
          </p:nvSpPr>
          <p:spPr>
            <a:xfrm>
              <a:off x="1940586" y="2341842"/>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3" name="Shape 985"/>
            <p:cNvSpPr/>
            <p:nvPr/>
          </p:nvSpPr>
          <p:spPr>
            <a:xfrm>
              <a:off x="1917205" y="2318539"/>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4" name="Shape 49"/>
            <p:cNvSpPr/>
            <p:nvPr/>
          </p:nvSpPr>
          <p:spPr>
            <a:xfrm>
              <a:off x="1917205" y="2318539"/>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Rectangle 24"/>
            <p:cNvSpPr/>
            <p:nvPr/>
          </p:nvSpPr>
          <p:spPr>
            <a:xfrm>
              <a:off x="2262067" y="2484701"/>
              <a:ext cx="186172"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City</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Shape 986"/>
            <p:cNvSpPr/>
            <p:nvPr/>
          </p:nvSpPr>
          <p:spPr>
            <a:xfrm>
              <a:off x="1940586" y="3081677"/>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27" name="Shape 987"/>
            <p:cNvSpPr/>
            <p:nvPr/>
          </p:nvSpPr>
          <p:spPr>
            <a:xfrm>
              <a:off x="1917205" y="3058375"/>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8" name="Shape 58"/>
            <p:cNvSpPr/>
            <p:nvPr/>
          </p:nvSpPr>
          <p:spPr>
            <a:xfrm>
              <a:off x="1917205" y="3058375"/>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Rectangle 28"/>
            <p:cNvSpPr/>
            <p:nvPr/>
          </p:nvSpPr>
          <p:spPr>
            <a:xfrm>
              <a:off x="1999036" y="3224538"/>
              <a:ext cx="920214"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EnterpriseDirectory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Shape 988"/>
            <p:cNvSpPr/>
            <p:nvPr/>
          </p:nvSpPr>
          <p:spPr>
            <a:xfrm>
              <a:off x="1940586" y="3920546"/>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1" name="Shape 989"/>
            <p:cNvSpPr/>
            <p:nvPr/>
          </p:nvSpPr>
          <p:spPr>
            <a:xfrm>
              <a:off x="1917205" y="3897244"/>
              <a:ext cx="818318" cy="407783"/>
            </a:xfrm>
            <a:custGeom>
              <a:avLst/>
              <a:gdLst/>
              <a:ahLst/>
              <a:cxnLst/>
              <a:rect l="0" t="0" r="0" b="0"/>
              <a:pathLst>
                <a:path w="818318" h="407783">
                  <a:moveTo>
                    <a:pt x="0" y="0"/>
                  </a:moveTo>
                  <a:lnTo>
                    <a:pt x="818318" y="0"/>
                  </a:lnTo>
                  <a:lnTo>
                    <a:pt x="818318"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32" name="Shape 67"/>
            <p:cNvSpPr/>
            <p:nvPr/>
          </p:nvSpPr>
          <p:spPr>
            <a:xfrm>
              <a:off x="1917205" y="3897244"/>
              <a:ext cx="818319" cy="407783"/>
            </a:xfrm>
            <a:custGeom>
              <a:avLst/>
              <a:gdLst/>
              <a:ahLst/>
              <a:cxnLst/>
              <a:rect l="0" t="0" r="0" b="0"/>
              <a:pathLst>
                <a:path w="818319" h="407783">
                  <a:moveTo>
                    <a:pt x="0" y="0"/>
                  </a:moveTo>
                  <a:lnTo>
                    <a:pt x="818319" y="0"/>
                  </a:lnTo>
                  <a:cubicBezTo>
                    <a:pt x="818319" y="0"/>
                    <a:pt x="818319" y="0"/>
                    <a:pt x="818319" y="0"/>
                  </a:cubicBezTo>
                  <a:lnTo>
                    <a:pt x="818319" y="407783"/>
                  </a:lnTo>
                  <a:cubicBezTo>
                    <a:pt x="818319" y="407783"/>
                    <a:pt x="818319" y="407783"/>
                    <a:pt x="818319" y="407783"/>
                  </a:cubicBezTo>
                  <a:lnTo>
                    <a:pt x="0" y="407783"/>
                  </a:lnTo>
                  <a:cubicBezTo>
                    <a:pt x="0" y="407783"/>
                    <a:pt x="0" y="407783"/>
                    <a:pt x="0" y="407783"/>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Rectangle 32"/>
            <p:cNvSpPr/>
            <p:nvPr/>
          </p:nvSpPr>
          <p:spPr>
            <a:xfrm>
              <a:off x="2156855" y="4063406"/>
              <a:ext cx="487476"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Enterprise</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Shape 990"/>
            <p:cNvSpPr/>
            <p:nvPr/>
          </p:nvSpPr>
          <p:spPr>
            <a:xfrm>
              <a:off x="2536789" y="491670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991"/>
            <p:cNvSpPr/>
            <p:nvPr/>
          </p:nvSpPr>
          <p:spPr>
            <a:xfrm>
              <a:off x="2513408" y="4893401"/>
              <a:ext cx="818320" cy="407783"/>
            </a:xfrm>
            <a:custGeom>
              <a:avLst/>
              <a:gdLst/>
              <a:ahLst/>
              <a:cxnLst/>
              <a:rect l="0" t="0" r="0" b="0"/>
              <a:pathLst>
                <a:path w="818320" h="407783">
                  <a:moveTo>
                    <a:pt x="0" y="0"/>
                  </a:moveTo>
                  <a:lnTo>
                    <a:pt x="818320" y="0"/>
                  </a:lnTo>
                  <a:lnTo>
                    <a:pt x="818320"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36" name="Shape 76"/>
            <p:cNvSpPr/>
            <p:nvPr/>
          </p:nvSpPr>
          <p:spPr>
            <a:xfrm>
              <a:off x="2513408" y="489340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Rectangle 36"/>
            <p:cNvSpPr/>
            <p:nvPr/>
          </p:nvSpPr>
          <p:spPr>
            <a:xfrm>
              <a:off x="2583550" y="5059564"/>
              <a:ext cx="958612" cy="1097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ElectricityEnterprise</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992"/>
            <p:cNvSpPr/>
            <p:nvPr/>
          </p:nvSpPr>
          <p:spPr>
            <a:xfrm>
              <a:off x="3699972" y="491670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9" name="Shape 993"/>
            <p:cNvSpPr/>
            <p:nvPr/>
          </p:nvSpPr>
          <p:spPr>
            <a:xfrm>
              <a:off x="3676591" y="4893401"/>
              <a:ext cx="818318" cy="407783"/>
            </a:xfrm>
            <a:custGeom>
              <a:avLst/>
              <a:gdLst/>
              <a:ahLst/>
              <a:cxnLst/>
              <a:rect l="0" t="0" r="0" b="0"/>
              <a:pathLst>
                <a:path w="818318" h="407783">
                  <a:moveTo>
                    <a:pt x="0" y="0"/>
                  </a:moveTo>
                  <a:lnTo>
                    <a:pt x="818318" y="0"/>
                  </a:lnTo>
                  <a:lnTo>
                    <a:pt x="818318"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40" name="Shape 85"/>
            <p:cNvSpPr/>
            <p:nvPr/>
          </p:nvSpPr>
          <p:spPr>
            <a:xfrm>
              <a:off x="3676591" y="489340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p:cNvSpPr/>
            <p:nvPr/>
          </p:nvSpPr>
          <p:spPr>
            <a:xfrm>
              <a:off x="3846099" y="5059564"/>
              <a:ext cx="673766" cy="1097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GasEnterprise</a:t>
              </a:r>
              <a:endParaRPr lang="en-US" sz="1100">
                <a:solidFill>
                  <a:srgbClr val="000000"/>
                </a:solidFill>
                <a:effectLst/>
                <a:latin typeface="Calibri" panose="020F0502020204030204" pitchFamily="34" charset="0"/>
                <a:ea typeface="Calibri" panose="020F0502020204030204" pitchFamily="34" charset="0"/>
              </a:endParaRPr>
            </a:p>
          </p:txBody>
        </p:sp>
        <p:sp>
          <p:nvSpPr>
            <p:cNvPr id="42" name="Shape 994"/>
            <p:cNvSpPr/>
            <p:nvPr/>
          </p:nvSpPr>
          <p:spPr>
            <a:xfrm>
              <a:off x="4863153" y="491670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3" name="Shape 995"/>
            <p:cNvSpPr/>
            <p:nvPr/>
          </p:nvSpPr>
          <p:spPr>
            <a:xfrm>
              <a:off x="4839773" y="4893401"/>
              <a:ext cx="818319" cy="407783"/>
            </a:xfrm>
            <a:custGeom>
              <a:avLst/>
              <a:gdLst/>
              <a:ahLst/>
              <a:cxnLst/>
              <a:rect l="0" t="0" r="0" b="0"/>
              <a:pathLst>
                <a:path w="818319" h="407783">
                  <a:moveTo>
                    <a:pt x="0" y="0"/>
                  </a:moveTo>
                  <a:lnTo>
                    <a:pt x="818319" y="0"/>
                  </a:lnTo>
                  <a:lnTo>
                    <a:pt x="818319"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44" name="Shape 94"/>
            <p:cNvSpPr/>
            <p:nvPr/>
          </p:nvSpPr>
          <p:spPr>
            <a:xfrm>
              <a:off x="4839773" y="489340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5" name="Rectangle 44"/>
            <p:cNvSpPr/>
            <p:nvPr/>
          </p:nvSpPr>
          <p:spPr>
            <a:xfrm>
              <a:off x="4980055" y="5059564"/>
              <a:ext cx="757647" cy="1097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WaterEnterprise</a:t>
              </a:r>
              <a:endParaRPr lang="en-US" sz="1100">
                <a:solidFill>
                  <a:srgbClr val="000000"/>
                </a:solidFill>
                <a:effectLst/>
                <a:latin typeface="Calibri" panose="020F0502020204030204" pitchFamily="34" charset="0"/>
                <a:ea typeface="Calibri" panose="020F0502020204030204" pitchFamily="34" charset="0"/>
              </a:endParaRPr>
            </a:p>
          </p:txBody>
        </p:sp>
        <p:sp>
          <p:nvSpPr>
            <p:cNvPr id="46" name="Shape 996"/>
            <p:cNvSpPr/>
            <p:nvPr/>
          </p:nvSpPr>
          <p:spPr>
            <a:xfrm>
              <a:off x="1204098" y="491670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997"/>
            <p:cNvSpPr/>
            <p:nvPr/>
          </p:nvSpPr>
          <p:spPr>
            <a:xfrm>
              <a:off x="1180717" y="4893401"/>
              <a:ext cx="818319" cy="407783"/>
            </a:xfrm>
            <a:custGeom>
              <a:avLst/>
              <a:gdLst/>
              <a:ahLst/>
              <a:cxnLst/>
              <a:rect l="0" t="0" r="0" b="0"/>
              <a:pathLst>
                <a:path w="818319" h="407783">
                  <a:moveTo>
                    <a:pt x="0" y="0"/>
                  </a:moveTo>
                  <a:lnTo>
                    <a:pt x="818319" y="0"/>
                  </a:lnTo>
                  <a:lnTo>
                    <a:pt x="818319"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48" name="Shape 103"/>
            <p:cNvSpPr/>
            <p:nvPr/>
          </p:nvSpPr>
          <p:spPr>
            <a:xfrm>
              <a:off x="1180717" y="489340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9" name="Rectangle 48"/>
            <p:cNvSpPr/>
            <p:nvPr/>
          </p:nvSpPr>
          <p:spPr>
            <a:xfrm>
              <a:off x="1239169" y="5018784"/>
              <a:ext cx="7115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U</a:t>
              </a:r>
              <a:endParaRPr lang="en-US" sz="11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1291775"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1326846"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1367762" y="5018784"/>
              <a:ext cx="38338"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53" name="Rectangle 52"/>
            <p:cNvSpPr/>
            <p:nvPr/>
          </p:nvSpPr>
          <p:spPr>
            <a:xfrm>
              <a:off x="1396987" y="5018784"/>
              <a:ext cx="7115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A</a:t>
              </a:r>
              <a:endParaRPr lang="en-US" sz="1100">
                <a:solidFill>
                  <a:srgbClr val="000000"/>
                </a:solidFill>
                <a:effectLst/>
                <a:latin typeface="Calibri" panose="020F0502020204030204" pitchFamily="34" charset="0"/>
                <a:ea typeface="Calibri" panose="020F0502020204030204" pitchFamily="34" charset="0"/>
              </a:endParaRPr>
            </a:p>
          </p:txBody>
        </p:sp>
        <p:sp>
          <p:nvSpPr>
            <p:cNvPr id="54" name="Rectangle 53"/>
            <p:cNvSpPr/>
            <p:nvPr/>
          </p:nvSpPr>
          <p:spPr>
            <a:xfrm>
              <a:off x="1449594"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c</a:t>
              </a:r>
              <a:endParaRPr lang="en-US" sz="1100">
                <a:solidFill>
                  <a:srgbClr val="000000"/>
                </a:solidFill>
                <a:effectLst/>
                <a:latin typeface="Calibri" panose="020F0502020204030204" pitchFamily="34" charset="0"/>
                <a:ea typeface="Calibri" panose="020F0502020204030204" pitchFamily="34" charset="0"/>
              </a:endParaRPr>
            </a:p>
          </p:txBody>
        </p:sp>
        <p:sp>
          <p:nvSpPr>
            <p:cNvPr id="55" name="Rectangle 54"/>
            <p:cNvSpPr/>
            <p:nvPr/>
          </p:nvSpPr>
          <p:spPr>
            <a:xfrm>
              <a:off x="1484664"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c</a:t>
              </a:r>
              <a:endParaRPr lang="en-US" sz="11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1525581" y="5018784"/>
              <a:ext cx="6021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57" name="Rectangle 56"/>
            <p:cNvSpPr/>
            <p:nvPr/>
          </p:nvSpPr>
          <p:spPr>
            <a:xfrm>
              <a:off x="1566496" y="5018784"/>
              <a:ext cx="6021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u</a:t>
              </a:r>
              <a:endParaRPr lang="en-US" sz="1100">
                <a:solidFill>
                  <a:srgbClr val="000000"/>
                </a:solidFill>
                <a:effectLst/>
                <a:latin typeface="Calibri" panose="020F0502020204030204" pitchFamily="34" charset="0"/>
                <a:ea typeface="Calibri" panose="020F0502020204030204" pitchFamily="34" charset="0"/>
              </a:endParaRPr>
            </a:p>
          </p:txBody>
        </p:sp>
        <p:sp>
          <p:nvSpPr>
            <p:cNvPr id="58" name="Rectangle 57"/>
            <p:cNvSpPr/>
            <p:nvPr/>
          </p:nvSpPr>
          <p:spPr>
            <a:xfrm>
              <a:off x="1613258" y="5018784"/>
              <a:ext cx="6021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n</a:t>
              </a:r>
              <a:endParaRPr lang="en-US"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1654174" y="5018784"/>
              <a:ext cx="32819"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sp>
          <p:nvSpPr>
            <p:cNvPr id="60" name="Rectangle 59"/>
            <p:cNvSpPr/>
            <p:nvPr/>
          </p:nvSpPr>
          <p:spPr>
            <a:xfrm>
              <a:off x="1677554" y="5018784"/>
              <a:ext cx="7115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D</a:t>
              </a:r>
              <a:endParaRPr lang="en-US" sz="1100">
                <a:solidFill>
                  <a:srgbClr val="000000"/>
                </a:solidFill>
                <a:effectLst/>
                <a:latin typeface="Calibri" panose="020F0502020204030204" pitchFamily="34" charset="0"/>
                <a:ea typeface="Calibri" panose="020F0502020204030204" pitchFamily="34" charset="0"/>
              </a:endParaRPr>
            </a:p>
          </p:txBody>
        </p:sp>
        <p:sp>
          <p:nvSpPr>
            <p:cNvPr id="61" name="Rectangle 60"/>
            <p:cNvSpPr/>
            <p:nvPr/>
          </p:nvSpPr>
          <p:spPr>
            <a:xfrm>
              <a:off x="1730160" y="5018784"/>
              <a:ext cx="27398"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i</a:t>
              </a:r>
              <a:endParaRPr lang="en-US" sz="1100">
                <a:solidFill>
                  <a:srgbClr val="000000"/>
                </a:solidFill>
                <a:effectLst/>
                <a:latin typeface="Calibri" panose="020F0502020204030204" pitchFamily="34" charset="0"/>
                <a:ea typeface="Calibri" panose="020F0502020204030204" pitchFamily="34" charset="0"/>
              </a:endParaRPr>
            </a:p>
          </p:txBody>
        </p:sp>
        <p:sp>
          <p:nvSpPr>
            <p:cNvPr id="62" name="Rectangle 61"/>
            <p:cNvSpPr/>
            <p:nvPr/>
          </p:nvSpPr>
          <p:spPr>
            <a:xfrm>
              <a:off x="1747696" y="5018784"/>
              <a:ext cx="38338"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63" name="Rectangle 62"/>
            <p:cNvSpPr/>
            <p:nvPr/>
          </p:nvSpPr>
          <p:spPr>
            <a:xfrm>
              <a:off x="1776921"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1811992" y="5018784"/>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c</a:t>
              </a:r>
              <a:endParaRPr lang="en-US" sz="1100">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1852908" y="5018784"/>
              <a:ext cx="32819"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sp>
          <p:nvSpPr>
            <p:cNvPr id="66" name="Rectangle 65"/>
            <p:cNvSpPr/>
            <p:nvPr/>
          </p:nvSpPr>
          <p:spPr>
            <a:xfrm>
              <a:off x="1876289" y="5018784"/>
              <a:ext cx="6021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67" name="Rectangle 66"/>
            <p:cNvSpPr/>
            <p:nvPr/>
          </p:nvSpPr>
          <p:spPr>
            <a:xfrm>
              <a:off x="1917205" y="5018784"/>
              <a:ext cx="38338"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68" name="Rectangle 67"/>
            <p:cNvSpPr/>
            <p:nvPr/>
          </p:nvSpPr>
          <p:spPr>
            <a:xfrm>
              <a:off x="1572341" y="5100341"/>
              <a:ext cx="54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y</a:t>
              </a:r>
              <a:endParaRPr lang="en-US" sz="1100">
                <a:solidFill>
                  <a:srgbClr val="000000"/>
                </a:solidFill>
                <a:effectLst/>
                <a:latin typeface="Calibri" panose="020F0502020204030204" pitchFamily="34" charset="0"/>
                <a:ea typeface="Calibri" panose="020F0502020204030204" pitchFamily="34" charset="0"/>
              </a:endParaRPr>
            </a:p>
          </p:txBody>
        </p:sp>
        <p:sp>
          <p:nvSpPr>
            <p:cNvPr id="69" name="Shape 998"/>
            <p:cNvSpPr/>
            <p:nvPr/>
          </p:nvSpPr>
          <p:spPr>
            <a:xfrm>
              <a:off x="1204098" y="5679840"/>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0" name="Shape 999"/>
            <p:cNvSpPr/>
            <p:nvPr/>
          </p:nvSpPr>
          <p:spPr>
            <a:xfrm>
              <a:off x="1180717" y="5656538"/>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1" name="Shape 131"/>
            <p:cNvSpPr/>
            <p:nvPr/>
          </p:nvSpPr>
          <p:spPr>
            <a:xfrm>
              <a:off x="1180717" y="5656538"/>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Rectangle 71"/>
            <p:cNvSpPr/>
            <p:nvPr/>
          </p:nvSpPr>
          <p:spPr>
            <a:xfrm>
              <a:off x="1373607" y="5822700"/>
              <a:ext cx="613509"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UserAccount</a:t>
              </a:r>
              <a:endParaRPr lang="en-US" sz="1100">
                <a:solidFill>
                  <a:srgbClr val="000000"/>
                </a:solidFill>
                <a:effectLst/>
                <a:latin typeface="Calibri" panose="020F0502020204030204" pitchFamily="34" charset="0"/>
                <a:ea typeface="Calibri" panose="020F0502020204030204" pitchFamily="34" charset="0"/>
              </a:endParaRPr>
            </a:p>
          </p:txBody>
        </p:sp>
        <p:sp>
          <p:nvSpPr>
            <p:cNvPr id="73" name="Shape 1000"/>
            <p:cNvSpPr/>
            <p:nvPr/>
          </p:nvSpPr>
          <p:spPr>
            <a:xfrm>
              <a:off x="23380" y="491670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4" name="Shape 1001"/>
            <p:cNvSpPr/>
            <p:nvPr/>
          </p:nvSpPr>
          <p:spPr>
            <a:xfrm>
              <a:off x="0" y="4893401"/>
              <a:ext cx="818319" cy="407783"/>
            </a:xfrm>
            <a:custGeom>
              <a:avLst/>
              <a:gdLst/>
              <a:ahLst/>
              <a:cxnLst/>
              <a:rect l="0" t="0" r="0" b="0"/>
              <a:pathLst>
                <a:path w="818319" h="407783">
                  <a:moveTo>
                    <a:pt x="0" y="0"/>
                  </a:moveTo>
                  <a:lnTo>
                    <a:pt x="818319" y="0"/>
                  </a:lnTo>
                  <a:lnTo>
                    <a:pt x="818319"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5" name="Shape 140"/>
            <p:cNvSpPr/>
            <p:nvPr/>
          </p:nvSpPr>
          <p:spPr>
            <a:xfrm>
              <a:off x="0" y="489340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Rectangle 75"/>
            <p:cNvSpPr/>
            <p:nvPr/>
          </p:nvSpPr>
          <p:spPr>
            <a:xfrm>
              <a:off x="93522" y="5059564"/>
              <a:ext cx="898315" cy="1097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EmployeeDirectory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77" name="Shape 1002"/>
            <p:cNvSpPr/>
            <p:nvPr/>
          </p:nvSpPr>
          <p:spPr>
            <a:xfrm>
              <a:off x="23380" y="5679840"/>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8" name="Shape 1003"/>
            <p:cNvSpPr/>
            <p:nvPr/>
          </p:nvSpPr>
          <p:spPr>
            <a:xfrm>
              <a:off x="0" y="5656538"/>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9" name="Shape 149"/>
            <p:cNvSpPr/>
            <p:nvPr/>
          </p:nvSpPr>
          <p:spPr>
            <a:xfrm>
              <a:off x="0" y="5656538"/>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Rectangle 79"/>
            <p:cNvSpPr/>
            <p:nvPr/>
          </p:nvSpPr>
          <p:spPr>
            <a:xfrm>
              <a:off x="245496" y="5822700"/>
              <a:ext cx="46557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Employee</a:t>
              </a:r>
              <a:endParaRPr lang="en-US" sz="1100">
                <a:solidFill>
                  <a:srgbClr val="000000"/>
                </a:solidFill>
                <a:effectLst/>
                <a:latin typeface="Calibri" panose="020F0502020204030204" pitchFamily="34" charset="0"/>
                <a:ea typeface="Calibri" panose="020F0502020204030204" pitchFamily="34" charset="0"/>
              </a:endParaRPr>
            </a:p>
          </p:txBody>
        </p:sp>
        <p:sp>
          <p:nvSpPr>
            <p:cNvPr id="81" name="Shape 1004"/>
            <p:cNvSpPr/>
            <p:nvPr/>
          </p:nvSpPr>
          <p:spPr>
            <a:xfrm>
              <a:off x="2221152" y="5679840"/>
              <a:ext cx="824164" cy="413609"/>
            </a:xfrm>
            <a:custGeom>
              <a:avLst/>
              <a:gdLst/>
              <a:ahLst/>
              <a:cxnLst/>
              <a:rect l="0" t="0" r="0" b="0"/>
              <a:pathLst>
                <a:path w="824164" h="413609">
                  <a:moveTo>
                    <a:pt x="0" y="0"/>
                  </a:moveTo>
                  <a:lnTo>
                    <a:pt x="824164" y="0"/>
                  </a:lnTo>
                  <a:lnTo>
                    <a:pt x="824164" y="413609"/>
                  </a:lnTo>
                  <a:lnTo>
                    <a:pt x="0" y="413609"/>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82" name="Shape 1005"/>
            <p:cNvSpPr/>
            <p:nvPr/>
          </p:nvSpPr>
          <p:spPr>
            <a:xfrm>
              <a:off x="2197771" y="5656538"/>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83" name="Shape 158"/>
            <p:cNvSpPr/>
            <p:nvPr/>
          </p:nvSpPr>
          <p:spPr>
            <a:xfrm>
              <a:off x="2197771" y="5656538"/>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4" name="Rectangle 83"/>
            <p:cNvSpPr/>
            <p:nvPr/>
          </p:nvSpPr>
          <p:spPr>
            <a:xfrm>
              <a:off x="2414042" y="5822700"/>
              <a:ext cx="551163"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WorkQueue</a:t>
              </a:r>
              <a:endParaRPr lang="en-US" sz="1100">
                <a:solidFill>
                  <a:srgbClr val="000000"/>
                </a:solidFill>
                <a:effectLst/>
                <a:latin typeface="Calibri" panose="020F0502020204030204" pitchFamily="34" charset="0"/>
                <a:ea typeface="Calibri" panose="020F0502020204030204" pitchFamily="34" charset="0"/>
              </a:endParaRPr>
            </a:p>
          </p:txBody>
        </p:sp>
        <p:sp>
          <p:nvSpPr>
            <p:cNvPr id="85" name="Shape 1006"/>
            <p:cNvSpPr/>
            <p:nvPr/>
          </p:nvSpPr>
          <p:spPr>
            <a:xfrm>
              <a:off x="2022417"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86" name="Shape 1007"/>
            <p:cNvSpPr/>
            <p:nvPr/>
          </p:nvSpPr>
          <p:spPr>
            <a:xfrm>
              <a:off x="1999037" y="6466279"/>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87" name="Shape 167"/>
            <p:cNvSpPr/>
            <p:nvPr/>
          </p:nvSpPr>
          <p:spPr>
            <a:xfrm>
              <a:off x="1999037"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8" name="Rectangle 87"/>
            <p:cNvSpPr/>
            <p:nvPr/>
          </p:nvSpPr>
          <p:spPr>
            <a:xfrm>
              <a:off x="2186080" y="6632442"/>
              <a:ext cx="633220"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WorkRequest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89" name="Shape 1008"/>
            <p:cNvSpPr/>
            <p:nvPr/>
          </p:nvSpPr>
          <p:spPr>
            <a:xfrm>
              <a:off x="257186"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90" name="Shape 1009"/>
            <p:cNvSpPr/>
            <p:nvPr/>
          </p:nvSpPr>
          <p:spPr>
            <a:xfrm>
              <a:off x="233805" y="6466279"/>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91" name="Shape 176"/>
            <p:cNvSpPr/>
            <p:nvPr/>
          </p:nvSpPr>
          <p:spPr>
            <a:xfrm>
              <a:off x="233805"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2" name="Rectangle 91"/>
            <p:cNvSpPr/>
            <p:nvPr/>
          </p:nvSpPr>
          <p:spPr>
            <a:xfrm>
              <a:off x="566978" y="6632442"/>
              <a:ext cx="213629"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Role</a:t>
              </a:r>
              <a:endParaRPr lang="en-US" sz="1100">
                <a:solidFill>
                  <a:srgbClr val="000000"/>
                </a:solidFill>
                <a:effectLst/>
                <a:latin typeface="Calibri" panose="020F0502020204030204" pitchFamily="34" charset="0"/>
                <a:ea typeface="Calibri" panose="020F0502020204030204" pitchFamily="34" charset="0"/>
              </a:endParaRPr>
            </a:p>
          </p:txBody>
        </p:sp>
        <p:sp>
          <p:nvSpPr>
            <p:cNvPr id="93" name="Shape 1010"/>
            <p:cNvSpPr/>
            <p:nvPr/>
          </p:nvSpPr>
          <p:spPr>
            <a:xfrm>
              <a:off x="23380" y="723524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94" name="Shape 1011"/>
            <p:cNvSpPr/>
            <p:nvPr/>
          </p:nvSpPr>
          <p:spPr>
            <a:xfrm>
              <a:off x="0" y="7211941"/>
              <a:ext cx="818319" cy="407783"/>
            </a:xfrm>
            <a:custGeom>
              <a:avLst/>
              <a:gdLst/>
              <a:ahLst/>
              <a:cxnLst/>
              <a:rect l="0" t="0" r="0" b="0"/>
              <a:pathLst>
                <a:path w="818319" h="407783">
                  <a:moveTo>
                    <a:pt x="0" y="0"/>
                  </a:moveTo>
                  <a:lnTo>
                    <a:pt x="818319" y="0"/>
                  </a:lnTo>
                  <a:lnTo>
                    <a:pt x="818319"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95" name="Shape 185"/>
            <p:cNvSpPr/>
            <p:nvPr/>
          </p:nvSpPr>
          <p:spPr>
            <a:xfrm>
              <a:off x="0" y="721194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6" name="Rectangle 95"/>
            <p:cNvSpPr/>
            <p:nvPr/>
          </p:nvSpPr>
          <p:spPr>
            <a:xfrm>
              <a:off x="227960" y="7378102"/>
              <a:ext cx="520335"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AdminRole</a:t>
              </a:r>
              <a:endParaRPr lang="en-US" sz="1100">
                <a:solidFill>
                  <a:srgbClr val="000000"/>
                </a:solidFill>
                <a:effectLst/>
                <a:latin typeface="Calibri" panose="020F0502020204030204" pitchFamily="34" charset="0"/>
                <a:ea typeface="Calibri" panose="020F0502020204030204" pitchFamily="34" charset="0"/>
              </a:endParaRPr>
            </a:p>
          </p:txBody>
        </p:sp>
        <p:sp>
          <p:nvSpPr>
            <p:cNvPr id="97" name="Shape 1012"/>
            <p:cNvSpPr/>
            <p:nvPr/>
          </p:nvSpPr>
          <p:spPr>
            <a:xfrm>
              <a:off x="1075505" y="7235243"/>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98" name="Shape 1013"/>
            <p:cNvSpPr/>
            <p:nvPr/>
          </p:nvSpPr>
          <p:spPr>
            <a:xfrm>
              <a:off x="1052125" y="7211941"/>
              <a:ext cx="818320" cy="407783"/>
            </a:xfrm>
            <a:custGeom>
              <a:avLst/>
              <a:gdLst/>
              <a:ahLst/>
              <a:cxnLst/>
              <a:rect l="0" t="0" r="0" b="0"/>
              <a:pathLst>
                <a:path w="818320" h="407783">
                  <a:moveTo>
                    <a:pt x="0" y="0"/>
                  </a:moveTo>
                  <a:lnTo>
                    <a:pt x="818320" y="0"/>
                  </a:lnTo>
                  <a:lnTo>
                    <a:pt x="818320" y="407783"/>
                  </a:lnTo>
                  <a:lnTo>
                    <a:pt x="0" y="407783"/>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99" name="Shape 194"/>
            <p:cNvSpPr/>
            <p:nvPr/>
          </p:nvSpPr>
          <p:spPr>
            <a:xfrm>
              <a:off x="1052125" y="7211941"/>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0" name="Rectangle 99"/>
            <p:cNvSpPr/>
            <p:nvPr/>
          </p:nvSpPr>
          <p:spPr>
            <a:xfrm>
              <a:off x="1309310" y="7378102"/>
              <a:ext cx="43279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UserRole</a:t>
              </a:r>
              <a:endParaRPr lang="en-US" sz="1100">
                <a:solidFill>
                  <a:srgbClr val="000000"/>
                </a:solidFill>
                <a:effectLst/>
                <a:latin typeface="Calibri" panose="020F0502020204030204" pitchFamily="34" charset="0"/>
                <a:ea typeface="Calibri" panose="020F0502020204030204" pitchFamily="34" charset="0"/>
              </a:endParaRPr>
            </a:p>
          </p:txBody>
        </p:sp>
        <p:sp>
          <p:nvSpPr>
            <p:cNvPr id="101" name="Shape 1014"/>
            <p:cNvSpPr/>
            <p:nvPr/>
          </p:nvSpPr>
          <p:spPr>
            <a:xfrm>
              <a:off x="3150528"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2" name="Shape 1015"/>
            <p:cNvSpPr/>
            <p:nvPr/>
          </p:nvSpPr>
          <p:spPr>
            <a:xfrm>
              <a:off x="3127147" y="6466279"/>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03" name="Shape 203"/>
            <p:cNvSpPr/>
            <p:nvPr/>
          </p:nvSpPr>
          <p:spPr>
            <a:xfrm>
              <a:off x="3127147"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4" name="Rectangle 103"/>
            <p:cNvSpPr/>
            <p:nvPr/>
          </p:nvSpPr>
          <p:spPr>
            <a:xfrm>
              <a:off x="3349262" y="6632442"/>
              <a:ext cx="525972"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Appliances</a:t>
              </a:r>
              <a:endParaRPr lang="en-US" sz="1100">
                <a:solidFill>
                  <a:srgbClr val="000000"/>
                </a:solidFill>
                <a:effectLst/>
                <a:latin typeface="Calibri" panose="020F0502020204030204" pitchFamily="34" charset="0"/>
                <a:ea typeface="Calibri" panose="020F0502020204030204" pitchFamily="34" charset="0"/>
              </a:endParaRPr>
            </a:p>
          </p:txBody>
        </p:sp>
        <p:sp>
          <p:nvSpPr>
            <p:cNvPr id="105" name="Shape 1016"/>
            <p:cNvSpPr/>
            <p:nvPr/>
          </p:nvSpPr>
          <p:spPr>
            <a:xfrm>
              <a:off x="4109130"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6" name="Shape 1017"/>
            <p:cNvSpPr/>
            <p:nvPr/>
          </p:nvSpPr>
          <p:spPr>
            <a:xfrm>
              <a:off x="4085750" y="6466279"/>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07" name="Shape 212"/>
            <p:cNvSpPr/>
            <p:nvPr/>
          </p:nvSpPr>
          <p:spPr>
            <a:xfrm>
              <a:off x="4085750"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8" name="Rectangle 107"/>
            <p:cNvSpPr/>
            <p:nvPr/>
          </p:nvSpPr>
          <p:spPr>
            <a:xfrm>
              <a:off x="4442303" y="6632442"/>
              <a:ext cx="153412"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Bill</a:t>
              </a:r>
              <a:endParaRPr lang="en-US" sz="1100">
                <a:solidFill>
                  <a:srgbClr val="000000"/>
                </a:solidFill>
                <a:effectLst/>
                <a:latin typeface="Calibri" panose="020F0502020204030204" pitchFamily="34" charset="0"/>
                <a:ea typeface="Calibri" panose="020F0502020204030204" pitchFamily="34" charset="0"/>
              </a:endParaRPr>
            </a:p>
          </p:txBody>
        </p:sp>
        <p:sp>
          <p:nvSpPr>
            <p:cNvPr id="109" name="Shape 1018"/>
            <p:cNvSpPr/>
            <p:nvPr/>
          </p:nvSpPr>
          <p:spPr>
            <a:xfrm>
              <a:off x="5096959"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0" name="Shape 1019"/>
            <p:cNvSpPr/>
            <p:nvPr/>
          </p:nvSpPr>
          <p:spPr>
            <a:xfrm>
              <a:off x="5073579" y="6466279"/>
              <a:ext cx="818318" cy="407784"/>
            </a:xfrm>
            <a:custGeom>
              <a:avLst/>
              <a:gdLst/>
              <a:ahLst/>
              <a:cxnLst/>
              <a:rect l="0" t="0" r="0" b="0"/>
              <a:pathLst>
                <a:path w="818318" h="407784">
                  <a:moveTo>
                    <a:pt x="0" y="0"/>
                  </a:moveTo>
                  <a:lnTo>
                    <a:pt x="818318" y="0"/>
                  </a:lnTo>
                  <a:lnTo>
                    <a:pt x="818318"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1" name="Shape 221"/>
            <p:cNvSpPr/>
            <p:nvPr/>
          </p:nvSpPr>
          <p:spPr>
            <a:xfrm>
              <a:off x="5073579"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2" name="Rectangle 111"/>
            <p:cNvSpPr/>
            <p:nvPr/>
          </p:nvSpPr>
          <p:spPr>
            <a:xfrm>
              <a:off x="5389216" y="6632442"/>
              <a:ext cx="262887"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Meter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13" name="Shape 1020"/>
            <p:cNvSpPr/>
            <p:nvPr/>
          </p:nvSpPr>
          <p:spPr>
            <a:xfrm>
              <a:off x="6049716" y="6489582"/>
              <a:ext cx="824164" cy="413608"/>
            </a:xfrm>
            <a:custGeom>
              <a:avLst/>
              <a:gdLst/>
              <a:ahLst/>
              <a:cxnLst/>
              <a:rect l="0" t="0" r="0" b="0"/>
              <a:pathLst>
                <a:path w="824164" h="413608">
                  <a:moveTo>
                    <a:pt x="0" y="0"/>
                  </a:moveTo>
                  <a:lnTo>
                    <a:pt x="824164" y="0"/>
                  </a:lnTo>
                  <a:lnTo>
                    <a:pt x="824164" y="413608"/>
                  </a:lnTo>
                  <a:lnTo>
                    <a:pt x="0" y="413608"/>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4" name="Shape 1021"/>
            <p:cNvSpPr/>
            <p:nvPr/>
          </p:nvSpPr>
          <p:spPr>
            <a:xfrm>
              <a:off x="6026335" y="6466279"/>
              <a:ext cx="818319" cy="407784"/>
            </a:xfrm>
            <a:custGeom>
              <a:avLst/>
              <a:gdLst/>
              <a:ahLst/>
              <a:cxnLst/>
              <a:rect l="0" t="0" r="0" b="0"/>
              <a:pathLst>
                <a:path w="818319" h="407784">
                  <a:moveTo>
                    <a:pt x="0" y="0"/>
                  </a:moveTo>
                  <a:lnTo>
                    <a:pt x="818319" y="0"/>
                  </a:lnTo>
                  <a:lnTo>
                    <a:pt x="818319" y="407784"/>
                  </a:lnTo>
                  <a:lnTo>
                    <a:pt x="0" y="407784"/>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5" name="Shape 230"/>
            <p:cNvSpPr/>
            <p:nvPr/>
          </p:nvSpPr>
          <p:spPr>
            <a:xfrm>
              <a:off x="6026335" y="6466279"/>
              <a:ext cx="818319" cy="407784"/>
            </a:xfrm>
            <a:custGeom>
              <a:avLst/>
              <a:gdLst/>
              <a:ahLst/>
              <a:cxnLst/>
              <a:rect l="0" t="0" r="0" b="0"/>
              <a:pathLst>
                <a:path w="818319" h="407784">
                  <a:moveTo>
                    <a:pt x="0" y="0"/>
                  </a:moveTo>
                  <a:lnTo>
                    <a:pt x="818319" y="0"/>
                  </a:lnTo>
                  <a:cubicBezTo>
                    <a:pt x="818319" y="0"/>
                    <a:pt x="818319" y="0"/>
                    <a:pt x="818319" y="0"/>
                  </a:cubicBezTo>
                  <a:lnTo>
                    <a:pt x="818319" y="407784"/>
                  </a:lnTo>
                  <a:cubicBezTo>
                    <a:pt x="818319" y="407784"/>
                    <a:pt x="818319" y="407784"/>
                    <a:pt x="818319" y="407784"/>
                  </a:cubicBezTo>
                  <a:lnTo>
                    <a:pt x="0" y="407784"/>
                  </a:lnTo>
                  <a:cubicBezTo>
                    <a:pt x="0" y="407784"/>
                    <a:pt x="0" y="407784"/>
                    <a:pt x="0" y="407784"/>
                  </a:cubicBezTo>
                  <a:lnTo>
                    <a:pt x="0" y="0"/>
                  </a:lnTo>
                  <a:cubicBezTo>
                    <a:pt x="0" y="0"/>
                    <a:pt x="0" y="0"/>
                    <a:pt x="0" y="0"/>
                  </a:cubicBezTo>
                  <a:close/>
                </a:path>
              </a:pathLst>
            </a:custGeom>
            <a:ln w="11651"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6" name="Rectangle 115"/>
            <p:cNvSpPr/>
            <p:nvPr/>
          </p:nvSpPr>
          <p:spPr>
            <a:xfrm>
              <a:off x="6330282" y="6632442"/>
              <a:ext cx="295844" cy="1097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b="1">
                  <a:solidFill>
                    <a:srgbClr val="000000"/>
                  </a:solidFill>
                  <a:effectLst/>
                  <a:latin typeface="Arial" panose="020B0604020202020204" pitchFamily="34" charset="0"/>
                  <a:ea typeface="Arial" panose="020B0604020202020204" pitchFamily="34" charset="0"/>
                </a:rPr>
                <a:t>Usage</a:t>
              </a:r>
              <a:endParaRPr lang="en-US" sz="1100">
                <a:solidFill>
                  <a:srgbClr val="000000"/>
                </a:solidFill>
                <a:effectLst/>
                <a:latin typeface="Calibri" panose="020F0502020204030204" pitchFamily="34" charset="0"/>
                <a:ea typeface="Calibri" panose="020F0502020204030204" pitchFamily="34" charset="0"/>
              </a:endParaRPr>
            </a:p>
          </p:txBody>
        </p:sp>
        <p:pic>
          <p:nvPicPr>
            <p:cNvPr id="117" name="Picture 116"/>
            <p:cNvPicPr/>
            <p:nvPr/>
          </p:nvPicPr>
          <p:blipFill>
            <a:blip r:embed="rId2"/>
            <a:stretch>
              <a:fillRect/>
            </a:stretch>
          </p:blipFill>
          <p:spPr>
            <a:xfrm>
              <a:off x="2209462" y="291273"/>
              <a:ext cx="233806" cy="565071"/>
            </a:xfrm>
            <a:prstGeom prst="rect">
              <a:avLst/>
            </a:prstGeom>
          </p:spPr>
        </p:pic>
        <p:pic>
          <p:nvPicPr>
            <p:cNvPr id="118" name="Picture 117"/>
            <p:cNvPicPr/>
            <p:nvPr/>
          </p:nvPicPr>
          <p:blipFill>
            <a:blip r:embed="rId3"/>
            <a:stretch>
              <a:fillRect/>
            </a:stretch>
          </p:blipFill>
          <p:spPr>
            <a:xfrm>
              <a:off x="1660019" y="180591"/>
              <a:ext cx="374089" cy="4037054"/>
            </a:xfrm>
            <a:prstGeom prst="rect">
              <a:avLst/>
            </a:prstGeom>
          </p:spPr>
        </p:pic>
        <p:pic>
          <p:nvPicPr>
            <p:cNvPr id="119" name="Picture 118"/>
            <p:cNvPicPr/>
            <p:nvPr/>
          </p:nvPicPr>
          <p:blipFill>
            <a:blip r:embed="rId4"/>
            <a:stretch>
              <a:fillRect/>
            </a:stretch>
          </p:blipFill>
          <p:spPr>
            <a:xfrm>
              <a:off x="2618621" y="87382"/>
              <a:ext cx="1122266" cy="768963"/>
            </a:xfrm>
            <a:prstGeom prst="rect">
              <a:avLst/>
            </a:prstGeom>
          </p:spPr>
        </p:pic>
        <p:pic>
          <p:nvPicPr>
            <p:cNvPr id="120" name="Picture 119"/>
            <p:cNvPicPr/>
            <p:nvPr/>
          </p:nvPicPr>
          <p:blipFill>
            <a:blip r:embed="rId5"/>
            <a:stretch>
              <a:fillRect/>
            </a:stretch>
          </p:blipFill>
          <p:spPr>
            <a:xfrm>
              <a:off x="2209462" y="1124316"/>
              <a:ext cx="233806" cy="553420"/>
            </a:xfrm>
            <a:prstGeom prst="rect">
              <a:avLst/>
            </a:prstGeom>
          </p:spPr>
        </p:pic>
        <p:pic>
          <p:nvPicPr>
            <p:cNvPr id="121" name="Picture 120"/>
            <p:cNvPicPr/>
            <p:nvPr/>
          </p:nvPicPr>
          <p:blipFill>
            <a:blip r:embed="rId6"/>
            <a:stretch>
              <a:fillRect/>
            </a:stretch>
          </p:blipFill>
          <p:spPr>
            <a:xfrm>
              <a:off x="2712143" y="897123"/>
              <a:ext cx="713107" cy="984505"/>
            </a:xfrm>
            <a:prstGeom prst="rect">
              <a:avLst/>
            </a:prstGeom>
          </p:spPr>
        </p:pic>
        <p:pic>
          <p:nvPicPr>
            <p:cNvPr id="122" name="Picture 121"/>
            <p:cNvPicPr/>
            <p:nvPr/>
          </p:nvPicPr>
          <p:blipFill>
            <a:blip r:embed="rId7"/>
            <a:stretch>
              <a:fillRect/>
            </a:stretch>
          </p:blipFill>
          <p:spPr>
            <a:xfrm>
              <a:off x="2209462" y="1945708"/>
              <a:ext cx="233806" cy="396132"/>
            </a:xfrm>
            <a:prstGeom prst="rect">
              <a:avLst/>
            </a:prstGeom>
          </p:spPr>
        </p:pic>
        <p:pic>
          <p:nvPicPr>
            <p:cNvPr id="123" name="Picture 122"/>
            <p:cNvPicPr/>
            <p:nvPr/>
          </p:nvPicPr>
          <p:blipFill>
            <a:blip r:embed="rId8"/>
            <a:stretch>
              <a:fillRect/>
            </a:stretch>
          </p:blipFill>
          <p:spPr>
            <a:xfrm>
              <a:off x="2618621" y="2499129"/>
              <a:ext cx="374089" cy="1718516"/>
            </a:xfrm>
            <a:prstGeom prst="rect">
              <a:avLst/>
            </a:prstGeom>
          </p:spPr>
        </p:pic>
        <p:pic>
          <p:nvPicPr>
            <p:cNvPr id="124" name="Picture 123"/>
            <p:cNvPicPr/>
            <p:nvPr/>
          </p:nvPicPr>
          <p:blipFill>
            <a:blip r:embed="rId9"/>
            <a:stretch>
              <a:fillRect/>
            </a:stretch>
          </p:blipFill>
          <p:spPr>
            <a:xfrm>
              <a:off x="2209462" y="2609813"/>
              <a:ext cx="233806" cy="471864"/>
            </a:xfrm>
            <a:prstGeom prst="rect">
              <a:avLst/>
            </a:prstGeom>
          </p:spPr>
        </p:pic>
        <p:pic>
          <p:nvPicPr>
            <p:cNvPr id="125" name="Picture 124"/>
            <p:cNvPicPr/>
            <p:nvPr/>
          </p:nvPicPr>
          <p:blipFill>
            <a:blip r:embed="rId10"/>
            <a:stretch>
              <a:fillRect/>
            </a:stretch>
          </p:blipFill>
          <p:spPr>
            <a:xfrm>
              <a:off x="2209462" y="3349650"/>
              <a:ext cx="233806" cy="570897"/>
            </a:xfrm>
            <a:prstGeom prst="rect">
              <a:avLst/>
            </a:prstGeom>
          </p:spPr>
        </p:pic>
        <p:pic>
          <p:nvPicPr>
            <p:cNvPr id="126" name="Picture 125"/>
            <p:cNvPicPr/>
            <p:nvPr/>
          </p:nvPicPr>
          <p:blipFill>
            <a:blip r:embed="rId11"/>
            <a:stretch>
              <a:fillRect/>
            </a:stretch>
          </p:blipFill>
          <p:spPr>
            <a:xfrm>
              <a:off x="2425731" y="4188518"/>
              <a:ext cx="520217" cy="728185"/>
            </a:xfrm>
            <a:prstGeom prst="rect">
              <a:avLst/>
            </a:prstGeom>
          </p:spPr>
        </p:pic>
        <p:pic>
          <p:nvPicPr>
            <p:cNvPr id="127" name="Picture 126"/>
            <p:cNvPicPr/>
            <p:nvPr/>
          </p:nvPicPr>
          <p:blipFill>
            <a:blip r:embed="rId12"/>
            <a:stretch>
              <a:fillRect/>
            </a:stretch>
          </p:blipFill>
          <p:spPr>
            <a:xfrm>
              <a:off x="2425731" y="4188518"/>
              <a:ext cx="1683399" cy="728185"/>
            </a:xfrm>
            <a:prstGeom prst="rect">
              <a:avLst/>
            </a:prstGeom>
          </p:spPr>
        </p:pic>
        <p:pic>
          <p:nvPicPr>
            <p:cNvPr id="128" name="Picture 127"/>
            <p:cNvPicPr/>
            <p:nvPr/>
          </p:nvPicPr>
          <p:blipFill>
            <a:blip r:embed="rId13"/>
            <a:stretch>
              <a:fillRect/>
            </a:stretch>
          </p:blipFill>
          <p:spPr>
            <a:xfrm>
              <a:off x="2425731" y="4188518"/>
              <a:ext cx="2846582" cy="728185"/>
            </a:xfrm>
            <a:prstGeom prst="rect">
              <a:avLst/>
            </a:prstGeom>
          </p:spPr>
        </p:pic>
        <p:pic>
          <p:nvPicPr>
            <p:cNvPr id="129" name="Picture 128"/>
            <p:cNvPicPr/>
            <p:nvPr/>
          </p:nvPicPr>
          <p:blipFill>
            <a:blip r:embed="rId14"/>
            <a:stretch>
              <a:fillRect/>
            </a:stretch>
          </p:blipFill>
          <p:spPr>
            <a:xfrm>
              <a:off x="1566496" y="4188518"/>
              <a:ext cx="876770" cy="728185"/>
            </a:xfrm>
            <a:prstGeom prst="rect">
              <a:avLst/>
            </a:prstGeom>
          </p:spPr>
        </p:pic>
        <p:pic>
          <p:nvPicPr>
            <p:cNvPr id="130" name="Picture 129"/>
            <p:cNvPicPr/>
            <p:nvPr/>
          </p:nvPicPr>
          <p:blipFill>
            <a:blip r:embed="rId15"/>
            <a:stretch>
              <a:fillRect/>
            </a:stretch>
          </p:blipFill>
          <p:spPr>
            <a:xfrm>
              <a:off x="385779" y="4188518"/>
              <a:ext cx="2057488" cy="728185"/>
            </a:xfrm>
            <a:prstGeom prst="rect">
              <a:avLst/>
            </a:prstGeom>
          </p:spPr>
        </p:pic>
        <p:pic>
          <p:nvPicPr>
            <p:cNvPr id="131" name="Picture 130"/>
            <p:cNvPicPr/>
            <p:nvPr/>
          </p:nvPicPr>
          <p:blipFill>
            <a:blip r:embed="rId16"/>
            <a:stretch>
              <a:fillRect/>
            </a:stretch>
          </p:blipFill>
          <p:spPr>
            <a:xfrm>
              <a:off x="292257" y="5184674"/>
              <a:ext cx="233806" cy="495166"/>
            </a:xfrm>
            <a:prstGeom prst="rect">
              <a:avLst/>
            </a:prstGeom>
          </p:spPr>
        </p:pic>
        <p:pic>
          <p:nvPicPr>
            <p:cNvPr id="132" name="Picture 131"/>
            <p:cNvPicPr/>
            <p:nvPr/>
          </p:nvPicPr>
          <p:blipFill>
            <a:blip r:embed="rId17"/>
            <a:stretch>
              <a:fillRect/>
            </a:stretch>
          </p:blipFill>
          <p:spPr>
            <a:xfrm>
              <a:off x="1478819" y="5231278"/>
              <a:ext cx="233806" cy="448562"/>
            </a:xfrm>
            <a:prstGeom prst="rect">
              <a:avLst/>
            </a:prstGeom>
          </p:spPr>
        </p:pic>
        <p:pic>
          <p:nvPicPr>
            <p:cNvPr id="133" name="Picture 132"/>
            <p:cNvPicPr/>
            <p:nvPr/>
          </p:nvPicPr>
          <p:blipFill>
            <a:blip r:embed="rId18"/>
            <a:stretch>
              <a:fillRect/>
            </a:stretch>
          </p:blipFill>
          <p:spPr>
            <a:xfrm>
              <a:off x="2209462" y="4188518"/>
              <a:ext cx="233806" cy="1491322"/>
            </a:xfrm>
            <a:prstGeom prst="rect">
              <a:avLst/>
            </a:prstGeom>
          </p:spPr>
        </p:pic>
        <p:pic>
          <p:nvPicPr>
            <p:cNvPr id="134" name="Picture 133"/>
            <p:cNvPicPr/>
            <p:nvPr/>
          </p:nvPicPr>
          <p:blipFill>
            <a:blip r:embed="rId19"/>
            <a:stretch>
              <a:fillRect/>
            </a:stretch>
          </p:blipFill>
          <p:spPr>
            <a:xfrm>
              <a:off x="1882134" y="5743920"/>
              <a:ext cx="339018" cy="233019"/>
            </a:xfrm>
            <a:prstGeom prst="rect">
              <a:avLst/>
            </a:prstGeom>
          </p:spPr>
        </p:pic>
        <p:pic>
          <p:nvPicPr>
            <p:cNvPr id="135" name="Picture 134"/>
            <p:cNvPicPr/>
            <p:nvPr/>
          </p:nvPicPr>
          <p:blipFill>
            <a:blip r:embed="rId20"/>
            <a:stretch>
              <a:fillRect/>
            </a:stretch>
          </p:blipFill>
          <p:spPr>
            <a:xfrm>
              <a:off x="619584" y="5947812"/>
              <a:ext cx="1087196" cy="541769"/>
            </a:xfrm>
            <a:prstGeom prst="rect">
              <a:avLst/>
            </a:prstGeom>
          </p:spPr>
        </p:pic>
        <p:pic>
          <p:nvPicPr>
            <p:cNvPr id="136" name="Picture 135"/>
            <p:cNvPicPr/>
            <p:nvPr/>
          </p:nvPicPr>
          <p:blipFill>
            <a:blip r:embed="rId21"/>
            <a:stretch>
              <a:fillRect/>
            </a:stretch>
          </p:blipFill>
          <p:spPr>
            <a:xfrm>
              <a:off x="385779" y="6757554"/>
              <a:ext cx="374089" cy="477689"/>
            </a:xfrm>
            <a:prstGeom prst="rect">
              <a:avLst/>
            </a:prstGeom>
          </p:spPr>
        </p:pic>
        <p:pic>
          <p:nvPicPr>
            <p:cNvPr id="137" name="Picture 136"/>
            <p:cNvPicPr/>
            <p:nvPr/>
          </p:nvPicPr>
          <p:blipFill>
            <a:blip r:embed="rId22"/>
            <a:stretch>
              <a:fillRect/>
            </a:stretch>
          </p:blipFill>
          <p:spPr>
            <a:xfrm>
              <a:off x="526062" y="6757554"/>
              <a:ext cx="958602" cy="477689"/>
            </a:xfrm>
            <a:prstGeom prst="rect">
              <a:avLst/>
            </a:prstGeom>
          </p:spPr>
        </p:pic>
        <p:pic>
          <p:nvPicPr>
            <p:cNvPr id="138" name="Picture 137"/>
            <p:cNvPicPr/>
            <p:nvPr/>
          </p:nvPicPr>
          <p:blipFill>
            <a:blip r:embed="rId23"/>
            <a:stretch>
              <a:fillRect/>
            </a:stretch>
          </p:blipFill>
          <p:spPr>
            <a:xfrm>
              <a:off x="1601567" y="5947812"/>
              <a:ext cx="1958120" cy="541769"/>
            </a:xfrm>
            <a:prstGeom prst="rect">
              <a:avLst/>
            </a:prstGeom>
          </p:spPr>
        </p:pic>
        <p:pic>
          <p:nvPicPr>
            <p:cNvPr id="139" name="Picture 138"/>
            <p:cNvPicPr/>
            <p:nvPr/>
          </p:nvPicPr>
          <p:blipFill>
            <a:blip r:embed="rId24"/>
            <a:stretch>
              <a:fillRect/>
            </a:stretch>
          </p:blipFill>
          <p:spPr>
            <a:xfrm>
              <a:off x="2326364" y="5947812"/>
              <a:ext cx="233806" cy="541769"/>
            </a:xfrm>
            <a:prstGeom prst="rect">
              <a:avLst/>
            </a:prstGeom>
          </p:spPr>
        </p:pic>
        <p:pic>
          <p:nvPicPr>
            <p:cNvPr id="140" name="Picture 139"/>
            <p:cNvPicPr/>
            <p:nvPr/>
          </p:nvPicPr>
          <p:blipFill>
            <a:blip r:embed="rId25"/>
            <a:stretch>
              <a:fillRect/>
            </a:stretch>
          </p:blipFill>
          <p:spPr>
            <a:xfrm>
              <a:off x="1741850" y="5947812"/>
              <a:ext cx="2776440" cy="541769"/>
            </a:xfrm>
            <a:prstGeom prst="rect">
              <a:avLst/>
            </a:prstGeom>
          </p:spPr>
        </p:pic>
        <p:pic>
          <p:nvPicPr>
            <p:cNvPr id="141" name="Picture 140"/>
            <p:cNvPicPr/>
            <p:nvPr/>
          </p:nvPicPr>
          <p:blipFill>
            <a:blip r:embed="rId26"/>
            <a:stretch>
              <a:fillRect/>
            </a:stretch>
          </p:blipFill>
          <p:spPr>
            <a:xfrm>
              <a:off x="1771077" y="5947812"/>
              <a:ext cx="3735042" cy="541769"/>
            </a:xfrm>
            <a:prstGeom prst="rect">
              <a:avLst/>
            </a:prstGeom>
          </p:spPr>
        </p:pic>
        <p:pic>
          <p:nvPicPr>
            <p:cNvPr id="142" name="Picture 141"/>
            <p:cNvPicPr/>
            <p:nvPr/>
          </p:nvPicPr>
          <p:blipFill>
            <a:blip r:embed="rId27"/>
            <a:stretch>
              <a:fillRect/>
            </a:stretch>
          </p:blipFill>
          <p:spPr>
            <a:xfrm>
              <a:off x="1811992" y="5947812"/>
              <a:ext cx="4646883" cy="541769"/>
            </a:xfrm>
            <a:prstGeom prst="rect">
              <a:avLst/>
            </a:prstGeom>
          </p:spPr>
        </p:pic>
      </p:grpSp>
    </p:spTree>
    <p:extLst>
      <p:ext uri="{BB962C8B-B14F-4D97-AF65-F5344CB8AC3E}">
        <p14:creationId xmlns:p14="http://schemas.microsoft.com/office/powerpoint/2010/main" val="2105385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564</TotalTime>
  <Words>469</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Berlin Sans FB Demi</vt:lpstr>
      <vt:lpstr>Bodoni MT</vt:lpstr>
      <vt:lpstr>Calibri</vt:lpstr>
      <vt:lpstr>Trebuchet MS</vt:lpstr>
      <vt:lpstr>Wingdings 3</vt:lpstr>
      <vt:lpstr>Facet</vt:lpstr>
      <vt:lpstr>RESOURCE CONSERVATION AND MANAGEMENT SYSTEM </vt:lpstr>
      <vt:lpstr>PROBLEM STATEMENT</vt:lpstr>
      <vt:lpstr>APPROACH</vt:lpstr>
      <vt:lpstr>SCOPE</vt:lpstr>
      <vt:lpstr>Cont…</vt:lpstr>
      <vt:lpstr> USECASE –Federal level  </vt:lpstr>
      <vt:lpstr> USECASE –CITY level  </vt:lpstr>
      <vt:lpstr> USECASE –USER level  </vt:lpstr>
      <vt:lpstr>OBJECT MODEL  </vt:lpstr>
      <vt:lpstr> SCREENSHOTS</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CONSERVATION AND MANAGEMENT SYSTEM</dc:title>
  <dc:creator>Lahari reddy</dc:creator>
  <cp:lastModifiedBy>Lahari reddy</cp:lastModifiedBy>
  <cp:revision>34</cp:revision>
  <dcterms:created xsi:type="dcterms:W3CDTF">2016-12-06T20:24:55Z</dcterms:created>
  <dcterms:modified xsi:type="dcterms:W3CDTF">2018-04-12T15:21:16Z</dcterms:modified>
</cp:coreProperties>
</file>