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iPIjyi7bGdnc/2J3OOp1x1xeCw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cf00141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cf00141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cf00141a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cf00141a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cf91e18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cf91e18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cf00141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cf00141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9cf00141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9cf00141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9cf00141a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9cf00141a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1"/>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2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3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3" name="Google Shape;5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3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1"/>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7" name="Google Shape;57;p31"/>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8" name="Google Shape;5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22"/>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 name="Google Shape;18;p22"/>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19" name="Google Shape;19;p22"/>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0" name="Google Shape;20;p2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21" name="Google Shape;21;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cxnSp>
        <p:nvCxnSpPr>
          <p:cNvPr id="24" name="Google Shape;24;p23"/>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5" name="Google Shape;25;p2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24"/>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0" name="Google Shape;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cxnSp>
        <p:nvCxnSpPr>
          <p:cNvPr id="34" name="Google Shape;34;p2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35" name="Google Shape;35;p26"/>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6" name="Google Shape;3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cxnSp>
        <p:nvCxnSpPr>
          <p:cNvPr id="38" name="Google Shape;38;p2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9" name="Google Shape;39;p2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27"/>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27"/>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2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cxnSp>
        <p:nvCxnSpPr>
          <p:cNvPr id="47" name="Google Shape;47;p2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48" name="Google Shape;48;p29"/>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9" name="Google Shape;49;p29"/>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0" name="Google Shape;5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2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796850"/>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CS-400 Project 2022</a:t>
            </a:r>
            <a:endParaRPr/>
          </a:p>
        </p:txBody>
      </p:sp>
      <p:sp>
        <p:nvSpPr>
          <p:cNvPr id="64" name="Google Shape;64;p1"/>
          <p:cNvSpPr txBox="1"/>
          <p:nvPr>
            <p:ph idx="1" type="subTitle"/>
          </p:nvPr>
        </p:nvSpPr>
        <p:spPr>
          <a:xfrm>
            <a:off x="1680300" y="2909425"/>
            <a:ext cx="5783400" cy="161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Made by - Aryan Bisht</a:t>
            </a:r>
            <a:endParaRPr/>
          </a:p>
          <a:p>
            <a:pPr indent="0" lvl="0" marL="0" rtl="0" algn="ctr">
              <a:lnSpc>
                <a:spcPct val="100000"/>
              </a:lnSpc>
              <a:spcBef>
                <a:spcPts val="0"/>
              </a:spcBef>
              <a:spcAft>
                <a:spcPts val="0"/>
              </a:spcAft>
              <a:buSzPts val="2400"/>
              <a:buNone/>
            </a:pPr>
            <a:r>
              <a:rPr lang="en"/>
              <a:t>19010119</a:t>
            </a:r>
            <a:endParaRPr/>
          </a:p>
          <a:p>
            <a:pPr indent="0" lvl="0" marL="0" rtl="0" algn="ctr">
              <a:lnSpc>
                <a:spcPct val="100000"/>
              </a:lnSpc>
              <a:spcBef>
                <a:spcPts val="0"/>
              </a:spcBef>
              <a:spcAft>
                <a:spcPts val="0"/>
              </a:spcAft>
              <a:buNone/>
            </a:pPr>
            <a:r>
              <a:rPr lang="en"/>
              <a:t>Supervisor:- 	Dr. Kaushal Bhardwaj</a:t>
            </a:r>
            <a:endParaRPr/>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5"/>
                </a:solidFill>
              </a:rPr>
              <a:t>The algorithm is as follows:-</a:t>
            </a:r>
            <a:endParaRPr>
              <a:solidFill>
                <a:schemeClr val="accent5"/>
              </a:solidFill>
            </a:endParaRPr>
          </a:p>
        </p:txBody>
      </p:sp>
      <p:sp>
        <p:nvSpPr>
          <p:cNvPr id="121" name="Google Shape;121;p1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AutoNum type="arabicPeriod"/>
            </a:pPr>
            <a:r>
              <a:rPr lang="en" sz="1300"/>
              <a:t>For each character in the data, its ASCII value is taken and converted into 8-bit binary .</a:t>
            </a:r>
            <a:endParaRPr sz="1300"/>
          </a:p>
          <a:p>
            <a:pPr indent="-311150" lvl="0" marL="457200" rtl="0" algn="l">
              <a:lnSpc>
                <a:spcPct val="115000"/>
              </a:lnSpc>
              <a:spcBef>
                <a:spcPts val="0"/>
              </a:spcBef>
              <a:spcAft>
                <a:spcPts val="0"/>
              </a:spcAft>
              <a:buSzPts val="1300"/>
              <a:buAutoNum type="arabicPeriod"/>
            </a:pPr>
            <a:r>
              <a:rPr lang="en" sz="1300"/>
              <a:t>Three pixels are read at a time having a total of 3*3=9 RGB values. The first eight RGB values are used to store one character that is converted into an 8-bit binary.</a:t>
            </a:r>
            <a:endParaRPr sz="1300"/>
          </a:p>
          <a:p>
            <a:pPr indent="-311150" lvl="0" marL="457200" rtl="0" algn="l">
              <a:lnSpc>
                <a:spcPct val="115000"/>
              </a:lnSpc>
              <a:spcBef>
                <a:spcPts val="0"/>
              </a:spcBef>
              <a:spcAft>
                <a:spcPts val="0"/>
              </a:spcAft>
              <a:buSzPts val="1300"/>
              <a:buAutoNum type="arabicPeriod"/>
            </a:pPr>
            <a:r>
              <a:rPr lang="en" sz="1300"/>
              <a:t>The corresponding RGB value and binary data are compared. If the binary digit is 1 then the RGB value is converted to odd and, otherwise, even.</a:t>
            </a:r>
            <a:endParaRPr sz="1300"/>
          </a:p>
          <a:p>
            <a:pPr indent="-311150" lvl="0" marL="457200" rtl="0" algn="l">
              <a:lnSpc>
                <a:spcPct val="115000"/>
              </a:lnSpc>
              <a:spcBef>
                <a:spcPts val="0"/>
              </a:spcBef>
              <a:spcAft>
                <a:spcPts val="0"/>
              </a:spcAft>
              <a:buSzPts val="1300"/>
              <a:buAutoNum type="arabicPeriod"/>
            </a:pPr>
            <a:r>
              <a:rPr lang="en" sz="1300"/>
              <a:t>The ninth value determines if more pixels should be read or not. If there is more data to be read, i.e. encoded or decoded, then the ninth pixel changes to even. Otherwise, if we want to stop reading pixels further, then make it odd.</a:t>
            </a:r>
            <a:endParaRPr sz="1300"/>
          </a:p>
          <a:p>
            <a:pPr indent="0" lvl="0" marL="0" rtl="0" algn="l">
              <a:lnSpc>
                <a:spcPct val="115000"/>
              </a:lnSpc>
              <a:spcBef>
                <a:spcPts val="1600"/>
              </a:spcBef>
              <a:spcAft>
                <a:spcPts val="1600"/>
              </a:spcAft>
              <a:buSzPts val="1800"/>
              <a:buNone/>
            </a:pPr>
            <a:r>
              <a:rPr lang="en" sz="1300"/>
              <a:t>Repeat this process until all the data is encoded into the image.</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5"/>
                </a:solidFill>
              </a:rPr>
              <a:t>Example.</a:t>
            </a:r>
            <a:endParaRPr>
              <a:solidFill>
                <a:schemeClr val="accent5"/>
              </a:solidFill>
            </a:endParaRPr>
          </a:p>
        </p:txBody>
      </p:sp>
      <p:sp>
        <p:nvSpPr>
          <p:cNvPr id="127" name="Google Shape;127;p1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The message to be hidden is ‘Hi’.</a:t>
            </a:r>
            <a:endParaRPr sz="1400"/>
          </a:p>
          <a:p>
            <a:pPr indent="0" lvl="0" marL="0" rtl="0" algn="l">
              <a:lnSpc>
                <a:spcPct val="115000"/>
              </a:lnSpc>
              <a:spcBef>
                <a:spcPts val="1600"/>
              </a:spcBef>
              <a:spcAft>
                <a:spcPts val="1600"/>
              </a:spcAft>
              <a:buSzPts val="1800"/>
              <a:buNone/>
            </a:pPr>
            <a:r>
              <a:rPr lang="en" sz="1400"/>
              <a:t>The message is of three bytes, therefore, the pixels required to encode the data are 3 x 3 = 9. Consider a 4 x 3 image with a total of 12 pixels, which are sufficient to encode the given data.</a:t>
            </a:r>
            <a:endParaRPr sz="1400"/>
          </a:p>
        </p:txBody>
      </p:sp>
      <p:pic>
        <p:nvPicPr>
          <p:cNvPr id="128" name="Google Shape;128;p12"/>
          <p:cNvPicPr preferRelativeResize="0"/>
          <p:nvPr/>
        </p:nvPicPr>
        <p:blipFill rotWithShape="1">
          <a:blip r:embed="rId3">
            <a:alphaModFix/>
          </a:blip>
          <a:srcRect b="0" l="0" r="0" t="0"/>
          <a:stretch/>
        </p:blipFill>
        <p:spPr>
          <a:xfrm>
            <a:off x="526574" y="2817625"/>
            <a:ext cx="7365824" cy="944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idx="4294967295" type="title"/>
          </p:nvPr>
        </p:nvSpPr>
        <p:spPr>
          <a:xfrm>
            <a:off x="309450" y="295675"/>
            <a:ext cx="8193900" cy="4090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1400">
                <a:solidFill>
                  <a:schemeClr val="accent5"/>
                </a:solidFill>
              </a:rPr>
              <a:t>Step 1 :- </a:t>
            </a:r>
            <a:endParaRPr sz="1400">
              <a:solidFill>
                <a:schemeClr val="accent5"/>
              </a:solidFill>
            </a:endParaRPr>
          </a:p>
          <a:p>
            <a:pPr indent="0" lvl="0" marL="0" rtl="0" algn="l">
              <a:lnSpc>
                <a:spcPct val="100000"/>
              </a:lnSpc>
              <a:spcBef>
                <a:spcPts val="0"/>
              </a:spcBef>
              <a:spcAft>
                <a:spcPts val="0"/>
              </a:spcAft>
              <a:buSzPts val="3000"/>
              <a:buNone/>
            </a:pPr>
            <a:r>
              <a:rPr lang="en" sz="1400"/>
              <a:t>The ASCII value of H is 72, whose binary equivalent is 01001000.</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rPr lang="en" sz="1400">
                <a:solidFill>
                  <a:schemeClr val="accent5"/>
                </a:solidFill>
              </a:rPr>
              <a:t>Step 2 :- </a:t>
            </a:r>
            <a:r>
              <a:rPr lang="en" sz="1400"/>
              <a:t> </a:t>
            </a:r>
            <a:endParaRPr sz="1400"/>
          </a:p>
          <a:p>
            <a:pPr indent="0" lvl="0" marL="0" rtl="0" algn="l">
              <a:lnSpc>
                <a:spcPct val="100000"/>
              </a:lnSpc>
              <a:spcBef>
                <a:spcPts val="0"/>
              </a:spcBef>
              <a:spcAft>
                <a:spcPts val="0"/>
              </a:spcAft>
              <a:buSzPts val="3000"/>
              <a:buNone/>
            </a:pPr>
            <a:r>
              <a:rPr lang="en" sz="1400"/>
              <a:t>Read the first three pixels.</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rPr lang="en" sz="1400">
                <a:solidFill>
                  <a:schemeClr val="accent5"/>
                </a:solidFill>
              </a:rPr>
              <a:t>Step 3 :- </a:t>
            </a:r>
            <a:endParaRPr sz="1400">
              <a:solidFill>
                <a:schemeClr val="accent5"/>
              </a:solidFill>
            </a:endParaRPr>
          </a:p>
          <a:p>
            <a:pPr indent="0" lvl="0" marL="0" rtl="0" algn="l">
              <a:lnSpc>
                <a:spcPct val="100000"/>
              </a:lnSpc>
              <a:spcBef>
                <a:spcPts val="0"/>
              </a:spcBef>
              <a:spcAft>
                <a:spcPts val="0"/>
              </a:spcAft>
              <a:buSzPts val="3000"/>
              <a:buNone/>
            </a:pPr>
            <a:r>
              <a:rPr lang="en" sz="1400"/>
              <a:t>Now, change the pixel value to odd for 1 and even for 0 as in the binary equivalent of data.</a:t>
            </a:r>
            <a:endParaRPr sz="1400"/>
          </a:p>
          <a:p>
            <a:pPr indent="0" lvl="0" marL="0" rtl="0" algn="l">
              <a:lnSpc>
                <a:spcPct val="100000"/>
              </a:lnSpc>
              <a:spcBef>
                <a:spcPts val="0"/>
              </a:spcBef>
              <a:spcAft>
                <a:spcPts val="0"/>
              </a:spcAft>
              <a:buSzPts val="3000"/>
              <a:buNone/>
            </a:pPr>
            <a:r>
              <a:rPr lang="en" sz="1400"/>
              <a:t>For example, the first binary digit is 0 and the first RGB value is 27, it needs to be converted to even, which implies 26.</a:t>
            </a:r>
            <a:endParaRPr sz="1400"/>
          </a:p>
          <a:p>
            <a:pPr indent="0" lvl="0" marL="0" rtl="0" algn="l">
              <a:lnSpc>
                <a:spcPct val="100000"/>
              </a:lnSpc>
              <a:spcBef>
                <a:spcPts val="0"/>
              </a:spcBef>
              <a:spcAft>
                <a:spcPts val="0"/>
              </a:spcAft>
              <a:buSzPts val="3000"/>
              <a:buNone/>
            </a:pPr>
            <a:r>
              <a:rPr lang="en" sz="1400"/>
              <a:t>Similarly, 64 gets converted to 63 because the next binary digit is 1 so the RGB value should be made odd.</a:t>
            </a:r>
            <a:endParaRPr sz="1400"/>
          </a:p>
          <a:p>
            <a:pPr indent="0" lvl="0" marL="0" rtl="0" algn="l">
              <a:lnSpc>
                <a:spcPct val="100000"/>
              </a:lnSpc>
              <a:spcBef>
                <a:spcPts val="0"/>
              </a:spcBef>
              <a:spcAft>
                <a:spcPts val="0"/>
              </a:spcAft>
              <a:buSzPts val="3000"/>
              <a:buNone/>
            </a:pPr>
            <a:r>
              <a:rPr lang="en" sz="1400"/>
              <a:t>So, the modified pixels are:</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p:txBody>
      </p:sp>
      <p:pic>
        <p:nvPicPr>
          <p:cNvPr id="134" name="Google Shape;134;p13"/>
          <p:cNvPicPr preferRelativeResize="0"/>
          <p:nvPr/>
        </p:nvPicPr>
        <p:blipFill rotWithShape="1">
          <a:blip r:embed="rId3">
            <a:alphaModFix/>
          </a:blip>
          <a:srcRect b="0" l="0" r="0" t="0"/>
          <a:stretch/>
        </p:blipFill>
        <p:spPr>
          <a:xfrm>
            <a:off x="413725" y="1412525"/>
            <a:ext cx="5022250" cy="510450"/>
          </a:xfrm>
          <a:prstGeom prst="rect">
            <a:avLst/>
          </a:prstGeom>
          <a:noFill/>
          <a:ln>
            <a:noFill/>
          </a:ln>
        </p:spPr>
      </p:pic>
      <p:pic>
        <p:nvPicPr>
          <p:cNvPr id="135" name="Google Shape;135;p13"/>
          <p:cNvPicPr preferRelativeResize="0"/>
          <p:nvPr/>
        </p:nvPicPr>
        <p:blipFill rotWithShape="1">
          <a:blip r:embed="rId4">
            <a:alphaModFix/>
          </a:blip>
          <a:srcRect b="0" l="0" r="0" t="0"/>
          <a:stretch/>
        </p:blipFill>
        <p:spPr>
          <a:xfrm>
            <a:off x="413725" y="3609925"/>
            <a:ext cx="2888841" cy="45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4294967295" type="title"/>
          </p:nvPr>
        </p:nvSpPr>
        <p:spPr>
          <a:xfrm>
            <a:off x="284525" y="295675"/>
            <a:ext cx="8193900" cy="4090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1400">
                <a:solidFill>
                  <a:schemeClr val="accent5"/>
                </a:solidFill>
              </a:rPr>
              <a:t>Step 4 :- </a:t>
            </a:r>
            <a:endParaRPr sz="1400">
              <a:solidFill>
                <a:schemeClr val="accent5"/>
              </a:solidFill>
            </a:endParaRPr>
          </a:p>
          <a:p>
            <a:pPr indent="0" lvl="0" marL="0" rtl="0" algn="l">
              <a:lnSpc>
                <a:spcPct val="100000"/>
              </a:lnSpc>
              <a:spcBef>
                <a:spcPts val="0"/>
              </a:spcBef>
              <a:spcAft>
                <a:spcPts val="0"/>
              </a:spcAft>
              <a:buSzPts val="3000"/>
              <a:buNone/>
            </a:pPr>
            <a:r>
              <a:rPr lang="en" sz="1400"/>
              <a:t>Since we have to encode more data, the last value should be even. Similarly, i can be encoded in this image.</a:t>
            </a:r>
            <a:endParaRPr sz="1400"/>
          </a:p>
          <a:p>
            <a:pPr indent="0" lvl="0" marL="0" rtl="0" algn="l">
              <a:lnSpc>
                <a:spcPct val="100000"/>
              </a:lnSpc>
              <a:spcBef>
                <a:spcPts val="0"/>
              </a:spcBef>
              <a:spcAft>
                <a:spcPts val="0"/>
              </a:spcAft>
              <a:buSzPts val="3000"/>
              <a:buNone/>
            </a:pPr>
            <a:r>
              <a:rPr lang="en" sz="1400"/>
              <a:t>While making the pixel values odd/even by doing +1 or -1, you should take care of binary conditions. I.e., the pixel value should be more than or equal to 0 and less than or equal to 255.</a:t>
            </a:r>
            <a:endParaRPr sz="1400"/>
          </a:p>
          <a:p>
            <a:pPr indent="0" lvl="0" marL="0" rtl="0" algn="l">
              <a:lnSpc>
                <a:spcPct val="100000"/>
              </a:lnSpc>
              <a:spcBef>
                <a:spcPts val="0"/>
              </a:spcBef>
              <a:spcAft>
                <a:spcPts val="0"/>
              </a:spcAft>
              <a:buSzPts val="3000"/>
              <a:buNone/>
            </a:pPr>
            <a:r>
              <a:rPr lang="en" sz="1400"/>
              <a:t>The new image will look like:</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a:p>
            <a:pPr indent="0" lvl="0" marL="0" rtl="0" algn="l">
              <a:lnSpc>
                <a:spcPct val="100000"/>
              </a:lnSpc>
              <a:spcBef>
                <a:spcPts val="0"/>
              </a:spcBef>
              <a:spcAft>
                <a:spcPts val="0"/>
              </a:spcAft>
              <a:buSzPts val="3000"/>
              <a:buNone/>
            </a:pPr>
            <a:r>
              <a:t/>
            </a:r>
            <a:endParaRPr sz="1400"/>
          </a:p>
        </p:txBody>
      </p:sp>
      <p:pic>
        <p:nvPicPr>
          <p:cNvPr id="141" name="Google Shape;141;p14"/>
          <p:cNvPicPr preferRelativeResize="0"/>
          <p:nvPr/>
        </p:nvPicPr>
        <p:blipFill rotWithShape="1">
          <a:blip r:embed="rId3">
            <a:alphaModFix/>
          </a:blip>
          <a:srcRect b="0" l="0" r="0" t="0"/>
          <a:stretch/>
        </p:blipFill>
        <p:spPr>
          <a:xfrm>
            <a:off x="402213" y="2016875"/>
            <a:ext cx="5153025" cy="99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9cf00141a6_0_1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SHA256</a:t>
            </a:r>
            <a:endParaRPr>
              <a:solidFill>
                <a:schemeClr val="accent5"/>
              </a:solidFill>
            </a:endParaRPr>
          </a:p>
        </p:txBody>
      </p:sp>
      <p:sp>
        <p:nvSpPr>
          <p:cNvPr id="147" name="Google Shape;147;g19cf00141a6_0_1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 stands for Secure Hash Algorithm.The significance of the 256 in the name stands for the final hash digest value, i.e. irrespective of the size of plaintext/cleartext, the hash value will always be 256 bits. SHA-256 is one of the most secure hashing functions. A secure hashing algorithm. It is an unkeyed cryptographic hashing function that takes an input of variable length and produces a 256-bit long hash output.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9cf00141a6_0_1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AES</a:t>
            </a:r>
            <a:endParaRPr>
              <a:solidFill>
                <a:schemeClr val="accent5"/>
              </a:solidFill>
            </a:endParaRPr>
          </a:p>
        </p:txBody>
      </p:sp>
      <p:sp>
        <p:nvSpPr>
          <p:cNvPr id="153" name="Google Shape;153;g19cf00141a6_0_1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Encryption Standard (AES) is a specification for the encryption of electronic data.That means it takes 128 bits as input and outputs 128 bits of encrypted cipher text as output. AES relies on substitution-permutation network principle which means it is performed using a series of linked operations which involves replacing and shuffling of the input data. The Advanced Encryption Standard (AES) is a symmetric block cipher. It take input a key of size 128, 256-bit length.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19cf91e181e_0_6"/>
          <p:cNvPicPr preferRelativeResize="0"/>
          <p:nvPr/>
        </p:nvPicPr>
        <p:blipFill>
          <a:blip r:embed="rId3">
            <a:alphaModFix/>
          </a:blip>
          <a:stretch>
            <a:fillRect/>
          </a:stretch>
        </p:blipFill>
        <p:spPr>
          <a:xfrm>
            <a:off x="4969175" y="208400"/>
            <a:ext cx="3533775" cy="4581525"/>
          </a:xfrm>
          <a:prstGeom prst="rect">
            <a:avLst/>
          </a:prstGeom>
          <a:noFill/>
          <a:ln>
            <a:noFill/>
          </a:ln>
        </p:spPr>
      </p:pic>
      <p:sp>
        <p:nvSpPr>
          <p:cNvPr id="159" name="Google Shape;159;g19cf91e181e_0_6"/>
          <p:cNvSpPr txBox="1"/>
          <p:nvPr>
            <p:ph type="title"/>
          </p:nvPr>
        </p:nvSpPr>
        <p:spPr>
          <a:xfrm>
            <a:off x="490250" y="526350"/>
            <a:ext cx="3159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Flow</a:t>
            </a:r>
            <a:endParaRPr>
              <a:solidFill>
                <a:schemeClr val="accent5"/>
              </a:solidFill>
            </a:endParaRPr>
          </a:p>
          <a:p>
            <a:pPr indent="0" lvl="0" marL="0" rtl="0" algn="l">
              <a:spcBef>
                <a:spcPts val="0"/>
              </a:spcBef>
              <a:spcAft>
                <a:spcPts val="0"/>
              </a:spcAft>
              <a:buNone/>
            </a:pPr>
            <a:r>
              <a:rPr lang="en">
                <a:solidFill>
                  <a:schemeClr val="accent5"/>
                </a:solidFill>
              </a:rPr>
              <a:t>Diagram</a:t>
            </a:r>
            <a:endParaRPr>
              <a:solidFill>
                <a:schemeClr val="accent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5"/>
                </a:solidFill>
              </a:rPr>
              <a:t>Implementation</a:t>
            </a:r>
            <a:endParaRPr>
              <a:solidFill>
                <a:schemeClr val="accent5"/>
              </a:solidFill>
            </a:endParaRPr>
          </a:p>
        </p:txBody>
      </p:sp>
      <p:sp>
        <p:nvSpPr>
          <p:cNvPr id="165" name="Google Shape;165;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STEP 1:- We will load the video from the user.</a:t>
            </a:r>
            <a:endParaRPr/>
          </a:p>
          <a:p>
            <a:pPr indent="0" lvl="0" marL="0" rtl="0" algn="l">
              <a:lnSpc>
                <a:spcPct val="115000"/>
              </a:lnSpc>
              <a:spcBef>
                <a:spcPts val="1600"/>
              </a:spcBef>
              <a:spcAft>
                <a:spcPts val="0"/>
              </a:spcAft>
              <a:buSzPts val="1800"/>
              <a:buNone/>
            </a:pPr>
            <a:r>
              <a:rPr lang="en"/>
              <a:t>STEP 2 :- We will get all the frames from the video.</a:t>
            </a:r>
            <a:endParaRPr/>
          </a:p>
          <a:p>
            <a:pPr indent="0" lvl="0" marL="0" rtl="0" algn="l">
              <a:lnSpc>
                <a:spcPct val="115000"/>
              </a:lnSpc>
              <a:spcBef>
                <a:spcPts val="1600"/>
              </a:spcBef>
              <a:spcAft>
                <a:spcPts val="0"/>
              </a:spcAft>
              <a:buSzPts val="1800"/>
              <a:buNone/>
            </a:pPr>
            <a:r>
              <a:rPr lang="en"/>
              <a:t>STEP 3:- We will get the message and  password from the user and using SHA256 and AES will generate the key to encrypt the data.</a:t>
            </a:r>
            <a:endParaRPr/>
          </a:p>
          <a:p>
            <a:pPr indent="0" lvl="0" marL="0" rtl="0" algn="l">
              <a:lnSpc>
                <a:spcPct val="115000"/>
              </a:lnSpc>
              <a:spcBef>
                <a:spcPts val="1600"/>
              </a:spcBef>
              <a:spcAft>
                <a:spcPts val="0"/>
              </a:spcAft>
              <a:buSzPts val="1800"/>
              <a:buNone/>
            </a:pPr>
            <a:r>
              <a:rPr lang="en"/>
              <a:t>STEP 4 :- Using LSB will encode the encrypted message into the frames of video.</a:t>
            </a:r>
            <a:endParaRPr/>
          </a:p>
          <a:p>
            <a:pPr indent="0" lvl="0" marL="0" rtl="0" algn="l">
              <a:lnSpc>
                <a:spcPct val="115000"/>
              </a:lnSpc>
              <a:spcBef>
                <a:spcPts val="1600"/>
              </a:spcBef>
              <a:spcAft>
                <a:spcPts val="1600"/>
              </a:spcAft>
              <a:buSzPts val="1800"/>
              <a:buNone/>
            </a:pPr>
            <a:r>
              <a:rPr lang="en"/>
              <a:t>STEP 5 :- Now, will make the video from the stegano-images.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19cf00141a6_0_0"/>
          <p:cNvPicPr preferRelativeResize="0"/>
          <p:nvPr/>
        </p:nvPicPr>
        <p:blipFill>
          <a:blip r:embed="rId3">
            <a:alphaModFix/>
          </a:blip>
          <a:stretch>
            <a:fillRect/>
          </a:stretch>
        </p:blipFill>
        <p:spPr>
          <a:xfrm>
            <a:off x="152400" y="497800"/>
            <a:ext cx="8839199" cy="39998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19cf00141a6_0_6"/>
          <p:cNvPicPr preferRelativeResize="0"/>
          <p:nvPr/>
        </p:nvPicPr>
        <p:blipFill>
          <a:blip r:embed="rId3">
            <a:alphaModFix/>
          </a:blip>
          <a:stretch>
            <a:fillRect/>
          </a:stretch>
        </p:blipFill>
        <p:spPr>
          <a:xfrm>
            <a:off x="152400" y="889850"/>
            <a:ext cx="8839200" cy="35947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idx="2" type="body"/>
          </p:nvPr>
        </p:nvSpPr>
        <p:spPr>
          <a:xfrm>
            <a:off x="4882125" y="112025"/>
            <a:ext cx="3894300" cy="430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lang="en"/>
              <a:t>Made by:</a:t>
            </a:r>
            <a:br>
              <a:rPr lang="en"/>
            </a:br>
            <a:r>
              <a:rPr lang="en"/>
              <a:t>Aryan Bisht</a:t>
            </a:r>
            <a:endParaRPr/>
          </a:p>
          <a:p>
            <a:pPr indent="0" lvl="0" marL="0" rtl="0" algn="l">
              <a:lnSpc>
                <a:spcPct val="115000"/>
              </a:lnSpc>
              <a:spcBef>
                <a:spcPts val="1600"/>
              </a:spcBef>
              <a:spcAft>
                <a:spcPts val="0"/>
              </a:spcAft>
              <a:buClr>
                <a:schemeClr val="dk2"/>
              </a:buClr>
              <a:buSzPts val="1100"/>
              <a:buNone/>
            </a:pPr>
            <a:r>
              <a:rPr lang="en"/>
              <a:t>Semester:</a:t>
            </a:r>
            <a:br>
              <a:rPr lang="en"/>
            </a:br>
            <a:r>
              <a:rPr lang="en"/>
              <a:t>7th </a:t>
            </a:r>
            <a:endParaRPr sz="2400"/>
          </a:p>
          <a:p>
            <a:pPr indent="0" lvl="0" marL="0" rtl="0" algn="l">
              <a:lnSpc>
                <a:spcPct val="115000"/>
              </a:lnSpc>
              <a:spcBef>
                <a:spcPts val="1600"/>
              </a:spcBef>
              <a:spcAft>
                <a:spcPts val="0"/>
              </a:spcAft>
              <a:buClr>
                <a:schemeClr val="dk2"/>
              </a:buClr>
              <a:buSzPts val="1100"/>
              <a:buNone/>
            </a:pPr>
            <a:r>
              <a:rPr lang="en"/>
              <a:t>Submission Date:</a:t>
            </a:r>
            <a:br>
              <a:rPr lang="en"/>
            </a:br>
            <a:r>
              <a:rPr lang="en"/>
              <a:t>2022</a:t>
            </a:r>
            <a:endParaRPr/>
          </a:p>
          <a:p>
            <a:pPr indent="0" lvl="0" marL="0" rtl="0" algn="l">
              <a:lnSpc>
                <a:spcPct val="115000"/>
              </a:lnSpc>
              <a:spcBef>
                <a:spcPts val="1600"/>
              </a:spcBef>
              <a:spcAft>
                <a:spcPts val="0"/>
              </a:spcAft>
              <a:buClr>
                <a:schemeClr val="dk2"/>
              </a:buClr>
              <a:buSzPts val="1100"/>
              <a:buNone/>
            </a:pPr>
            <a:r>
              <a:rPr lang="en"/>
              <a:t>Supervisor:</a:t>
            </a:r>
            <a:endParaRPr/>
          </a:p>
          <a:p>
            <a:pPr indent="0" lvl="0" marL="0" rtl="0" algn="l">
              <a:lnSpc>
                <a:spcPct val="115000"/>
              </a:lnSpc>
              <a:spcBef>
                <a:spcPts val="1600"/>
              </a:spcBef>
              <a:spcAft>
                <a:spcPts val="0"/>
              </a:spcAft>
              <a:buClr>
                <a:schemeClr val="dk2"/>
              </a:buClr>
              <a:buSzPts val="1100"/>
              <a:buNone/>
            </a:pPr>
            <a:r>
              <a:rPr lang="en"/>
              <a:t>Dr. Kaushal Bhardwaj</a:t>
            </a:r>
            <a:endParaRPr/>
          </a:p>
          <a:p>
            <a:pPr indent="0" lvl="0" marL="0" rtl="0" algn="l">
              <a:lnSpc>
                <a:spcPct val="115000"/>
              </a:lnSpc>
              <a:spcBef>
                <a:spcPts val="1600"/>
              </a:spcBef>
              <a:spcAft>
                <a:spcPts val="1600"/>
              </a:spcAft>
              <a:buClr>
                <a:schemeClr val="dk2"/>
              </a:buClr>
              <a:buSzPts val="1100"/>
              <a:buNone/>
            </a:pPr>
            <a:r>
              <a:t/>
            </a:r>
            <a:endParaRPr/>
          </a:p>
        </p:txBody>
      </p:sp>
      <p:sp>
        <p:nvSpPr>
          <p:cNvPr id="70" name="Google Shape;70;p2"/>
          <p:cNvSpPr txBox="1"/>
          <p:nvPr>
            <p:ph type="title"/>
          </p:nvPr>
        </p:nvSpPr>
        <p:spPr>
          <a:xfrm>
            <a:off x="190825" y="391075"/>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sz="3600"/>
              <a:t>Steganography in video</a:t>
            </a:r>
            <a:endParaRPr/>
          </a:p>
        </p:txBody>
      </p:sp>
      <p:pic>
        <p:nvPicPr>
          <p:cNvPr id="71" name="Google Shape;71;p2"/>
          <p:cNvPicPr preferRelativeResize="0"/>
          <p:nvPr/>
        </p:nvPicPr>
        <p:blipFill rotWithShape="1">
          <a:blip r:embed="rId3">
            <a:alphaModFix/>
          </a:blip>
          <a:srcRect b="0" l="0" r="0" t="0"/>
          <a:stretch/>
        </p:blipFill>
        <p:spPr>
          <a:xfrm>
            <a:off x="1081438" y="2108250"/>
            <a:ext cx="2394675" cy="2394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9cf00141a6_0_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Possible Modifications</a:t>
            </a:r>
            <a:endParaRPr>
              <a:solidFill>
                <a:schemeClr val="accent5"/>
              </a:solidFill>
            </a:endParaRPr>
          </a:p>
        </p:txBody>
      </p:sp>
      <p:sp>
        <p:nvSpPr>
          <p:cNvPr id="181" name="Google Shape;181;g19cf00141a6_0_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It to too much time to render video from frames, as we are making a lossless video from the frames. Find a way to render it faster</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The size of the encoded video is very large as it’s a lossless video.Size can be small.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idx="1" type="body"/>
          </p:nvPr>
        </p:nvSpPr>
        <p:spPr>
          <a:xfrm>
            <a:off x="387900" y="1471149"/>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I want to make this project to next level and want to design a app for this project which will be make it user friendly and easy to use to all other so that this can be used by all people who are in need for this. From, this your can send the message without fear to get hacked or some-one seeing his/her messages.</a:t>
            </a:r>
            <a:endParaRPr sz="1600"/>
          </a:p>
          <a:p>
            <a:pPr indent="0" lvl="0" marL="0" rtl="0" algn="l">
              <a:lnSpc>
                <a:spcPct val="115000"/>
              </a:lnSpc>
              <a:spcBef>
                <a:spcPts val="1600"/>
              </a:spcBef>
              <a:spcAft>
                <a:spcPts val="1600"/>
              </a:spcAft>
              <a:buSzPts val="1800"/>
              <a:buNone/>
            </a:pPr>
            <a:r>
              <a:t/>
            </a:r>
            <a:endParaRPr sz="1600"/>
          </a:p>
        </p:txBody>
      </p:sp>
      <p:sp>
        <p:nvSpPr>
          <p:cNvPr id="187" name="Google Shape;187;p18"/>
          <p:cNvSpPr txBox="1"/>
          <p:nvPr/>
        </p:nvSpPr>
        <p:spPr>
          <a:xfrm>
            <a:off x="597425" y="177350"/>
            <a:ext cx="4209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Clr>
                <a:srgbClr val="000000"/>
              </a:buClr>
              <a:buSzPts val="3600"/>
              <a:buFont typeface="Arial"/>
              <a:buNone/>
            </a:pPr>
            <a:r>
              <a:rPr b="0" i="0" lang="en" sz="3600" u="none" cap="none" strike="noStrike">
                <a:solidFill>
                  <a:schemeClr val="accent5"/>
                </a:solidFill>
                <a:latin typeface="Roboto"/>
                <a:ea typeface="Roboto"/>
                <a:cs typeface="Roboto"/>
                <a:sym typeface="Roboto"/>
              </a:rPr>
              <a:t>Future of project</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Objective..</a:t>
            </a:r>
            <a:endParaRPr/>
          </a:p>
        </p:txBody>
      </p:sp>
      <p:sp>
        <p:nvSpPr>
          <p:cNvPr id="77" name="Google Shape;77;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 my project I primarily targeting the info security issues while sending the info over the network using steganographic techniques. To propose a combination of steganography and cryptography techniques to provide authentication and confidentiality of that secret data. Security acts as an important role which have double layer of data hiding. </a:t>
            </a:r>
            <a:endParaRPr/>
          </a:p>
          <a:p>
            <a:pPr indent="0" lvl="0" marL="0" rtl="0" algn="l">
              <a:lnSpc>
                <a:spcPct val="115000"/>
              </a:lnSpc>
              <a:spcBef>
                <a:spcPts val="1600"/>
              </a:spcBef>
              <a:spcAft>
                <a:spcPts val="1600"/>
              </a:spcAft>
              <a:buSzPts val="1800"/>
              <a:buNone/>
            </a:pPr>
            <a:r>
              <a:t/>
            </a:r>
            <a:endParaRPr/>
          </a:p>
        </p:txBody>
      </p:sp>
      <p:pic>
        <p:nvPicPr>
          <p:cNvPr id="78" name="Google Shape;78;p3"/>
          <p:cNvPicPr preferRelativeResize="0"/>
          <p:nvPr/>
        </p:nvPicPr>
        <p:blipFill rotWithShape="1">
          <a:blip r:embed="rId3">
            <a:alphaModFix/>
          </a:blip>
          <a:srcRect b="0" l="0" r="0" t="0"/>
          <a:stretch/>
        </p:blipFill>
        <p:spPr>
          <a:xfrm>
            <a:off x="6838875" y="3305575"/>
            <a:ext cx="2076525" cy="1609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5"/>
                </a:solidFill>
              </a:rPr>
              <a:t>What is Steganography?</a:t>
            </a:r>
            <a:endParaRPr>
              <a:solidFill>
                <a:schemeClr val="accent5"/>
              </a:solidFill>
            </a:endParaRPr>
          </a:p>
        </p:txBody>
      </p:sp>
      <p:sp>
        <p:nvSpPr>
          <p:cNvPr id="84" name="Google Shape;84;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The word steganography is of Greek origin and means ”covered or hidden writing”. Steganography is the art and science of communication in way which hides the existence of the communication.Steganography is a method of hiding secret message behind cover media or cover message which include audio, text, image and video. Secret message will be embed in those cover media to not letting unauthorized people know the message that being transfer between the trusted two parties.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5"/>
                </a:solidFill>
              </a:rPr>
              <a:t>What is an image and pixel?</a:t>
            </a:r>
            <a:endParaRPr>
              <a:solidFill>
                <a:schemeClr val="accent5"/>
              </a:solidFill>
            </a:endParaRPr>
          </a:p>
        </p:txBody>
      </p:sp>
      <p:sp>
        <p:nvSpPr>
          <p:cNvPr id="90" name="Google Shape;90;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 Digital images can be made by putting together lots of tiny squares, known as pixels -short for picture element.When an image is digitised to be stored on a computer, it’s turned into a set of pixel</a:t>
            </a:r>
            <a:endParaRPr sz="1400"/>
          </a:p>
          <a:p>
            <a:pPr indent="0" lvl="0" marL="0" rtl="0" algn="l">
              <a:lnSpc>
                <a:spcPct val="115000"/>
              </a:lnSpc>
              <a:spcBef>
                <a:spcPts val="1600"/>
              </a:spcBef>
              <a:spcAft>
                <a:spcPts val="0"/>
              </a:spcAft>
              <a:buSzPts val="1800"/>
              <a:buNone/>
            </a:pPr>
            <a:r>
              <a:rPr lang="en" sz="1400"/>
              <a:t>A pixel is the smallest unit of a digital image or graphic that can be displayed and represented on a digital display device. A pixel is the basic logical unit in digital graphics. Pixels are combined to form a complete image, video, text, or any visible thing on a computer display.</a:t>
            </a:r>
            <a:endParaRPr sz="1400"/>
          </a:p>
          <a:p>
            <a:pPr indent="0" lvl="0" marL="0" rtl="0" algn="l">
              <a:lnSpc>
                <a:spcPct val="115000"/>
              </a:lnSpc>
              <a:spcBef>
                <a:spcPts val="1600"/>
              </a:spcBef>
              <a:spcAft>
                <a:spcPts val="1600"/>
              </a:spcAft>
              <a:buSzPts val="1800"/>
              <a:buNone/>
            </a:pPr>
            <a:r>
              <a:rPr lang="en" sz="1400"/>
              <a:t>An RGB image, is stored as an m-by-n-by-3 data array that defines red, green, and blue color components for each individual pixel</a:t>
            </a:r>
            <a:r>
              <a:rPr lang="en" sz="1400"/>
              <a:t>.</a:t>
            </a:r>
            <a:endParaRPr sz="1400"/>
          </a:p>
        </p:txBody>
      </p:sp>
      <p:pic>
        <p:nvPicPr>
          <p:cNvPr id="91" name="Google Shape;91;p6"/>
          <p:cNvPicPr preferRelativeResize="0"/>
          <p:nvPr/>
        </p:nvPicPr>
        <p:blipFill>
          <a:blip r:embed="rId3">
            <a:alphaModFix/>
          </a:blip>
          <a:stretch>
            <a:fillRect/>
          </a:stretch>
        </p:blipFill>
        <p:spPr>
          <a:xfrm>
            <a:off x="6102800" y="3584575"/>
            <a:ext cx="2449901" cy="132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5"/>
                </a:solidFill>
              </a:rPr>
              <a:t>How RGB and pixel related?</a:t>
            </a:r>
            <a:endParaRPr>
              <a:solidFill>
                <a:schemeClr val="accent5"/>
              </a:solidFill>
            </a:endParaRPr>
          </a:p>
        </p:txBody>
      </p:sp>
      <p:sp>
        <p:nvSpPr>
          <p:cNvPr id="97" name="Google Shape;97;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A digital color image pixel is just numbers representing a RGB data value (Red, Green, Blue). Each pixel's color sample has three numerical RGB components (Red, Green, Blue) to represent the color of that tiny pixel area. These three RGB components are three 8-bit numbers for each pixel. Three 8-bit bytes (one byte for each of RGB) is called 24 bit color. Each 8 bit RGB component can have 256 possible values, ranging from 0 to 255. For example, three values like (250, 165, 0), meaning (Red=250, Green=165, Blue=0) to denote one Orange pixel. Photo editor programs have an EyeDropper tool to show the 3 RGB color components for any image pixel.</a:t>
            </a:r>
            <a:endParaRPr sz="1400"/>
          </a:p>
          <a:p>
            <a:pPr indent="0" lvl="0" marL="0" rtl="0" algn="l">
              <a:lnSpc>
                <a:spcPct val="115000"/>
              </a:lnSpc>
              <a:spcBef>
                <a:spcPts val="1600"/>
              </a:spcBef>
              <a:spcAft>
                <a:spcPts val="1600"/>
              </a:spcAft>
              <a:buSzPts val="1800"/>
              <a:buNone/>
            </a:pPr>
            <a:r>
              <a:rPr lang="en" sz="1400"/>
              <a:t>The composite of the three RGB values creates the final color for that one pixel area. In the RGB system, we know Red and Green make Yellow. So, (255, 255, 0) means Red and Green, each fully saturated (255 is as bright as 8 bits can be), with no Blue (zero), with the resulting color being Yellow.</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idx="4294967295" type="body"/>
          </p:nvPr>
        </p:nvSpPr>
        <p:spPr>
          <a:xfrm>
            <a:off x="387900" y="240125"/>
            <a:ext cx="8368200" cy="43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500"/>
              <a:t>255 is the maximum possible number that can be stored in an 8 bit byte. Larger numbers require multiple bytes, for example two bytes (16 bits) can hold up to 256x256 = 65536 unique values. 24 bit RGB color images use 3 bytes, and can have 256 shades of red, and 256 shades of green, and 256 shades of blue. This is 256x256x256 = 16.7 million possible combinations or colors for 24 bit RGB color images. The pixel's RGB data value shows "how much" Red, and Green, and Blue, and the three colors and intensity levels will be combined at that image pixel, at that pixel location.</a:t>
            </a:r>
            <a:endParaRPr sz="1500"/>
          </a:p>
        </p:txBody>
      </p:sp>
      <p:pic>
        <p:nvPicPr>
          <p:cNvPr id="103" name="Google Shape;103;p8"/>
          <p:cNvPicPr preferRelativeResize="0"/>
          <p:nvPr/>
        </p:nvPicPr>
        <p:blipFill rotWithShape="1">
          <a:blip r:embed="rId3">
            <a:alphaModFix/>
          </a:blip>
          <a:srcRect b="2429" l="0" r="16065" t="0"/>
          <a:stretch/>
        </p:blipFill>
        <p:spPr>
          <a:xfrm>
            <a:off x="3386125" y="2416925"/>
            <a:ext cx="1990750" cy="190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5"/>
                </a:solidFill>
              </a:rPr>
              <a:t>Video Steganography</a:t>
            </a:r>
            <a:endParaRPr>
              <a:solidFill>
                <a:schemeClr val="accent5"/>
              </a:solidFill>
            </a:endParaRPr>
          </a:p>
        </p:txBody>
      </p:sp>
      <p:sp>
        <p:nvSpPr>
          <p:cNvPr id="109" name="Google Shape;109;p9"/>
          <p:cNvSpPr txBox="1"/>
          <p:nvPr>
            <p:ph idx="1" type="body"/>
          </p:nvPr>
        </p:nvSpPr>
        <p:spPr>
          <a:xfrm>
            <a:off x="387900" y="1489825"/>
            <a:ext cx="8368200" cy="3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It is a technique of hiding any kind of data into digital video format. In this case video (combination of pictures) is used as carrier for hiding the data.Generally to hide the data in each of the images in the video, which is unnoticeable by the human eye. H.264, Mp4, MPEG, AVI are the formats used by video.This can achieved by using the frames of the video. As we know videos are made from images only. If we can extract those images and then encode data on them and again make video from those frame we can implement steganography in video.We use a algorithm called LSB.</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accent5"/>
                </a:solidFill>
              </a:rPr>
              <a:t>LSB Algorithm</a:t>
            </a:r>
            <a:endParaRPr>
              <a:solidFill>
                <a:schemeClr val="accent5"/>
              </a:solidFill>
            </a:endParaRPr>
          </a:p>
        </p:txBody>
      </p:sp>
      <p:sp>
        <p:nvSpPr>
          <p:cNvPr id="115" name="Google Shape;115;p1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Least significant bit (LSB) coding is the simplest way to embed information in a digital Image.LSB stands for Least Significant Bit. The idea behind LSB embedding is that if we change the last bit value of a pixel, there won’t be much visible change in the color. When applying LSB techniques to each byte of a 24-bit image, three bits can be encoded into each pixel. </a:t>
            </a:r>
            <a:endParaRPr/>
          </a:p>
          <a:p>
            <a:pPr indent="0" lvl="0" marL="0" rtl="0" algn="l">
              <a:lnSpc>
                <a:spcPct val="115000"/>
              </a:lnSpc>
              <a:spcBef>
                <a:spcPts val="1600"/>
              </a:spcBef>
              <a:spcAft>
                <a:spcPts val="0"/>
              </a:spcAft>
              <a:buSzPts val="1800"/>
              <a:buNone/>
            </a:pPr>
            <a:r>
              <a:rPr lang="en"/>
              <a:t>Steps are given at next slide:-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