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8" r:id="rId5"/>
    <p:sldId id="266" r:id="rId6"/>
    <p:sldId id="275" r:id="rId7"/>
    <p:sldId id="295" r:id="rId8"/>
    <p:sldId id="278" r:id="rId9"/>
    <p:sldId id="292" r:id="rId10"/>
    <p:sldId id="293" r:id="rId11"/>
    <p:sldId id="294" r:id="rId12"/>
    <p:sldId id="301" r:id="rId13"/>
    <p:sldId id="299" r:id="rId14"/>
    <p:sldId id="306" r:id="rId15"/>
    <p:sldId id="305" r:id="rId16"/>
    <p:sldId id="307" r:id="rId17"/>
    <p:sldId id="304" r:id="rId18"/>
    <p:sldId id="303" r:id="rId19"/>
    <p:sldId id="302" r:id="rId20"/>
    <p:sldId id="300" r:id="rId21"/>
    <p:sldId id="308" r:id="rId22"/>
    <p:sldId id="309" r:id="rId23"/>
    <p:sldId id="310" r:id="rId24"/>
    <p:sldId id="314" r:id="rId25"/>
    <p:sldId id="313" r:id="rId26"/>
    <p:sldId id="312" r:id="rId27"/>
    <p:sldId id="315" r:id="rId28"/>
    <p:sldId id="311" r:id="rId29"/>
    <p:sldId id="298" r:id="rId30"/>
    <p:sldId id="297" r:id="rId31"/>
    <p:sldId id="296" r:id="rId32"/>
    <p:sldId id="317" r:id="rId33"/>
    <p:sldId id="320" r:id="rId34"/>
    <p:sldId id="319" r:id="rId35"/>
    <p:sldId id="318" r:id="rId36"/>
    <p:sldId id="323" r:id="rId37"/>
    <p:sldId id="322" r:id="rId38"/>
    <p:sldId id="321" r:id="rId39"/>
    <p:sldId id="324" r:id="rId40"/>
    <p:sldId id="327" r:id="rId41"/>
    <p:sldId id="326" r:id="rId42"/>
    <p:sldId id="331" r:id="rId43"/>
    <p:sldId id="325" r:id="rId44"/>
    <p:sldId id="31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6ED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85" d="100"/>
          <a:sy n="85" d="100"/>
        </p:scale>
        <p:origin x="18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CAEF3-8D05-4BBA-9B66-497235E233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3A954-597F-4491-8EFB-B13FDE285497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Project Background</a:t>
          </a:r>
          <a:endParaRPr lang="en-US" dirty="0" smtClean="0">
            <a:solidFill>
              <a:schemeClr val="bg1"/>
            </a:solidFill>
          </a:endParaRPr>
        </a:p>
      </dgm:t>
    </dgm:pt>
    <dgm:pt modelId="{780EC2EB-33EF-435C-AC4D-5D98F68473DE}" type="parTrans" cxnId="{82CFF8FA-8E02-4AB6-8084-F38872ABD644}">
      <dgm:prSet/>
      <dgm:spPr/>
      <dgm:t>
        <a:bodyPr/>
        <a:lstStyle/>
        <a:p>
          <a:endParaRPr lang="en-US"/>
        </a:p>
      </dgm:t>
    </dgm:pt>
    <dgm:pt modelId="{540103CA-ADCE-47DF-AD8E-E167E101CEED}" type="sibTrans" cxnId="{82CFF8FA-8E02-4AB6-8084-F38872ABD644}">
      <dgm:prSet/>
      <dgm:spPr/>
      <dgm:t>
        <a:bodyPr/>
        <a:lstStyle/>
        <a:p>
          <a:endParaRPr lang="en-US"/>
        </a:p>
      </dgm:t>
    </dgm:pt>
    <dgm:pt modelId="{321D3DDE-54E3-45D6-AD1B-E3556C85BF22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Data Source Summary</a:t>
          </a:r>
          <a:endParaRPr lang="en-US" dirty="0" smtClean="0">
            <a:solidFill>
              <a:schemeClr val="bg1"/>
            </a:solidFill>
          </a:endParaRPr>
        </a:p>
      </dgm:t>
    </dgm:pt>
    <dgm:pt modelId="{F57978E8-F6E8-480A-A12E-2AC5FD122D39}" type="parTrans" cxnId="{F13F8B99-BD38-43BC-9B61-086F9DD96134}">
      <dgm:prSet/>
      <dgm:spPr/>
      <dgm:t>
        <a:bodyPr/>
        <a:lstStyle/>
        <a:p>
          <a:endParaRPr lang="en-US"/>
        </a:p>
      </dgm:t>
    </dgm:pt>
    <dgm:pt modelId="{CA9316F7-AEB6-4A4F-963E-ECBFE9CEB471}" type="sibTrans" cxnId="{F13F8B99-BD38-43BC-9B61-086F9DD96134}">
      <dgm:prSet/>
      <dgm:spPr/>
      <dgm:t>
        <a:bodyPr/>
        <a:lstStyle/>
        <a:p>
          <a:endParaRPr lang="en-US"/>
        </a:p>
      </dgm:t>
    </dgm:pt>
    <dgm:pt modelId="{5741A7A9-1EAE-4CDC-BC2E-2D41AE6DB4B5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Data Wrangling &amp; Storage</a:t>
          </a:r>
          <a:endParaRPr lang="en-US" dirty="0" smtClean="0">
            <a:solidFill>
              <a:schemeClr val="bg1"/>
            </a:solidFill>
          </a:endParaRPr>
        </a:p>
      </dgm:t>
    </dgm:pt>
    <dgm:pt modelId="{730B3B31-446D-4540-9493-EEC6AC21AF1C}" type="parTrans" cxnId="{4CCCADF3-7179-40D6-9BCD-623D663AFA8B}">
      <dgm:prSet/>
      <dgm:spPr/>
      <dgm:t>
        <a:bodyPr/>
        <a:lstStyle/>
        <a:p>
          <a:endParaRPr lang="en-US"/>
        </a:p>
      </dgm:t>
    </dgm:pt>
    <dgm:pt modelId="{AB7ED9BC-218A-4AC3-9D10-830287122CD4}" type="sibTrans" cxnId="{4CCCADF3-7179-40D6-9BCD-623D663AFA8B}">
      <dgm:prSet/>
      <dgm:spPr/>
      <dgm:t>
        <a:bodyPr/>
        <a:lstStyle/>
        <a:p>
          <a:endParaRPr lang="en-US"/>
        </a:p>
      </dgm:t>
    </dgm:pt>
    <dgm:pt modelId="{E3CF47C6-0BDD-4EFF-BA2F-3B93EDC23F28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Feature Generation</a:t>
          </a:r>
        </a:p>
      </dgm:t>
    </dgm:pt>
    <dgm:pt modelId="{67FE2409-D987-420B-B68E-13CF6CDAEF1E}" type="parTrans" cxnId="{6AF0352D-3B24-4C3D-8993-801A26273138}">
      <dgm:prSet/>
      <dgm:spPr/>
      <dgm:t>
        <a:bodyPr/>
        <a:lstStyle/>
        <a:p>
          <a:endParaRPr lang="en-US"/>
        </a:p>
      </dgm:t>
    </dgm:pt>
    <dgm:pt modelId="{C00C510C-4669-4206-AE39-113ED2B61970}" type="sibTrans" cxnId="{6AF0352D-3B24-4C3D-8993-801A26273138}">
      <dgm:prSet/>
      <dgm:spPr/>
      <dgm:t>
        <a:bodyPr/>
        <a:lstStyle/>
        <a:p>
          <a:endParaRPr lang="en-US"/>
        </a:p>
      </dgm:t>
    </dgm:pt>
    <dgm:pt modelId="{A781DB78-6795-4663-A8D7-3E1D1436A33E}">
      <dgm:prSet phldrT="[Text]"/>
      <dgm:spPr>
        <a:solidFill>
          <a:srgbClr val="7FC6ED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Conclusion</a:t>
          </a:r>
          <a:endParaRPr lang="en-US" dirty="0">
            <a:solidFill>
              <a:schemeClr val="bg1"/>
            </a:solidFill>
          </a:endParaRPr>
        </a:p>
      </dgm:t>
    </dgm:pt>
    <dgm:pt modelId="{FA507D9E-54E4-4D49-AD22-D947796290F4}" type="parTrans" cxnId="{1CF9298D-3583-471D-AA59-23BD29F9CB74}">
      <dgm:prSet/>
      <dgm:spPr/>
      <dgm:t>
        <a:bodyPr/>
        <a:lstStyle/>
        <a:p>
          <a:endParaRPr lang="en-US"/>
        </a:p>
      </dgm:t>
    </dgm:pt>
    <dgm:pt modelId="{4706338E-4EEE-4D62-ACAB-29A09C93C306}" type="sibTrans" cxnId="{1CF9298D-3583-471D-AA59-23BD29F9CB74}">
      <dgm:prSet/>
      <dgm:spPr/>
      <dgm:t>
        <a:bodyPr/>
        <a:lstStyle/>
        <a:p>
          <a:endParaRPr lang="en-US"/>
        </a:p>
      </dgm:t>
    </dgm:pt>
    <dgm:pt modelId="{E25D1FBF-4278-43E8-8E33-C221EFBA2005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Feature Ranking</a:t>
          </a:r>
        </a:p>
      </dgm:t>
    </dgm:pt>
    <dgm:pt modelId="{86B52D30-B7CE-44AE-A68B-373821BFB6B9}" type="parTrans" cxnId="{1EE6B4B6-6798-45E5-BBF2-0E8B99613D7C}">
      <dgm:prSet/>
      <dgm:spPr/>
      <dgm:t>
        <a:bodyPr/>
        <a:lstStyle/>
        <a:p>
          <a:endParaRPr lang="en-US"/>
        </a:p>
      </dgm:t>
    </dgm:pt>
    <dgm:pt modelId="{5590DE2E-03C1-41E0-BD17-4A6E1CF4C434}" type="sibTrans" cxnId="{1EE6B4B6-6798-45E5-BBF2-0E8B99613D7C}">
      <dgm:prSet/>
      <dgm:spPr/>
      <dgm:t>
        <a:bodyPr/>
        <a:lstStyle/>
        <a:p>
          <a:endParaRPr lang="en-US"/>
        </a:p>
      </dgm:t>
    </dgm:pt>
    <dgm:pt modelId="{1AE3D542-B1A8-4ED4-9F21-807CC00B44E8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Data </a:t>
          </a:r>
          <a:r>
            <a:rPr lang="en-IN" dirty="0" err="1" smtClean="0">
              <a:latin typeface="Trebuchet MS" panose="020B0603020202020204" pitchFamily="34" charset="0"/>
            </a:rPr>
            <a:t>Modeling</a:t>
          </a:r>
          <a:r>
            <a:rPr lang="en-IN" dirty="0" smtClean="0">
              <a:latin typeface="Trebuchet MS" panose="020B0603020202020204" pitchFamily="34" charset="0"/>
            </a:rPr>
            <a:t> &amp; Analysis</a:t>
          </a:r>
        </a:p>
      </dgm:t>
    </dgm:pt>
    <dgm:pt modelId="{6A25DAE0-E9DD-4EE8-B9BA-F35D0E69DFBE}" type="parTrans" cxnId="{B538EEF5-942E-45D9-8C3F-C9ACC62EF5FE}">
      <dgm:prSet/>
      <dgm:spPr/>
      <dgm:t>
        <a:bodyPr/>
        <a:lstStyle/>
        <a:p>
          <a:endParaRPr lang="en-US"/>
        </a:p>
      </dgm:t>
    </dgm:pt>
    <dgm:pt modelId="{99DE72AF-55BE-49A1-A2A7-069F44817DD4}" type="sibTrans" cxnId="{B538EEF5-942E-45D9-8C3F-C9ACC62EF5FE}">
      <dgm:prSet/>
      <dgm:spPr/>
      <dgm:t>
        <a:bodyPr/>
        <a:lstStyle/>
        <a:p>
          <a:endParaRPr lang="en-US"/>
        </a:p>
      </dgm:t>
    </dgm:pt>
    <dgm:pt modelId="{50CF1A23-BB9E-4CE1-994D-A38C3A4BEBD0}">
      <dgm:prSet phldrT="[Text]"/>
      <dgm:spPr>
        <a:solidFill>
          <a:srgbClr val="7FC6ED"/>
        </a:solidFill>
      </dgm:spPr>
      <dgm:t>
        <a:bodyPr/>
        <a:lstStyle/>
        <a:p>
          <a:r>
            <a:rPr lang="en-IN" dirty="0" smtClean="0">
              <a:latin typeface="Trebuchet MS" panose="020B0603020202020204" pitchFamily="34" charset="0"/>
            </a:rPr>
            <a:t>Exploratory Data Analysis</a:t>
          </a:r>
        </a:p>
      </dgm:t>
    </dgm:pt>
    <dgm:pt modelId="{C0A58DCF-04D9-485A-BF50-9112B0C72FFC}" type="sibTrans" cxnId="{22F65DCF-4FB3-4D07-BA86-710717C1AD31}">
      <dgm:prSet/>
      <dgm:spPr/>
      <dgm:t>
        <a:bodyPr/>
        <a:lstStyle/>
        <a:p>
          <a:endParaRPr lang="en-US"/>
        </a:p>
      </dgm:t>
    </dgm:pt>
    <dgm:pt modelId="{1B225603-B942-40F8-B333-4858605BADC3}" type="parTrans" cxnId="{22F65DCF-4FB3-4D07-BA86-710717C1AD31}">
      <dgm:prSet/>
      <dgm:spPr/>
      <dgm:t>
        <a:bodyPr/>
        <a:lstStyle/>
        <a:p>
          <a:endParaRPr lang="en-US"/>
        </a:p>
      </dgm:t>
    </dgm:pt>
    <dgm:pt modelId="{AC3579C3-63C3-42A4-880B-7C0DD89325A4}" type="pres">
      <dgm:prSet presAssocID="{E60CAEF3-8D05-4BBA-9B66-497235E233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F37A3-930E-489A-8A37-EC69652D89D8}" type="pres">
      <dgm:prSet presAssocID="{8DA3A954-597F-4491-8EFB-B13FDE28549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E74EC-F6CF-4DDF-BFEE-0263F423B92D}" type="pres">
      <dgm:prSet presAssocID="{540103CA-ADCE-47DF-AD8E-E167E101CEED}" presName="sibTrans" presStyleCnt="0"/>
      <dgm:spPr/>
    </dgm:pt>
    <dgm:pt modelId="{16FD3757-519F-4E92-996E-342ECEBA1377}" type="pres">
      <dgm:prSet presAssocID="{321D3DDE-54E3-45D6-AD1B-E3556C85BF2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8BC88-722F-4FC6-9CD5-1E937288A4F7}" type="pres">
      <dgm:prSet presAssocID="{CA9316F7-AEB6-4A4F-963E-ECBFE9CEB471}" presName="sibTrans" presStyleCnt="0"/>
      <dgm:spPr/>
    </dgm:pt>
    <dgm:pt modelId="{A709E861-9063-4BCD-9735-EDF74D792F39}" type="pres">
      <dgm:prSet presAssocID="{5741A7A9-1EAE-4CDC-BC2E-2D41AE6DB4B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CDABF-F48C-4C3E-8408-9CFE4BB9B156}" type="pres">
      <dgm:prSet presAssocID="{AB7ED9BC-218A-4AC3-9D10-830287122CD4}" presName="sibTrans" presStyleCnt="0"/>
      <dgm:spPr/>
    </dgm:pt>
    <dgm:pt modelId="{7F1555D9-F477-4D41-9804-BC543CA22496}" type="pres">
      <dgm:prSet presAssocID="{E3CF47C6-0BDD-4EFF-BA2F-3B93EDC23F28}" presName="node" presStyleLbl="node1" presStyleIdx="3" presStyleCnt="8" custLinFactX="-127708" custLinFactY="17690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1BBC-A77B-4A68-9EAB-075B872A5546}" type="pres">
      <dgm:prSet presAssocID="{C00C510C-4669-4206-AE39-113ED2B61970}" presName="sibTrans" presStyleCnt="0"/>
      <dgm:spPr/>
    </dgm:pt>
    <dgm:pt modelId="{EBD83C7A-B6D8-480B-BED5-F8ABC7C8DF7D}" type="pres">
      <dgm:prSet presAssocID="{50CF1A23-BB9E-4CE1-994D-A38C3A4BEBD0}" presName="node" presStyleLbl="node1" presStyleIdx="4" presStyleCnt="8" custLinFactX="138041" custLinFactY="-9909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BB20-1684-4592-8238-74720FF9F009}" type="pres">
      <dgm:prSet presAssocID="{C0A58DCF-04D9-485A-BF50-9112B0C72FFC}" presName="sibTrans" presStyleCnt="0"/>
      <dgm:spPr/>
    </dgm:pt>
    <dgm:pt modelId="{034BE38E-9F30-445F-8042-D3B3516A2C34}" type="pres">
      <dgm:prSet presAssocID="{E25D1FBF-4278-43E8-8E33-C221EFBA200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59308-F057-4708-9DBC-00397581504D}" type="pres">
      <dgm:prSet presAssocID="{5590DE2E-03C1-41E0-BD17-4A6E1CF4C434}" presName="sibTrans" presStyleCnt="0"/>
      <dgm:spPr/>
    </dgm:pt>
    <dgm:pt modelId="{536F437C-1C91-4225-B011-19E22E2250E7}" type="pres">
      <dgm:prSet presAssocID="{1AE3D542-B1A8-4ED4-9F21-807CC00B44E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19873-524D-4C1A-9020-069EAF8CE73E}" type="pres">
      <dgm:prSet presAssocID="{99DE72AF-55BE-49A1-A2A7-069F44817DD4}" presName="sibTrans" presStyleCnt="0"/>
      <dgm:spPr/>
    </dgm:pt>
    <dgm:pt modelId="{DF693FBF-1E3D-48BC-9DEF-3CCFB4FE5397}" type="pres">
      <dgm:prSet presAssocID="{A781DB78-6795-4663-A8D7-3E1D1436A33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0EDEE-6488-4B6F-A254-F9F79CBADDBF}" type="presOf" srcId="{321D3DDE-54E3-45D6-AD1B-E3556C85BF22}" destId="{16FD3757-519F-4E92-996E-342ECEBA1377}" srcOrd="0" destOrd="0" presId="urn:microsoft.com/office/officeart/2005/8/layout/default"/>
    <dgm:cxn modelId="{22F65DCF-4FB3-4D07-BA86-710717C1AD31}" srcId="{E60CAEF3-8D05-4BBA-9B66-497235E233D1}" destId="{50CF1A23-BB9E-4CE1-994D-A38C3A4BEBD0}" srcOrd="4" destOrd="0" parTransId="{1B225603-B942-40F8-B333-4858605BADC3}" sibTransId="{C0A58DCF-04D9-485A-BF50-9112B0C72FFC}"/>
    <dgm:cxn modelId="{3EDBA6D6-DE8E-4CC2-99DB-593097B6F534}" type="presOf" srcId="{5741A7A9-1EAE-4CDC-BC2E-2D41AE6DB4B5}" destId="{A709E861-9063-4BCD-9735-EDF74D792F39}" srcOrd="0" destOrd="0" presId="urn:microsoft.com/office/officeart/2005/8/layout/default"/>
    <dgm:cxn modelId="{96E7B451-4DD9-4CFB-8483-78E8989DCBA4}" type="presOf" srcId="{E25D1FBF-4278-43E8-8E33-C221EFBA2005}" destId="{034BE38E-9F30-445F-8042-D3B3516A2C34}" srcOrd="0" destOrd="0" presId="urn:microsoft.com/office/officeart/2005/8/layout/default"/>
    <dgm:cxn modelId="{F13F8B99-BD38-43BC-9B61-086F9DD96134}" srcId="{E60CAEF3-8D05-4BBA-9B66-497235E233D1}" destId="{321D3DDE-54E3-45D6-AD1B-E3556C85BF22}" srcOrd="1" destOrd="0" parTransId="{F57978E8-F6E8-480A-A12E-2AC5FD122D39}" sibTransId="{CA9316F7-AEB6-4A4F-963E-ECBFE9CEB471}"/>
    <dgm:cxn modelId="{B538EEF5-942E-45D9-8C3F-C9ACC62EF5FE}" srcId="{E60CAEF3-8D05-4BBA-9B66-497235E233D1}" destId="{1AE3D542-B1A8-4ED4-9F21-807CC00B44E8}" srcOrd="6" destOrd="0" parTransId="{6A25DAE0-E9DD-4EE8-B9BA-F35D0E69DFBE}" sibTransId="{99DE72AF-55BE-49A1-A2A7-069F44817DD4}"/>
    <dgm:cxn modelId="{6AF0352D-3B24-4C3D-8993-801A26273138}" srcId="{E60CAEF3-8D05-4BBA-9B66-497235E233D1}" destId="{E3CF47C6-0BDD-4EFF-BA2F-3B93EDC23F28}" srcOrd="3" destOrd="0" parTransId="{67FE2409-D987-420B-B68E-13CF6CDAEF1E}" sibTransId="{C00C510C-4669-4206-AE39-113ED2B61970}"/>
    <dgm:cxn modelId="{1CF9298D-3583-471D-AA59-23BD29F9CB74}" srcId="{E60CAEF3-8D05-4BBA-9B66-497235E233D1}" destId="{A781DB78-6795-4663-A8D7-3E1D1436A33E}" srcOrd="7" destOrd="0" parTransId="{FA507D9E-54E4-4D49-AD22-D947796290F4}" sibTransId="{4706338E-4EEE-4D62-ACAB-29A09C93C306}"/>
    <dgm:cxn modelId="{82CFF8FA-8E02-4AB6-8084-F38872ABD644}" srcId="{E60CAEF3-8D05-4BBA-9B66-497235E233D1}" destId="{8DA3A954-597F-4491-8EFB-B13FDE285497}" srcOrd="0" destOrd="0" parTransId="{780EC2EB-33EF-435C-AC4D-5D98F68473DE}" sibTransId="{540103CA-ADCE-47DF-AD8E-E167E101CEED}"/>
    <dgm:cxn modelId="{4CCCADF3-7179-40D6-9BCD-623D663AFA8B}" srcId="{E60CAEF3-8D05-4BBA-9B66-497235E233D1}" destId="{5741A7A9-1EAE-4CDC-BC2E-2D41AE6DB4B5}" srcOrd="2" destOrd="0" parTransId="{730B3B31-446D-4540-9493-EEC6AC21AF1C}" sibTransId="{AB7ED9BC-218A-4AC3-9D10-830287122CD4}"/>
    <dgm:cxn modelId="{5B234BF2-45FA-4B87-A748-8E951BD95C88}" type="presOf" srcId="{E3CF47C6-0BDD-4EFF-BA2F-3B93EDC23F28}" destId="{7F1555D9-F477-4D41-9804-BC543CA22496}" srcOrd="0" destOrd="0" presId="urn:microsoft.com/office/officeart/2005/8/layout/default"/>
    <dgm:cxn modelId="{B789FB13-2BB6-4613-9C01-638C8DFC1C78}" type="presOf" srcId="{A781DB78-6795-4663-A8D7-3E1D1436A33E}" destId="{DF693FBF-1E3D-48BC-9DEF-3CCFB4FE5397}" srcOrd="0" destOrd="0" presId="urn:microsoft.com/office/officeart/2005/8/layout/default"/>
    <dgm:cxn modelId="{FC488DB6-AEFE-4C0E-8C4A-66276E2D86E2}" type="presOf" srcId="{50CF1A23-BB9E-4CE1-994D-A38C3A4BEBD0}" destId="{EBD83C7A-B6D8-480B-BED5-F8ABC7C8DF7D}" srcOrd="0" destOrd="0" presId="urn:microsoft.com/office/officeart/2005/8/layout/default"/>
    <dgm:cxn modelId="{6062749D-5182-45F4-85C0-4D2D17254EFC}" type="presOf" srcId="{E60CAEF3-8D05-4BBA-9B66-497235E233D1}" destId="{AC3579C3-63C3-42A4-880B-7C0DD89325A4}" srcOrd="0" destOrd="0" presId="urn:microsoft.com/office/officeart/2005/8/layout/default"/>
    <dgm:cxn modelId="{1EE6B4B6-6798-45E5-BBF2-0E8B99613D7C}" srcId="{E60CAEF3-8D05-4BBA-9B66-497235E233D1}" destId="{E25D1FBF-4278-43E8-8E33-C221EFBA2005}" srcOrd="5" destOrd="0" parTransId="{86B52D30-B7CE-44AE-A68B-373821BFB6B9}" sibTransId="{5590DE2E-03C1-41E0-BD17-4A6E1CF4C434}"/>
    <dgm:cxn modelId="{AE12120B-8C2C-43C8-839B-612CA76F6A57}" type="presOf" srcId="{1AE3D542-B1A8-4ED4-9F21-807CC00B44E8}" destId="{536F437C-1C91-4225-B011-19E22E2250E7}" srcOrd="0" destOrd="0" presId="urn:microsoft.com/office/officeart/2005/8/layout/default"/>
    <dgm:cxn modelId="{6C156774-1483-4740-98A7-BADE6FC838EB}" type="presOf" srcId="{8DA3A954-597F-4491-8EFB-B13FDE285497}" destId="{1A6F37A3-930E-489A-8A37-EC69652D89D8}" srcOrd="0" destOrd="0" presId="urn:microsoft.com/office/officeart/2005/8/layout/default"/>
    <dgm:cxn modelId="{AF1AC9F4-5748-4042-929B-CD4932651946}" type="presParOf" srcId="{AC3579C3-63C3-42A4-880B-7C0DD89325A4}" destId="{1A6F37A3-930E-489A-8A37-EC69652D89D8}" srcOrd="0" destOrd="0" presId="urn:microsoft.com/office/officeart/2005/8/layout/default"/>
    <dgm:cxn modelId="{3158ECC8-2529-485A-809C-42585C1BD7FC}" type="presParOf" srcId="{AC3579C3-63C3-42A4-880B-7C0DD89325A4}" destId="{03EE74EC-F6CF-4DDF-BFEE-0263F423B92D}" srcOrd="1" destOrd="0" presId="urn:microsoft.com/office/officeart/2005/8/layout/default"/>
    <dgm:cxn modelId="{40407DFD-181B-458A-ACD1-BF678A262800}" type="presParOf" srcId="{AC3579C3-63C3-42A4-880B-7C0DD89325A4}" destId="{16FD3757-519F-4E92-996E-342ECEBA1377}" srcOrd="2" destOrd="0" presId="urn:microsoft.com/office/officeart/2005/8/layout/default"/>
    <dgm:cxn modelId="{4070C6C2-00C8-4F7C-9A66-EFE3E7D0E0CB}" type="presParOf" srcId="{AC3579C3-63C3-42A4-880B-7C0DD89325A4}" destId="{3BB8BC88-722F-4FC6-9CD5-1E937288A4F7}" srcOrd="3" destOrd="0" presId="urn:microsoft.com/office/officeart/2005/8/layout/default"/>
    <dgm:cxn modelId="{544FCEAE-B792-4696-9DFC-A0EEC4023F5D}" type="presParOf" srcId="{AC3579C3-63C3-42A4-880B-7C0DD89325A4}" destId="{A709E861-9063-4BCD-9735-EDF74D792F39}" srcOrd="4" destOrd="0" presId="urn:microsoft.com/office/officeart/2005/8/layout/default"/>
    <dgm:cxn modelId="{C6570D7A-1F55-475D-9B35-1562005E20A4}" type="presParOf" srcId="{AC3579C3-63C3-42A4-880B-7C0DD89325A4}" destId="{C6DCDABF-F48C-4C3E-8408-9CFE4BB9B156}" srcOrd="5" destOrd="0" presId="urn:microsoft.com/office/officeart/2005/8/layout/default"/>
    <dgm:cxn modelId="{8F61345A-854D-49AF-82FE-EC31B983C2CB}" type="presParOf" srcId="{AC3579C3-63C3-42A4-880B-7C0DD89325A4}" destId="{7F1555D9-F477-4D41-9804-BC543CA22496}" srcOrd="6" destOrd="0" presId="urn:microsoft.com/office/officeart/2005/8/layout/default"/>
    <dgm:cxn modelId="{5B79E152-F1C1-48B6-BA59-F030C5D6B6F9}" type="presParOf" srcId="{AC3579C3-63C3-42A4-880B-7C0DD89325A4}" destId="{10691BBC-A77B-4A68-9EAB-075B872A5546}" srcOrd="7" destOrd="0" presId="urn:microsoft.com/office/officeart/2005/8/layout/default"/>
    <dgm:cxn modelId="{020122DC-7A17-4E82-916A-DA553717B78E}" type="presParOf" srcId="{AC3579C3-63C3-42A4-880B-7C0DD89325A4}" destId="{EBD83C7A-B6D8-480B-BED5-F8ABC7C8DF7D}" srcOrd="8" destOrd="0" presId="urn:microsoft.com/office/officeart/2005/8/layout/default"/>
    <dgm:cxn modelId="{C79F754C-4ACC-497B-890A-5787F2BBBA31}" type="presParOf" srcId="{AC3579C3-63C3-42A4-880B-7C0DD89325A4}" destId="{4E79BB20-1684-4592-8238-74720FF9F009}" srcOrd="9" destOrd="0" presId="urn:microsoft.com/office/officeart/2005/8/layout/default"/>
    <dgm:cxn modelId="{908478A0-2F0F-408C-88EB-D0F482BA5805}" type="presParOf" srcId="{AC3579C3-63C3-42A4-880B-7C0DD89325A4}" destId="{034BE38E-9F30-445F-8042-D3B3516A2C34}" srcOrd="10" destOrd="0" presId="urn:microsoft.com/office/officeart/2005/8/layout/default"/>
    <dgm:cxn modelId="{711AC2F2-8D42-4EF0-9F84-2DD6AF6172DA}" type="presParOf" srcId="{AC3579C3-63C3-42A4-880B-7C0DD89325A4}" destId="{BD459308-F057-4708-9DBC-00397581504D}" srcOrd="11" destOrd="0" presId="urn:microsoft.com/office/officeart/2005/8/layout/default"/>
    <dgm:cxn modelId="{50D4AFFB-9E9F-4C61-A634-454C186E641A}" type="presParOf" srcId="{AC3579C3-63C3-42A4-880B-7C0DD89325A4}" destId="{536F437C-1C91-4225-B011-19E22E2250E7}" srcOrd="12" destOrd="0" presId="urn:microsoft.com/office/officeart/2005/8/layout/default"/>
    <dgm:cxn modelId="{ED5CE1EB-DD71-45BB-9C8E-7AF35D244CB0}" type="presParOf" srcId="{AC3579C3-63C3-42A4-880B-7C0DD89325A4}" destId="{9D419873-524D-4C1A-9020-069EAF8CE73E}" srcOrd="13" destOrd="0" presId="urn:microsoft.com/office/officeart/2005/8/layout/default"/>
    <dgm:cxn modelId="{0B19008A-DF73-4FFF-B03F-55B898B0E977}" type="presParOf" srcId="{AC3579C3-63C3-42A4-880B-7C0DD89325A4}" destId="{DF693FBF-1E3D-48BC-9DEF-3CCFB4FE539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37A3-930E-489A-8A37-EC69652D89D8}">
      <dsp:nvSpPr>
        <dsp:cNvPr id="0" name=""/>
        <dsp:cNvSpPr/>
      </dsp:nvSpPr>
      <dsp:spPr>
        <a:xfrm>
          <a:off x="2445" y="653598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Project Background</a:t>
          </a:r>
          <a:endParaRPr lang="en-US" sz="2400" kern="1200" dirty="0" smtClean="0">
            <a:solidFill>
              <a:schemeClr val="bg1"/>
            </a:solidFill>
          </a:endParaRPr>
        </a:p>
      </dsp:txBody>
      <dsp:txXfrm>
        <a:off x="2445" y="653598"/>
        <a:ext cx="1939825" cy="1163895"/>
      </dsp:txXfrm>
    </dsp:sp>
    <dsp:sp modelId="{16FD3757-519F-4E92-996E-342ECEBA1377}">
      <dsp:nvSpPr>
        <dsp:cNvPr id="0" name=""/>
        <dsp:cNvSpPr/>
      </dsp:nvSpPr>
      <dsp:spPr>
        <a:xfrm>
          <a:off x="2136253" y="653598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Data Source Summary</a:t>
          </a:r>
          <a:endParaRPr lang="en-US" sz="2400" kern="1200" dirty="0" smtClean="0">
            <a:solidFill>
              <a:schemeClr val="bg1"/>
            </a:solidFill>
          </a:endParaRPr>
        </a:p>
      </dsp:txBody>
      <dsp:txXfrm>
        <a:off x="2136253" y="653598"/>
        <a:ext cx="1939825" cy="1163895"/>
      </dsp:txXfrm>
    </dsp:sp>
    <dsp:sp modelId="{A709E861-9063-4BCD-9735-EDF74D792F39}">
      <dsp:nvSpPr>
        <dsp:cNvPr id="0" name=""/>
        <dsp:cNvSpPr/>
      </dsp:nvSpPr>
      <dsp:spPr>
        <a:xfrm>
          <a:off x="4270061" y="653598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Data Wrangling &amp; Storage</a:t>
          </a:r>
          <a:endParaRPr lang="en-US" sz="2400" kern="1200" dirty="0" smtClean="0">
            <a:solidFill>
              <a:schemeClr val="bg1"/>
            </a:solidFill>
          </a:endParaRPr>
        </a:p>
      </dsp:txBody>
      <dsp:txXfrm>
        <a:off x="4270061" y="653598"/>
        <a:ext cx="1939825" cy="1163895"/>
      </dsp:txXfrm>
    </dsp:sp>
    <dsp:sp modelId="{7F1555D9-F477-4D41-9804-BC543CA22496}">
      <dsp:nvSpPr>
        <dsp:cNvPr id="0" name=""/>
        <dsp:cNvSpPr/>
      </dsp:nvSpPr>
      <dsp:spPr>
        <a:xfrm>
          <a:off x="46905" y="2023387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Feature Generation</a:t>
          </a:r>
        </a:p>
      </dsp:txBody>
      <dsp:txXfrm>
        <a:off x="46905" y="2023387"/>
        <a:ext cx="1939825" cy="1163895"/>
      </dsp:txXfrm>
    </dsp:sp>
    <dsp:sp modelId="{EBD83C7A-B6D8-480B-BED5-F8ABC7C8DF7D}">
      <dsp:nvSpPr>
        <dsp:cNvPr id="0" name=""/>
        <dsp:cNvSpPr/>
      </dsp:nvSpPr>
      <dsp:spPr>
        <a:xfrm>
          <a:off x="6406315" y="732250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Exploratory Data Analysis</a:t>
          </a:r>
        </a:p>
      </dsp:txBody>
      <dsp:txXfrm>
        <a:off x="6406315" y="732250"/>
        <a:ext cx="1939825" cy="1163895"/>
      </dsp:txXfrm>
    </dsp:sp>
    <dsp:sp modelId="{034BE38E-9F30-445F-8042-D3B3516A2C34}">
      <dsp:nvSpPr>
        <dsp:cNvPr id="0" name=""/>
        <dsp:cNvSpPr/>
      </dsp:nvSpPr>
      <dsp:spPr>
        <a:xfrm>
          <a:off x="2136253" y="2011476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Feature Ranking</a:t>
          </a:r>
        </a:p>
      </dsp:txBody>
      <dsp:txXfrm>
        <a:off x="2136253" y="2011476"/>
        <a:ext cx="1939825" cy="1163895"/>
      </dsp:txXfrm>
    </dsp:sp>
    <dsp:sp modelId="{536F437C-1C91-4225-B011-19E22E2250E7}">
      <dsp:nvSpPr>
        <dsp:cNvPr id="0" name=""/>
        <dsp:cNvSpPr/>
      </dsp:nvSpPr>
      <dsp:spPr>
        <a:xfrm>
          <a:off x="4270061" y="2011476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rebuchet MS" panose="020B0603020202020204" pitchFamily="34" charset="0"/>
            </a:rPr>
            <a:t>Data </a:t>
          </a:r>
          <a:r>
            <a:rPr lang="en-IN" sz="2400" kern="1200" dirty="0" err="1" smtClean="0">
              <a:latin typeface="Trebuchet MS" panose="020B0603020202020204" pitchFamily="34" charset="0"/>
            </a:rPr>
            <a:t>Modeling</a:t>
          </a:r>
          <a:r>
            <a:rPr lang="en-IN" sz="2400" kern="1200" dirty="0" smtClean="0">
              <a:latin typeface="Trebuchet MS" panose="020B0603020202020204" pitchFamily="34" charset="0"/>
            </a:rPr>
            <a:t> &amp; Analysis</a:t>
          </a:r>
        </a:p>
      </dsp:txBody>
      <dsp:txXfrm>
        <a:off x="4270061" y="2011476"/>
        <a:ext cx="1939825" cy="1163895"/>
      </dsp:txXfrm>
    </dsp:sp>
    <dsp:sp modelId="{DF693FBF-1E3D-48BC-9DEF-3CCFB4FE5397}">
      <dsp:nvSpPr>
        <dsp:cNvPr id="0" name=""/>
        <dsp:cNvSpPr/>
      </dsp:nvSpPr>
      <dsp:spPr>
        <a:xfrm>
          <a:off x="6403870" y="2011476"/>
          <a:ext cx="1939825" cy="1163895"/>
        </a:xfrm>
        <a:prstGeom prst="rect">
          <a:avLst/>
        </a:prstGeom>
        <a:solidFill>
          <a:srgbClr val="7FC6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Conclusion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403870" y="2011476"/>
        <a:ext cx="1939825" cy="116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13.08.2020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Submmited By Nandan Dutta Roll No. 19125760058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13.08.2020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Submmited By Nandan Dutta Roll No. 19125760058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tm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kirans\AppData\Local\Microsoft\Windows\INetCache\Content.MSO\29A1E9B2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06" y="1169713"/>
            <a:ext cx="3190875" cy="94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kirans\AppData\Local\Microsoft\Windows\INetCache\Content.MSO\EA9AFE15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9" y="5268471"/>
            <a:ext cx="2516178" cy="7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706782" y="2810934"/>
            <a:ext cx="11485218" cy="4144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Submitted to </a:t>
            </a:r>
            <a:r>
              <a:rPr lang="en-IN" sz="2800" dirty="0" err="1" smtClean="0"/>
              <a:t>Manipal</a:t>
            </a:r>
            <a:r>
              <a:rPr lang="en-IN" sz="2800" dirty="0" smtClean="0"/>
              <a:t> Academy of Higher Education towards the partial fulfilment of the Requirements for the Degree of Post Graduate Diploma in Data Science</a:t>
            </a:r>
            <a:br>
              <a:rPr lang="en-IN" sz="2800" dirty="0" smtClean="0"/>
            </a:br>
            <a:r>
              <a:rPr lang="en-IN" sz="2800" dirty="0" smtClean="0"/>
              <a:t>                                             </a:t>
            </a:r>
          </a:p>
          <a:p>
            <a:pPr algn="ctr"/>
            <a:endParaRPr lang="en-IN" sz="28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SUBMITTED BY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Nandan Dutta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19125760058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69" y="0"/>
            <a:ext cx="990738" cy="1028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49688" y="218115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78950"/>
            <a:r>
              <a:rPr lang="en-US" dirty="0">
                <a:latin typeface="Trebuchet MS" panose="020B0603020202020204" pitchFamily="34" charset="0"/>
              </a:rPr>
              <a:t>Distribution of Days Since Prior Order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4" y="2950930"/>
            <a:ext cx="869779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1" y="0"/>
            <a:ext cx="990738" cy="1028844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2" y="2588393"/>
            <a:ext cx="8688012" cy="3553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5422" y="178604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85700"/>
            <a:r>
              <a:rPr lang="en-US" dirty="0">
                <a:latin typeface="Trebuchet MS" panose="020B0603020202020204" pitchFamily="34" charset="0"/>
              </a:rPr>
              <a:t>Number of Orders per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47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20622" y="17296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85340"/>
            <a:r>
              <a:rPr lang="en-US" dirty="0">
                <a:latin typeface="Trebuchet MS" panose="020B0603020202020204" pitchFamily="34" charset="0"/>
              </a:rPr>
              <a:t>Order Count per Day of the Week</a:t>
            </a:r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2" y="2624596"/>
            <a:ext cx="84308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0" y="0"/>
            <a:ext cx="990738" cy="1028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4150" y="1912245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Distribution of order count per hour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4" y="2510294"/>
            <a:ext cx="938343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8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1734" y="171831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82200" algn="ctr"/>
            <a:r>
              <a:rPr lang="en-IN" dirty="0">
                <a:latin typeface="Trebuchet MS" panose="020B0603020202020204" pitchFamily="34" charset="0"/>
              </a:rPr>
              <a:t>Order distribution by Department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36" y="2607656"/>
            <a:ext cx="823074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8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25600" y="165057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76400" algn="ctr"/>
            <a:r>
              <a:rPr lang="en-US" dirty="0">
                <a:latin typeface="Trebuchet MS" panose="020B0603020202020204" pitchFamily="34" charset="0"/>
              </a:rPr>
              <a:t>Order traffic per hour by Department type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2" y="2559165"/>
            <a:ext cx="873564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25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11820" y="2081579"/>
            <a:ext cx="435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Top </a:t>
            </a:r>
            <a:r>
              <a:rPr lang="en-IN" dirty="0"/>
              <a:t>most ordered products are produce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83" y="2643649"/>
            <a:ext cx="429637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3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5540" y="2115445"/>
            <a:ext cx="251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Top most </a:t>
            </a:r>
            <a:r>
              <a:rPr lang="en-IN" dirty="0" smtClean="0"/>
              <a:t>aisle ordered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1" y="2738341"/>
            <a:ext cx="436305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92" y="-3158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5540" y="2115445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Days between second and first orders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03" y="2995330"/>
            <a:ext cx="7011926" cy="13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80" y="0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2263" y="1859536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User distribution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9" y="2228868"/>
            <a:ext cx="949775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28" y="470270"/>
            <a:ext cx="6138601" cy="1517356"/>
          </a:xfrm>
        </p:spPr>
        <p:txBody>
          <a:bodyPr/>
          <a:lstStyle/>
          <a:p>
            <a:pPr algn="just"/>
            <a:r>
              <a:rPr lang="en-US" dirty="0" smtClean="0"/>
              <a:t>Customer Order Date Prediction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828" y="3363056"/>
            <a:ext cx="7014754" cy="1261195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Your most unhappy customers are your greatest source of learning</a:t>
            </a:r>
          </a:p>
          <a:p>
            <a:r>
              <a:rPr lang="en-US" b="0" dirty="0" smtClean="0"/>
              <a:t>….Bill Gates</a:t>
            </a:r>
          </a:p>
          <a:p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1550541" cy="949829"/>
          </a:xfrm>
        </p:spPr>
        <p:txBody>
          <a:bodyPr/>
          <a:lstStyle/>
          <a:p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May</a:t>
            </a:r>
            <a:br>
              <a:rPr lang="en-US" dirty="0" smtClean="0"/>
            </a:br>
            <a:r>
              <a:rPr lang="en-US" dirty="0" smtClean="0"/>
              <a:t>2020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27" b="89817" l="18612" r="66438">
                        <a14:backgroundMark x1="46148" y1="52517" x2="46148" y2="52517"/>
                      </a14:backgroundRemoval>
                    </a14:imgEffect>
                  </a14:imgLayer>
                </a14:imgProps>
              </a:ext>
            </a:extLst>
          </a:blip>
          <a:srcRect l="14573" r="421"/>
          <a:stretch/>
        </p:blipFill>
        <p:spPr>
          <a:xfrm>
            <a:off x="6622868" y="0"/>
            <a:ext cx="5569131" cy="5949573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10" y="4920729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14" y="0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4864" y="185953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Percentage of Users reorders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91" y="2701389"/>
            <a:ext cx="478221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1" y="123736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82655" y="2044202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Percentage of Users reordered biweekly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78" y="2777018"/>
            <a:ext cx="440116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1" y="123736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58994" y="204420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User </a:t>
            </a:r>
            <a:r>
              <a:rPr lang="en-IN" dirty="0" smtClean="0"/>
              <a:t>distribution Biweekly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1" y="2525256"/>
            <a:ext cx="934532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69" y="8131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9023" y="167487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76400" algn="ctr"/>
            <a:r>
              <a:rPr lang="en-US" dirty="0">
                <a:latin typeface="Trebuchet MS" panose="020B0603020202020204" pitchFamily="34" charset="0"/>
              </a:rPr>
              <a:t>Order traffic per hour by Department type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16" y="2312237"/>
            <a:ext cx="790685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>
                <a:latin typeface="Trebuchet MS" panose="020B0603020202020204" pitchFamily="34" charset="0"/>
              </a:rPr>
              <a:t>Feature Generation</a:t>
            </a:r>
            <a:endParaRPr lang="en-IN" sz="44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9" y="0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622" y="2271863"/>
            <a:ext cx="54423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Through preliminary EDA three distinct groups of next purchase day became </a:t>
            </a:r>
            <a:r>
              <a:rPr lang="en-US" dirty="0" smtClean="0">
                <a:latin typeface="Trebuchet MS" panose="020B0603020202020204" pitchFamily="34" charset="0"/>
              </a:rPr>
              <a:t>evident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1400" dirty="0">
                <a:latin typeface="Wingdings 3" panose="05040102010807070707" pitchFamily="18" charset="2"/>
              </a:rPr>
              <a:t></a:t>
            </a:r>
            <a:r>
              <a:rPr lang="en-US" dirty="0">
                <a:latin typeface="Trebuchet MS" panose="020B0603020202020204" pitchFamily="34" charset="0"/>
              </a:rPr>
              <a:t>Target defined as next purchase day for users grouped by 0-7 days, 8-29 days, and 30+days</a:t>
            </a:r>
          </a:p>
          <a:p>
            <a:r>
              <a:rPr lang="en-IN" sz="1400" dirty="0">
                <a:latin typeface="Wingdings 3" panose="05040102010807070707" pitchFamily="18" charset="2"/>
              </a:rPr>
              <a:t></a:t>
            </a:r>
            <a:r>
              <a:rPr lang="en-IN" dirty="0">
                <a:latin typeface="Trebuchet MS" panose="020B0603020202020204" pitchFamily="34" charset="0"/>
              </a:rPr>
              <a:t>Multiclass Classification problem</a:t>
            </a:r>
          </a:p>
          <a:p>
            <a:r>
              <a:rPr lang="en-US" sz="1400" dirty="0">
                <a:latin typeface="Wingdings 3" panose="05040102010807070707" pitchFamily="18" charset="2"/>
              </a:rPr>
              <a:t></a:t>
            </a:r>
            <a:r>
              <a:rPr lang="en-US" dirty="0">
                <a:latin typeface="Trebuchet MS" panose="020B0603020202020204" pitchFamily="34" charset="0"/>
              </a:rPr>
              <a:t>Assigned labels to each group; 0-7 days assigned “0”; 8-29 days assigned “1”; 30+ days assigned “2”</a:t>
            </a:r>
          </a:p>
          <a:p>
            <a:r>
              <a:rPr lang="en-US" sz="1400" dirty="0">
                <a:latin typeface="Wingdings 3" panose="05040102010807070707" pitchFamily="18" charset="2"/>
              </a:rPr>
              <a:t></a:t>
            </a:r>
            <a:r>
              <a:rPr lang="en-US" dirty="0">
                <a:latin typeface="Trebuchet MS" panose="020B0603020202020204" pitchFamily="34" charset="0"/>
              </a:rPr>
              <a:t>Feature generation based upon intuitive predictive qualities from dataset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34" y="2812713"/>
            <a:ext cx="334374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8" y="0"/>
            <a:ext cx="990738" cy="10288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2" y="3305157"/>
            <a:ext cx="323895" cy="247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956" y="556095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Feature Generation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754" y="1921626"/>
            <a:ext cx="108824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2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42 total feature included in </a:t>
            </a:r>
            <a:r>
              <a:rPr lang="en-US" sz="2000" dirty="0" smtClean="0">
                <a:latin typeface="Trebuchet MS" panose="020B0603020202020204" pitchFamily="34" charset="0"/>
              </a:rPr>
              <a:t>dataset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Examples of features created </a:t>
            </a:r>
            <a:r>
              <a:rPr lang="en-US" sz="2000" dirty="0" smtClean="0">
                <a:latin typeface="Trebuchet MS" panose="020B0603020202020204" pitchFamily="34" charset="0"/>
              </a:rPr>
              <a:t>include : </a:t>
            </a:r>
            <a:r>
              <a:rPr lang="en-US" dirty="0" smtClean="0">
                <a:latin typeface="Trebuchet MS" panose="020B0603020202020204" pitchFamily="34" charset="0"/>
              </a:rPr>
              <a:t>Number </a:t>
            </a:r>
            <a:r>
              <a:rPr lang="en-US" dirty="0">
                <a:latin typeface="Trebuchet MS" panose="020B0603020202020204" pitchFamily="34" charset="0"/>
              </a:rPr>
              <a:t>of inactive days per </a:t>
            </a:r>
            <a:r>
              <a:rPr lang="en-US" dirty="0" smtClean="0">
                <a:latin typeface="Trebuchet MS" panose="020B0603020202020204" pitchFamily="34" charset="0"/>
              </a:rPr>
              <a:t>user</a:t>
            </a: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Number of unique products ordered by </a:t>
            </a:r>
            <a:r>
              <a:rPr lang="en-US" dirty="0" smtClean="0">
                <a:latin typeface="Trebuchet MS" panose="020B0603020202020204" pitchFamily="34" charset="0"/>
              </a:rPr>
              <a:t>user</a:t>
            </a: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Number of reordered products by </a:t>
            </a:r>
            <a:r>
              <a:rPr lang="en-US" dirty="0" smtClean="0">
                <a:latin typeface="Trebuchet MS" panose="020B0603020202020204" pitchFamily="34" charset="0"/>
              </a:rPr>
              <a:t>user</a:t>
            </a: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Preferred day of week for order by </a:t>
            </a:r>
            <a:r>
              <a:rPr lang="en-US" dirty="0" smtClean="0">
                <a:latin typeface="Trebuchet MS" panose="020B0603020202020204" pitchFamily="34" charset="0"/>
              </a:rPr>
              <a:t>user Preferred </a:t>
            </a:r>
            <a:r>
              <a:rPr lang="en-US" dirty="0">
                <a:latin typeface="Trebuchet MS" panose="020B0603020202020204" pitchFamily="34" charset="0"/>
              </a:rPr>
              <a:t>hour of day by </a:t>
            </a:r>
            <a:r>
              <a:rPr lang="en-US" dirty="0" err="1">
                <a:latin typeface="Trebuchet MS" panose="020B0603020202020204" pitchFamily="34" charset="0"/>
              </a:rPr>
              <a:t>user</a:t>
            </a:r>
            <a:r>
              <a:rPr lang="en-US" sz="1600" dirty="0" err="1">
                <a:latin typeface="Trebuchet MS" panose="020B0603020202020204" pitchFamily="34" charset="0"/>
              </a:rPr>
              <a:t>Encoded</a:t>
            </a:r>
            <a:r>
              <a:rPr lang="en-US" sz="1600" dirty="0">
                <a:latin typeface="Trebuchet MS" panose="020B0603020202020204" pitchFamily="34" charset="0"/>
              </a:rPr>
              <a:t> (Morning=0; Afternoon=1; Night </a:t>
            </a:r>
            <a:r>
              <a:rPr lang="en-US" sz="1600" dirty="0" smtClean="0">
                <a:latin typeface="Trebuchet MS" panose="020B0603020202020204" pitchFamily="34" charset="0"/>
              </a:rPr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Number of perishable items by </a:t>
            </a:r>
            <a:r>
              <a:rPr lang="en-US" dirty="0" err="1" smtClean="0">
                <a:latin typeface="Trebuchet MS" panose="020B0603020202020204" pitchFamily="34" charset="0"/>
              </a:rPr>
              <a:t>user</a:t>
            </a:r>
            <a:r>
              <a:rPr lang="en-US" sz="1600" dirty="0" err="1" smtClean="0">
                <a:latin typeface="Trebuchet MS" panose="020B0603020202020204" pitchFamily="34" charset="0"/>
              </a:rPr>
              <a:t>Bakery</a:t>
            </a:r>
            <a:r>
              <a:rPr lang="en-US" sz="1600" dirty="0" smtClean="0">
                <a:latin typeface="Trebuchet MS" panose="020B0603020202020204" pitchFamily="34" charset="0"/>
              </a:rPr>
              <a:t>, Produce, Meat, Seafood, Dairy defined as perishable</a:t>
            </a:r>
            <a:endParaRPr lang="en-IN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Number of food vs nonfood items purchased by </a:t>
            </a:r>
            <a:r>
              <a:rPr lang="en-US" dirty="0" smtClean="0">
                <a:latin typeface="Trebuchet MS" panose="020B0603020202020204" pitchFamily="34" charset="0"/>
              </a:rPr>
              <a:t>user</a:t>
            </a: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Mode of department type of first product added to cart by user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29" y="218371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Feature Ranking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78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04533" y="146995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76110"/>
            <a:r>
              <a:rPr lang="en-IN" dirty="0">
                <a:latin typeface="Trebuchet MS" panose="020B0603020202020204" pitchFamily="34" charset="0"/>
              </a:rPr>
              <a:t>Yellowbrick2D Rank </a:t>
            </a:r>
            <a:r>
              <a:rPr lang="en-IN" dirty="0" smtClean="0">
                <a:latin typeface="Trebuchet MS" panose="020B0603020202020204" pitchFamily="34" charset="0"/>
              </a:rPr>
              <a:t>– Feature </a:t>
            </a:r>
            <a:r>
              <a:rPr lang="en-IN" dirty="0">
                <a:latin typeface="Trebuchet MS" panose="020B0603020202020204" pitchFamily="34" charset="0"/>
              </a:rPr>
              <a:t>Ranking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0" y="1919312"/>
            <a:ext cx="6475443" cy="48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dirty="0"/>
              <a:t>Feature Plot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13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3289" y="15264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92610"/>
            <a:r>
              <a:rPr lang="en-US" dirty="0">
                <a:latin typeface="Trebuchet MS" panose="020B0603020202020204" pitchFamily="34" charset="0"/>
              </a:rPr>
              <a:t>Plot Top 3 Features Relative to Target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29" y="2181622"/>
            <a:ext cx="545858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Model selection process </a:t>
            </a:r>
            <a:r>
              <a:rPr lang="en-IN" dirty="0" smtClean="0">
                <a:latin typeface="Trebuchet MS" panose="020B0603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Used Cross Validation method to evaluate the performance of different models </a:t>
            </a:r>
            <a:r>
              <a:rPr lang="en-IN" dirty="0" smtClean="0">
                <a:latin typeface="Trebuchet MS" panose="020B0603020202020204" pitchFamily="34" charset="0"/>
              </a:rPr>
              <a:t>: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 smtClean="0">
                <a:latin typeface="Trebuchet MS" panose="020B0603020202020204" pitchFamily="34" charset="0"/>
              </a:rPr>
              <a:t>         Tried </a:t>
            </a:r>
            <a:r>
              <a:rPr lang="en-IN" dirty="0">
                <a:latin typeface="Trebuchet MS" panose="020B0603020202020204" pitchFamily="34" charset="0"/>
              </a:rPr>
              <a:t>different classification models from </a:t>
            </a:r>
            <a:r>
              <a:rPr lang="en-IN" dirty="0" err="1">
                <a:latin typeface="Trebuchet MS" panose="020B0603020202020204" pitchFamily="34" charset="0"/>
              </a:rPr>
              <a:t>sklearn</a:t>
            </a:r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 smtClean="0">
                <a:latin typeface="Trebuchet MS" panose="020B0603020202020204" pitchFamily="34" charset="0"/>
              </a:rPr>
              <a:t>         Tried </a:t>
            </a:r>
            <a:r>
              <a:rPr lang="en-IN" dirty="0">
                <a:latin typeface="Trebuchet MS" panose="020B0603020202020204" pitchFamily="34" charset="0"/>
              </a:rPr>
              <a:t>different scaler techniques for each model </a:t>
            </a:r>
            <a:endParaRPr lang="en-IN" dirty="0" smtClean="0">
              <a:latin typeface="Trebuchet MS" panose="020B0603020202020204" pitchFamily="34" charset="0"/>
            </a:endParaRPr>
          </a:p>
          <a:p>
            <a:endParaRPr lang="en-IN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rebuchet MS" panose="020B0603020202020204" pitchFamily="34" charset="0"/>
              </a:rPr>
              <a:t>Hyperparameter</a:t>
            </a:r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Tuning using </a:t>
            </a:r>
            <a:r>
              <a:rPr lang="en-IN" dirty="0" err="1">
                <a:latin typeface="Trebuchet MS" panose="020B0603020202020204" pitchFamily="34" charset="0"/>
              </a:rPr>
              <a:t>GridSearchCVfrom</a:t>
            </a:r>
            <a:r>
              <a:rPr lang="en-IN" dirty="0">
                <a:latin typeface="Trebuchet MS" panose="020B0603020202020204" pitchFamily="34" charset="0"/>
              </a:rPr>
              <a:t> </a:t>
            </a:r>
            <a:r>
              <a:rPr lang="en-IN" dirty="0" err="1" smtClean="0">
                <a:latin typeface="Trebuchet MS" panose="020B0603020202020204" pitchFamily="34" charset="0"/>
              </a:rPr>
              <a:t>sklearn</a:t>
            </a:r>
            <a:endParaRPr lang="en-IN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Model Evaluation: </a:t>
            </a:r>
            <a:endParaRPr lang="en-IN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rebuchet MS" panose="020B0603020202020204" pitchFamily="34" charset="0"/>
              </a:rPr>
              <a:t>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rebuchet MS" panose="020B0603020202020204" pitchFamily="34" charset="0"/>
              </a:rPr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rebuchet MS" panose="020B0603020202020204" pitchFamily="34" charset="0"/>
              </a:rPr>
              <a:t> Classification </a:t>
            </a:r>
            <a:r>
              <a:rPr lang="en-IN" dirty="0">
                <a:latin typeface="Trebuchet MS" panose="020B0603020202020204" pitchFamily="34" charset="0"/>
              </a:rPr>
              <a:t>Report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5688" y="1643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Multiclass Classification </a:t>
            </a:r>
            <a:r>
              <a:rPr lang="en-IN" dirty="0" smtClean="0">
                <a:latin typeface="Trebuchet MS" panose="020B0603020202020204" pitchFamily="34" charset="0"/>
              </a:rPr>
              <a:t>- Model </a:t>
            </a:r>
            <a:r>
              <a:rPr lang="en-IN" dirty="0">
                <a:latin typeface="Trebuchet MS" panose="020B0603020202020204" pitchFamily="34" charset="0"/>
              </a:rPr>
              <a:t>Selection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25688" y="191566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Cross Validation Scores: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8" y="2895832"/>
            <a:ext cx="735432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3111" y="1365955"/>
            <a:ext cx="49106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  <a:p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499471"/>
              </p:ext>
            </p:extLst>
          </p:nvPr>
        </p:nvGraphicFramePr>
        <p:xfrm>
          <a:off x="169332" y="2350840"/>
          <a:ext cx="8346141" cy="382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55" y="715845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889" y="166596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Multiclass Classification -Model Selection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7889" y="211860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 err="1">
                <a:latin typeface="Trebuchet MS" panose="020B0603020202020204" pitchFamily="34" charset="0"/>
              </a:rPr>
              <a:t>GridSearchCVscores</a:t>
            </a:r>
            <a:r>
              <a:rPr lang="en-IN" dirty="0"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70" y="2886597"/>
            <a:ext cx="614448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889" y="162081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mtClean="0">
                <a:latin typeface="Trebuchet MS" panose="020B0603020202020204" pitchFamily="34" charset="0"/>
              </a:rPr>
              <a:t>Multiclass Classification -Model Evaluation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4755" y="1882422"/>
            <a:ext cx="7608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Feature Importance using </a:t>
            </a:r>
            <a:r>
              <a:rPr lang="en-IN" dirty="0" err="1" smtClean="0">
                <a:latin typeface="Trebuchet MS" panose="020B0603020202020204" pitchFamily="34" charset="0"/>
              </a:rPr>
              <a:t>yellowbrick</a:t>
            </a:r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 err="1" smtClean="0">
                <a:latin typeface="Trebuchet MS" panose="020B0603020202020204" pitchFamily="34" charset="0"/>
              </a:rPr>
              <a:t>FeatureImportances</a:t>
            </a:r>
            <a:r>
              <a:rPr lang="en-IN" dirty="0" smtClean="0">
                <a:latin typeface="Trebuchet MS" panose="020B0603020202020204" pitchFamily="34" charset="0"/>
              </a:rPr>
              <a:t> visualizer</a:t>
            </a:r>
            <a:r>
              <a:rPr lang="en-IN" dirty="0">
                <a:latin typeface="Trebuchet MS" panose="020B0603020202020204" pitchFamily="34" charset="0"/>
              </a:rPr>
              <a:t>: 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47" y="2590308"/>
            <a:ext cx="626832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0533" y="163210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mtClean="0">
                <a:latin typeface="Trebuchet MS" panose="020B0603020202020204" pitchFamily="34" charset="0"/>
              </a:rPr>
              <a:t>Multiclass Classification -Model Evaluation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80533" y="1812276"/>
            <a:ext cx="9697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Feature Importance after dropping features with low importance and adding new features: 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46" y="2700337"/>
            <a:ext cx="527758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889" y="15352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Multiclass Classification -Model Evaluation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7889" y="1914885"/>
            <a:ext cx="7312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Confusion Matrix using </a:t>
            </a:r>
            <a:r>
              <a:rPr lang="en-IN" dirty="0" err="1" smtClean="0">
                <a:latin typeface="Trebuchet MS" panose="020B0603020202020204" pitchFamily="34" charset="0"/>
              </a:rPr>
              <a:t>yellowbrick</a:t>
            </a:r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 err="1" smtClean="0">
                <a:latin typeface="Trebuchet MS" panose="020B0603020202020204" pitchFamily="34" charset="0"/>
              </a:rPr>
              <a:t>ConfusionMatrix</a:t>
            </a:r>
            <a:r>
              <a:rPr lang="en-IN" dirty="0" smtClean="0">
                <a:latin typeface="Trebuchet MS" panose="020B0603020202020204" pitchFamily="34" charset="0"/>
              </a:rPr>
              <a:t> visualizer</a:t>
            </a:r>
            <a:r>
              <a:rPr lang="en-IN" dirty="0">
                <a:latin typeface="Trebuchet MS" panose="020B0603020202020204" pitchFamily="34" charset="0"/>
              </a:rPr>
              <a:t>: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4" y="2786936"/>
            <a:ext cx="604921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956" y="162081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Multiclass Classification -Model Evaluation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7889" y="1882422"/>
            <a:ext cx="7630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Classification Report using </a:t>
            </a:r>
            <a:r>
              <a:rPr lang="en-IN" dirty="0" err="1" smtClean="0">
                <a:latin typeface="Trebuchet MS" panose="020B0603020202020204" pitchFamily="34" charset="0"/>
              </a:rPr>
              <a:t>yellowbrick</a:t>
            </a:r>
            <a:r>
              <a:rPr lang="en-IN" dirty="0" smtClean="0">
                <a:latin typeface="Trebuchet MS" panose="020B0603020202020204" pitchFamily="34" charset="0"/>
              </a:rPr>
              <a:t> Classification </a:t>
            </a:r>
            <a:r>
              <a:rPr lang="en-IN" dirty="0" err="1" smtClean="0">
                <a:latin typeface="Trebuchet MS" panose="020B0603020202020204" pitchFamily="34" charset="0"/>
              </a:rPr>
              <a:t>Reportvisualizer</a:t>
            </a:r>
            <a:r>
              <a:rPr lang="en-IN" dirty="0">
                <a:latin typeface="Trebuchet MS" panose="020B0603020202020204" pitchFamily="34" charset="0"/>
              </a:rPr>
              <a:t>: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58" y="2590308"/>
            <a:ext cx="550621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889" y="15352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88740"/>
            <a:r>
              <a:rPr lang="en-IN" dirty="0">
                <a:latin typeface="Trebuchet MS" panose="020B0603020202020204" pitchFamily="34" charset="0"/>
              </a:rPr>
              <a:t>Another Approach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6844" y="1796887"/>
            <a:ext cx="61467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2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Redefined the target (next purchase day) for users and regrouped them by &lt;=14 days as 0 and &gt;14 days as 1 </a:t>
            </a:r>
          </a:p>
          <a:p>
            <a:r>
              <a:rPr lang="en-IN" dirty="0">
                <a:latin typeface="Trebuchet MS" panose="020B0603020202020204" pitchFamily="34" charset="0"/>
              </a:rPr>
              <a:t>More balanced data set</a:t>
            </a:r>
          </a:p>
          <a:p>
            <a:r>
              <a:rPr lang="en-IN" dirty="0">
                <a:latin typeface="Trebuchet MS" panose="020B0603020202020204" pitchFamily="34" charset="0"/>
              </a:rPr>
              <a:t>Binary Classification Problem</a:t>
            </a:r>
          </a:p>
          <a:p>
            <a:r>
              <a:rPr lang="en-US" dirty="0">
                <a:latin typeface="Trebuchet MS" panose="020B0603020202020204" pitchFamily="34" charset="0"/>
              </a:rPr>
              <a:t>Applied the same steps of model selection and evaluation as in the multiclass problem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60" y="3920545"/>
            <a:ext cx="3303682" cy="23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3111" y="155066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9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Binary Classification -Model Selection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3111" y="169427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Cross Validation Scores: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1" y="2545774"/>
            <a:ext cx="7478169" cy="25435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7889" y="56715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Selected Logistic Regression model since it scored higher</a:t>
            </a:r>
          </a:p>
        </p:txBody>
      </p:sp>
    </p:spTree>
    <p:extLst>
      <p:ext uri="{BB962C8B-B14F-4D97-AF65-F5344CB8AC3E}">
        <p14:creationId xmlns:p14="http://schemas.microsoft.com/office/powerpoint/2010/main" val="21542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889" y="15352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Binary Classification -Model Evaluation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7889" y="1709666"/>
            <a:ext cx="8734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Feature Importance using </a:t>
            </a:r>
            <a:r>
              <a:rPr lang="en-IN" dirty="0" err="1" smtClean="0">
                <a:latin typeface="Trebuchet MS" panose="020B0603020202020204" pitchFamily="34" charset="0"/>
              </a:rPr>
              <a:t>yellowbrick</a:t>
            </a:r>
            <a:r>
              <a:rPr lang="en-IN" dirty="0" smtClean="0">
                <a:latin typeface="Trebuchet MS" panose="020B0603020202020204" pitchFamily="34" charset="0"/>
              </a:rPr>
              <a:t> Feature </a:t>
            </a:r>
            <a:r>
              <a:rPr lang="en-IN" dirty="0" err="1" smtClean="0">
                <a:latin typeface="Trebuchet MS" panose="020B0603020202020204" pitchFamily="34" charset="0"/>
              </a:rPr>
              <a:t>Importances</a:t>
            </a:r>
            <a:r>
              <a:rPr lang="en-IN" dirty="0" smtClean="0">
                <a:latin typeface="Trebuchet MS" panose="020B0603020202020204" pitchFamily="34" charset="0"/>
              </a:rPr>
              <a:t> visualizer</a:t>
            </a:r>
            <a:r>
              <a:rPr lang="en-IN" dirty="0">
                <a:latin typeface="Trebuchet MS" panose="020B0603020202020204" pitchFamily="34" charset="0"/>
              </a:rPr>
              <a:t>: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53" y="2581717"/>
            <a:ext cx="6047891" cy="37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889" y="15352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mtClean="0">
                <a:latin typeface="Trebuchet MS" panose="020B0603020202020204" pitchFamily="34" charset="0"/>
              </a:rPr>
              <a:t>Binary Classification -Model Evaluation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7888" y="1535277"/>
            <a:ext cx="8441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Confusion Matrix using </a:t>
            </a:r>
            <a:r>
              <a:rPr lang="en-IN" dirty="0" err="1" smtClean="0"/>
              <a:t>yellowbrick</a:t>
            </a:r>
            <a:r>
              <a:rPr lang="en-IN" dirty="0" smtClean="0"/>
              <a:t> Confusion Matrix visualizer</a:t>
            </a:r>
            <a:r>
              <a:rPr lang="en-IN" dirty="0"/>
              <a:t>: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8" y="2581717"/>
            <a:ext cx="608732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240948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Modelling and Analysis 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889" y="15352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0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IN" smtClean="0">
                <a:latin typeface="Trebuchet MS" panose="020B0603020202020204" pitchFamily="34" charset="0"/>
              </a:rPr>
              <a:t>Binary Classification -Model Evaluation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7889" y="950501"/>
            <a:ext cx="8305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Classification Report using </a:t>
            </a:r>
            <a:r>
              <a:rPr lang="en-IN" dirty="0" err="1" smtClean="0"/>
              <a:t>yellowbrick</a:t>
            </a:r>
            <a:r>
              <a:rPr lang="en-IN" dirty="0" smtClean="0"/>
              <a:t> Classification Report visualizer</a:t>
            </a:r>
            <a:r>
              <a:rPr lang="en-IN" dirty="0"/>
              <a:t>: 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2581717"/>
            <a:ext cx="587774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sz="4900" dirty="0" smtClean="0"/>
              <a:t>Tools</a:t>
            </a:r>
            <a:endParaRPr lang="en-IN" sz="4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1727200"/>
            <a:ext cx="3123069" cy="1354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85" y="1776935"/>
            <a:ext cx="3495675" cy="1304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1" y="3217333"/>
            <a:ext cx="3152854" cy="1182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7" y="2921378"/>
            <a:ext cx="2746022" cy="147827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27" y="514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22" y="51442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/>
              <a:t/>
            </a:r>
            <a:br>
              <a:rPr lang="en-IN"/>
            </a:br>
            <a:r>
              <a:rPr lang="en-IN"/>
              <a:t>Conclusion</a:t>
            </a:r>
            <a:endParaRPr lang="en-IN" sz="49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02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689" y="2058497"/>
            <a:ext cx="90649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0150"/>
            <a:ext cx="1177431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Multiclass RF model with </a:t>
            </a:r>
            <a:r>
              <a:rPr lang="en-US" dirty="0" err="1">
                <a:latin typeface="Trebuchet MS" panose="020B0603020202020204" pitchFamily="34" charset="0"/>
              </a:rPr>
              <a:t>hypertunedscore</a:t>
            </a:r>
            <a:r>
              <a:rPr lang="en-US" dirty="0">
                <a:latin typeface="Trebuchet MS" panose="020B0603020202020204" pitchFamily="34" charset="0"/>
              </a:rPr>
              <a:t> of 0.53 may not be high enough to deploy in real world </a:t>
            </a:r>
            <a:r>
              <a:rPr lang="en-US" dirty="0" err="1" smtClean="0">
                <a:latin typeface="Trebuchet MS" panose="020B0603020202020204" pitchFamily="34" charset="0"/>
              </a:rPr>
              <a:t>setting;however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grouping users into three groups is more useful for a business </a:t>
            </a:r>
            <a:r>
              <a:rPr lang="en-US" dirty="0" smtClean="0">
                <a:latin typeface="Trebuchet MS" panose="020B0603020202020204" pitchFamily="34" charset="0"/>
              </a:rPr>
              <a:t>case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If we had more time, finding ways to increase the Multiclass RF model score would be </a:t>
            </a:r>
            <a:r>
              <a:rPr lang="en-US" dirty="0" smtClean="0">
                <a:latin typeface="Trebuchet MS" panose="020B0603020202020204" pitchFamily="34" charset="0"/>
              </a:rPr>
              <a:t>priority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Ways to improve </a:t>
            </a:r>
            <a:r>
              <a:rPr lang="en-US" dirty="0" smtClean="0">
                <a:latin typeface="Trebuchet MS" panose="020B0603020202020204" pitchFamily="34" charset="0"/>
              </a:rPr>
              <a:t>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Biggest </a:t>
            </a:r>
            <a:r>
              <a:rPr lang="en-US" sz="1600" dirty="0">
                <a:latin typeface="Trebuchet MS" panose="020B0603020202020204" pitchFamily="34" charset="0"/>
              </a:rPr>
              <a:t>flaw was most likely lack of strong </a:t>
            </a:r>
            <a:r>
              <a:rPr lang="en-US" sz="1600" dirty="0" smtClean="0">
                <a:latin typeface="Trebuchet MS" panose="020B0603020202020204" pitchFamily="34" charset="0"/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Bringing more data </a:t>
            </a:r>
            <a:r>
              <a:rPr lang="en-US" sz="1600" dirty="0">
                <a:latin typeface="Trebuchet MS" panose="020B0603020202020204" pitchFamily="34" charset="0"/>
              </a:rPr>
              <a:t>from other sources outside of the </a:t>
            </a:r>
            <a:r>
              <a:rPr lang="en-US" sz="1600" dirty="0" err="1">
                <a:latin typeface="Trebuchet MS" panose="020B0603020202020204" pitchFamily="34" charset="0"/>
              </a:rPr>
              <a:t>Instacartcsv</a:t>
            </a:r>
            <a:r>
              <a:rPr lang="en-US" sz="1600" dirty="0">
                <a:latin typeface="Trebuchet MS" panose="020B0603020202020204" pitchFamily="34" charset="0"/>
              </a:rPr>
              <a:t> set could enhance </a:t>
            </a:r>
            <a:r>
              <a:rPr lang="en-US" sz="1600" dirty="0" smtClean="0">
                <a:latin typeface="Trebuchet MS" panose="020B0603020202020204" pitchFamily="34" charset="0"/>
              </a:rPr>
              <a:t>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Features such as user demographics, spending habits, and grocery store ordered from</a:t>
            </a:r>
          </a:p>
          <a:p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9903404639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944" y="5593059"/>
            <a:ext cx="6603669" cy="365125"/>
          </a:xfrm>
        </p:spPr>
        <p:txBody>
          <a:bodyPr/>
          <a:lstStyle/>
          <a:p>
            <a:r>
              <a:rPr lang="en-IN" dirty="0"/>
              <a:t>19125760058@datascience.manipal.edu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Nandan Dutta</a:t>
            </a:r>
            <a:endParaRPr lang="en-IN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56" y="4434835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sz="4900" dirty="0"/>
              <a:t>Project Background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089" y="1840088"/>
            <a:ext cx="905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Utilizing data from a large online grocery delivery service, can we predict when an existing customer is likely to order again?</a:t>
            </a:r>
          </a:p>
          <a:p>
            <a:endParaRPr lang="en-IN" dirty="0"/>
          </a:p>
        </p:txBody>
      </p:sp>
      <p:sp>
        <p:nvSpPr>
          <p:cNvPr id="8" name="Pentagon 7"/>
          <p:cNvSpPr/>
          <p:nvPr/>
        </p:nvSpPr>
        <p:spPr>
          <a:xfrm>
            <a:off x="488245" y="1981577"/>
            <a:ext cx="349955" cy="90311"/>
          </a:xfrm>
          <a:prstGeom prst="homePlat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2" name="Pentagon 11"/>
          <p:cNvSpPr/>
          <p:nvPr/>
        </p:nvSpPr>
        <p:spPr>
          <a:xfrm>
            <a:off x="397934" y="3364842"/>
            <a:ext cx="349955" cy="90311"/>
          </a:xfrm>
          <a:prstGeom prst="homePlat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3" name="Pentagon 12"/>
          <p:cNvSpPr/>
          <p:nvPr/>
        </p:nvSpPr>
        <p:spPr>
          <a:xfrm>
            <a:off x="397933" y="4748107"/>
            <a:ext cx="349955" cy="90311"/>
          </a:xfrm>
          <a:prstGeom prst="homePlat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38200" y="322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Knowing when a customer is likely to order again can help optimize retention strategy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889" y="4592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Retention Statistics:2% increase in customer retention can lead to up to a 10% reduction in costs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Typical American business loses 15% of customers annually </a:t>
            </a:r>
            <a:r>
              <a:rPr lang="en-US" b="1" i="1" dirty="0">
                <a:latin typeface="Trebuchet MS" panose="020B0603020202020204" pitchFamily="34" charset="0"/>
              </a:rPr>
              <a:t>(</a:t>
            </a:r>
            <a:r>
              <a:rPr lang="en-US" b="1" i="1" dirty="0" err="1">
                <a:latin typeface="Trebuchet MS" panose="020B0603020202020204" pitchFamily="34" charset="0"/>
              </a:rPr>
              <a:t>Smallbiztrends</a:t>
            </a:r>
            <a:r>
              <a:rPr lang="en-US" b="1" i="1" dirty="0">
                <a:latin typeface="Trebuchet MS" panose="020B0603020202020204" pitchFamily="34" charset="0"/>
              </a:rPr>
              <a:t>.)</a:t>
            </a:r>
            <a:endParaRPr lang="en-US" b="1" dirty="0">
              <a:latin typeface="Trebuchet MS" panose="020B0603020202020204" pitchFamily="34" charset="0"/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89" y="2860007"/>
            <a:ext cx="2753109" cy="2429214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00" y="0"/>
            <a:ext cx="99073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sz="4900" dirty="0"/>
              <a:t>Data Source Summary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1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9802" y="169781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Dataset is sourced from </a:t>
            </a:r>
            <a:r>
              <a:rPr lang="en-US" dirty="0" err="1" smtClean="0">
                <a:latin typeface="Trebuchet MS" panose="020B0603020202020204" pitchFamily="34" charset="0"/>
              </a:rPr>
              <a:t>Kaggle</a:t>
            </a:r>
            <a:r>
              <a:rPr lang="en-US" dirty="0" smtClean="0">
                <a:latin typeface="Trebuchet MS" panose="020B0603020202020204" pitchFamily="34" charset="0"/>
              </a:rPr>
              <a:t> competition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802" y="247641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1100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Dataset includes group of relational csv files containing over 3 million orders for 200,000 customers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02" y="3417969"/>
            <a:ext cx="7163800" cy="26959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5666" y="2051754"/>
            <a:ext cx="372534" cy="249519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465666" y="2719340"/>
            <a:ext cx="372534" cy="249519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465666" y="3703393"/>
            <a:ext cx="372534" cy="249519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4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45" y="1054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/>
            </a:r>
            <a:br>
              <a:rPr lang="en-IN" b="0" dirty="0"/>
            </a:br>
            <a:r>
              <a:rPr lang="en-IN" sz="5300" dirty="0"/>
              <a:t>Data Wrangling &amp; Storage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92" y="22136"/>
            <a:ext cx="990738" cy="1028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1960" y="2104157"/>
            <a:ext cx="404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Loaded csv files from </a:t>
            </a:r>
            <a:r>
              <a:rPr lang="en-US" dirty="0" err="1">
                <a:latin typeface="Trebuchet MS" panose="020B0603020202020204" pitchFamily="34" charset="0"/>
              </a:rPr>
              <a:t>Kaggleto</a:t>
            </a:r>
            <a:r>
              <a:rPr lang="en-US" dirty="0">
                <a:latin typeface="Trebuchet MS" panose="020B0603020202020204" pitchFamily="34" charset="0"/>
              </a:rPr>
              <a:t> tables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1960" y="2473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Five csv files with varying amounts of information loaded into five separate tables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1960" y="3249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 verification: 206,209 users (instances) with range of 4 to 100 orders each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1960" y="41107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Days since prior order range from 1-31 days, target group will be combination of this feature once EDA is performed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26915" y="2189244"/>
            <a:ext cx="285045" cy="201601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598693" y="2632253"/>
            <a:ext cx="285045" cy="201601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650521" y="3339649"/>
            <a:ext cx="285045" cy="201601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50522" y="4225667"/>
            <a:ext cx="285045" cy="201601"/>
          </a:xfrm>
          <a:prstGeom prst="right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8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0715" y="1580443"/>
            <a:ext cx="93354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IN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Several questions concerning our merged dataset to answer prior to generating target and </a:t>
            </a:r>
            <a:r>
              <a:rPr lang="en-US" sz="2400" dirty="0" smtClean="0">
                <a:latin typeface="Trebuchet MS" panose="020B0603020202020204" pitchFamily="34" charset="0"/>
              </a:rPr>
              <a:t>feature</a:t>
            </a: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What </a:t>
            </a:r>
            <a:r>
              <a:rPr lang="en-US" sz="2400" dirty="0">
                <a:latin typeface="Trebuchet MS" panose="020B0603020202020204" pitchFamily="34" charset="0"/>
              </a:rPr>
              <a:t>was the distribution of the days since prior order for a user?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How </a:t>
            </a:r>
            <a:r>
              <a:rPr lang="en-US" sz="2400" dirty="0">
                <a:latin typeface="Trebuchet MS" panose="020B0603020202020204" pitchFamily="34" charset="0"/>
              </a:rPr>
              <a:t>many orders did the average user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What </a:t>
            </a:r>
            <a:r>
              <a:rPr lang="en-US" sz="2400" dirty="0">
                <a:latin typeface="Trebuchet MS" panose="020B0603020202020204" pitchFamily="34" charset="0"/>
              </a:rPr>
              <a:t>days of the week and time of day were most popular for users to order?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What </a:t>
            </a:r>
            <a:r>
              <a:rPr lang="en-US" sz="2400" dirty="0">
                <a:latin typeface="Trebuchet MS" panose="020B0603020202020204" pitchFamily="34" charset="0"/>
              </a:rPr>
              <a:t>is the most popular department type of products ordered?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How </a:t>
            </a:r>
            <a:r>
              <a:rPr lang="en-US" sz="2400" dirty="0">
                <a:latin typeface="Trebuchet MS" panose="020B0603020202020204" pitchFamily="34" charset="0"/>
              </a:rPr>
              <a:t>many unique products did a user order during the time frame of our dataset?</a:t>
            </a:r>
          </a:p>
        </p:txBody>
      </p:sp>
    </p:spTree>
    <p:extLst>
      <p:ext uri="{BB962C8B-B14F-4D97-AF65-F5344CB8AC3E}">
        <p14:creationId xmlns:p14="http://schemas.microsoft.com/office/powerpoint/2010/main" val="15218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207082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Exploratory Data Analysis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91" y="0"/>
            <a:ext cx="990738" cy="102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55297" y="1946112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Histogram for all features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5" y="2315444"/>
            <a:ext cx="949775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fb0879af-3eba-417a-a55a-ffe6dcd6ca77"/>
    <ds:schemaRef ds:uri="6dc4bcd6-49db-4c07-9060-8acfc67cef9f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1057</Words>
  <Application>Microsoft Office PowerPoint</Application>
  <PresentationFormat>Widescreen</PresentationFormat>
  <Paragraphs>228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Times New Roman</vt:lpstr>
      <vt:lpstr>Trebuchet MS</vt:lpstr>
      <vt:lpstr>Wingdings 3</vt:lpstr>
      <vt:lpstr>Office Theme</vt:lpstr>
      <vt:lpstr>PowerPoint Presentation</vt:lpstr>
      <vt:lpstr>Customer Order Date Prediction</vt:lpstr>
      <vt:lpstr>PowerPoint Presentation</vt:lpstr>
      <vt:lpstr> Tools</vt:lpstr>
      <vt:lpstr> Project Background</vt:lpstr>
      <vt:lpstr> Data Source Summary</vt:lpstr>
      <vt:lpstr>  Data Wrangling &amp; Storage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Exploratory Data Analysis</vt:lpstr>
      <vt:lpstr>  Feature Generation</vt:lpstr>
      <vt:lpstr> Feature Generation</vt:lpstr>
      <vt:lpstr>  Feature Ranking</vt:lpstr>
      <vt:lpstr> Feature Plot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 Data Modelling and Analysis </vt:lpstr>
      <vt:lpstr>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2019-12-30T17:01:08Z</dcterms:created>
  <dcterms:modified xsi:type="dcterms:W3CDTF">2020-08-13T13:10:06Z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