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dvent Pro SemiBold"/>
      <p:regular r:id="rId22"/>
      <p:bold r:id="rId23"/>
      <p:italic r:id="rId24"/>
      <p:boldItalic r:id="rId25"/>
    </p:embeddedFont>
    <p:embeddedFont>
      <p:font typeface="Fira Sans Extra Condensed Medium"/>
      <p:regular r:id="rId26"/>
      <p:bold r:id="rId27"/>
      <p:italic r:id="rId28"/>
      <p:boldItalic r:id="rId29"/>
    </p:embeddedFont>
    <p:embeddedFont>
      <p:font typeface="Fira Sans Condensed Medium"/>
      <p:regular r:id="rId30"/>
      <p:bold r:id="rId31"/>
      <p:italic r:id="rId32"/>
      <p:boldItalic r:id="rId33"/>
    </p:embeddedFont>
    <p:embeddedFont>
      <p:font typeface="Maven Pro"/>
      <p:regular r:id="rId34"/>
      <p:bold r:id="rId35"/>
    </p:embeddedFont>
    <p:embeddedFont>
      <p:font typeface="Share Tech"/>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dventProSemiBold-regular.fntdata"/><Relationship Id="rId21" Type="http://schemas.openxmlformats.org/officeDocument/2006/relationships/slide" Target="slides/slide17.xml"/><Relationship Id="rId24" Type="http://schemas.openxmlformats.org/officeDocument/2006/relationships/font" Target="fonts/AdventProSemiBold-italic.fntdata"/><Relationship Id="rId23" Type="http://schemas.openxmlformats.org/officeDocument/2006/relationships/font" Target="fonts/AdventPro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regular.fntdata"/><Relationship Id="rId25" Type="http://schemas.openxmlformats.org/officeDocument/2006/relationships/font" Target="fonts/AdventProSemiBold-boldItalic.fntdata"/><Relationship Id="rId28" Type="http://schemas.openxmlformats.org/officeDocument/2006/relationships/font" Target="fonts/FiraSansExtraCondensedMedium-italic.fntdata"/><Relationship Id="rId27" Type="http://schemas.openxmlformats.org/officeDocument/2006/relationships/font" Target="fonts/FiraSansExtra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FiraSansExtra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iraSansCondensedMedium-bold.fntdata"/><Relationship Id="rId30" Type="http://schemas.openxmlformats.org/officeDocument/2006/relationships/font" Target="fonts/FiraSansCondensedMedium-regular.fntdata"/><Relationship Id="rId11" Type="http://schemas.openxmlformats.org/officeDocument/2006/relationships/slide" Target="slides/slide7.xml"/><Relationship Id="rId33" Type="http://schemas.openxmlformats.org/officeDocument/2006/relationships/font" Target="fonts/FiraSansCondensedMedium-boldItalic.fntdata"/><Relationship Id="rId10" Type="http://schemas.openxmlformats.org/officeDocument/2006/relationships/slide" Target="slides/slide6.xml"/><Relationship Id="rId32" Type="http://schemas.openxmlformats.org/officeDocument/2006/relationships/font" Target="fonts/FiraSansCondensedMedium-italic.fntdata"/><Relationship Id="rId13" Type="http://schemas.openxmlformats.org/officeDocument/2006/relationships/slide" Target="slides/slide9.xml"/><Relationship Id="rId35" Type="http://schemas.openxmlformats.org/officeDocument/2006/relationships/font" Target="fonts/MavenPro-bold.fntdata"/><Relationship Id="rId12" Type="http://schemas.openxmlformats.org/officeDocument/2006/relationships/slide" Target="slides/slide8.xml"/><Relationship Id="rId34" Type="http://schemas.openxmlformats.org/officeDocument/2006/relationships/font" Target="fonts/MavenPro-regular.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ShareTech-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76010094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76010094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6c4305b0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6c4305b0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6c4305b0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6c4305b0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773db9025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773db9025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6c4305b0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6c4305b0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6c52a2e8d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6c52a2e8d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773db9025d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773db9025d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6c52a2e8d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6c52a2e8d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6c4305b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c4305b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6c4305b0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c4305b0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76010094d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76010094d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76010094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76010094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773db90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773db90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11900" y="2716498"/>
            <a:ext cx="3295500" cy="149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3</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Arnav, Alisa, Jaya</a:t>
            </a:r>
            <a:endParaRPr/>
          </a:p>
          <a:p>
            <a:pPr indent="0" lvl="0" marL="0" rtl="0" algn="ctr">
              <a:spcBef>
                <a:spcPts val="0"/>
              </a:spcBef>
              <a:spcAft>
                <a:spcPts val="0"/>
              </a:spcAft>
              <a:buNone/>
            </a:pPr>
            <a:r>
              <a:rPr lang="en"/>
              <a:t>Nandani, Rebecca</a:t>
            </a:r>
            <a:endParaRPr/>
          </a:p>
        </p:txBody>
      </p:sp>
      <p:sp>
        <p:nvSpPr>
          <p:cNvPr id="431" name="Google Shape;431;p23"/>
          <p:cNvSpPr txBox="1"/>
          <p:nvPr>
            <p:ph type="ctrTitle"/>
          </p:nvPr>
        </p:nvSpPr>
        <p:spPr>
          <a:xfrm>
            <a:off x="1561650" y="663888"/>
            <a:ext cx="602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“TICKETDABBLER”</a:t>
            </a:r>
            <a:r>
              <a:rPr lang="en"/>
              <a:t> DATABASE</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4248680"/>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RELATIONAL SCHEMA</a:t>
            </a:r>
            <a:endParaRPr/>
          </a:p>
        </p:txBody>
      </p:sp>
      <p:sp>
        <p:nvSpPr>
          <p:cNvPr id="601" name="Google Shape;601;p32"/>
          <p:cNvSpPr txBox="1"/>
          <p:nvPr>
            <p:ph idx="4294967295" type="ctrTitle"/>
          </p:nvPr>
        </p:nvSpPr>
        <p:spPr>
          <a:xfrm>
            <a:off x="676650" y="989475"/>
            <a:ext cx="60999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address(address_ID, street_number, street_name, city, country, postal_code)</a:t>
            </a:r>
            <a:endParaRPr sz="1200">
              <a:latin typeface="Maven Pro"/>
              <a:ea typeface="Maven Pro"/>
              <a:cs typeface="Maven Pro"/>
              <a:sym typeface="Maven Pro"/>
            </a:endParaRPr>
          </a:p>
        </p:txBody>
      </p:sp>
      <p:sp>
        <p:nvSpPr>
          <p:cNvPr id="602" name="Google Shape;602;p32"/>
          <p:cNvSpPr txBox="1"/>
          <p:nvPr>
            <p:ph idx="4294967295" type="subTitle"/>
          </p:nvPr>
        </p:nvSpPr>
        <p:spPr>
          <a:xfrm>
            <a:off x="676650" y="1190306"/>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address_ID</a:t>
            </a:r>
            <a:endParaRPr sz="1000">
              <a:solidFill>
                <a:schemeClr val="accent1"/>
              </a:solidFill>
              <a:latin typeface="Share Tech"/>
              <a:ea typeface="Share Tech"/>
              <a:cs typeface="Share Tech"/>
              <a:sym typeface="Share Tech"/>
            </a:endParaRPr>
          </a:p>
          <a:p>
            <a:pPr indent="0" lvl="0" marL="0" rtl="0" algn="r">
              <a:lnSpc>
                <a:spcPct val="100000"/>
              </a:lnSpc>
              <a:spcBef>
                <a:spcPts val="0"/>
              </a:spcBef>
              <a:spcAft>
                <a:spcPts val="1600"/>
              </a:spcAft>
              <a:buNone/>
            </a:pPr>
            <a:r>
              <a:t/>
            </a:r>
            <a:endParaRPr sz="1400"/>
          </a:p>
        </p:txBody>
      </p:sp>
      <p:sp>
        <p:nvSpPr>
          <p:cNvPr id="603" name="Google Shape;603;p32"/>
          <p:cNvSpPr txBox="1"/>
          <p:nvPr>
            <p:ph idx="4294967295" type="ctrTitle"/>
          </p:nvPr>
        </p:nvSpPr>
        <p:spPr>
          <a:xfrm>
            <a:off x="676650" y="1765863"/>
            <a:ext cx="41472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2"/>
                </a:solidFill>
              </a:rPr>
              <a:t>Foreign Key: address_ID References address(address_ID)</a:t>
            </a:r>
            <a:endParaRPr sz="1000">
              <a:solidFill>
                <a:schemeClr val="accent2"/>
              </a:solidFill>
            </a:endParaRPr>
          </a:p>
        </p:txBody>
      </p:sp>
      <p:sp>
        <p:nvSpPr>
          <p:cNvPr id="604" name="Google Shape;604;p32"/>
          <p:cNvSpPr txBox="1"/>
          <p:nvPr>
            <p:ph idx="4294967295" type="ctrTitle"/>
          </p:nvPr>
        </p:nvSpPr>
        <p:spPr>
          <a:xfrm>
            <a:off x="676650" y="1482225"/>
            <a:ext cx="53460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customers(customer_ID, name, email, password, phone, address_ID)</a:t>
            </a:r>
            <a:endParaRPr sz="1200">
              <a:latin typeface="Maven Pro"/>
              <a:ea typeface="Maven Pro"/>
              <a:cs typeface="Maven Pro"/>
              <a:sym typeface="Maven Pro"/>
            </a:endParaRPr>
          </a:p>
        </p:txBody>
      </p:sp>
      <p:sp>
        <p:nvSpPr>
          <p:cNvPr id="605" name="Google Shape;605;p32"/>
          <p:cNvSpPr txBox="1"/>
          <p:nvPr>
            <p:ph idx="4294967295" type="subTitle"/>
          </p:nvPr>
        </p:nvSpPr>
        <p:spPr>
          <a:xfrm>
            <a:off x="676650" y="1670356"/>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customer_ID</a:t>
            </a:r>
            <a:endParaRPr sz="1400"/>
          </a:p>
        </p:txBody>
      </p:sp>
      <p:sp>
        <p:nvSpPr>
          <p:cNvPr id="606" name="Google Shape;606;p32"/>
          <p:cNvSpPr txBox="1"/>
          <p:nvPr>
            <p:ph idx="4294967295" type="ctrTitle"/>
          </p:nvPr>
        </p:nvSpPr>
        <p:spPr>
          <a:xfrm>
            <a:off x="676650" y="2078138"/>
            <a:ext cx="77907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events(event_ID, event_name, event_start, event_description, event_end, event_category, event_genre)</a:t>
            </a:r>
            <a:endParaRPr sz="1200">
              <a:latin typeface="Maven Pro"/>
              <a:ea typeface="Maven Pro"/>
              <a:cs typeface="Maven Pro"/>
              <a:sym typeface="Maven Pro"/>
            </a:endParaRPr>
          </a:p>
        </p:txBody>
      </p:sp>
      <p:sp>
        <p:nvSpPr>
          <p:cNvPr id="607" name="Google Shape;607;p32"/>
          <p:cNvSpPr txBox="1"/>
          <p:nvPr>
            <p:ph idx="4294967295" type="subTitle"/>
          </p:nvPr>
        </p:nvSpPr>
        <p:spPr>
          <a:xfrm>
            <a:off x="676650" y="2284519"/>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event_ID</a:t>
            </a:r>
            <a:endParaRPr sz="1000">
              <a:solidFill>
                <a:schemeClr val="accent1"/>
              </a:solidFill>
              <a:latin typeface="Share Tech"/>
              <a:ea typeface="Share Tech"/>
              <a:cs typeface="Share Tech"/>
              <a:sym typeface="Share Tech"/>
            </a:endParaRPr>
          </a:p>
          <a:p>
            <a:pPr indent="0" lvl="0" marL="0" rtl="0" algn="r">
              <a:lnSpc>
                <a:spcPct val="100000"/>
              </a:lnSpc>
              <a:spcBef>
                <a:spcPts val="0"/>
              </a:spcBef>
              <a:spcAft>
                <a:spcPts val="1600"/>
              </a:spcAft>
              <a:buNone/>
            </a:pPr>
            <a:r>
              <a:t/>
            </a:r>
            <a:endParaRPr sz="1400"/>
          </a:p>
        </p:txBody>
      </p:sp>
      <p:sp>
        <p:nvSpPr>
          <p:cNvPr id="608" name="Google Shape;608;p32"/>
          <p:cNvSpPr txBox="1"/>
          <p:nvPr>
            <p:ph idx="4294967295" type="ctrTitle"/>
          </p:nvPr>
        </p:nvSpPr>
        <p:spPr>
          <a:xfrm>
            <a:off x="676650" y="3130675"/>
            <a:ext cx="41472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2"/>
                </a:solidFill>
              </a:rPr>
              <a:t>Foreign Key: customer_ID References customers(customer_ID)</a:t>
            </a:r>
            <a:endParaRPr sz="1000">
              <a:solidFill>
                <a:schemeClr val="accent2"/>
              </a:solidFill>
            </a:endParaRPr>
          </a:p>
          <a:p>
            <a:pPr indent="0" lvl="0" marL="0" rtl="0" algn="l">
              <a:lnSpc>
                <a:spcPct val="115000"/>
              </a:lnSpc>
              <a:spcBef>
                <a:spcPts val="0"/>
              </a:spcBef>
              <a:spcAft>
                <a:spcPts val="0"/>
              </a:spcAft>
              <a:buNone/>
            </a:pPr>
            <a:r>
              <a:rPr lang="en" sz="1000">
                <a:solidFill>
                  <a:schemeClr val="accent2"/>
                </a:solidFill>
              </a:rPr>
              <a:t>Foreign Key: event_ID References events(event_ID)</a:t>
            </a:r>
            <a:endParaRPr sz="1000">
              <a:solidFill>
                <a:schemeClr val="accent2"/>
              </a:solidFill>
            </a:endParaRPr>
          </a:p>
        </p:txBody>
      </p:sp>
      <p:sp>
        <p:nvSpPr>
          <p:cNvPr id="609" name="Google Shape;609;p32"/>
          <p:cNvSpPr txBox="1"/>
          <p:nvPr>
            <p:ph idx="4294967295" type="ctrTitle"/>
          </p:nvPr>
        </p:nvSpPr>
        <p:spPr>
          <a:xfrm>
            <a:off x="676650" y="2610463"/>
            <a:ext cx="53460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reviews(review_ID, rating, comments, customer_ID, event_ID)</a:t>
            </a:r>
            <a:endParaRPr sz="1200">
              <a:latin typeface="Maven Pro"/>
              <a:ea typeface="Maven Pro"/>
              <a:cs typeface="Maven Pro"/>
              <a:sym typeface="Maven Pro"/>
            </a:endParaRPr>
          </a:p>
        </p:txBody>
      </p:sp>
      <p:sp>
        <p:nvSpPr>
          <p:cNvPr id="610" name="Google Shape;610;p32"/>
          <p:cNvSpPr txBox="1"/>
          <p:nvPr>
            <p:ph idx="4294967295" type="subTitle"/>
          </p:nvPr>
        </p:nvSpPr>
        <p:spPr>
          <a:xfrm>
            <a:off x="676650" y="2821894"/>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review_ID</a:t>
            </a:r>
            <a:endParaRPr sz="1000">
              <a:solidFill>
                <a:schemeClr val="accent1"/>
              </a:solidFill>
              <a:latin typeface="Share Tech"/>
              <a:ea typeface="Share Tech"/>
              <a:cs typeface="Share Tech"/>
              <a:sym typeface="Share Tech"/>
            </a:endParaRPr>
          </a:p>
          <a:p>
            <a:pPr indent="0" lvl="0" marL="0" rtl="0" algn="r">
              <a:lnSpc>
                <a:spcPct val="100000"/>
              </a:lnSpc>
              <a:spcBef>
                <a:spcPts val="0"/>
              </a:spcBef>
              <a:spcAft>
                <a:spcPts val="1600"/>
              </a:spcAft>
              <a:buNone/>
            </a:pPr>
            <a:r>
              <a:t/>
            </a:r>
            <a:endParaRPr sz="1400"/>
          </a:p>
        </p:txBody>
      </p:sp>
      <p:sp>
        <p:nvSpPr>
          <p:cNvPr id="611" name="Google Shape;611;p32"/>
          <p:cNvSpPr txBox="1"/>
          <p:nvPr>
            <p:ph idx="4294967295" type="ctrTitle"/>
          </p:nvPr>
        </p:nvSpPr>
        <p:spPr>
          <a:xfrm>
            <a:off x="676650" y="3819563"/>
            <a:ext cx="41472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2"/>
                </a:solidFill>
              </a:rPr>
              <a:t>Foreign Key: customer_ID References customers(customer_ID)</a:t>
            </a:r>
            <a:endParaRPr sz="1000">
              <a:solidFill>
                <a:schemeClr val="accent2"/>
              </a:solidFill>
            </a:endParaRPr>
          </a:p>
        </p:txBody>
      </p:sp>
      <p:sp>
        <p:nvSpPr>
          <p:cNvPr id="612" name="Google Shape;612;p32"/>
          <p:cNvSpPr txBox="1"/>
          <p:nvPr>
            <p:ph idx="4294967295" type="ctrTitle"/>
          </p:nvPr>
        </p:nvSpPr>
        <p:spPr>
          <a:xfrm>
            <a:off x="676650" y="3465413"/>
            <a:ext cx="60207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orders(order_ID, order_date, total_amount, payment_status, customer_ID)</a:t>
            </a:r>
            <a:endParaRPr sz="1200">
              <a:latin typeface="Maven Pro"/>
              <a:ea typeface="Maven Pro"/>
              <a:cs typeface="Maven Pro"/>
              <a:sym typeface="Maven Pro"/>
            </a:endParaRPr>
          </a:p>
        </p:txBody>
      </p:sp>
      <p:sp>
        <p:nvSpPr>
          <p:cNvPr id="613" name="Google Shape;613;p32"/>
          <p:cNvSpPr txBox="1"/>
          <p:nvPr>
            <p:ph idx="4294967295" type="subTitle"/>
          </p:nvPr>
        </p:nvSpPr>
        <p:spPr>
          <a:xfrm>
            <a:off x="676650" y="3672444"/>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order_ID</a:t>
            </a:r>
            <a:endParaRPr sz="1000">
              <a:solidFill>
                <a:schemeClr val="accent1"/>
              </a:solidFill>
              <a:latin typeface="Share Tech"/>
              <a:ea typeface="Share Tech"/>
              <a:cs typeface="Share Tech"/>
              <a:sym typeface="Share Tech"/>
            </a:endParaRPr>
          </a:p>
          <a:p>
            <a:pPr indent="0" lvl="0" marL="0" rtl="0" algn="r">
              <a:lnSpc>
                <a:spcPct val="100000"/>
              </a:lnSpc>
              <a:spcBef>
                <a:spcPts val="0"/>
              </a:spcBef>
              <a:spcAft>
                <a:spcPts val="1600"/>
              </a:spcAft>
              <a:buNone/>
            </a:pPr>
            <a:r>
              <a:t/>
            </a:r>
            <a:endParaRPr sz="1400">
              <a:latin typeface="Share Tech"/>
              <a:ea typeface="Share Tech"/>
              <a:cs typeface="Share Tech"/>
              <a:sym typeface="Share Tech"/>
            </a:endParaRPr>
          </a:p>
        </p:txBody>
      </p:sp>
      <p:sp>
        <p:nvSpPr>
          <p:cNvPr id="614" name="Google Shape;614;p32"/>
          <p:cNvSpPr txBox="1"/>
          <p:nvPr>
            <p:ph idx="4294967295" type="ctrTitle"/>
          </p:nvPr>
        </p:nvSpPr>
        <p:spPr>
          <a:xfrm>
            <a:off x="676650" y="4171925"/>
            <a:ext cx="53460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clients(client_ID, client_name, rep_phone, rep_email, client_type)</a:t>
            </a:r>
            <a:endParaRPr sz="1200">
              <a:latin typeface="Maven Pro"/>
              <a:ea typeface="Maven Pro"/>
              <a:cs typeface="Maven Pro"/>
              <a:sym typeface="Maven Pro"/>
            </a:endParaRPr>
          </a:p>
        </p:txBody>
      </p:sp>
      <p:sp>
        <p:nvSpPr>
          <p:cNvPr id="615" name="Google Shape;615;p32"/>
          <p:cNvSpPr txBox="1"/>
          <p:nvPr>
            <p:ph idx="4294967295" type="subTitle"/>
          </p:nvPr>
        </p:nvSpPr>
        <p:spPr>
          <a:xfrm>
            <a:off x="676650" y="4359506"/>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client_ID</a:t>
            </a:r>
            <a:endParaRPr sz="1000">
              <a:solidFill>
                <a:schemeClr val="accent1"/>
              </a:solidFill>
              <a:latin typeface="Share Tech"/>
              <a:ea typeface="Share Tech"/>
              <a:cs typeface="Share Tech"/>
              <a:sym typeface="Share Tech"/>
            </a:endParaRPr>
          </a:p>
          <a:p>
            <a:pPr indent="0" lvl="0" marL="0" rtl="0" algn="r">
              <a:lnSpc>
                <a:spcPct val="100000"/>
              </a:lnSpc>
              <a:spcBef>
                <a:spcPts val="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RELATIONAL SCHEMA CONT.</a:t>
            </a:r>
            <a:endParaRPr/>
          </a:p>
        </p:txBody>
      </p:sp>
      <p:sp>
        <p:nvSpPr>
          <p:cNvPr id="621" name="Google Shape;621;p33"/>
          <p:cNvSpPr txBox="1"/>
          <p:nvPr>
            <p:ph idx="4294967295" type="ctrTitle"/>
          </p:nvPr>
        </p:nvSpPr>
        <p:spPr>
          <a:xfrm>
            <a:off x="666875" y="1217838"/>
            <a:ext cx="41472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2"/>
                </a:solidFill>
              </a:rPr>
              <a:t>Foreign Key: address_ID References address(address_ID)</a:t>
            </a:r>
            <a:endParaRPr sz="1000">
              <a:solidFill>
                <a:schemeClr val="accent2"/>
              </a:solidFill>
            </a:endParaRPr>
          </a:p>
        </p:txBody>
      </p:sp>
      <p:sp>
        <p:nvSpPr>
          <p:cNvPr id="622" name="Google Shape;622;p33"/>
          <p:cNvSpPr txBox="1"/>
          <p:nvPr>
            <p:ph idx="4294967295" type="ctrTitle"/>
          </p:nvPr>
        </p:nvSpPr>
        <p:spPr>
          <a:xfrm>
            <a:off x="666875" y="921025"/>
            <a:ext cx="53460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venues(venue_ID, name, capacity, address_ID)</a:t>
            </a:r>
            <a:endParaRPr sz="1200">
              <a:latin typeface="Maven Pro"/>
              <a:ea typeface="Maven Pro"/>
              <a:cs typeface="Maven Pro"/>
              <a:sym typeface="Maven Pro"/>
            </a:endParaRPr>
          </a:p>
        </p:txBody>
      </p:sp>
      <p:sp>
        <p:nvSpPr>
          <p:cNvPr id="623" name="Google Shape;623;p33"/>
          <p:cNvSpPr txBox="1"/>
          <p:nvPr>
            <p:ph idx="4294967295" type="subTitle"/>
          </p:nvPr>
        </p:nvSpPr>
        <p:spPr>
          <a:xfrm>
            <a:off x="666875" y="1123669"/>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venue_ID</a:t>
            </a:r>
            <a:endParaRPr sz="1000">
              <a:solidFill>
                <a:schemeClr val="accent1"/>
              </a:solidFill>
              <a:latin typeface="Share Tech"/>
              <a:ea typeface="Share Tech"/>
              <a:cs typeface="Share Tech"/>
              <a:sym typeface="Share Tech"/>
            </a:endParaRPr>
          </a:p>
          <a:p>
            <a:pPr indent="0" lvl="0" marL="0" rtl="0" algn="r">
              <a:lnSpc>
                <a:spcPct val="100000"/>
              </a:lnSpc>
              <a:spcBef>
                <a:spcPts val="0"/>
              </a:spcBef>
              <a:spcAft>
                <a:spcPts val="1600"/>
              </a:spcAft>
              <a:buNone/>
            </a:pPr>
            <a:r>
              <a:t/>
            </a:r>
            <a:endParaRPr sz="1400"/>
          </a:p>
        </p:txBody>
      </p:sp>
      <p:sp>
        <p:nvSpPr>
          <p:cNvPr id="624" name="Google Shape;624;p33"/>
          <p:cNvSpPr txBox="1"/>
          <p:nvPr>
            <p:ph idx="4294967295" type="ctrTitle"/>
          </p:nvPr>
        </p:nvSpPr>
        <p:spPr>
          <a:xfrm>
            <a:off x="666875" y="1851075"/>
            <a:ext cx="41472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2"/>
                </a:solidFill>
              </a:rPr>
              <a:t>Foreign Key: venue_ID References venues(venue_ID)</a:t>
            </a:r>
            <a:endParaRPr sz="1000">
              <a:solidFill>
                <a:schemeClr val="accent2"/>
              </a:solidFill>
            </a:endParaRPr>
          </a:p>
        </p:txBody>
      </p:sp>
      <p:sp>
        <p:nvSpPr>
          <p:cNvPr id="625" name="Google Shape;625;p33"/>
          <p:cNvSpPr txBox="1"/>
          <p:nvPr>
            <p:ph idx="4294967295" type="ctrTitle"/>
          </p:nvPr>
        </p:nvSpPr>
        <p:spPr>
          <a:xfrm>
            <a:off x="666875" y="1556138"/>
            <a:ext cx="53460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seats(seat_ID, section_number, venue_ID)</a:t>
            </a:r>
            <a:endParaRPr sz="1200">
              <a:latin typeface="Maven Pro"/>
              <a:ea typeface="Maven Pro"/>
              <a:cs typeface="Maven Pro"/>
              <a:sym typeface="Maven Pro"/>
            </a:endParaRPr>
          </a:p>
        </p:txBody>
      </p:sp>
      <p:sp>
        <p:nvSpPr>
          <p:cNvPr id="626" name="Google Shape;626;p33"/>
          <p:cNvSpPr txBox="1"/>
          <p:nvPr>
            <p:ph idx="4294967295" type="subTitle"/>
          </p:nvPr>
        </p:nvSpPr>
        <p:spPr>
          <a:xfrm>
            <a:off x="666875" y="1755569"/>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seat_ID</a:t>
            </a:r>
            <a:endParaRPr sz="1000">
              <a:solidFill>
                <a:schemeClr val="accent1"/>
              </a:solidFill>
              <a:latin typeface="Share Tech"/>
              <a:ea typeface="Share Tech"/>
              <a:cs typeface="Share Tech"/>
              <a:sym typeface="Share Tech"/>
            </a:endParaRPr>
          </a:p>
          <a:p>
            <a:pPr indent="0" lvl="0" marL="0" rtl="0" algn="r">
              <a:lnSpc>
                <a:spcPct val="100000"/>
              </a:lnSpc>
              <a:spcBef>
                <a:spcPts val="0"/>
              </a:spcBef>
              <a:spcAft>
                <a:spcPts val="1600"/>
              </a:spcAft>
              <a:buNone/>
            </a:pPr>
            <a:r>
              <a:t/>
            </a:r>
            <a:endParaRPr sz="1300"/>
          </a:p>
        </p:txBody>
      </p:sp>
      <p:sp>
        <p:nvSpPr>
          <p:cNvPr id="627" name="Google Shape;627;p33"/>
          <p:cNvSpPr txBox="1"/>
          <p:nvPr>
            <p:ph idx="4294967295" type="ctrTitle"/>
          </p:nvPr>
        </p:nvSpPr>
        <p:spPr>
          <a:xfrm>
            <a:off x="666875" y="2579776"/>
            <a:ext cx="4147200" cy="646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2"/>
                </a:solidFill>
              </a:rPr>
              <a:t>Foreign Key: event_ID References events(event_ID)</a:t>
            </a:r>
            <a:endParaRPr sz="1000">
              <a:solidFill>
                <a:schemeClr val="accent2"/>
              </a:solidFill>
            </a:endParaRPr>
          </a:p>
          <a:p>
            <a:pPr indent="0" lvl="0" marL="0" rtl="0" algn="l">
              <a:lnSpc>
                <a:spcPct val="115000"/>
              </a:lnSpc>
              <a:spcBef>
                <a:spcPts val="0"/>
              </a:spcBef>
              <a:spcAft>
                <a:spcPts val="0"/>
              </a:spcAft>
              <a:buNone/>
            </a:pPr>
            <a:r>
              <a:rPr lang="en" sz="1000">
                <a:solidFill>
                  <a:schemeClr val="accent2"/>
                </a:solidFill>
              </a:rPr>
              <a:t>Foreign Key: order_ID References orders(order_ID)</a:t>
            </a:r>
            <a:endParaRPr sz="1000">
              <a:solidFill>
                <a:schemeClr val="accent2"/>
              </a:solidFill>
            </a:endParaRPr>
          </a:p>
          <a:p>
            <a:pPr indent="0" lvl="0" marL="0" rtl="0" algn="l">
              <a:lnSpc>
                <a:spcPct val="115000"/>
              </a:lnSpc>
              <a:spcBef>
                <a:spcPts val="0"/>
              </a:spcBef>
              <a:spcAft>
                <a:spcPts val="0"/>
              </a:spcAft>
              <a:buNone/>
            </a:pPr>
            <a:r>
              <a:rPr lang="en" sz="1000">
                <a:solidFill>
                  <a:schemeClr val="accent2"/>
                </a:solidFill>
              </a:rPr>
              <a:t>Foreign Key: seat_ID References seats(seat_ID)</a:t>
            </a:r>
            <a:endParaRPr sz="1000">
              <a:solidFill>
                <a:schemeClr val="accent2"/>
              </a:solidFill>
            </a:endParaRPr>
          </a:p>
        </p:txBody>
      </p:sp>
      <p:sp>
        <p:nvSpPr>
          <p:cNvPr id="628" name="Google Shape;628;p33"/>
          <p:cNvSpPr txBox="1"/>
          <p:nvPr>
            <p:ph idx="4294967295" type="ctrTitle"/>
          </p:nvPr>
        </p:nvSpPr>
        <p:spPr>
          <a:xfrm>
            <a:off x="666875" y="2197088"/>
            <a:ext cx="60510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tickets(ticket_ID, ticket_price, events_ID, order_ID, seat_ID)</a:t>
            </a:r>
            <a:endParaRPr sz="1200">
              <a:latin typeface="Maven Pro"/>
              <a:ea typeface="Maven Pro"/>
              <a:cs typeface="Maven Pro"/>
              <a:sym typeface="Maven Pro"/>
            </a:endParaRPr>
          </a:p>
        </p:txBody>
      </p:sp>
      <p:sp>
        <p:nvSpPr>
          <p:cNvPr id="629" name="Google Shape;629;p33"/>
          <p:cNvSpPr txBox="1"/>
          <p:nvPr>
            <p:ph idx="4294967295" type="subTitle"/>
          </p:nvPr>
        </p:nvSpPr>
        <p:spPr>
          <a:xfrm>
            <a:off x="666875" y="2376106"/>
            <a:ext cx="22359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ticket_ID</a:t>
            </a:r>
            <a:endParaRPr sz="1000">
              <a:solidFill>
                <a:schemeClr val="accent1"/>
              </a:solidFill>
              <a:latin typeface="Share Tech"/>
              <a:ea typeface="Share Tech"/>
              <a:cs typeface="Share Tech"/>
              <a:sym typeface="Share Tech"/>
            </a:endParaRPr>
          </a:p>
          <a:p>
            <a:pPr indent="0" lvl="0" marL="0" rtl="0" algn="r">
              <a:lnSpc>
                <a:spcPct val="100000"/>
              </a:lnSpc>
              <a:spcBef>
                <a:spcPts val="0"/>
              </a:spcBef>
              <a:spcAft>
                <a:spcPts val="1600"/>
              </a:spcAft>
              <a:buNone/>
            </a:pPr>
            <a:r>
              <a:t/>
            </a:r>
            <a:endParaRPr sz="1300"/>
          </a:p>
        </p:txBody>
      </p:sp>
      <p:sp>
        <p:nvSpPr>
          <p:cNvPr id="630" name="Google Shape;630;p33"/>
          <p:cNvSpPr txBox="1"/>
          <p:nvPr>
            <p:ph idx="4294967295" type="ctrTitle"/>
          </p:nvPr>
        </p:nvSpPr>
        <p:spPr>
          <a:xfrm>
            <a:off x="666875" y="3528650"/>
            <a:ext cx="4147200" cy="465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2"/>
                </a:solidFill>
              </a:rPr>
              <a:t>Foreign Key: event_ID References events(event_ID)</a:t>
            </a:r>
            <a:endParaRPr sz="1000">
              <a:solidFill>
                <a:schemeClr val="accent2"/>
              </a:solidFill>
            </a:endParaRPr>
          </a:p>
          <a:p>
            <a:pPr indent="0" lvl="0" marL="0" rtl="0" algn="l">
              <a:lnSpc>
                <a:spcPct val="115000"/>
              </a:lnSpc>
              <a:spcBef>
                <a:spcPts val="0"/>
              </a:spcBef>
              <a:spcAft>
                <a:spcPts val="0"/>
              </a:spcAft>
              <a:buNone/>
            </a:pPr>
            <a:r>
              <a:rPr lang="en" sz="1000">
                <a:solidFill>
                  <a:schemeClr val="accent2"/>
                </a:solidFill>
              </a:rPr>
              <a:t>Foreign Key: client_ID References clients(client_ID)</a:t>
            </a:r>
            <a:endParaRPr sz="1000">
              <a:solidFill>
                <a:schemeClr val="accent2"/>
              </a:solidFill>
            </a:endParaRPr>
          </a:p>
        </p:txBody>
      </p:sp>
      <p:sp>
        <p:nvSpPr>
          <p:cNvPr id="631" name="Google Shape;631;p33"/>
          <p:cNvSpPr txBox="1"/>
          <p:nvPr>
            <p:ph idx="4294967295" type="ctrTitle"/>
          </p:nvPr>
        </p:nvSpPr>
        <p:spPr>
          <a:xfrm>
            <a:off x="666875" y="3153750"/>
            <a:ext cx="75276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events_has_clients(event_ID, client_ID, payment_to_client, payment_to_ticketmaster)</a:t>
            </a:r>
            <a:endParaRPr sz="1200">
              <a:latin typeface="Maven Pro"/>
              <a:ea typeface="Maven Pro"/>
              <a:cs typeface="Maven Pro"/>
              <a:sym typeface="Maven Pro"/>
            </a:endParaRPr>
          </a:p>
        </p:txBody>
      </p:sp>
      <p:sp>
        <p:nvSpPr>
          <p:cNvPr id="632" name="Google Shape;632;p33"/>
          <p:cNvSpPr txBox="1"/>
          <p:nvPr>
            <p:ph idx="4294967295" type="subTitle"/>
          </p:nvPr>
        </p:nvSpPr>
        <p:spPr>
          <a:xfrm>
            <a:off x="666875" y="3324975"/>
            <a:ext cx="36651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event_ID, client_ID</a:t>
            </a:r>
            <a:endParaRPr sz="1400"/>
          </a:p>
        </p:txBody>
      </p:sp>
      <p:sp>
        <p:nvSpPr>
          <p:cNvPr id="633" name="Google Shape;633;p33"/>
          <p:cNvSpPr txBox="1"/>
          <p:nvPr>
            <p:ph idx="4294967295" type="ctrTitle"/>
          </p:nvPr>
        </p:nvSpPr>
        <p:spPr>
          <a:xfrm>
            <a:off x="666875" y="4348600"/>
            <a:ext cx="4147200" cy="465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accent2"/>
                </a:solidFill>
              </a:rPr>
              <a:t>Foreign Key: event_ID References events(event_ID)</a:t>
            </a:r>
            <a:endParaRPr sz="1000">
              <a:solidFill>
                <a:schemeClr val="accent2"/>
              </a:solidFill>
            </a:endParaRPr>
          </a:p>
          <a:p>
            <a:pPr indent="0" lvl="0" marL="0" rtl="0" algn="l">
              <a:lnSpc>
                <a:spcPct val="115000"/>
              </a:lnSpc>
              <a:spcBef>
                <a:spcPts val="0"/>
              </a:spcBef>
              <a:spcAft>
                <a:spcPts val="0"/>
              </a:spcAft>
              <a:buNone/>
            </a:pPr>
            <a:r>
              <a:rPr lang="en" sz="1000">
                <a:solidFill>
                  <a:schemeClr val="accent2"/>
                </a:solidFill>
              </a:rPr>
              <a:t>Foreign Key: venue_ID References venues(venue_ID)</a:t>
            </a:r>
            <a:endParaRPr sz="1000">
              <a:solidFill>
                <a:schemeClr val="accent2"/>
              </a:solidFill>
            </a:endParaRPr>
          </a:p>
        </p:txBody>
      </p:sp>
      <p:sp>
        <p:nvSpPr>
          <p:cNvPr id="634" name="Google Shape;634;p33"/>
          <p:cNvSpPr txBox="1"/>
          <p:nvPr>
            <p:ph idx="4294967295" type="ctrTitle"/>
          </p:nvPr>
        </p:nvSpPr>
        <p:spPr>
          <a:xfrm>
            <a:off x="666875" y="3973700"/>
            <a:ext cx="6051000" cy="3933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latin typeface="Maven Pro"/>
                <a:ea typeface="Maven Pro"/>
                <a:cs typeface="Maven Pro"/>
                <a:sym typeface="Maven Pro"/>
              </a:rPr>
              <a:t>events_has_venues(event_ID, venue_ID, start_date, end_date)</a:t>
            </a:r>
            <a:endParaRPr sz="1200">
              <a:latin typeface="Maven Pro"/>
              <a:ea typeface="Maven Pro"/>
              <a:cs typeface="Maven Pro"/>
              <a:sym typeface="Maven Pro"/>
            </a:endParaRPr>
          </a:p>
        </p:txBody>
      </p:sp>
      <p:sp>
        <p:nvSpPr>
          <p:cNvPr id="635" name="Google Shape;635;p33"/>
          <p:cNvSpPr txBox="1"/>
          <p:nvPr>
            <p:ph idx="4294967295" type="subTitle"/>
          </p:nvPr>
        </p:nvSpPr>
        <p:spPr>
          <a:xfrm>
            <a:off x="666875" y="4144925"/>
            <a:ext cx="3665100" cy="3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1"/>
                </a:solidFill>
                <a:latin typeface="Share Tech"/>
                <a:ea typeface="Share Tech"/>
                <a:cs typeface="Share Tech"/>
                <a:sym typeface="Share Tech"/>
              </a:rPr>
              <a:t>Primary Key: event_ID, venue_ID</a:t>
            </a:r>
            <a:endParaRPr sz="1000">
              <a:solidFill>
                <a:schemeClr val="accent1"/>
              </a:solidFill>
              <a:latin typeface="Share Tech"/>
              <a:ea typeface="Share Tech"/>
              <a:cs typeface="Share Tech"/>
              <a:sym typeface="Share Tech"/>
            </a:endParaRPr>
          </a:p>
          <a:p>
            <a:pPr indent="0" lvl="0" marL="0" rtl="0" algn="l">
              <a:spcBef>
                <a:spcPts val="0"/>
              </a:spcBef>
              <a:spcAft>
                <a:spcPts val="0"/>
              </a:spcAft>
              <a:buNone/>
            </a:pPr>
            <a:r>
              <a:t/>
            </a:r>
            <a:endParaRPr sz="1000">
              <a:solidFill>
                <a:schemeClr val="accent1"/>
              </a:solidFill>
              <a:latin typeface="Share Tech"/>
              <a:ea typeface="Share Tech"/>
              <a:cs typeface="Share Tech"/>
              <a:sym typeface="Share Tech"/>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SQL QUERIES EXAMPLES</a:t>
            </a:r>
            <a:endParaRPr/>
          </a:p>
        </p:txBody>
      </p:sp>
      <p:sp>
        <p:nvSpPr>
          <p:cNvPr id="641" name="Google Shape;641;p34"/>
          <p:cNvSpPr txBox="1"/>
          <p:nvPr>
            <p:ph idx="4294967295" type="ctrTitle"/>
          </p:nvPr>
        </p:nvSpPr>
        <p:spPr>
          <a:xfrm>
            <a:off x="941850" y="1117723"/>
            <a:ext cx="1451100" cy="2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Query 1:</a:t>
            </a:r>
            <a:endParaRPr sz="1800"/>
          </a:p>
        </p:txBody>
      </p:sp>
      <p:sp>
        <p:nvSpPr>
          <p:cNvPr id="642" name="Google Shape;642;p34"/>
          <p:cNvSpPr txBox="1"/>
          <p:nvPr>
            <p:ph idx="4294967295" type="subTitle"/>
          </p:nvPr>
        </p:nvSpPr>
        <p:spPr>
          <a:xfrm>
            <a:off x="1357850" y="1357650"/>
            <a:ext cx="3090600" cy="1754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Ticket Price Distribution and Category Analysis:</a:t>
            </a:r>
            <a:endParaRPr b="1" sz="1400"/>
          </a:p>
          <a:p>
            <a:pPr indent="0" lvl="0" marL="0" rtl="0" algn="l">
              <a:lnSpc>
                <a:spcPct val="100000"/>
              </a:lnSpc>
              <a:spcBef>
                <a:spcPts val="1600"/>
              </a:spcBef>
              <a:spcAft>
                <a:spcPts val="0"/>
              </a:spcAft>
              <a:buNone/>
            </a:pPr>
            <a:r>
              <a:rPr lang="en" sz="1400"/>
              <a:t>This query analyzes the distribution of ticket prices across event categories, providing insights into pricing strategies for different types of events.</a:t>
            </a:r>
            <a:endParaRPr sz="1400"/>
          </a:p>
          <a:p>
            <a:pPr indent="0" lvl="0" marL="0" rtl="0" algn="ctr">
              <a:lnSpc>
                <a:spcPct val="100000"/>
              </a:lnSpc>
              <a:spcBef>
                <a:spcPts val="1600"/>
              </a:spcBef>
              <a:spcAft>
                <a:spcPts val="0"/>
              </a:spcAft>
              <a:buNone/>
            </a:pPr>
            <a:r>
              <a:t/>
            </a:r>
            <a:endParaRPr sz="1400"/>
          </a:p>
          <a:p>
            <a:pPr indent="0" lvl="0" marL="0" rtl="0" algn="ctr">
              <a:lnSpc>
                <a:spcPct val="100000"/>
              </a:lnSpc>
              <a:spcBef>
                <a:spcPts val="1600"/>
              </a:spcBef>
              <a:spcAft>
                <a:spcPts val="1600"/>
              </a:spcAft>
              <a:buNone/>
            </a:pPr>
            <a:r>
              <a:t/>
            </a:r>
            <a:endParaRPr sz="1400"/>
          </a:p>
        </p:txBody>
      </p:sp>
      <p:sp>
        <p:nvSpPr>
          <p:cNvPr id="643" name="Google Shape;643;p34"/>
          <p:cNvSpPr/>
          <p:nvPr/>
        </p:nvSpPr>
        <p:spPr>
          <a:xfrm>
            <a:off x="941838" y="1531576"/>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txBox="1"/>
          <p:nvPr>
            <p:ph idx="4294967295" type="subTitle"/>
          </p:nvPr>
        </p:nvSpPr>
        <p:spPr>
          <a:xfrm>
            <a:off x="4977850" y="958725"/>
            <a:ext cx="5455800" cy="24009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chemeClr val="accent4"/>
              </a:buClr>
              <a:buSzPts val="1000"/>
              <a:buChar char="●"/>
            </a:pPr>
            <a:r>
              <a:rPr lang="en" sz="1000">
                <a:solidFill>
                  <a:schemeClr val="accent4"/>
                </a:solidFill>
              </a:rPr>
              <a:t>SELECT</a:t>
            </a:r>
            <a:endParaRPr sz="1000">
              <a:solidFill>
                <a:schemeClr val="accent4"/>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a:t>
            </a:r>
            <a:r>
              <a:rPr lang="en" sz="1000">
                <a:solidFill>
                  <a:schemeClr val="accent2"/>
                </a:solidFill>
              </a:rPr>
              <a:t> e.event_category,</a:t>
            </a:r>
            <a:endParaRPr sz="1000">
              <a:solidFill>
                <a:schemeClr val="accent2"/>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COUNT(t.ticket_ID) AS num_tickets_sold,</a:t>
            </a:r>
            <a:endParaRPr sz="1000">
              <a:solidFill>
                <a:schemeClr val="accent2"/>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MIN(t.ticket_price) AS min_ticket_price,</a:t>
            </a:r>
            <a:endParaRPr sz="1000">
              <a:solidFill>
                <a:schemeClr val="accent2"/>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MAX(t.ticket_price) AS max_ticket_price,</a:t>
            </a:r>
            <a:endParaRPr sz="1000">
              <a:solidFill>
                <a:schemeClr val="accent2"/>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ROUND(AVG(t.ticket_price), 2) AS avg_ticket_price</a:t>
            </a:r>
            <a:endParaRPr sz="1000">
              <a:solidFill>
                <a:schemeClr val="accent2"/>
              </a:solidFill>
            </a:endParaRPr>
          </a:p>
          <a:p>
            <a:pPr indent="-292100" lvl="0" marL="457200" rtl="0" algn="l">
              <a:lnSpc>
                <a:spcPct val="100000"/>
              </a:lnSpc>
              <a:spcBef>
                <a:spcPts val="0"/>
              </a:spcBef>
              <a:spcAft>
                <a:spcPts val="0"/>
              </a:spcAft>
              <a:buClr>
                <a:schemeClr val="accent4"/>
              </a:buClr>
              <a:buSzPts val="1000"/>
              <a:buChar char="●"/>
            </a:pPr>
            <a:r>
              <a:rPr lang="en" sz="1000">
                <a:solidFill>
                  <a:schemeClr val="accent4"/>
                </a:solidFill>
              </a:rPr>
              <a:t>FROM</a:t>
            </a:r>
            <a:endParaRPr sz="1000">
              <a:solidFill>
                <a:schemeClr val="accent4"/>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events e</a:t>
            </a:r>
            <a:endParaRPr sz="1000">
              <a:solidFill>
                <a:schemeClr val="accent2"/>
              </a:solidFill>
            </a:endParaRPr>
          </a:p>
          <a:p>
            <a:pPr indent="-292100" lvl="0" marL="457200" rtl="0" algn="l">
              <a:lnSpc>
                <a:spcPct val="100000"/>
              </a:lnSpc>
              <a:spcBef>
                <a:spcPts val="0"/>
              </a:spcBef>
              <a:spcAft>
                <a:spcPts val="0"/>
              </a:spcAft>
              <a:buClr>
                <a:schemeClr val="accent4"/>
              </a:buClr>
              <a:buSzPts val="1000"/>
              <a:buChar char="●"/>
            </a:pPr>
            <a:r>
              <a:rPr lang="en" sz="1000">
                <a:solidFill>
                  <a:schemeClr val="accent4"/>
                </a:solidFill>
              </a:rPr>
              <a:t>JOIN</a:t>
            </a:r>
            <a:endParaRPr sz="1000">
              <a:solidFill>
                <a:schemeClr val="accent4"/>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tickets t ON e.event_ID = t.event_ID</a:t>
            </a:r>
            <a:endParaRPr sz="1000">
              <a:solidFill>
                <a:schemeClr val="accent2"/>
              </a:solidFill>
            </a:endParaRPr>
          </a:p>
          <a:p>
            <a:pPr indent="-292100" lvl="0" marL="457200" rtl="0" algn="l">
              <a:lnSpc>
                <a:spcPct val="100000"/>
              </a:lnSpc>
              <a:spcBef>
                <a:spcPts val="0"/>
              </a:spcBef>
              <a:spcAft>
                <a:spcPts val="0"/>
              </a:spcAft>
              <a:buClr>
                <a:schemeClr val="accent4"/>
              </a:buClr>
              <a:buSzPts val="1000"/>
              <a:buChar char="●"/>
            </a:pPr>
            <a:r>
              <a:rPr lang="en" sz="1000">
                <a:solidFill>
                  <a:schemeClr val="accent4"/>
                </a:solidFill>
              </a:rPr>
              <a:t>GROUP BY</a:t>
            </a:r>
            <a:endParaRPr sz="1000">
              <a:solidFill>
                <a:schemeClr val="accent4"/>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e.event_category</a:t>
            </a:r>
            <a:endParaRPr sz="1000">
              <a:solidFill>
                <a:schemeClr val="accent2"/>
              </a:solidFill>
            </a:endParaRPr>
          </a:p>
          <a:p>
            <a:pPr indent="-292100" lvl="0" marL="457200" rtl="0" algn="l">
              <a:lnSpc>
                <a:spcPct val="100000"/>
              </a:lnSpc>
              <a:spcBef>
                <a:spcPts val="0"/>
              </a:spcBef>
              <a:spcAft>
                <a:spcPts val="0"/>
              </a:spcAft>
              <a:buClr>
                <a:schemeClr val="accent4"/>
              </a:buClr>
              <a:buSzPts val="1000"/>
              <a:buChar char="●"/>
            </a:pPr>
            <a:r>
              <a:rPr lang="en" sz="1000">
                <a:solidFill>
                  <a:schemeClr val="accent4"/>
                </a:solidFill>
              </a:rPr>
              <a:t>ORDER BY</a:t>
            </a:r>
            <a:endParaRPr sz="1000">
              <a:solidFill>
                <a:schemeClr val="accent4"/>
              </a:solidFill>
            </a:endParaRPr>
          </a:p>
          <a:p>
            <a:pPr indent="-292100" lvl="0" marL="457200" rtl="0" algn="l">
              <a:lnSpc>
                <a:spcPct val="100000"/>
              </a:lnSpc>
              <a:spcBef>
                <a:spcPts val="0"/>
              </a:spcBef>
              <a:spcAft>
                <a:spcPts val="0"/>
              </a:spcAft>
              <a:buClr>
                <a:schemeClr val="accent2"/>
              </a:buClr>
              <a:buSzPts val="1000"/>
              <a:buChar char="●"/>
            </a:pPr>
            <a:r>
              <a:rPr lang="en" sz="1000">
                <a:solidFill>
                  <a:schemeClr val="accent2"/>
                </a:solidFill>
              </a:rPr>
              <a:t>    num_tickets_sold DESC;</a:t>
            </a:r>
            <a:endParaRPr sz="1000">
              <a:solidFill>
                <a:schemeClr val="accent2"/>
              </a:solidFill>
            </a:endParaRPr>
          </a:p>
        </p:txBody>
      </p:sp>
      <p:pic>
        <p:nvPicPr>
          <p:cNvPr id="645" name="Google Shape;645;p34"/>
          <p:cNvPicPr preferRelativeResize="0"/>
          <p:nvPr/>
        </p:nvPicPr>
        <p:blipFill>
          <a:blip r:embed="rId3">
            <a:alphaModFix/>
          </a:blip>
          <a:stretch>
            <a:fillRect/>
          </a:stretch>
        </p:blipFill>
        <p:spPr>
          <a:xfrm>
            <a:off x="726325" y="3256550"/>
            <a:ext cx="4353658" cy="172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3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SQL QUERIES EXAMPLES</a:t>
            </a:r>
            <a:endParaRPr/>
          </a:p>
        </p:txBody>
      </p:sp>
      <p:sp>
        <p:nvSpPr>
          <p:cNvPr id="651" name="Google Shape;651;p35"/>
          <p:cNvSpPr txBox="1"/>
          <p:nvPr>
            <p:ph idx="4294967295" type="ctrTitle"/>
          </p:nvPr>
        </p:nvSpPr>
        <p:spPr>
          <a:xfrm>
            <a:off x="941850" y="1117723"/>
            <a:ext cx="1451100" cy="28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Query 2:</a:t>
            </a:r>
            <a:endParaRPr sz="1800"/>
          </a:p>
        </p:txBody>
      </p:sp>
      <p:sp>
        <p:nvSpPr>
          <p:cNvPr id="652" name="Google Shape;652;p35"/>
          <p:cNvSpPr txBox="1"/>
          <p:nvPr>
            <p:ph idx="4294967295" type="subTitle"/>
          </p:nvPr>
        </p:nvSpPr>
        <p:spPr>
          <a:xfrm>
            <a:off x="1292550" y="1326775"/>
            <a:ext cx="3723900" cy="22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t>Revenue Distribution Between Clients and Ticketmaster:</a:t>
            </a:r>
            <a:endParaRPr b="1" sz="1400"/>
          </a:p>
          <a:p>
            <a:pPr indent="0" lvl="0" marL="0" rtl="0" algn="l">
              <a:lnSpc>
                <a:spcPct val="100000"/>
              </a:lnSpc>
              <a:spcBef>
                <a:spcPts val="1600"/>
              </a:spcBef>
              <a:spcAft>
                <a:spcPts val="0"/>
              </a:spcAft>
              <a:buNone/>
            </a:pPr>
            <a:r>
              <a:rPr lang="en" sz="1400"/>
              <a:t>This query calculates the revenue distribution by percentage between clients and Ticketmaster for each event, considering the payments made to clients and Ticketmaster for each event.</a:t>
            </a:r>
            <a:endParaRPr sz="1400"/>
          </a:p>
          <a:p>
            <a:pPr indent="0" lvl="0" marL="0" rtl="0" algn="l">
              <a:lnSpc>
                <a:spcPct val="100000"/>
              </a:lnSpc>
              <a:spcBef>
                <a:spcPts val="1600"/>
              </a:spcBef>
              <a:spcAft>
                <a:spcPts val="0"/>
              </a:spcAft>
              <a:buNone/>
            </a:pPr>
            <a:r>
              <a:t/>
            </a:r>
            <a:endParaRPr b="1" sz="1400"/>
          </a:p>
          <a:p>
            <a:pPr indent="0" lvl="0" marL="0" rtl="0" algn="l">
              <a:lnSpc>
                <a:spcPct val="100000"/>
              </a:lnSpc>
              <a:spcBef>
                <a:spcPts val="1600"/>
              </a:spcBef>
              <a:spcAft>
                <a:spcPts val="0"/>
              </a:spcAft>
              <a:buNone/>
            </a:pPr>
            <a:r>
              <a:t/>
            </a:r>
            <a:endParaRPr b="1" sz="1400"/>
          </a:p>
          <a:p>
            <a:pPr indent="0" lvl="0" marL="0" rtl="0" algn="ctr">
              <a:lnSpc>
                <a:spcPct val="100000"/>
              </a:lnSpc>
              <a:spcBef>
                <a:spcPts val="1600"/>
              </a:spcBef>
              <a:spcAft>
                <a:spcPts val="0"/>
              </a:spcAft>
              <a:buNone/>
            </a:pPr>
            <a:r>
              <a:t/>
            </a:r>
            <a:endParaRPr sz="1400"/>
          </a:p>
          <a:p>
            <a:pPr indent="0" lvl="0" marL="0" rtl="0" algn="ctr">
              <a:lnSpc>
                <a:spcPct val="100000"/>
              </a:lnSpc>
              <a:spcBef>
                <a:spcPts val="1600"/>
              </a:spcBef>
              <a:spcAft>
                <a:spcPts val="1600"/>
              </a:spcAft>
              <a:buNone/>
            </a:pPr>
            <a:r>
              <a:t/>
            </a:r>
            <a:endParaRPr sz="1400"/>
          </a:p>
        </p:txBody>
      </p:sp>
      <p:sp>
        <p:nvSpPr>
          <p:cNvPr id="653" name="Google Shape;653;p35"/>
          <p:cNvSpPr/>
          <p:nvPr/>
        </p:nvSpPr>
        <p:spPr>
          <a:xfrm>
            <a:off x="941838" y="1531576"/>
            <a:ext cx="155925" cy="156375"/>
          </a:xfrm>
          <a:custGeom>
            <a:rect b="b" l="l" r="r" t="t"/>
            <a:pathLst>
              <a:path extrusionOk="0" h="6255" w="6237">
                <a:moveTo>
                  <a:pt x="0" y="0"/>
                </a:moveTo>
                <a:lnTo>
                  <a:pt x="0" y="6255"/>
                </a:lnTo>
                <a:lnTo>
                  <a:pt x="6236" y="6255"/>
                </a:lnTo>
                <a:lnTo>
                  <a:pt x="62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txBox="1"/>
          <p:nvPr>
            <p:ph idx="4294967295" type="subTitle"/>
          </p:nvPr>
        </p:nvSpPr>
        <p:spPr>
          <a:xfrm>
            <a:off x="5420100" y="1117725"/>
            <a:ext cx="3723900" cy="2501400"/>
          </a:xfrm>
          <a:prstGeom prst="rect">
            <a:avLst/>
          </a:prstGeom>
        </p:spPr>
        <p:txBody>
          <a:bodyPr anchorCtr="0" anchor="t" bIns="91425" lIns="91425" spcFirstLastPara="1" rIns="91425" wrap="square" tIns="91425">
            <a:noAutofit/>
          </a:bodyPr>
          <a:lstStyle/>
          <a:p>
            <a:pPr indent="-285750" lvl="0" marL="457200" rtl="0" algn="l">
              <a:lnSpc>
                <a:spcPct val="100000"/>
              </a:lnSpc>
              <a:spcBef>
                <a:spcPts val="0"/>
              </a:spcBef>
              <a:spcAft>
                <a:spcPts val="0"/>
              </a:spcAft>
              <a:buClr>
                <a:schemeClr val="accent4"/>
              </a:buClr>
              <a:buSzPts val="900"/>
              <a:buChar char="●"/>
            </a:pPr>
            <a:r>
              <a:rPr lang="en" sz="900">
                <a:solidFill>
                  <a:schemeClr val="accent4"/>
                </a:solidFill>
              </a:rPr>
              <a:t>SELECT</a:t>
            </a:r>
            <a:endParaRPr sz="900">
              <a:solidFill>
                <a:schemeClr val="accent4"/>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e.event_name,</a:t>
            </a:r>
            <a:endParaRPr sz="900">
              <a:solidFill>
                <a:schemeClr val="accent2"/>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e.event_category,</a:t>
            </a:r>
            <a:endParaRPr sz="900">
              <a:solidFill>
                <a:schemeClr val="accent2"/>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SUM(ec.payment_to_client) AS revenue_to_clients,</a:t>
            </a:r>
            <a:endParaRPr sz="900">
              <a:solidFill>
                <a:schemeClr val="accent2"/>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SUM(ec.payment_to_ticketmaster) AS revenue_to_ticketmaster,</a:t>
            </a:r>
            <a:endParaRPr sz="900">
              <a:solidFill>
                <a:schemeClr val="accent2"/>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(SUM(ec.payment_to_client) / (SUM(ec.payment_to_client) + SUM(ec.payment_to_ticketmaster))) * 100 AS client_percentage,</a:t>
            </a:r>
            <a:endParaRPr sz="900">
              <a:solidFill>
                <a:schemeClr val="accent2"/>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(SUM(ec.payment_to_ticketmaster) / (SUM(ec.payment_to_client) + SUM(ec.payment_to_ticketmaster))) * 100 AS ticketmaster_percentage</a:t>
            </a:r>
            <a:endParaRPr sz="900">
              <a:solidFill>
                <a:schemeClr val="accent2"/>
              </a:solidFill>
            </a:endParaRPr>
          </a:p>
          <a:p>
            <a:pPr indent="-285750" lvl="0" marL="457200" rtl="0" algn="l">
              <a:lnSpc>
                <a:spcPct val="100000"/>
              </a:lnSpc>
              <a:spcBef>
                <a:spcPts val="0"/>
              </a:spcBef>
              <a:spcAft>
                <a:spcPts val="0"/>
              </a:spcAft>
              <a:buClr>
                <a:schemeClr val="accent2"/>
              </a:buClr>
              <a:buSzPts val="900"/>
              <a:buChar char="●"/>
            </a:pPr>
            <a:r>
              <a:t/>
            </a:r>
            <a:endParaRPr sz="900">
              <a:solidFill>
                <a:schemeClr val="accent2"/>
              </a:solidFill>
            </a:endParaRPr>
          </a:p>
          <a:p>
            <a:pPr indent="-285750" lvl="0" marL="457200" rtl="0" algn="l">
              <a:lnSpc>
                <a:spcPct val="100000"/>
              </a:lnSpc>
              <a:spcBef>
                <a:spcPts val="0"/>
              </a:spcBef>
              <a:spcAft>
                <a:spcPts val="0"/>
              </a:spcAft>
              <a:buClr>
                <a:schemeClr val="accent4"/>
              </a:buClr>
              <a:buSzPts val="900"/>
              <a:buChar char="●"/>
            </a:pPr>
            <a:r>
              <a:rPr lang="en" sz="900">
                <a:solidFill>
                  <a:schemeClr val="accent4"/>
                </a:solidFill>
              </a:rPr>
              <a:t>FROM</a:t>
            </a:r>
            <a:endParaRPr sz="900">
              <a:solidFill>
                <a:schemeClr val="accent4"/>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events e</a:t>
            </a:r>
            <a:endParaRPr sz="900">
              <a:solidFill>
                <a:schemeClr val="accent2"/>
              </a:solidFill>
            </a:endParaRPr>
          </a:p>
          <a:p>
            <a:pPr indent="-285750" lvl="0" marL="457200" rtl="0" algn="l">
              <a:lnSpc>
                <a:spcPct val="100000"/>
              </a:lnSpc>
              <a:spcBef>
                <a:spcPts val="0"/>
              </a:spcBef>
              <a:spcAft>
                <a:spcPts val="0"/>
              </a:spcAft>
              <a:buClr>
                <a:schemeClr val="accent4"/>
              </a:buClr>
              <a:buSzPts val="900"/>
              <a:buChar char="●"/>
            </a:pPr>
            <a:r>
              <a:rPr lang="en" sz="900">
                <a:solidFill>
                  <a:schemeClr val="accent4"/>
                </a:solidFill>
              </a:rPr>
              <a:t>JOIN</a:t>
            </a:r>
            <a:endParaRPr sz="900">
              <a:solidFill>
                <a:schemeClr val="accent4"/>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events_has_clients ec ON e.event_ID = ec.event_ID</a:t>
            </a:r>
            <a:endParaRPr sz="900">
              <a:solidFill>
                <a:schemeClr val="accent2"/>
              </a:solidFill>
            </a:endParaRPr>
          </a:p>
          <a:p>
            <a:pPr indent="-285750" lvl="0" marL="457200" rtl="0" algn="l">
              <a:lnSpc>
                <a:spcPct val="100000"/>
              </a:lnSpc>
              <a:spcBef>
                <a:spcPts val="0"/>
              </a:spcBef>
              <a:spcAft>
                <a:spcPts val="0"/>
              </a:spcAft>
              <a:buClr>
                <a:schemeClr val="accent4"/>
              </a:buClr>
              <a:buSzPts val="900"/>
              <a:buChar char="●"/>
            </a:pPr>
            <a:r>
              <a:rPr lang="en" sz="900">
                <a:solidFill>
                  <a:schemeClr val="accent4"/>
                </a:solidFill>
              </a:rPr>
              <a:t>GROUP BY</a:t>
            </a:r>
            <a:endParaRPr sz="900">
              <a:solidFill>
                <a:schemeClr val="accent4"/>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e.event_ID</a:t>
            </a:r>
            <a:endParaRPr sz="900">
              <a:solidFill>
                <a:schemeClr val="accent2"/>
              </a:solidFill>
            </a:endParaRPr>
          </a:p>
          <a:p>
            <a:pPr indent="-285750" lvl="0" marL="457200" rtl="0" algn="l">
              <a:lnSpc>
                <a:spcPct val="100000"/>
              </a:lnSpc>
              <a:spcBef>
                <a:spcPts val="0"/>
              </a:spcBef>
              <a:spcAft>
                <a:spcPts val="0"/>
              </a:spcAft>
              <a:buClr>
                <a:schemeClr val="accent4"/>
              </a:buClr>
              <a:buSzPts val="900"/>
              <a:buChar char="●"/>
            </a:pPr>
            <a:r>
              <a:rPr lang="en" sz="900">
                <a:solidFill>
                  <a:schemeClr val="accent4"/>
                </a:solidFill>
              </a:rPr>
              <a:t>ORDER BY</a:t>
            </a:r>
            <a:endParaRPr sz="900">
              <a:solidFill>
                <a:schemeClr val="accent4"/>
              </a:solidFill>
            </a:endParaRPr>
          </a:p>
          <a:p>
            <a:pPr indent="-285750" lvl="0" marL="457200" rtl="0" algn="l">
              <a:lnSpc>
                <a:spcPct val="100000"/>
              </a:lnSpc>
              <a:spcBef>
                <a:spcPts val="0"/>
              </a:spcBef>
              <a:spcAft>
                <a:spcPts val="0"/>
              </a:spcAft>
              <a:buClr>
                <a:schemeClr val="accent2"/>
              </a:buClr>
              <a:buSzPts val="900"/>
              <a:buChar char="●"/>
            </a:pPr>
            <a:r>
              <a:rPr lang="en" sz="900">
                <a:solidFill>
                  <a:schemeClr val="accent2"/>
                </a:solidFill>
              </a:rPr>
              <a:t>    client_percentage DESC;</a:t>
            </a:r>
            <a:endParaRPr sz="900">
              <a:solidFill>
                <a:schemeClr val="accent4"/>
              </a:solidFill>
            </a:endParaRPr>
          </a:p>
        </p:txBody>
      </p:sp>
      <p:pic>
        <p:nvPicPr>
          <p:cNvPr id="655" name="Google Shape;655;p35"/>
          <p:cNvPicPr preferRelativeResize="0"/>
          <p:nvPr/>
        </p:nvPicPr>
        <p:blipFill>
          <a:blip r:embed="rId3">
            <a:alphaModFix/>
          </a:blip>
          <a:stretch>
            <a:fillRect/>
          </a:stretch>
        </p:blipFill>
        <p:spPr>
          <a:xfrm>
            <a:off x="729050" y="3282350"/>
            <a:ext cx="4661662" cy="1716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36"/>
          <p:cNvSpPr txBox="1"/>
          <p:nvPr>
            <p:ph idx="8" type="ctrTitle"/>
          </p:nvPr>
        </p:nvSpPr>
        <p:spPr>
          <a:xfrm>
            <a:off x="621624" y="411675"/>
            <a:ext cx="691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EXPERIENCE: ISSUES &amp; CHALLENGES</a:t>
            </a:r>
            <a:endParaRPr sz="3000"/>
          </a:p>
        </p:txBody>
      </p:sp>
      <p:sp>
        <p:nvSpPr>
          <p:cNvPr id="661" name="Google Shape;661;p36"/>
          <p:cNvSpPr txBox="1"/>
          <p:nvPr>
            <p:ph idx="2" type="ctrTitle"/>
          </p:nvPr>
        </p:nvSpPr>
        <p:spPr>
          <a:xfrm>
            <a:off x="6044305" y="1260870"/>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NEW SKILLS</a:t>
            </a:r>
            <a:endParaRPr/>
          </a:p>
        </p:txBody>
      </p:sp>
      <p:sp>
        <p:nvSpPr>
          <p:cNvPr id="662" name="Google Shape;662;p36"/>
          <p:cNvSpPr txBox="1"/>
          <p:nvPr>
            <p:ph idx="4" type="ctrTitle"/>
          </p:nvPr>
        </p:nvSpPr>
        <p:spPr>
          <a:xfrm>
            <a:off x="1218541" y="27788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TEAMWORK</a:t>
            </a:r>
            <a:endParaRPr/>
          </a:p>
        </p:txBody>
      </p:sp>
      <p:sp>
        <p:nvSpPr>
          <p:cNvPr id="663" name="Google Shape;663;p36"/>
          <p:cNvSpPr txBox="1"/>
          <p:nvPr>
            <p:ph idx="7" type="subTitle"/>
          </p:nvPr>
        </p:nvSpPr>
        <p:spPr>
          <a:xfrm>
            <a:off x="5900400" y="3444325"/>
            <a:ext cx="2442900" cy="97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we can build insights on these data and make useful queries that can further help the business development </a:t>
            </a:r>
            <a:endParaRPr/>
          </a:p>
        </p:txBody>
      </p:sp>
      <p:sp>
        <p:nvSpPr>
          <p:cNvPr id="664" name="Google Shape;664;p36"/>
          <p:cNvSpPr txBox="1"/>
          <p:nvPr>
            <p:ph type="ctrTitle"/>
          </p:nvPr>
        </p:nvSpPr>
        <p:spPr>
          <a:xfrm>
            <a:off x="1218541" y="1315633"/>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TIME LIMIT</a:t>
            </a:r>
            <a:endParaRPr/>
          </a:p>
        </p:txBody>
      </p:sp>
      <p:sp>
        <p:nvSpPr>
          <p:cNvPr id="665" name="Google Shape;665;p36"/>
          <p:cNvSpPr txBox="1"/>
          <p:nvPr>
            <p:ph idx="1" type="subTitle"/>
          </p:nvPr>
        </p:nvSpPr>
        <p:spPr>
          <a:xfrm>
            <a:off x="1218541" y="1807933"/>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have a very limited work time for the whole project</a:t>
            </a:r>
            <a:endParaRPr/>
          </a:p>
        </p:txBody>
      </p:sp>
      <p:sp>
        <p:nvSpPr>
          <p:cNvPr id="666" name="Google Shape;666;p36"/>
          <p:cNvSpPr txBox="1"/>
          <p:nvPr>
            <p:ph idx="3" type="subTitle"/>
          </p:nvPr>
        </p:nvSpPr>
        <p:spPr>
          <a:xfrm>
            <a:off x="6044305" y="1753170"/>
            <a:ext cx="1881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have to apply new skills such as building a webpage</a:t>
            </a:r>
            <a:endParaRPr/>
          </a:p>
        </p:txBody>
      </p:sp>
      <p:sp>
        <p:nvSpPr>
          <p:cNvPr id="667" name="Google Shape;667;p36"/>
          <p:cNvSpPr txBox="1"/>
          <p:nvPr>
            <p:ph idx="5" type="subTitle"/>
          </p:nvPr>
        </p:nvSpPr>
        <p:spPr>
          <a:xfrm>
            <a:off x="1007175" y="3271100"/>
            <a:ext cx="21945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have different working schedules and may be hard to </a:t>
            </a:r>
            <a:r>
              <a:rPr lang="en"/>
              <a:t>accommodate</a:t>
            </a:r>
            <a:r>
              <a:rPr lang="en"/>
              <a:t> each others</a:t>
            </a:r>
            <a:endParaRPr/>
          </a:p>
        </p:txBody>
      </p:sp>
      <p:sp>
        <p:nvSpPr>
          <p:cNvPr id="668" name="Google Shape;668;p36"/>
          <p:cNvSpPr txBox="1"/>
          <p:nvPr>
            <p:ph idx="6" type="ctrTitle"/>
          </p:nvPr>
        </p:nvSpPr>
        <p:spPr>
          <a:xfrm>
            <a:off x="6181205" y="2956306"/>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MEANINGFUL DEVELOPMENT</a:t>
            </a:r>
            <a:endParaRPr/>
          </a:p>
        </p:txBody>
      </p:sp>
      <p:sp>
        <p:nvSpPr>
          <p:cNvPr id="669" name="Google Shape;669;p36"/>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6"/>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6"/>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6"/>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3" name="Google Shape;673;p36"/>
          <p:cNvCxnSpPr>
            <a:stCxn id="669" idx="3"/>
            <a:endCxn id="671"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674" name="Google Shape;674;p36"/>
          <p:cNvCxnSpPr>
            <a:stCxn id="671" idx="2"/>
            <a:endCxn id="670"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675" name="Google Shape;675;p36"/>
          <p:cNvCxnSpPr>
            <a:stCxn id="670" idx="3"/>
            <a:endCxn id="672"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676" name="Google Shape;676;p36"/>
          <p:cNvGrpSpPr/>
          <p:nvPr/>
        </p:nvGrpSpPr>
        <p:grpSpPr>
          <a:xfrm>
            <a:off x="5072712" y="3212678"/>
            <a:ext cx="402156" cy="456781"/>
            <a:chOff x="5357662" y="4297637"/>
            <a:chExt cx="287275" cy="326296"/>
          </a:xfrm>
        </p:grpSpPr>
        <p:sp>
          <p:nvSpPr>
            <p:cNvPr id="677" name="Google Shape;677;p36"/>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6"/>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6"/>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6"/>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6"/>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36"/>
          <p:cNvGrpSpPr/>
          <p:nvPr/>
        </p:nvGrpSpPr>
        <p:grpSpPr>
          <a:xfrm>
            <a:off x="3630590" y="3198869"/>
            <a:ext cx="484361" cy="484405"/>
            <a:chOff x="4890434" y="4287389"/>
            <a:chExt cx="345997" cy="346029"/>
          </a:xfrm>
        </p:grpSpPr>
        <p:sp>
          <p:nvSpPr>
            <p:cNvPr id="683" name="Google Shape;683;p36"/>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6"/>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6"/>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6"/>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6"/>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6"/>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6"/>
          <p:cNvGrpSpPr/>
          <p:nvPr/>
        </p:nvGrpSpPr>
        <p:grpSpPr>
          <a:xfrm>
            <a:off x="5029465" y="1816807"/>
            <a:ext cx="488638" cy="438246"/>
            <a:chOff x="5778676" y="3826972"/>
            <a:chExt cx="349052" cy="313055"/>
          </a:xfrm>
        </p:grpSpPr>
        <p:sp>
          <p:nvSpPr>
            <p:cNvPr id="691" name="Google Shape;691;p36"/>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6"/>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6"/>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6"/>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6"/>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36"/>
          <p:cNvGrpSpPr/>
          <p:nvPr/>
        </p:nvGrpSpPr>
        <p:grpSpPr>
          <a:xfrm>
            <a:off x="3630860" y="1790353"/>
            <a:ext cx="483826" cy="491133"/>
            <a:chOff x="4874902" y="3808799"/>
            <a:chExt cx="345615" cy="350835"/>
          </a:xfrm>
        </p:grpSpPr>
        <p:sp>
          <p:nvSpPr>
            <p:cNvPr id="697" name="Google Shape;697;p36"/>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6"/>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6"/>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6"/>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6"/>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6"/>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6"/>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6"/>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6"/>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6"/>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6"/>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7"/>
          <p:cNvSpPr txBox="1"/>
          <p:nvPr>
            <p:ph idx="8" type="ctrTitle"/>
          </p:nvPr>
        </p:nvSpPr>
        <p:spPr>
          <a:xfrm>
            <a:off x="618825" y="411675"/>
            <a:ext cx="535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EXPERIENCE: SOLUTIONS</a:t>
            </a:r>
            <a:endParaRPr/>
          </a:p>
        </p:txBody>
      </p:sp>
      <p:sp>
        <p:nvSpPr>
          <p:cNvPr id="719" name="Google Shape;719;p37"/>
          <p:cNvSpPr txBox="1"/>
          <p:nvPr>
            <p:ph type="ctrTitle"/>
          </p:nvPr>
        </p:nvSpPr>
        <p:spPr>
          <a:xfrm>
            <a:off x="690200" y="2424336"/>
            <a:ext cx="18813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a:t>
            </a:r>
            <a:endParaRPr/>
          </a:p>
        </p:txBody>
      </p:sp>
      <p:sp>
        <p:nvSpPr>
          <p:cNvPr id="720" name="Google Shape;720;p37"/>
          <p:cNvSpPr txBox="1"/>
          <p:nvPr>
            <p:ph idx="1" type="subTitle"/>
          </p:nvPr>
        </p:nvSpPr>
        <p:spPr>
          <a:xfrm>
            <a:off x="510325" y="1208988"/>
            <a:ext cx="2657100" cy="119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Plan out the work and timeline at the beginning and set norms to make sure members can get work done on time  </a:t>
            </a:r>
            <a:endParaRPr/>
          </a:p>
        </p:txBody>
      </p:sp>
      <p:sp>
        <p:nvSpPr>
          <p:cNvPr id="721" name="Google Shape;721;p37"/>
          <p:cNvSpPr txBox="1"/>
          <p:nvPr>
            <p:ph idx="3" type="subTitle"/>
          </p:nvPr>
        </p:nvSpPr>
        <p:spPr>
          <a:xfrm>
            <a:off x="5976525" y="976200"/>
            <a:ext cx="2417100" cy="143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 members who have prior knowledge on building website start to work on the part to save time learning</a:t>
            </a:r>
            <a:endParaRPr/>
          </a:p>
        </p:txBody>
      </p:sp>
      <p:sp>
        <p:nvSpPr>
          <p:cNvPr id="722" name="Google Shape;722;p37"/>
          <p:cNvSpPr txBox="1"/>
          <p:nvPr>
            <p:ph idx="2" type="ctrTitle"/>
          </p:nvPr>
        </p:nvSpPr>
        <p:spPr>
          <a:xfrm>
            <a:off x="6572450" y="2362423"/>
            <a:ext cx="18813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SKILLS</a:t>
            </a:r>
            <a:endParaRPr/>
          </a:p>
        </p:txBody>
      </p:sp>
      <p:sp>
        <p:nvSpPr>
          <p:cNvPr id="723" name="Google Shape;723;p37"/>
          <p:cNvSpPr txBox="1"/>
          <p:nvPr>
            <p:ph idx="4" type="ctrTitle"/>
          </p:nvPr>
        </p:nvSpPr>
        <p:spPr>
          <a:xfrm>
            <a:off x="406675" y="2876138"/>
            <a:ext cx="1881300" cy="43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TEAMWORK</a:t>
            </a:r>
            <a:endParaRPr/>
          </a:p>
        </p:txBody>
      </p:sp>
      <p:sp>
        <p:nvSpPr>
          <p:cNvPr id="724" name="Google Shape;724;p37"/>
          <p:cNvSpPr txBox="1"/>
          <p:nvPr>
            <p:ph idx="5" type="subTitle"/>
          </p:nvPr>
        </p:nvSpPr>
        <p:spPr>
          <a:xfrm>
            <a:off x="618825" y="3389850"/>
            <a:ext cx="2657100" cy="133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Frequently communicate in group chat to keep track on our project and also set up touchpoint to ensure </a:t>
            </a:r>
            <a:r>
              <a:rPr lang="en"/>
              <a:t>timeline and members feel comfortable doing tasks</a:t>
            </a:r>
            <a:endParaRPr/>
          </a:p>
        </p:txBody>
      </p:sp>
      <p:sp>
        <p:nvSpPr>
          <p:cNvPr id="725" name="Google Shape;725;p37"/>
          <p:cNvSpPr txBox="1"/>
          <p:nvPr>
            <p:ph idx="6" type="ctrTitle"/>
          </p:nvPr>
        </p:nvSpPr>
        <p:spPr>
          <a:xfrm>
            <a:off x="6697600" y="2876125"/>
            <a:ext cx="1881300" cy="43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INSIGHTS</a:t>
            </a:r>
            <a:endParaRPr/>
          </a:p>
        </p:txBody>
      </p:sp>
      <p:sp>
        <p:nvSpPr>
          <p:cNvPr id="726" name="Google Shape;726;p37"/>
          <p:cNvSpPr txBox="1"/>
          <p:nvPr>
            <p:ph idx="7" type="subTitle"/>
          </p:nvPr>
        </p:nvSpPr>
        <p:spPr>
          <a:xfrm>
            <a:off x="5993625" y="3389850"/>
            <a:ext cx="2417100" cy="12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consider multiple situations and select the most meaningful queries to make sure we can make use of these data to help the business</a:t>
            </a:r>
            <a:endParaRPr/>
          </a:p>
        </p:txBody>
      </p:sp>
      <p:sp>
        <p:nvSpPr>
          <p:cNvPr id="727" name="Google Shape;727;p37"/>
          <p:cNvSpPr/>
          <p:nvPr/>
        </p:nvSpPr>
        <p:spPr>
          <a:xfrm>
            <a:off x="3363449" y="1535500"/>
            <a:ext cx="2417042" cy="2416417"/>
          </a:xfrm>
          <a:custGeom>
            <a:rect b="b" l="l" r="r" t="t"/>
            <a:pathLst>
              <a:path extrusionOk="0" h="46347" w="46359">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3471839" y="1723396"/>
            <a:ext cx="2120119" cy="2039932"/>
          </a:xfrm>
          <a:custGeom>
            <a:rect b="b" l="l" r="r" t="t"/>
            <a:pathLst>
              <a:path extrusionOk="0" h="39126" w="40664">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a:off x="3674854" y="1911761"/>
            <a:ext cx="1728515" cy="1663030"/>
          </a:xfrm>
          <a:custGeom>
            <a:rect b="b" l="l" r="r" t="t"/>
            <a:pathLst>
              <a:path extrusionOk="0" h="31897" w="33153">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3363451" y="1535447"/>
            <a:ext cx="2417100" cy="2416500"/>
          </a:xfrm>
          <a:prstGeom prst="blockArc">
            <a:avLst>
              <a:gd fmla="val 18313733" name="adj1"/>
              <a:gd fmla="val 10538502" name="adj2"/>
              <a:gd fmla="val 1000" name="adj3"/>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7"/>
          <p:cNvSpPr/>
          <p:nvPr/>
        </p:nvSpPr>
        <p:spPr>
          <a:xfrm rot="4870002">
            <a:off x="3552388" y="1724236"/>
            <a:ext cx="2039591" cy="2038998"/>
          </a:xfrm>
          <a:prstGeom prst="blockArc">
            <a:avLst>
              <a:gd fmla="val 2412399" name="adj1"/>
              <a:gd fmla="val 10510293" name="adj2"/>
              <a:gd fmla="val 1218"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7"/>
          <p:cNvSpPr/>
          <p:nvPr/>
        </p:nvSpPr>
        <p:spPr>
          <a:xfrm rot="788870">
            <a:off x="3743754" y="1915710"/>
            <a:ext cx="1656523" cy="1655871"/>
          </a:xfrm>
          <a:prstGeom prst="blockArc">
            <a:avLst>
              <a:gd fmla="val 19721094" name="adj1"/>
              <a:gd fmla="val 10510293" name="adj2"/>
              <a:gd fmla="val 1218"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3" name="Google Shape;733;p37"/>
          <p:cNvCxnSpPr/>
          <p:nvPr/>
        </p:nvCxnSpPr>
        <p:spPr>
          <a:xfrm>
            <a:off x="2068344" y="2735750"/>
            <a:ext cx="1716900" cy="0"/>
          </a:xfrm>
          <a:prstGeom prst="straightConnector1">
            <a:avLst/>
          </a:prstGeom>
          <a:noFill/>
          <a:ln cap="flat" cmpd="sng" w="19050">
            <a:solidFill>
              <a:schemeClr val="accent2"/>
            </a:solidFill>
            <a:prstDash val="solid"/>
            <a:round/>
            <a:headEnd len="med" w="med" type="none"/>
            <a:tailEnd len="med" w="med" type="oval"/>
          </a:ln>
        </p:spPr>
      </p:cxnSp>
      <p:cxnSp>
        <p:nvCxnSpPr>
          <p:cNvPr id="734" name="Google Shape;734;p37"/>
          <p:cNvCxnSpPr/>
          <p:nvPr/>
        </p:nvCxnSpPr>
        <p:spPr>
          <a:xfrm>
            <a:off x="2068344" y="3062800"/>
            <a:ext cx="1577400" cy="0"/>
          </a:xfrm>
          <a:prstGeom prst="straightConnector1">
            <a:avLst/>
          </a:prstGeom>
          <a:noFill/>
          <a:ln cap="flat" cmpd="sng" w="19050">
            <a:solidFill>
              <a:schemeClr val="accent4"/>
            </a:solidFill>
            <a:prstDash val="solid"/>
            <a:round/>
            <a:headEnd len="med" w="med" type="none"/>
            <a:tailEnd len="med" w="med" type="oval"/>
          </a:ln>
        </p:spPr>
      </p:cxnSp>
      <p:cxnSp>
        <p:nvCxnSpPr>
          <p:cNvPr id="735" name="Google Shape;735;p37"/>
          <p:cNvCxnSpPr/>
          <p:nvPr/>
        </p:nvCxnSpPr>
        <p:spPr>
          <a:xfrm rot="10800000">
            <a:off x="5715844" y="2735750"/>
            <a:ext cx="1310100" cy="0"/>
          </a:xfrm>
          <a:prstGeom prst="straightConnector1">
            <a:avLst/>
          </a:prstGeom>
          <a:noFill/>
          <a:ln cap="flat" cmpd="sng" w="19050">
            <a:solidFill>
              <a:schemeClr val="accent3"/>
            </a:solidFill>
            <a:prstDash val="solid"/>
            <a:round/>
            <a:headEnd len="med" w="med" type="none"/>
            <a:tailEnd len="med" w="med" type="oval"/>
          </a:ln>
        </p:spPr>
      </p:cxnSp>
      <p:cxnSp>
        <p:nvCxnSpPr>
          <p:cNvPr id="736" name="Google Shape;736;p37"/>
          <p:cNvCxnSpPr/>
          <p:nvPr/>
        </p:nvCxnSpPr>
        <p:spPr>
          <a:xfrm rot="10800000">
            <a:off x="5878144" y="3062800"/>
            <a:ext cx="1147800" cy="0"/>
          </a:xfrm>
          <a:prstGeom prst="straightConnector1">
            <a:avLst/>
          </a:prstGeom>
          <a:noFill/>
          <a:ln cap="flat" cmpd="sng" w="19050">
            <a:solidFill>
              <a:schemeClr val="accent1"/>
            </a:solidFill>
            <a:prstDash val="solid"/>
            <a:round/>
            <a:headEnd len="med" w="med" type="none"/>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38"/>
          <p:cNvSpPr txBox="1"/>
          <p:nvPr>
            <p:ph idx="6" type="ctrTitle"/>
          </p:nvPr>
        </p:nvSpPr>
        <p:spPr>
          <a:xfrm>
            <a:off x="618825" y="411675"/>
            <a:ext cx="6705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EXTENDING OUR WORK</a:t>
            </a:r>
            <a:endParaRPr/>
          </a:p>
        </p:txBody>
      </p:sp>
      <p:sp>
        <p:nvSpPr>
          <p:cNvPr id="742" name="Google Shape;742;p38"/>
          <p:cNvSpPr txBox="1"/>
          <p:nvPr>
            <p:ph idx="2" type="ctrTitle"/>
          </p:nvPr>
        </p:nvSpPr>
        <p:spPr>
          <a:xfrm>
            <a:off x="3395849" y="1158475"/>
            <a:ext cx="2352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Implement Data Archiving and Purging</a:t>
            </a:r>
            <a:endParaRPr/>
          </a:p>
        </p:txBody>
      </p:sp>
      <p:sp>
        <p:nvSpPr>
          <p:cNvPr id="743" name="Google Shape;743;p38"/>
          <p:cNvSpPr txBox="1"/>
          <p:nvPr>
            <p:ph type="ctrTitle"/>
          </p:nvPr>
        </p:nvSpPr>
        <p:spPr>
          <a:xfrm>
            <a:off x="339797" y="1155050"/>
            <a:ext cx="287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800"/>
              <a:t>Security Enhancements and Backup</a:t>
            </a:r>
            <a:endParaRPr sz="1800"/>
          </a:p>
        </p:txBody>
      </p:sp>
      <p:sp>
        <p:nvSpPr>
          <p:cNvPr id="744" name="Google Shape;744;p38"/>
          <p:cNvSpPr txBox="1"/>
          <p:nvPr>
            <p:ph idx="1" type="subTitle"/>
          </p:nvPr>
        </p:nvSpPr>
        <p:spPr>
          <a:xfrm>
            <a:off x="817187" y="3158975"/>
            <a:ext cx="21306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Ensure secured data storage; implementing more rigorous user authentication systems; and securing ticket transfer or resale methods</a:t>
            </a:r>
            <a:endParaRPr sz="1300"/>
          </a:p>
          <a:p>
            <a:pPr indent="0" lvl="0" marL="0" rtl="0" algn="ctr">
              <a:spcBef>
                <a:spcPts val="0"/>
              </a:spcBef>
              <a:spcAft>
                <a:spcPts val="0"/>
              </a:spcAft>
              <a:buNone/>
            </a:pPr>
            <a:r>
              <a:t/>
            </a:r>
            <a:endParaRPr/>
          </a:p>
        </p:txBody>
      </p:sp>
      <p:sp>
        <p:nvSpPr>
          <p:cNvPr id="745" name="Google Shape;745;p38"/>
          <p:cNvSpPr txBox="1"/>
          <p:nvPr>
            <p:ph idx="3" type="subTitle"/>
          </p:nvPr>
        </p:nvSpPr>
        <p:spPr>
          <a:xfrm>
            <a:off x="3422850" y="3158975"/>
            <a:ext cx="2298300" cy="111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 Identify historical data that is no longer frequently accessed but needs to be retained for compliance or reference purposes. Move such data to an archival database or storage while keeping the main operational database optimized for current transactions.</a:t>
            </a:r>
            <a:endParaRPr sz="1100"/>
          </a:p>
          <a:p>
            <a:pPr indent="0" lvl="0" marL="0" rtl="0" algn="ctr">
              <a:spcBef>
                <a:spcPts val="0"/>
              </a:spcBef>
              <a:spcAft>
                <a:spcPts val="0"/>
              </a:spcAft>
              <a:buNone/>
            </a:pPr>
            <a:r>
              <a:t/>
            </a:r>
            <a:endParaRPr sz="1200"/>
          </a:p>
        </p:txBody>
      </p:sp>
      <p:sp>
        <p:nvSpPr>
          <p:cNvPr id="746" name="Google Shape;746;p38"/>
          <p:cNvSpPr txBox="1"/>
          <p:nvPr>
            <p:ph idx="4" type="ctrTitle"/>
          </p:nvPr>
        </p:nvSpPr>
        <p:spPr>
          <a:xfrm>
            <a:off x="5748150" y="1157163"/>
            <a:ext cx="34275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Scalability and Performance Optimization</a:t>
            </a:r>
            <a:endParaRPr/>
          </a:p>
        </p:txBody>
      </p:sp>
      <p:sp>
        <p:nvSpPr>
          <p:cNvPr id="747" name="Google Shape;747;p38"/>
          <p:cNvSpPr txBox="1"/>
          <p:nvPr>
            <p:ph idx="5" type="subTitle"/>
          </p:nvPr>
        </p:nvSpPr>
        <p:spPr>
          <a:xfrm>
            <a:off x="6196225" y="3158975"/>
            <a:ext cx="2692800" cy="1112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t>Consider implementing database scaling solutions to accommodate future growth in data and user traffic. Implement techniques such as sharding, partitioning, and caching to optimize database performance and reduce latency</a:t>
            </a:r>
            <a:endParaRPr sz="1200"/>
          </a:p>
          <a:p>
            <a:pPr indent="0" lvl="0" marL="0" rtl="0" algn="ctr">
              <a:lnSpc>
                <a:spcPct val="115000"/>
              </a:lnSpc>
              <a:spcBef>
                <a:spcPts val="0"/>
              </a:spcBef>
              <a:spcAft>
                <a:spcPts val="0"/>
              </a:spcAft>
              <a:buNone/>
            </a:pPr>
            <a:r>
              <a:t/>
            </a:r>
            <a:endParaRPr sz="1200"/>
          </a:p>
          <a:p>
            <a:pPr indent="0" lvl="0" marL="0" rtl="0" algn="ctr">
              <a:lnSpc>
                <a:spcPct val="115000"/>
              </a:lnSpc>
              <a:spcBef>
                <a:spcPts val="0"/>
              </a:spcBef>
              <a:spcAft>
                <a:spcPts val="0"/>
              </a:spcAft>
              <a:buNone/>
            </a:pPr>
            <a:r>
              <a:t/>
            </a:r>
            <a:endParaRPr sz="1200"/>
          </a:p>
          <a:p>
            <a:pPr indent="0" lvl="0" marL="0" rtl="0" algn="ctr">
              <a:lnSpc>
                <a:spcPct val="115000"/>
              </a:lnSpc>
              <a:spcBef>
                <a:spcPts val="0"/>
              </a:spcBef>
              <a:spcAft>
                <a:spcPts val="0"/>
              </a:spcAft>
              <a:buNone/>
            </a:pPr>
            <a:r>
              <a:t/>
            </a:r>
            <a:endParaRPr sz="1200"/>
          </a:p>
          <a:p>
            <a:pPr indent="0" lvl="0" marL="0" rtl="0" algn="ctr">
              <a:lnSpc>
                <a:spcPct val="115000"/>
              </a:lnSpc>
              <a:spcBef>
                <a:spcPts val="0"/>
              </a:spcBef>
              <a:spcAft>
                <a:spcPts val="0"/>
              </a:spcAft>
              <a:buNone/>
            </a:pPr>
            <a:r>
              <a:t/>
            </a:r>
            <a:endParaRPr sz="1200"/>
          </a:p>
        </p:txBody>
      </p:sp>
      <p:grpSp>
        <p:nvGrpSpPr>
          <p:cNvPr id="748" name="Google Shape;748;p38"/>
          <p:cNvGrpSpPr/>
          <p:nvPr/>
        </p:nvGrpSpPr>
        <p:grpSpPr>
          <a:xfrm>
            <a:off x="3657562" y="1972182"/>
            <a:ext cx="1748907" cy="960537"/>
            <a:chOff x="2534925" y="2231825"/>
            <a:chExt cx="889350" cy="488475"/>
          </a:xfrm>
        </p:grpSpPr>
        <p:sp>
          <p:nvSpPr>
            <p:cNvPr id="749" name="Google Shape;749;p38"/>
            <p:cNvSpPr/>
            <p:nvPr/>
          </p:nvSpPr>
          <p:spPr>
            <a:xfrm>
              <a:off x="3334150" y="2674775"/>
              <a:ext cx="90125" cy="21125"/>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2534925" y="2656800"/>
              <a:ext cx="90125" cy="19875"/>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3327850" y="2589525"/>
              <a:ext cx="90750" cy="31150"/>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2544075" y="2571875"/>
              <a:ext cx="90125" cy="34100"/>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3308325" y="2507375"/>
              <a:ext cx="87900" cy="45050"/>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2569900" y="2490675"/>
              <a:ext cx="86650" cy="47800"/>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a:off x="3276175" y="2431275"/>
              <a:ext cx="81625" cy="57700"/>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a:off x="2611475" y="2416250"/>
              <a:ext cx="80050" cy="60225"/>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a:off x="3232400" y="2364300"/>
              <a:ext cx="72475" cy="68850"/>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8"/>
            <p:cNvSpPr/>
            <p:nvPr/>
          </p:nvSpPr>
          <p:spPr>
            <a:xfrm>
              <a:off x="2667250" y="2351575"/>
              <a:ext cx="70275" cy="70725"/>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8"/>
            <p:cNvSpPr/>
            <p:nvPr/>
          </p:nvSpPr>
          <p:spPr>
            <a:xfrm>
              <a:off x="3178200" y="2308875"/>
              <a:ext cx="62400" cy="78050"/>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2733725" y="2298900"/>
              <a:ext cx="60175" cy="79600"/>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p:nvPr/>
          </p:nvSpPr>
          <p:spPr>
            <a:xfrm>
              <a:off x="3116150" y="2267350"/>
              <a:ext cx="49800" cy="84650"/>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a:off x="2809950" y="2260450"/>
              <a:ext cx="48225" cy="8570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3048725" y="2241100"/>
              <a:ext cx="35950" cy="88625"/>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a:off x="2892475" y="2237650"/>
              <a:ext cx="32475" cy="89225"/>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2978800" y="2231825"/>
              <a:ext cx="19875" cy="89825"/>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8"/>
            <p:cNvSpPr/>
            <p:nvPr/>
          </p:nvSpPr>
          <p:spPr>
            <a:xfrm>
              <a:off x="2932775" y="2646625"/>
              <a:ext cx="86700" cy="73675"/>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a:off x="2970300" y="2433775"/>
              <a:ext cx="26475" cy="263375"/>
            </a:xfrm>
            <a:custGeom>
              <a:rect b="b" l="l" r="r" t="t"/>
              <a:pathLst>
                <a:path extrusionOk="0" h="10535" w="1059">
                  <a:moveTo>
                    <a:pt x="1059" y="0"/>
                  </a:moveTo>
                  <a:lnTo>
                    <a:pt x="0" y="10484"/>
                  </a:lnTo>
                  <a:lnTo>
                    <a:pt x="819" y="10535"/>
                  </a:lnTo>
                  <a:lnTo>
                    <a:pt x="105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8"/>
          <p:cNvGrpSpPr/>
          <p:nvPr/>
        </p:nvGrpSpPr>
        <p:grpSpPr>
          <a:xfrm>
            <a:off x="6666326" y="1997534"/>
            <a:ext cx="1752594" cy="965797"/>
            <a:chOff x="3672800" y="2231525"/>
            <a:chExt cx="891225" cy="491150"/>
          </a:xfrm>
        </p:grpSpPr>
        <p:sp>
          <p:nvSpPr>
            <p:cNvPr id="769" name="Google Shape;769;p38"/>
            <p:cNvSpPr/>
            <p:nvPr/>
          </p:nvSpPr>
          <p:spPr>
            <a:xfrm>
              <a:off x="3672800" y="2657125"/>
              <a:ext cx="90125" cy="19550"/>
            </a:xfrm>
            <a:custGeom>
              <a:rect b="b" l="l" r="r" t="t"/>
              <a:pathLst>
                <a:path extrusionOk="0" h="782" w="3605">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8"/>
            <p:cNvSpPr/>
            <p:nvPr/>
          </p:nvSpPr>
          <p:spPr>
            <a:xfrm>
              <a:off x="4473900" y="2667525"/>
              <a:ext cx="90125" cy="19875"/>
            </a:xfrm>
            <a:custGeom>
              <a:rect b="b" l="l" r="r" t="t"/>
              <a:pathLst>
                <a:path extrusionOk="0" h="795" w="3605">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8"/>
            <p:cNvSpPr/>
            <p:nvPr/>
          </p:nvSpPr>
          <p:spPr>
            <a:xfrm>
              <a:off x="4466025" y="2589525"/>
              <a:ext cx="90425" cy="31175"/>
            </a:xfrm>
            <a:custGeom>
              <a:rect b="b" l="l" r="r" t="t"/>
              <a:pathLst>
                <a:path extrusionOk="0" h="1247" w="3617">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a:off x="3681925" y="2572075"/>
              <a:ext cx="90125" cy="34200"/>
            </a:xfrm>
            <a:custGeom>
              <a:rect b="b" l="l" r="r" t="t"/>
              <a:pathLst>
                <a:path extrusionOk="0" h="1368" w="3605">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4446175" y="2507375"/>
              <a:ext cx="87925" cy="45050"/>
            </a:xfrm>
            <a:custGeom>
              <a:rect b="b" l="l" r="r" t="t"/>
              <a:pathLst>
                <a:path extrusionOk="0" h="1802" w="3517">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a:off x="3707450" y="2490950"/>
              <a:ext cx="86975" cy="47850"/>
            </a:xfrm>
            <a:custGeom>
              <a:rect b="b" l="l" r="r" t="t"/>
              <a:pathLst>
                <a:path extrusionOk="0" h="1914" w="3479">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p:nvPr/>
          </p:nvSpPr>
          <p:spPr>
            <a:xfrm>
              <a:off x="4414050" y="2431425"/>
              <a:ext cx="81600" cy="57650"/>
            </a:xfrm>
            <a:custGeom>
              <a:rect b="b" l="l" r="r" t="t"/>
              <a:pathLst>
                <a:path extrusionOk="0" h="2306" w="3264">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3749350" y="2416200"/>
              <a:ext cx="80025" cy="60275"/>
            </a:xfrm>
            <a:custGeom>
              <a:rect b="b" l="l" r="r" t="t"/>
              <a:pathLst>
                <a:path extrusionOk="0" h="2411" w="3201">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4370250" y="2364375"/>
              <a:ext cx="72475" cy="68675"/>
            </a:xfrm>
            <a:custGeom>
              <a:rect b="b" l="l" r="r" t="t"/>
              <a:pathLst>
                <a:path extrusionOk="0" h="2747" w="2899">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3805100" y="2351575"/>
              <a:ext cx="70600" cy="70875"/>
            </a:xfrm>
            <a:custGeom>
              <a:rect b="b" l="l" r="r" t="t"/>
              <a:pathLst>
                <a:path extrusionOk="0" h="2835" w="2824">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4315750" y="2309200"/>
              <a:ext cx="62725" cy="77850"/>
            </a:xfrm>
            <a:custGeom>
              <a:rect b="b" l="l" r="r" t="t"/>
              <a:pathLst>
                <a:path extrusionOk="0" h="3114" w="2509">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a:off x="3871575" y="2298900"/>
              <a:ext cx="60200" cy="79600"/>
            </a:xfrm>
            <a:custGeom>
              <a:rect b="b" l="l" r="r" t="t"/>
              <a:pathLst>
                <a:path extrusionOk="0" h="3184" w="2408">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a:off x="4253700" y="2267350"/>
              <a:ext cx="50100" cy="84650"/>
            </a:xfrm>
            <a:custGeom>
              <a:rect b="b" l="l" r="r" t="t"/>
              <a:pathLst>
                <a:path extrusionOk="0" h="3386" w="2004">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a:off x="3947800" y="2260450"/>
              <a:ext cx="46975" cy="85825"/>
            </a:xfrm>
            <a:custGeom>
              <a:rect b="b" l="l" r="r" t="t"/>
              <a:pathLst>
                <a:path extrusionOk="0" h="3433" w="1879">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4186900" y="2241100"/>
              <a:ext cx="35325" cy="88925"/>
            </a:xfrm>
            <a:custGeom>
              <a:rect b="b" l="l" r="r" t="t"/>
              <a:pathLst>
                <a:path extrusionOk="0" h="3557" w="1413">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4030025" y="2237750"/>
              <a:ext cx="33100" cy="89125"/>
            </a:xfrm>
            <a:custGeom>
              <a:rect b="b" l="l" r="r" t="t"/>
              <a:pathLst>
                <a:path extrusionOk="0" h="3565" w="1324">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4111925" y="2231525"/>
              <a:ext cx="20200" cy="90125"/>
            </a:xfrm>
            <a:custGeom>
              <a:rect b="b" l="l" r="r" t="t"/>
              <a:pathLst>
                <a:path extrusionOk="0" h="3605" w="808">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4081375" y="2648975"/>
              <a:ext cx="77200" cy="73700"/>
            </a:xfrm>
            <a:custGeom>
              <a:rect b="b" l="l" r="r" t="t"/>
              <a:pathLst>
                <a:path extrusionOk="0" h="2948" w="3088">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4101850" y="2507800"/>
              <a:ext cx="192200" cy="194700"/>
            </a:xfrm>
            <a:custGeom>
              <a:rect b="b" l="l" r="r" t="t"/>
              <a:pathLst>
                <a:path extrusionOk="0" h="7788" w="7688">
                  <a:moveTo>
                    <a:pt x="7687" y="1"/>
                  </a:moveTo>
                  <a:lnTo>
                    <a:pt x="1" y="7221"/>
                  </a:lnTo>
                  <a:lnTo>
                    <a:pt x="580" y="7788"/>
                  </a:lnTo>
                  <a:lnTo>
                    <a:pt x="768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38"/>
          <p:cNvGrpSpPr/>
          <p:nvPr/>
        </p:nvGrpSpPr>
        <p:grpSpPr>
          <a:xfrm>
            <a:off x="1006810" y="1965329"/>
            <a:ext cx="1751365" cy="974253"/>
            <a:chOff x="4811600" y="2231525"/>
            <a:chExt cx="890600" cy="495450"/>
          </a:xfrm>
        </p:grpSpPr>
        <p:sp>
          <p:nvSpPr>
            <p:cNvPr id="789" name="Google Shape;789;p38"/>
            <p:cNvSpPr/>
            <p:nvPr/>
          </p:nvSpPr>
          <p:spPr>
            <a:xfrm>
              <a:off x="5604200" y="2591000"/>
              <a:ext cx="90750" cy="31025"/>
            </a:xfrm>
            <a:custGeom>
              <a:rect b="b" l="l" r="r" t="t"/>
              <a:pathLst>
                <a:path extrusionOk="0" h="1241" w="363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4820100" y="2573450"/>
              <a:ext cx="90450" cy="34100"/>
            </a:xfrm>
            <a:custGeom>
              <a:rect b="b" l="l" r="r" t="t"/>
              <a:pathLst>
                <a:path extrusionOk="0" h="1364" w="3618">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5584675" y="2508700"/>
              <a:ext cx="87900" cy="45000"/>
            </a:xfrm>
            <a:custGeom>
              <a:rect b="b" l="l" r="r" t="t"/>
              <a:pathLst>
                <a:path extrusionOk="0" h="1800" w="3516">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4845925" y="2492075"/>
              <a:ext cx="86975" cy="47975"/>
            </a:xfrm>
            <a:custGeom>
              <a:rect b="b" l="l" r="r" t="t"/>
              <a:pathLst>
                <a:path extrusionOk="0" h="1919" w="3479">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5552225" y="2432700"/>
              <a:ext cx="81925" cy="57850"/>
            </a:xfrm>
            <a:custGeom>
              <a:rect b="b" l="l" r="r" t="t"/>
              <a:pathLst>
                <a:path extrusionOk="0" h="2314" w="3277">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4887825" y="2417825"/>
              <a:ext cx="80050" cy="60225"/>
            </a:xfrm>
            <a:custGeom>
              <a:rect b="b" l="l" r="r" t="t"/>
              <a:pathLst>
                <a:path extrusionOk="0" h="2409" w="3202">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8"/>
            <p:cNvSpPr/>
            <p:nvPr/>
          </p:nvSpPr>
          <p:spPr>
            <a:xfrm>
              <a:off x="5508425" y="2365875"/>
              <a:ext cx="72800" cy="68850"/>
            </a:xfrm>
            <a:custGeom>
              <a:rect b="b" l="l" r="r" t="t"/>
              <a:pathLst>
                <a:path extrusionOk="0" h="2754" w="2912">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8"/>
            <p:cNvSpPr/>
            <p:nvPr/>
          </p:nvSpPr>
          <p:spPr>
            <a:xfrm>
              <a:off x="4943275" y="2353000"/>
              <a:ext cx="70600" cy="70875"/>
            </a:xfrm>
            <a:custGeom>
              <a:rect b="b" l="l" r="r" t="t"/>
              <a:pathLst>
                <a:path extrusionOk="0" h="2835" w="2824">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5454250" y="2310450"/>
              <a:ext cx="62400" cy="77925"/>
            </a:xfrm>
            <a:custGeom>
              <a:rect b="b" l="l" r="r" t="t"/>
              <a:pathLst>
                <a:path extrusionOk="0" h="3117" w="2496">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5010075" y="2300475"/>
              <a:ext cx="60175" cy="79300"/>
            </a:xfrm>
            <a:custGeom>
              <a:rect b="b" l="l" r="r" t="t"/>
              <a:pathLst>
                <a:path extrusionOk="0" h="3172" w="2407">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p:nvPr/>
          </p:nvSpPr>
          <p:spPr>
            <a:xfrm>
              <a:off x="5392175" y="2268775"/>
              <a:ext cx="49800" cy="84550"/>
            </a:xfrm>
            <a:custGeom>
              <a:rect b="b" l="l" r="r" t="t"/>
              <a:pathLst>
                <a:path extrusionOk="0" h="3382" w="1992">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5085975" y="2261900"/>
              <a:ext cx="47275" cy="85675"/>
            </a:xfrm>
            <a:custGeom>
              <a:rect b="b" l="l" r="r" t="t"/>
              <a:pathLst>
                <a:path extrusionOk="0" h="3427" w="1891">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5324775" y="2242575"/>
              <a:ext cx="35625" cy="88725"/>
            </a:xfrm>
            <a:custGeom>
              <a:rect b="b" l="l" r="r" t="t"/>
              <a:pathLst>
                <a:path extrusionOk="0" h="3549" w="1425">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a:off x="5168825" y="2239225"/>
              <a:ext cx="32475" cy="89225"/>
            </a:xfrm>
            <a:custGeom>
              <a:rect b="b" l="l" r="r" t="t"/>
              <a:pathLst>
                <a:path extrusionOk="0" h="3569" w="1299">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8"/>
            <p:cNvSpPr/>
            <p:nvPr/>
          </p:nvSpPr>
          <p:spPr>
            <a:xfrm>
              <a:off x="5252000" y="2231525"/>
              <a:ext cx="19875" cy="90125"/>
            </a:xfrm>
            <a:custGeom>
              <a:rect b="b" l="l" r="r" t="t"/>
              <a:pathLst>
                <a:path extrusionOk="0" h="3605" w="795">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8"/>
            <p:cNvSpPr/>
            <p:nvPr/>
          </p:nvSpPr>
          <p:spPr>
            <a:xfrm>
              <a:off x="5218300" y="2653400"/>
              <a:ext cx="95775" cy="73575"/>
            </a:xfrm>
            <a:custGeom>
              <a:rect b="b" l="l" r="r" t="t"/>
              <a:pathLst>
                <a:path extrusionOk="0" h="2943" w="3831">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a:off x="5122200" y="2485750"/>
              <a:ext cx="158175" cy="217850"/>
            </a:xfrm>
            <a:custGeom>
              <a:rect b="b" l="l" r="r" t="t"/>
              <a:pathLst>
                <a:path extrusionOk="0" h="8714" w="6327">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a:off x="5612075" y="2674425"/>
              <a:ext cx="90125" cy="19575"/>
            </a:xfrm>
            <a:custGeom>
              <a:rect b="b" l="l" r="r" t="t"/>
              <a:pathLst>
                <a:path extrusionOk="0" h="783" w="3605">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a:off x="4811600" y="2666250"/>
              <a:ext cx="90125" cy="19575"/>
            </a:xfrm>
            <a:custGeom>
              <a:rect b="b" l="l" r="r" t="t"/>
              <a:pathLst>
                <a:path extrusionOk="0" h="783" w="3605">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39"/>
          <p:cNvSpPr txBox="1"/>
          <p:nvPr>
            <p:ph type="title"/>
          </p:nvPr>
        </p:nvSpPr>
        <p:spPr>
          <a:xfrm>
            <a:off x="2471150" y="1844650"/>
            <a:ext cx="3823200" cy="112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13" name="Google Shape;813;p39"/>
          <p:cNvSpPr txBox="1"/>
          <p:nvPr>
            <p:ph idx="1" type="subTitle"/>
          </p:nvPr>
        </p:nvSpPr>
        <p:spPr>
          <a:xfrm>
            <a:off x="2902550" y="2805350"/>
            <a:ext cx="2960400" cy="4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accent2"/>
                </a:solidFill>
              </a:rPr>
              <a:t>Do you have any questions?</a:t>
            </a:r>
            <a:endParaRPr sz="1600">
              <a:solidFill>
                <a:schemeClr val="accent2"/>
              </a:solidFill>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14" name="Google Shape;814;p39"/>
          <p:cNvSpPr/>
          <p:nvPr/>
        </p:nvSpPr>
        <p:spPr>
          <a:xfrm>
            <a:off x="-65247" y="971445"/>
            <a:ext cx="62397" cy="62143"/>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39"/>
          <p:cNvGrpSpPr/>
          <p:nvPr/>
        </p:nvGrpSpPr>
        <p:grpSpPr>
          <a:xfrm>
            <a:off x="7981434" y="-1177061"/>
            <a:ext cx="203789" cy="1274754"/>
            <a:chOff x="2877432" y="975334"/>
            <a:chExt cx="188886" cy="1181531"/>
          </a:xfrm>
        </p:grpSpPr>
        <p:sp>
          <p:nvSpPr>
            <p:cNvPr id="816" name="Google Shape;816;p3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39"/>
          <p:cNvSpPr/>
          <p:nvPr/>
        </p:nvSpPr>
        <p:spPr>
          <a:xfrm>
            <a:off x="9277943" y="-708433"/>
            <a:ext cx="9132" cy="2718429"/>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9"/>
          <p:cNvSpPr/>
          <p:nvPr/>
        </p:nvSpPr>
        <p:spPr>
          <a:xfrm>
            <a:off x="335228" y="-685306"/>
            <a:ext cx="9132" cy="1822332"/>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3" type="ctrTitle"/>
          </p:nvPr>
        </p:nvSpPr>
        <p:spPr>
          <a:xfrm>
            <a:off x="6666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LEARNING EXPERIENCES</a:t>
            </a:r>
            <a:endParaRPr/>
          </a:p>
        </p:txBody>
      </p:sp>
      <p:sp>
        <p:nvSpPr>
          <p:cNvPr id="462" name="Google Shape;462;p24"/>
          <p:cNvSpPr txBox="1"/>
          <p:nvPr>
            <p:ph idx="1" type="subTitle"/>
          </p:nvPr>
        </p:nvSpPr>
        <p:spPr>
          <a:xfrm>
            <a:off x="6666300" y="3829675"/>
            <a:ext cx="20037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challenges</a:t>
            </a:r>
            <a:endParaRPr/>
          </a:p>
          <a:p>
            <a:pPr indent="0" lvl="0" marL="0" rtl="0" algn="l">
              <a:spcBef>
                <a:spcPts val="0"/>
              </a:spcBef>
              <a:spcAft>
                <a:spcPts val="0"/>
              </a:spcAft>
              <a:buNone/>
            </a:pPr>
            <a:r>
              <a:rPr lang="en"/>
              <a:t>- solutions</a:t>
            </a:r>
            <a:endParaRPr/>
          </a:p>
          <a:p>
            <a:pPr indent="0" lvl="0" marL="0" rtl="0" algn="l">
              <a:spcBef>
                <a:spcPts val="0"/>
              </a:spcBef>
              <a:spcAft>
                <a:spcPts val="0"/>
              </a:spcAft>
              <a:buNone/>
            </a:pPr>
            <a:r>
              <a:rPr lang="en"/>
              <a:t>- extend the project</a:t>
            </a:r>
            <a:endParaRPr/>
          </a:p>
        </p:txBody>
      </p:sp>
      <p:sp>
        <p:nvSpPr>
          <p:cNvPr id="463" name="Google Shape;463;p24"/>
          <p:cNvSpPr txBox="1"/>
          <p:nvPr>
            <p:ph idx="4" type="ctrTitle"/>
          </p:nvPr>
        </p:nvSpPr>
        <p:spPr>
          <a:xfrm>
            <a:off x="3942834" y="3396800"/>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RELATED</a:t>
            </a:r>
            <a:endParaRPr/>
          </a:p>
        </p:txBody>
      </p:sp>
      <p:sp>
        <p:nvSpPr>
          <p:cNvPr id="464" name="Google Shape;464;p24"/>
          <p:cNvSpPr txBox="1"/>
          <p:nvPr>
            <p:ph type="ctrTitle"/>
          </p:nvPr>
        </p:nvSpPr>
        <p:spPr>
          <a:xfrm>
            <a:off x="1223300"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OVERVIEW </a:t>
            </a:r>
            <a:endParaRPr/>
          </a:p>
        </p:txBody>
      </p:sp>
      <p:sp>
        <p:nvSpPr>
          <p:cNvPr id="465" name="Google Shape;465;p24"/>
          <p:cNvSpPr txBox="1"/>
          <p:nvPr>
            <p:ph idx="2" type="subTitle"/>
          </p:nvPr>
        </p:nvSpPr>
        <p:spPr>
          <a:xfrm>
            <a:off x="1223300" y="3829675"/>
            <a:ext cx="2003700" cy="7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business scenarios</a:t>
            </a:r>
            <a:endParaRPr/>
          </a:p>
          <a:p>
            <a:pPr indent="0" lvl="0" marL="0" rtl="0" algn="l">
              <a:spcBef>
                <a:spcPts val="0"/>
              </a:spcBef>
              <a:spcAft>
                <a:spcPts val="0"/>
              </a:spcAft>
              <a:buNone/>
            </a:pPr>
            <a:r>
              <a:rPr lang="en"/>
              <a:t>- mission statement &amp; objective </a:t>
            </a:r>
            <a:endParaRPr/>
          </a:p>
        </p:txBody>
      </p:sp>
      <p:sp>
        <p:nvSpPr>
          <p:cNvPr id="466" name="Google Shape;466;p24"/>
          <p:cNvSpPr txBox="1"/>
          <p:nvPr>
            <p:ph idx="3" type="title"/>
          </p:nvPr>
        </p:nvSpPr>
        <p:spPr>
          <a:xfrm>
            <a:off x="122330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67" name="Google Shape;467;p24"/>
          <p:cNvSpPr txBox="1"/>
          <p:nvPr>
            <p:ph idx="5" type="subTitle"/>
          </p:nvPr>
        </p:nvSpPr>
        <p:spPr>
          <a:xfrm>
            <a:off x="3942825" y="3829675"/>
            <a:ext cx="2003700" cy="7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ERD</a:t>
            </a:r>
            <a:endParaRPr/>
          </a:p>
          <a:p>
            <a:pPr indent="0" lvl="0" marL="0" rtl="0" algn="l">
              <a:spcBef>
                <a:spcPts val="0"/>
              </a:spcBef>
              <a:spcAft>
                <a:spcPts val="0"/>
              </a:spcAft>
              <a:buNone/>
            </a:pPr>
            <a:r>
              <a:rPr lang="en"/>
              <a:t>- relational schema</a:t>
            </a:r>
            <a:endParaRPr/>
          </a:p>
          <a:p>
            <a:pPr indent="0" lvl="0" marL="0" rtl="0" algn="l">
              <a:spcBef>
                <a:spcPts val="0"/>
              </a:spcBef>
              <a:spcAft>
                <a:spcPts val="0"/>
              </a:spcAft>
              <a:buNone/>
            </a:pPr>
            <a:r>
              <a:rPr lang="en"/>
              <a:t>- SQL queries</a:t>
            </a:r>
            <a:endParaRPr/>
          </a:p>
        </p:txBody>
      </p:sp>
      <p:sp>
        <p:nvSpPr>
          <p:cNvPr id="468" name="Google Shape;468;p24"/>
          <p:cNvSpPr txBox="1"/>
          <p:nvPr>
            <p:ph idx="6" type="title"/>
          </p:nvPr>
        </p:nvSpPr>
        <p:spPr>
          <a:xfrm>
            <a:off x="3942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69" name="Google Shape;469;p2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470" name="Google Shape;470;p24"/>
          <p:cNvSpPr txBox="1"/>
          <p:nvPr>
            <p:ph idx="9" type="title"/>
          </p:nvPr>
        </p:nvSpPr>
        <p:spPr>
          <a:xfrm>
            <a:off x="6665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71" name="Google Shape;471;p24"/>
          <p:cNvSpPr/>
          <p:nvPr/>
        </p:nvSpPr>
        <p:spPr>
          <a:xfrm>
            <a:off x="122330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3942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6665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24"/>
          <p:cNvCxnSpPr>
            <a:stCxn id="471" idx="1"/>
            <a:endCxn id="466" idx="1"/>
          </p:cNvCxnSpPr>
          <p:nvPr/>
        </p:nvCxnSpPr>
        <p:spPr>
          <a:xfrm>
            <a:off x="122330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5" name="Google Shape;475;p24"/>
          <p:cNvCxnSpPr>
            <a:stCxn id="472" idx="1"/>
            <a:endCxn id="468" idx="1"/>
          </p:cNvCxnSpPr>
          <p:nvPr/>
        </p:nvCxnSpPr>
        <p:spPr>
          <a:xfrm>
            <a:off x="3942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76" name="Google Shape;476;p24"/>
          <p:cNvCxnSpPr>
            <a:stCxn id="473" idx="1"/>
            <a:endCxn id="470" idx="1"/>
          </p:cNvCxnSpPr>
          <p:nvPr/>
        </p:nvCxnSpPr>
        <p:spPr>
          <a:xfrm>
            <a:off x="6665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477" name="Google Shape;477;p24"/>
          <p:cNvSpPr/>
          <p:nvPr/>
        </p:nvSpPr>
        <p:spPr>
          <a:xfrm>
            <a:off x="227600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4"/>
          <p:cNvSpPr/>
          <p:nvPr/>
        </p:nvSpPr>
        <p:spPr>
          <a:xfrm>
            <a:off x="7489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134674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4"/>
          <p:cNvGrpSpPr/>
          <p:nvPr/>
        </p:nvGrpSpPr>
        <p:grpSpPr>
          <a:xfrm>
            <a:off x="4075558" y="1684660"/>
            <a:ext cx="577210" cy="580282"/>
            <a:chOff x="3095745" y="3805393"/>
            <a:chExt cx="352840" cy="354717"/>
          </a:xfrm>
        </p:grpSpPr>
        <p:sp>
          <p:nvSpPr>
            <p:cNvPr id="481" name="Google Shape;481;p24"/>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4"/>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24"/>
          <p:cNvGrpSpPr/>
          <p:nvPr/>
        </p:nvGrpSpPr>
        <p:grpSpPr>
          <a:xfrm>
            <a:off x="6789168" y="1684647"/>
            <a:ext cx="583817" cy="580314"/>
            <a:chOff x="3541011" y="3367320"/>
            <a:chExt cx="348257" cy="346188"/>
          </a:xfrm>
        </p:grpSpPr>
        <p:sp>
          <p:nvSpPr>
            <p:cNvPr id="488" name="Google Shape;488;p24"/>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4"/>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4"/>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ph idx="1" type="body"/>
          </p:nvPr>
        </p:nvSpPr>
        <p:spPr>
          <a:xfrm>
            <a:off x="618825" y="1562275"/>
            <a:ext cx="3762000" cy="24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t>The business is similar to </a:t>
            </a:r>
            <a:r>
              <a:rPr b="1" i="1" lang="en" sz="1300"/>
              <a:t>Ticketmaster</a:t>
            </a:r>
            <a:r>
              <a:rPr lang="en" sz="1300"/>
              <a:t>, a comprehensive event management and ticketing solution platform. With an expansive reach spanning concerts, sports events, theatre productions, and more, our platform connects event clients, venues, and customers in a seamless ecosystem. Customers can explore a diverse range of events, check tickets with ease, and gain access to the events they're passionate about. </a:t>
            </a:r>
            <a:endParaRPr sz="1300"/>
          </a:p>
          <a:p>
            <a:pPr indent="0" lvl="0" marL="0" rtl="0" algn="l">
              <a:spcBef>
                <a:spcPts val="0"/>
              </a:spcBef>
              <a:spcAft>
                <a:spcPts val="0"/>
              </a:spcAft>
              <a:buNone/>
            </a:pPr>
            <a:r>
              <a:t/>
            </a:r>
            <a:endParaRPr/>
          </a:p>
        </p:txBody>
      </p:sp>
      <p:sp>
        <p:nvSpPr>
          <p:cNvPr id="497" name="Google Shape;497;p25"/>
          <p:cNvSpPr txBox="1"/>
          <p:nvPr>
            <p:ph type="ctrTitle"/>
          </p:nvPr>
        </p:nvSpPr>
        <p:spPr>
          <a:xfrm>
            <a:off x="618825" y="558350"/>
            <a:ext cx="4671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BUSINESS</a:t>
            </a:r>
            <a:endParaRPr/>
          </a:p>
        </p:txBody>
      </p:sp>
      <p:grpSp>
        <p:nvGrpSpPr>
          <p:cNvPr id="498" name="Google Shape;498;p25"/>
          <p:cNvGrpSpPr/>
          <p:nvPr/>
        </p:nvGrpSpPr>
        <p:grpSpPr>
          <a:xfrm>
            <a:off x="4834661" y="989482"/>
            <a:ext cx="2851442" cy="3213988"/>
            <a:chOff x="2501950" y="1507050"/>
            <a:chExt cx="2392350" cy="2696525"/>
          </a:xfrm>
        </p:grpSpPr>
        <p:sp>
          <p:nvSpPr>
            <p:cNvPr id="499" name="Google Shape;499;p25"/>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25"/>
          <p:cNvGrpSpPr/>
          <p:nvPr/>
        </p:nvGrpSpPr>
        <p:grpSpPr>
          <a:xfrm>
            <a:off x="7686104" y="-476250"/>
            <a:ext cx="2291257" cy="2922300"/>
            <a:chOff x="4882900" y="-64350"/>
            <a:chExt cx="2493750" cy="2922300"/>
          </a:xfrm>
        </p:grpSpPr>
        <p:sp>
          <p:nvSpPr>
            <p:cNvPr id="519" name="Google Shape;519;p25"/>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4" name="Google Shape;524;p25"/>
          <p:cNvPicPr preferRelativeResize="0"/>
          <p:nvPr/>
        </p:nvPicPr>
        <p:blipFill>
          <a:blip r:embed="rId3">
            <a:alphaModFix/>
          </a:blip>
          <a:stretch>
            <a:fillRect/>
          </a:stretch>
        </p:blipFill>
        <p:spPr>
          <a:xfrm rot="-5400000">
            <a:off x="4864575" y="1175950"/>
            <a:ext cx="2791601" cy="2791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6"/>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MISSION</a:t>
            </a:r>
            <a:endParaRPr/>
          </a:p>
        </p:txBody>
      </p:sp>
      <p:sp>
        <p:nvSpPr>
          <p:cNvPr id="530" name="Google Shape;530;p26"/>
          <p:cNvSpPr txBox="1"/>
          <p:nvPr>
            <p:ph type="ctrTitle"/>
          </p:nvPr>
        </p:nvSpPr>
        <p:spPr>
          <a:xfrm>
            <a:off x="931225" y="1196025"/>
            <a:ext cx="1535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Statement</a:t>
            </a:r>
            <a:endParaRPr/>
          </a:p>
        </p:txBody>
      </p:sp>
      <p:sp>
        <p:nvSpPr>
          <p:cNvPr id="531" name="Google Shape;531;p26"/>
          <p:cNvSpPr txBox="1"/>
          <p:nvPr>
            <p:ph idx="1" type="subTitle"/>
          </p:nvPr>
        </p:nvSpPr>
        <p:spPr>
          <a:xfrm>
            <a:off x="986125" y="1706625"/>
            <a:ext cx="3267600" cy="230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purpose of the Ticketmaster-like database system is to effectively store, manage, and facilitate the exchange of event-related data. Our database fosters seamless collaboration and information sharing among clients, venues, and customers. </a:t>
            </a:r>
            <a:endParaRPr/>
          </a:p>
          <a:p>
            <a:pPr indent="0" lvl="0" marL="0" rtl="0" algn="l">
              <a:lnSpc>
                <a:spcPct val="115000"/>
              </a:lnSpc>
              <a:spcBef>
                <a:spcPts val="0"/>
              </a:spcBef>
              <a:spcAft>
                <a:spcPts val="0"/>
              </a:spcAft>
              <a:buNone/>
            </a:pPr>
            <a:r>
              <a:t/>
            </a:r>
            <a:endParaRPr sz="1200"/>
          </a:p>
          <a:p>
            <a:pPr indent="0" lvl="0" marL="0" rtl="0" algn="l">
              <a:spcBef>
                <a:spcPts val="0"/>
              </a:spcBef>
              <a:spcAft>
                <a:spcPts val="0"/>
              </a:spcAft>
              <a:buNone/>
            </a:pPr>
            <a:r>
              <a:t/>
            </a:r>
            <a:endParaRPr/>
          </a:p>
        </p:txBody>
      </p:sp>
      <p:cxnSp>
        <p:nvCxnSpPr>
          <p:cNvPr id="532" name="Google Shape;532;p26"/>
          <p:cNvCxnSpPr>
            <a:stCxn id="530" idx="1"/>
          </p:cNvCxnSpPr>
          <p:nvPr/>
        </p:nvCxnSpPr>
        <p:spPr>
          <a:xfrm>
            <a:off x="931225" y="1484925"/>
            <a:ext cx="3478800" cy="2622000"/>
          </a:xfrm>
          <a:prstGeom prst="bentConnector3">
            <a:avLst>
              <a:gd fmla="val -6845" name="adj1"/>
            </a:avLst>
          </a:prstGeom>
          <a:noFill/>
          <a:ln cap="flat" cmpd="sng" w="9525">
            <a:solidFill>
              <a:schemeClr val="accent2"/>
            </a:solidFill>
            <a:prstDash val="solid"/>
            <a:round/>
            <a:headEnd len="med" w="med" type="none"/>
            <a:tailEnd len="med" w="med" type="none"/>
          </a:ln>
        </p:spPr>
      </p:cxnSp>
      <p:sp>
        <p:nvSpPr>
          <p:cNvPr id="533" name="Google Shape;533;p26"/>
          <p:cNvSpPr/>
          <p:nvPr/>
        </p:nvSpPr>
        <p:spPr>
          <a:xfrm>
            <a:off x="864959" y="3637110"/>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6"/>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6"/>
          <p:cNvSpPr txBox="1"/>
          <p:nvPr>
            <p:ph idx="2" type="ctrTitle"/>
          </p:nvPr>
        </p:nvSpPr>
        <p:spPr>
          <a:xfrm>
            <a:off x="6651974" y="1196025"/>
            <a:ext cx="15357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Objective</a:t>
            </a:r>
            <a:endParaRPr/>
          </a:p>
        </p:txBody>
      </p:sp>
      <p:sp>
        <p:nvSpPr>
          <p:cNvPr id="536" name="Google Shape;536;p26"/>
          <p:cNvSpPr txBox="1"/>
          <p:nvPr>
            <p:ph idx="3" type="subTitle"/>
          </p:nvPr>
        </p:nvSpPr>
        <p:spPr>
          <a:xfrm>
            <a:off x="4771925" y="1684100"/>
            <a:ext cx="3510300" cy="21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a:t>
            </a:r>
            <a:r>
              <a:rPr lang="en"/>
              <a:t> </a:t>
            </a:r>
            <a:r>
              <a:rPr lang="en"/>
              <a:t>Entities: events, venues, address, customers, clients, orders, tickets, seats, reviews </a:t>
            </a:r>
            <a:endParaRPr/>
          </a:p>
          <a:p>
            <a:pPr indent="-317500" lvl="0" marL="457200" rtl="0" algn="l">
              <a:lnSpc>
                <a:spcPct val="115000"/>
              </a:lnSpc>
              <a:spcBef>
                <a:spcPts val="0"/>
              </a:spcBef>
              <a:spcAft>
                <a:spcPts val="0"/>
              </a:spcAft>
              <a:buClr>
                <a:schemeClr val="lt1"/>
              </a:buClr>
              <a:buSzPts val="1400"/>
              <a:buChar char="-"/>
            </a:pPr>
            <a:r>
              <a:rPr lang="en"/>
              <a:t>To maintain (enter, update and delete) data on all entities;</a:t>
            </a:r>
            <a:endParaRPr/>
          </a:p>
          <a:p>
            <a:pPr indent="-317500" lvl="0" marL="457200" rtl="0" algn="l">
              <a:lnSpc>
                <a:spcPct val="115000"/>
              </a:lnSpc>
              <a:spcBef>
                <a:spcPts val="0"/>
              </a:spcBef>
              <a:spcAft>
                <a:spcPts val="0"/>
              </a:spcAft>
              <a:buClr>
                <a:schemeClr val="lt1"/>
              </a:buClr>
              <a:buSzPts val="1400"/>
              <a:buChar char="-"/>
            </a:pPr>
            <a:r>
              <a:rPr lang="en"/>
              <a:t>To perform searches on all entities;</a:t>
            </a:r>
            <a:endParaRPr/>
          </a:p>
          <a:p>
            <a:pPr indent="-317500" lvl="0" marL="457200" rtl="0" algn="l">
              <a:lnSpc>
                <a:spcPct val="115000"/>
              </a:lnSpc>
              <a:spcBef>
                <a:spcPts val="0"/>
              </a:spcBef>
              <a:spcAft>
                <a:spcPts val="0"/>
              </a:spcAft>
              <a:buClr>
                <a:schemeClr val="lt1"/>
              </a:buClr>
              <a:buSzPts val="1400"/>
              <a:buChar char="-"/>
            </a:pPr>
            <a:r>
              <a:rPr lang="en"/>
              <a:t>To report on all entities;</a:t>
            </a:r>
            <a:endParaRPr/>
          </a:p>
          <a:p>
            <a:pPr indent="-317500" lvl="0" marL="457200" rtl="0" algn="l">
              <a:lnSpc>
                <a:spcPct val="115000"/>
              </a:lnSpc>
              <a:spcBef>
                <a:spcPts val="0"/>
              </a:spcBef>
              <a:spcAft>
                <a:spcPts val="0"/>
              </a:spcAft>
              <a:buClr>
                <a:schemeClr val="lt1"/>
              </a:buClr>
              <a:buSzPts val="1400"/>
              <a:buChar char="-"/>
            </a:pPr>
            <a:r>
              <a:rPr lang="en"/>
              <a:t>To track the status of events, events at venues, orders</a:t>
            </a:r>
            <a:endParaRPr/>
          </a:p>
        </p:txBody>
      </p:sp>
      <p:cxnSp>
        <p:nvCxnSpPr>
          <p:cNvPr id="537" name="Google Shape;537;p26"/>
          <p:cNvCxnSpPr>
            <a:stCxn id="535" idx="3"/>
          </p:cNvCxnSpPr>
          <p:nvPr/>
        </p:nvCxnSpPr>
        <p:spPr>
          <a:xfrm flipH="1">
            <a:off x="4674074" y="1484925"/>
            <a:ext cx="3513600" cy="2641500"/>
          </a:xfrm>
          <a:prstGeom prst="bentConnector3">
            <a:avLst>
              <a:gd fmla="val -6777" name="adj1"/>
            </a:avLst>
          </a:prstGeom>
          <a:noFill/>
          <a:ln cap="flat" cmpd="sng" w="9525">
            <a:solidFill>
              <a:schemeClr val="accent3"/>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cxnSp>
        <p:nvCxnSpPr>
          <p:cNvPr id="542" name="Google Shape;542;p27"/>
          <p:cNvCxnSpPr/>
          <p:nvPr/>
        </p:nvCxnSpPr>
        <p:spPr>
          <a:xfrm>
            <a:off x="15510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43" name="Google Shape;543;p27"/>
          <p:cNvCxnSpPr/>
          <p:nvPr/>
        </p:nvCxnSpPr>
        <p:spPr>
          <a:xfrm>
            <a:off x="3587838" y="2976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44" name="Google Shape;544;p27"/>
          <p:cNvCxnSpPr/>
          <p:nvPr/>
        </p:nvCxnSpPr>
        <p:spPr>
          <a:xfrm>
            <a:off x="5624588" y="2404550"/>
            <a:ext cx="0" cy="455100"/>
          </a:xfrm>
          <a:prstGeom prst="straightConnector1">
            <a:avLst/>
          </a:prstGeom>
          <a:noFill/>
          <a:ln cap="flat" cmpd="sng" w="19050">
            <a:solidFill>
              <a:schemeClr val="lt2"/>
            </a:solidFill>
            <a:prstDash val="solid"/>
            <a:round/>
            <a:headEnd len="med" w="med" type="none"/>
            <a:tailEnd len="med" w="med" type="none"/>
          </a:ln>
        </p:spPr>
      </p:cxnSp>
      <p:cxnSp>
        <p:nvCxnSpPr>
          <p:cNvPr id="545" name="Google Shape;545;p27"/>
          <p:cNvCxnSpPr/>
          <p:nvPr/>
        </p:nvCxnSpPr>
        <p:spPr>
          <a:xfrm>
            <a:off x="7661338" y="2976550"/>
            <a:ext cx="0" cy="455100"/>
          </a:xfrm>
          <a:prstGeom prst="straightConnector1">
            <a:avLst/>
          </a:prstGeom>
          <a:noFill/>
          <a:ln cap="flat" cmpd="sng" w="19050">
            <a:solidFill>
              <a:schemeClr val="lt2"/>
            </a:solidFill>
            <a:prstDash val="solid"/>
            <a:round/>
            <a:headEnd len="med" w="med" type="none"/>
            <a:tailEnd len="med" w="med" type="none"/>
          </a:ln>
        </p:spPr>
      </p:cxnSp>
      <p:sp>
        <p:nvSpPr>
          <p:cNvPr id="546" name="Google Shape;546;p27"/>
          <p:cNvSpPr txBox="1"/>
          <p:nvPr>
            <p:ph type="ctrTitle"/>
          </p:nvPr>
        </p:nvSpPr>
        <p:spPr>
          <a:xfrm>
            <a:off x="618825" y="411675"/>
            <a:ext cx="6793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BUSINESS PROCESS </a:t>
            </a:r>
            <a:endParaRPr/>
          </a:p>
        </p:txBody>
      </p:sp>
      <p:cxnSp>
        <p:nvCxnSpPr>
          <p:cNvPr id="547" name="Google Shape;547;p27"/>
          <p:cNvCxnSpPr/>
          <p:nvPr/>
        </p:nvCxnSpPr>
        <p:spPr>
          <a:xfrm>
            <a:off x="1034400" y="2918100"/>
            <a:ext cx="7075200" cy="0"/>
          </a:xfrm>
          <a:prstGeom prst="straightConnector1">
            <a:avLst/>
          </a:prstGeom>
          <a:noFill/>
          <a:ln cap="flat" cmpd="sng" w="19050">
            <a:solidFill>
              <a:schemeClr val="lt2"/>
            </a:solidFill>
            <a:prstDash val="solid"/>
            <a:round/>
            <a:headEnd len="med" w="med" type="none"/>
            <a:tailEnd len="med" w="med" type="none"/>
          </a:ln>
        </p:spPr>
      </p:cxnSp>
      <p:grpSp>
        <p:nvGrpSpPr>
          <p:cNvPr id="548" name="Google Shape;548;p27"/>
          <p:cNvGrpSpPr/>
          <p:nvPr/>
        </p:nvGrpSpPr>
        <p:grpSpPr>
          <a:xfrm>
            <a:off x="1372725" y="2731350"/>
            <a:ext cx="373500" cy="373500"/>
            <a:chOff x="1372725" y="1912500"/>
            <a:chExt cx="373500" cy="373500"/>
          </a:xfrm>
        </p:grpSpPr>
        <p:sp>
          <p:nvSpPr>
            <p:cNvPr id="549" name="Google Shape;549;p27"/>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7"/>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7"/>
          <p:cNvGrpSpPr/>
          <p:nvPr/>
        </p:nvGrpSpPr>
        <p:grpSpPr>
          <a:xfrm>
            <a:off x="3401092" y="2731350"/>
            <a:ext cx="373500" cy="373500"/>
            <a:chOff x="3212675" y="1912500"/>
            <a:chExt cx="373500" cy="373500"/>
          </a:xfrm>
        </p:grpSpPr>
        <p:sp>
          <p:nvSpPr>
            <p:cNvPr id="552" name="Google Shape;552;p27"/>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7"/>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4" name="Google Shape;554;p27"/>
          <p:cNvGrpSpPr/>
          <p:nvPr/>
        </p:nvGrpSpPr>
        <p:grpSpPr>
          <a:xfrm>
            <a:off x="5429458" y="2731350"/>
            <a:ext cx="373500" cy="373500"/>
            <a:chOff x="5557850" y="1912500"/>
            <a:chExt cx="373500" cy="373500"/>
          </a:xfrm>
        </p:grpSpPr>
        <p:sp>
          <p:nvSpPr>
            <p:cNvPr id="555" name="Google Shape;555;p27"/>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7"/>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7" name="Google Shape;557;p27"/>
          <p:cNvGrpSpPr/>
          <p:nvPr/>
        </p:nvGrpSpPr>
        <p:grpSpPr>
          <a:xfrm>
            <a:off x="7457825" y="2731350"/>
            <a:ext cx="373500" cy="373500"/>
            <a:chOff x="7457825" y="1912500"/>
            <a:chExt cx="373500" cy="373500"/>
          </a:xfrm>
        </p:grpSpPr>
        <p:sp>
          <p:nvSpPr>
            <p:cNvPr id="558" name="Google Shape;558;p27"/>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27"/>
          <p:cNvSpPr txBox="1"/>
          <p:nvPr>
            <p:ph idx="4294967295" type="subTitle"/>
          </p:nvPr>
        </p:nvSpPr>
        <p:spPr>
          <a:xfrm>
            <a:off x="441400" y="1215199"/>
            <a:ext cx="2219400" cy="11895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customers can search events they are interested in according to names, dates, categories, etc</a:t>
            </a:r>
            <a:endParaRPr sz="1400"/>
          </a:p>
        </p:txBody>
      </p:sp>
      <p:sp>
        <p:nvSpPr>
          <p:cNvPr id="561" name="Google Shape;561;p27"/>
          <p:cNvSpPr txBox="1"/>
          <p:nvPr>
            <p:ph idx="4294967295" type="subTitle"/>
          </p:nvPr>
        </p:nvSpPr>
        <p:spPr>
          <a:xfrm>
            <a:off x="6551649" y="3431650"/>
            <a:ext cx="22194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Customers can provide ratings and leave comments for events.</a:t>
            </a:r>
            <a:endParaRPr sz="1400"/>
          </a:p>
        </p:txBody>
      </p:sp>
      <p:sp>
        <p:nvSpPr>
          <p:cNvPr id="562" name="Google Shape;562;p27"/>
          <p:cNvSpPr txBox="1"/>
          <p:nvPr>
            <p:ph idx="4294967295" type="subTitle"/>
          </p:nvPr>
        </p:nvSpPr>
        <p:spPr>
          <a:xfrm>
            <a:off x="2478150" y="3431650"/>
            <a:ext cx="2219400" cy="64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400"/>
              <a:t>Customers can place orders to buy tickets for events and choose preferred seats</a:t>
            </a:r>
            <a:endParaRPr sz="1400"/>
          </a:p>
        </p:txBody>
      </p:sp>
      <p:sp>
        <p:nvSpPr>
          <p:cNvPr id="563" name="Google Shape;563;p27"/>
          <p:cNvSpPr txBox="1"/>
          <p:nvPr>
            <p:ph idx="4294967295" type="subTitle"/>
          </p:nvPr>
        </p:nvSpPr>
        <p:spPr>
          <a:xfrm>
            <a:off x="4463000" y="1259450"/>
            <a:ext cx="2323200" cy="11451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400"/>
              <a:t>The events are allocated to various venues. The platform records the client </a:t>
            </a:r>
            <a:r>
              <a:rPr lang="en" sz="1400"/>
              <a:t>information</a:t>
            </a:r>
            <a:r>
              <a:rPr lang="en" sz="1400"/>
              <a:t> so that they can be contacted</a:t>
            </a:r>
            <a:endParaRPr sz="1400"/>
          </a:p>
        </p:txBody>
      </p:sp>
      <p:sp>
        <p:nvSpPr>
          <p:cNvPr id="564" name="Google Shape;564;p27"/>
          <p:cNvSpPr txBox="1"/>
          <p:nvPr>
            <p:ph idx="4294967295" type="ctrTitle"/>
          </p:nvPr>
        </p:nvSpPr>
        <p:spPr>
          <a:xfrm>
            <a:off x="907900" y="3282474"/>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2"/>
                </a:solidFill>
              </a:rPr>
              <a:t>Event Listings</a:t>
            </a:r>
            <a:endParaRPr sz="2400">
              <a:solidFill>
                <a:schemeClr val="accent2"/>
              </a:solidFill>
            </a:endParaRPr>
          </a:p>
        </p:txBody>
      </p:sp>
      <p:sp>
        <p:nvSpPr>
          <p:cNvPr id="565" name="Google Shape;565;p27"/>
          <p:cNvSpPr txBox="1"/>
          <p:nvPr>
            <p:ph idx="4294967295" type="ctrTitle"/>
          </p:nvPr>
        </p:nvSpPr>
        <p:spPr>
          <a:xfrm>
            <a:off x="2944650" y="2113408"/>
            <a:ext cx="12864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1"/>
                </a:solidFill>
              </a:rPr>
              <a:t>Ticket Purchase</a:t>
            </a:r>
            <a:endParaRPr sz="2400">
              <a:solidFill>
                <a:schemeClr val="accent1"/>
              </a:solidFill>
            </a:endParaRPr>
          </a:p>
        </p:txBody>
      </p:sp>
      <p:sp>
        <p:nvSpPr>
          <p:cNvPr id="566" name="Google Shape;566;p27"/>
          <p:cNvSpPr txBox="1"/>
          <p:nvPr>
            <p:ph idx="4294967295" type="ctrTitle"/>
          </p:nvPr>
        </p:nvSpPr>
        <p:spPr>
          <a:xfrm>
            <a:off x="4801275" y="3282475"/>
            <a:ext cx="17250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3"/>
                </a:solidFill>
              </a:rPr>
              <a:t>Event Management</a:t>
            </a:r>
            <a:endParaRPr sz="2400">
              <a:solidFill>
                <a:schemeClr val="accent3"/>
              </a:solidFill>
            </a:endParaRPr>
          </a:p>
        </p:txBody>
      </p:sp>
      <p:sp>
        <p:nvSpPr>
          <p:cNvPr id="567" name="Google Shape;567;p27"/>
          <p:cNvSpPr txBox="1"/>
          <p:nvPr>
            <p:ph idx="4294967295" type="ctrTitle"/>
          </p:nvPr>
        </p:nvSpPr>
        <p:spPr>
          <a:xfrm>
            <a:off x="6950175" y="2113400"/>
            <a:ext cx="1456500" cy="42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rPr>
              <a:t>Customer Review</a:t>
            </a:r>
            <a:endParaRPr sz="24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8"/>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pic>
        <p:nvPicPr>
          <p:cNvPr id="573" name="Google Shape;573;p28"/>
          <p:cNvPicPr preferRelativeResize="0"/>
          <p:nvPr/>
        </p:nvPicPr>
        <p:blipFill>
          <a:blip r:embed="rId3">
            <a:alphaModFix/>
          </a:blip>
          <a:stretch>
            <a:fillRect/>
          </a:stretch>
        </p:blipFill>
        <p:spPr>
          <a:xfrm>
            <a:off x="1482325" y="1478927"/>
            <a:ext cx="6179349" cy="1203439"/>
          </a:xfrm>
          <a:prstGeom prst="rect">
            <a:avLst/>
          </a:prstGeom>
          <a:noFill/>
          <a:ln>
            <a:noFill/>
          </a:ln>
        </p:spPr>
      </p:pic>
      <p:pic>
        <p:nvPicPr>
          <p:cNvPr id="574" name="Google Shape;574;p28"/>
          <p:cNvPicPr preferRelativeResize="0"/>
          <p:nvPr/>
        </p:nvPicPr>
        <p:blipFill>
          <a:blip r:embed="rId4">
            <a:alphaModFix/>
          </a:blip>
          <a:stretch>
            <a:fillRect/>
          </a:stretch>
        </p:blipFill>
        <p:spPr>
          <a:xfrm>
            <a:off x="1482325" y="3013332"/>
            <a:ext cx="6179349" cy="1572796"/>
          </a:xfrm>
          <a:prstGeom prst="rect">
            <a:avLst/>
          </a:prstGeom>
          <a:noFill/>
          <a:ln>
            <a:noFill/>
          </a:ln>
        </p:spPr>
      </p:pic>
      <p:sp>
        <p:nvSpPr>
          <p:cNvPr id="575" name="Google Shape;575;p28"/>
          <p:cNvSpPr txBox="1"/>
          <p:nvPr>
            <p:ph idx="4294967295" type="ctrTitle"/>
          </p:nvPr>
        </p:nvSpPr>
        <p:spPr>
          <a:xfrm>
            <a:off x="618825" y="558350"/>
            <a:ext cx="5815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FUNCTION</a:t>
            </a:r>
            <a:r>
              <a:rPr lang="en"/>
              <a:t>S</a:t>
            </a:r>
            <a:r>
              <a:rPr lang="en"/>
              <a:t>: EVENTS SEARCH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9"/>
          <p:cNvSpPr txBox="1"/>
          <p:nvPr>
            <p:ph idx="2" type="title"/>
          </p:nvPr>
        </p:nvSpPr>
        <p:spPr>
          <a:xfrm>
            <a:off x="6099144" y="2198102"/>
            <a:ext cx="1002000" cy="64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581" name="Google Shape;581;p29"/>
          <p:cNvSpPr txBox="1"/>
          <p:nvPr>
            <p:ph idx="4294967295" type="ctrTitle"/>
          </p:nvPr>
        </p:nvSpPr>
        <p:spPr>
          <a:xfrm>
            <a:off x="618825" y="558350"/>
            <a:ext cx="58158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FUNCTION</a:t>
            </a:r>
            <a:r>
              <a:rPr lang="en"/>
              <a:t>S</a:t>
            </a:r>
            <a:r>
              <a:rPr lang="en"/>
              <a:t>: TICKETS PURCHASE</a:t>
            </a:r>
            <a:endParaRPr/>
          </a:p>
        </p:txBody>
      </p:sp>
      <p:pic>
        <p:nvPicPr>
          <p:cNvPr id="582" name="Google Shape;582;p29"/>
          <p:cNvPicPr preferRelativeResize="0"/>
          <p:nvPr/>
        </p:nvPicPr>
        <p:blipFill>
          <a:blip r:embed="rId3">
            <a:alphaModFix/>
          </a:blip>
          <a:stretch>
            <a:fillRect/>
          </a:stretch>
        </p:blipFill>
        <p:spPr>
          <a:xfrm>
            <a:off x="465300" y="1445474"/>
            <a:ext cx="4524731" cy="3003748"/>
          </a:xfrm>
          <a:prstGeom prst="rect">
            <a:avLst/>
          </a:prstGeom>
          <a:noFill/>
          <a:ln>
            <a:noFill/>
          </a:ln>
        </p:spPr>
      </p:pic>
      <p:pic>
        <p:nvPicPr>
          <p:cNvPr id="583" name="Google Shape;583;p29"/>
          <p:cNvPicPr preferRelativeResize="0"/>
          <p:nvPr/>
        </p:nvPicPr>
        <p:blipFill>
          <a:blip r:embed="rId4">
            <a:alphaModFix/>
          </a:blip>
          <a:stretch>
            <a:fillRect/>
          </a:stretch>
        </p:blipFill>
        <p:spPr>
          <a:xfrm>
            <a:off x="5197376" y="1445475"/>
            <a:ext cx="3481324" cy="3003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0"/>
          <p:cNvSpPr txBox="1"/>
          <p:nvPr>
            <p:ph idx="8" type="ctrTitle"/>
          </p:nvPr>
        </p:nvSpPr>
        <p:spPr>
          <a:xfrm>
            <a:off x="618825" y="411675"/>
            <a:ext cx="6196800" cy="577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a:t>BUSINESS RULES &amp; ASSUMPTIONS</a:t>
            </a:r>
            <a:endParaRPr/>
          </a:p>
        </p:txBody>
      </p:sp>
      <p:sp>
        <p:nvSpPr>
          <p:cNvPr id="589" name="Google Shape;589;p30"/>
          <p:cNvSpPr txBox="1"/>
          <p:nvPr>
            <p:ph idx="1" type="subTitle"/>
          </p:nvPr>
        </p:nvSpPr>
        <p:spPr>
          <a:xfrm>
            <a:off x="986900" y="919975"/>
            <a:ext cx="6923100" cy="4123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lt1"/>
              </a:buClr>
              <a:buSzPts val="1200"/>
              <a:buChar char="-"/>
            </a:pPr>
            <a:r>
              <a:rPr b="1" lang="en"/>
              <a:t>Business Rules</a:t>
            </a:r>
            <a:r>
              <a:rPr lang="en"/>
              <a:t>:</a:t>
            </a:r>
            <a:endParaRPr/>
          </a:p>
          <a:p>
            <a:pPr indent="-298450" lvl="1" marL="914400" rtl="0" algn="l">
              <a:lnSpc>
                <a:spcPct val="115000"/>
              </a:lnSpc>
              <a:spcBef>
                <a:spcPts val="0"/>
              </a:spcBef>
              <a:spcAft>
                <a:spcPts val="0"/>
              </a:spcAft>
              <a:buClr>
                <a:schemeClr val="lt1"/>
              </a:buClr>
              <a:buSzPts val="1100"/>
              <a:buChar char="-"/>
            </a:pPr>
            <a:r>
              <a:rPr lang="en" sz="900">
                <a:solidFill>
                  <a:schemeClr val="lt1"/>
                </a:solidFill>
              </a:rPr>
              <a:t>A customer must be associated with an address.</a:t>
            </a:r>
            <a:endParaRPr sz="9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900">
                <a:solidFill>
                  <a:schemeClr val="lt1"/>
                </a:solidFill>
              </a:rPr>
              <a:t>An event must have at least one venue and can have multiple venues.</a:t>
            </a:r>
            <a:endParaRPr sz="9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900">
                <a:solidFill>
                  <a:schemeClr val="lt1"/>
                </a:solidFill>
              </a:rPr>
              <a:t>An event can have multiple reviews from different customers.</a:t>
            </a:r>
            <a:endParaRPr sz="9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900">
                <a:solidFill>
                  <a:schemeClr val="lt1"/>
                </a:solidFill>
              </a:rPr>
              <a:t>An order must be associated with a customer, and each order can have multiple tickets.</a:t>
            </a:r>
            <a:endParaRPr sz="9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900">
                <a:solidFill>
                  <a:schemeClr val="lt1"/>
                </a:solidFill>
              </a:rPr>
              <a:t>A ticket must be associated with an event, a seat, and an order.</a:t>
            </a:r>
            <a:endParaRPr sz="9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900">
                <a:solidFill>
                  <a:schemeClr val="lt1"/>
                </a:solidFill>
              </a:rPr>
              <a:t>Clients must have events associated with them, and each event must have payments to the client and Ticketmaster.</a:t>
            </a:r>
            <a:endParaRPr sz="9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900">
                <a:solidFill>
                  <a:schemeClr val="lt1"/>
                </a:solidFill>
              </a:rPr>
              <a:t>Events must have clients, indicating partnerships between clients and events.</a:t>
            </a:r>
            <a:endParaRPr sz="900">
              <a:solidFill>
                <a:schemeClr val="lt1"/>
              </a:solidFill>
            </a:endParaRPr>
          </a:p>
          <a:p>
            <a:pPr indent="-298450" lvl="1" marL="914400" rtl="0" algn="l">
              <a:lnSpc>
                <a:spcPct val="115000"/>
              </a:lnSpc>
              <a:spcBef>
                <a:spcPts val="0"/>
              </a:spcBef>
              <a:spcAft>
                <a:spcPts val="0"/>
              </a:spcAft>
              <a:buClr>
                <a:schemeClr val="lt1"/>
              </a:buClr>
              <a:buSzPts val="1100"/>
              <a:buChar char="-"/>
            </a:pPr>
            <a:r>
              <a:rPr lang="en" sz="900">
                <a:solidFill>
                  <a:schemeClr val="lt1"/>
                </a:solidFill>
              </a:rPr>
              <a:t>Events must have a start and end date, and venues must host events during specific time periods.</a:t>
            </a:r>
            <a:endParaRPr sz="900">
              <a:solidFill>
                <a:schemeClr val="lt1"/>
              </a:solidFill>
            </a:endParaRPr>
          </a:p>
          <a:p>
            <a:pPr indent="0" lvl="0" marL="914400" rtl="0" algn="l">
              <a:lnSpc>
                <a:spcPct val="115000"/>
              </a:lnSpc>
              <a:spcBef>
                <a:spcPts val="0"/>
              </a:spcBef>
              <a:spcAft>
                <a:spcPts val="0"/>
              </a:spcAft>
              <a:buNone/>
            </a:pPr>
            <a:r>
              <a:t/>
            </a:r>
            <a:endParaRPr sz="900">
              <a:solidFill>
                <a:schemeClr val="lt1"/>
              </a:solidFill>
            </a:endParaRPr>
          </a:p>
          <a:p>
            <a:pPr indent="-292100" lvl="0" marL="457200" rtl="0" algn="l">
              <a:lnSpc>
                <a:spcPct val="115000"/>
              </a:lnSpc>
              <a:spcBef>
                <a:spcPts val="0"/>
              </a:spcBef>
              <a:spcAft>
                <a:spcPts val="0"/>
              </a:spcAft>
              <a:buClr>
                <a:schemeClr val="lt1"/>
              </a:buClr>
              <a:buSzPts val="1000"/>
              <a:buChar char="-"/>
            </a:pPr>
            <a:r>
              <a:rPr b="1" lang="en"/>
              <a:t>Business Assumptions</a:t>
            </a:r>
            <a:r>
              <a:rPr lang="en"/>
              <a:t>:</a:t>
            </a:r>
            <a:endParaRPr/>
          </a:p>
          <a:p>
            <a:pPr indent="-292100" lvl="1" marL="914400" rtl="0" algn="l">
              <a:lnSpc>
                <a:spcPct val="115000"/>
              </a:lnSpc>
              <a:spcBef>
                <a:spcPts val="0"/>
              </a:spcBef>
              <a:spcAft>
                <a:spcPts val="0"/>
              </a:spcAft>
              <a:buClr>
                <a:schemeClr val="lt1"/>
              </a:buClr>
              <a:buSzPts val="1000"/>
              <a:buChar char="-"/>
            </a:pPr>
            <a:r>
              <a:rPr lang="en" sz="900">
                <a:solidFill>
                  <a:schemeClr val="lt1"/>
                </a:solidFill>
              </a:rPr>
              <a:t>Customers have a single address associated with them (billing </a:t>
            </a:r>
            <a:r>
              <a:rPr lang="en" sz="900">
                <a:solidFill>
                  <a:schemeClr val="lt1"/>
                </a:solidFill>
              </a:rPr>
              <a:t>address</a:t>
            </a:r>
            <a:r>
              <a:rPr lang="en" sz="900">
                <a:solidFill>
                  <a:schemeClr val="lt1"/>
                </a:solidFill>
              </a:rPr>
              <a:t>), assuming customers cannot have multiple addresses. But multiple customers can have the same address.</a:t>
            </a:r>
            <a:endParaRPr sz="9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900">
                <a:solidFill>
                  <a:schemeClr val="lt1"/>
                </a:solidFill>
              </a:rPr>
              <a:t>The system assumes that events can take place in multiple venues and across different categories and genres.</a:t>
            </a:r>
            <a:endParaRPr sz="9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900">
                <a:solidFill>
                  <a:schemeClr val="lt1"/>
                </a:solidFill>
              </a:rPr>
              <a:t>Ticket prices are stored at the ticket level, assuming they remain constant regardless of the seat or order.</a:t>
            </a:r>
            <a:endParaRPr sz="9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900">
                <a:solidFill>
                  <a:schemeClr val="lt1"/>
                </a:solidFill>
              </a:rPr>
              <a:t>Clients are assumed to be external entities or event organizers who collaborate with the event management system.</a:t>
            </a:r>
            <a:endParaRPr sz="9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900">
                <a:solidFill>
                  <a:schemeClr val="lt1"/>
                </a:solidFill>
              </a:rPr>
              <a:t>The system assumes that events, orders, and tickets are linked together accurately for tracking purposes.</a:t>
            </a:r>
            <a:endParaRPr sz="900">
              <a:solidFill>
                <a:schemeClr val="lt1"/>
              </a:solidFill>
            </a:endParaRPr>
          </a:p>
          <a:p>
            <a:pPr indent="-292100" lvl="1" marL="914400" rtl="0" algn="l">
              <a:lnSpc>
                <a:spcPct val="115000"/>
              </a:lnSpc>
              <a:spcBef>
                <a:spcPts val="0"/>
              </a:spcBef>
              <a:spcAft>
                <a:spcPts val="0"/>
              </a:spcAft>
              <a:buClr>
                <a:schemeClr val="lt1"/>
              </a:buClr>
              <a:buSzPts val="1000"/>
              <a:buChar char="-"/>
            </a:pPr>
            <a:r>
              <a:rPr lang="en" sz="900">
                <a:solidFill>
                  <a:schemeClr val="lt1"/>
                </a:solidFill>
              </a:rPr>
              <a:t>Reviews are associated with customers and events, assuming customers can only leave reviews for events they attended.</a:t>
            </a:r>
            <a:endParaRPr sz="9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31"/>
          <p:cNvPicPr preferRelativeResize="0"/>
          <p:nvPr/>
        </p:nvPicPr>
        <p:blipFill rotWithShape="1">
          <a:blip r:embed="rId3">
            <a:alphaModFix/>
          </a:blip>
          <a:srcRect b="0" l="0" r="0" t="0"/>
          <a:stretch/>
        </p:blipFill>
        <p:spPr>
          <a:xfrm>
            <a:off x="296375" y="925725"/>
            <a:ext cx="8551250" cy="3954125"/>
          </a:xfrm>
          <a:prstGeom prst="rect">
            <a:avLst/>
          </a:prstGeom>
          <a:noFill/>
          <a:ln>
            <a:noFill/>
          </a:ln>
        </p:spPr>
      </p:pic>
      <p:sp>
        <p:nvSpPr>
          <p:cNvPr id="595" name="Google Shape;595;p31"/>
          <p:cNvSpPr txBox="1"/>
          <p:nvPr>
            <p:ph idx="4294967295" type="ctrTitle"/>
          </p:nvPr>
        </p:nvSpPr>
        <p:spPr>
          <a:xfrm>
            <a:off x="618825" y="289275"/>
            <a:ext cx="61536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