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5" r:id="rId5"/>
    <p:sldId id="267" r:id="rId6"/>
    <p:sldId id="268" r:id="rId7"/>
    <p:sldId id="269" r:id="rId8"/>
    <p:sldId id="276" r:id="rId9"/>
    <p:sldId id="279" r:id="rId10"/>
    <p:sldId id="280"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C7A3"/>
    <a:srgbClr val="00FFDD"/>
    <a:srgbClr val="E62790"/>
    <a:srgbClr val="FAC657"/>
    <a:srgbClr val="FFD0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78A9E-6C9D-4815-AB29-F6F8F7827D61}" v="279" dt="2024-06-12T11:17:58.263"/>
    <p1510:client id="{59BE5970-5B7A-41E8-A24F-6C7C49BDE661}" v="1398" dt="2024-06-11T17:45:00.285"/>
    <p1510:client id="{62F7C6A2-71CE-4077-BA9C-CE6792EEFFE4}" v="529" dt="2024-06-12T10:41:51.008"/>
    <p1510:client id="{6E2998CA-0157-47FB-9D43-EE894501A35C}" v="285" dt="2024-06-11T15:42:44.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2143578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1386405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6831207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5146904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8849764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7670821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817656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0096198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9721906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2680611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7810744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6/12/2024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790575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jpe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5.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6.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8000" b="-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65412" y="281923"/>
            <a:ext cx="9144000" cy="2387600"/>
          </a:xfrm>
        </p:spPr>
        <p:txBody>
          <a:bodyPr/>
          <a:lstStyle/>
          <a:p>
            <a:pPr algn="l"/>
            <a:r>
              <a:rPr lang="en-US" sz="4800" cap="all">
                <a:latin typeface="Calibri"/>
                <a:ea typeface="+mj-lt"/>
                <a:cs typeface="Calibri"/>
              </a:rPr>
              <a:t>THE BDM </a:t>
            </a:r>
            <a:br>
              <a:rPr lang="en-US" sz="4800" cap="all">
                <a:latin typeface="Calibri"/>
                <a:ea typeface="+mj-lt"/>
                <a:cs typeface="Calibri"/>
              </a:rPr>
            </a:br>
            <a:r>
              <a:rPr lang="en-US" sz="4800" cap="all">
                <a:latin typeface="Calibri"/>
                <a:ea typeface="+mj-lt"/>
                <a:cs typeface="Calibri"/>
              </a:rPr>
              <a:t>CAPSTONE PROJECT</a:t>
            </a:r>
            <a:endParaRPr lang="en-US"/>
          </a:p>
        </p:txBody>
      </p:sp>
      <p:sp>
        <p:nvSpPr>
          <p:cNvPr id="5" name="Arrow: Chevron 4">
            <a:extLst>
              <a:ext uri="{FF2B5EF4-FFF2-40B4-BE49-F238E27FC236}">
                <a16:creationId xmlns:a16="http://schemas.microsoft.com/office/drawing/2014/main" id="{37C8CA86-8924-AC37-A6CD-CFB77FF4F064}"/>
              </a:ext>
            </a:extLst>
          </p:cNvPr>
          <p:cNvSpPr/>
          <p:nvPr/>
        </p:nvSpPr>
        <p:spPr>
          <a:xfrm>
            <a:off x="1171012" y="5048248"/>
            <a:ext cx="3742765" cy="638737"/>
          </a:xfrm>
          <a:custGeom>
            <a:avLst/>
            <a:gdLst>
              <a:gd name="connsiteX0" fmla="*/ 0 w 3742765"/>
              <a:gd name="connsiteY0" fmla="*/ 0 h 638737"/>
              <a:gd name="connsiteX1" fmla="*/ 502098 w 3742765"/>
              <a:gd name="connsiteY1" fmla="*/ 0 h 638737"/>
              <a:gd name="connsiteX2" fmla="*/ 969962 w 3742765"/>
              <a:gd name="connsiteY2" fmla="*/ 0 h 638737"/>
              <a:gd name="connsiteX3" fmla="*/ 1540529 w 3742765"/>
              <a:gd name="connsiteY3" fmla="*/ 0 h 638737"/>
              <a:gd name="connsiteX4" fmla="*/ 2076861 w 3742765"/>
              <a:gd name="connsiteY4" fmla="*/ 0 h 638737"/>
              <a:gd name="connsiteX5" fmla="*/ 2647427 w 3742765"/>
              <a:gd name="connsiteY5" fmla="*/ 0 h 638737"/>
              <a:gd name="connsiteX6" fmla="*/ 3423397 w 3742765"/>
              <a:gd name="connsiteY6" fmla="*/ 0 h 638737"/>
              <a:gd name="connsiteX7" fmla="*/ 3742765 w 3742765"/>
              <a:gd name="connsiteY7" fmla="*/ 319369 h 638737"/>
              <a:gd name="connsiteX8" fmla="*/ 3423397 w 3742765"/>
              <a:gd name="connsiteY8" fmla="*/ 638737 h 638737"/>
              <a:gd name="connsiteX9" fmla="*/ 2955533 w 3742765"/>
              <a:gd name="connsiteY9" fmla="*/ 638737 h 638737"/>
              <a:gd name="connsiteX10" fmla="*/ 2453435 w 3742765"/>
              <a:gd name="connsiteY10" fmla="*/ 638737 h 638737"/>
              <a:gd name="connsiteX11" fmla="*/ 1917102 w 3742765"/>
              <a:gd name="connsiteY11" fmla="*/ 638737 h 638737"/>
              <a:gd name="connsiteX12" fmla="*/ 1312302 w 3742765"/>
              <a:gd name="connsiteY12" fmla="*/ 638737 h 638737"/>
              <a:gd name="connsiteX13" fmla="*/ 673268 w 3742765"/>
              <a:gd name="connsiteY13" fmla="*/ 638737 h 638737"/>
              <a:gd name="connsiteX14" fmla="*/ 0 w 3742765"/>
              <a:gd name="connsiteY14" fmla="*/ 638737 h 638737"/>
              <a:gd name="connsiteX15" fmla="*/ 319369 w 3742765"/>
              <a:gd name="connsiteY15" fmla="*/ 319369 h 638737"/>
              <a:gd name="connsiteX16" fmla="*/ 0 w 3742765"/>
              <a:gd name="connsiteY16" fmla="*/ 0 h 6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42765" h="638737" fill="none" extrusionOk="0">
                <a:moveTo>
                  <a:pt x="0" y="0"/>
                </a:moveTo>
                <a:cubicBezTo>
                  <a:pt x="177457" y="-10950"/>
                  <a:pt x="394054" y="22710"/>
                  <a:pt x="502098" y="0"/>
                </a:cubicBezTo>
                <a:cubicBezTo>
                  <a:pt x="610142" y="-22710"/>
                  <a:pt x="827968" y="19081"/>
                  <a:pt x="969962" y="0"/>
                </a:cubicBezTo>
                <a:cubicBezTo>
                  <a:pt x="1111956" y="-19081"/>
                  <a:pt x="1366659" y="27044"/>
                  <a:pt x="1540529" y="0"/>
                </a:cubicBezTo>
                <a:cubicBezTo>
                  <a:pt x="1714399" y="-27044"/>
                  <a:pt x="1865420" y="34512"/>
                  <a:pt x="2076861" y="0"/>
                </a:cubicBezTo>
                <a:cubicBezTo>
                  <a:pt x="2288302" y="-34512"/>
                  <a:pt x="2478089" y="63626"/>
                  <a:pt x="2647427" y="0"/>
                </a:cubicBezTo>
                <a:cubicBezTo>
                  <a:pt x="2816765" y="-63626"/>
                  <a:pt x="3141733" y="73950"/>
                  <a:pt x="3423397" y="0"/>
                </a:cubicBezTo>
                <a:cubicBezTo>
                  <a:pt x="3594225" y="95822"/>
                  <a:pt x="3567440" y="210543"/>
                  <a:pt x="3742765" y="319369"/>
                </a:cubicBezTo>
                <a:cubicBezTo>
                  <a:pt x="3673719" y="424851"/>
                  <a:pt x="3473424" y="537070"/>
                  <a:pt x="3423397" y="638737"/>
                </a:cubicBezTo>
                <a:cubicBezTo>
                  <a:pt x="3254167" y="657874"/>
                  <a:pt x="3142251" y="612200"/>
                  <a:pt x="2955533" y="638737"/>
                </a:cubicBezTo>
                <a:cubicBezTo>
                  <a:pt x="2768815" y="665274"/>
                  <a:pt x="2658621" y="613177"/>
                  <a:pt x="2453435" y="638737"/>
                </a:cubicBezTo>
                <a:cubicBezTo>
                  <a:pt x="2248249" y="664297"/>
                  <a:pt x="2051473" y="632069"/>
                  <a:pt x="1917102" y="638737"/>
                </a:cubicBezTo>
                <a:cubicBezTo>
                  <a:pt x="1782731" y="645405"/>
                  <a:pt x="1435216" y="630889"/>
                  <a:pt x="1312302" y="638737"/>
                </a:cubicBezTo>
                <a:cubicBezTo>
                  <a:pt x="1189388" y="646585"/>
                  <a:pt x="962423" y="622289"/>
                  <a:pt x="673268" y="638737"/>
                </a:cubicBezTo>
                <a:cubicBezTo>
                  <a:pt x="384113" y="655185"/>
                  <a:pt x="289034" y="597122"/>
                  <a:pt x="0" y="638737"/>
                </a:cubicBezTo>
                <a:cubicBezTo>
                  <a:pt x="115856" y="448796"/>
                  <a:pt x="207534" y="449531"/>
                  <a:pt x="319369" y="319369"/>
                </a:cubicBezTo>
                <a:cubicBezTo>
                  <a:pt x="189994" y="245212"/>
                  <a:pt x="162586" y="106848"/>
                  <a:pt x="0" y="0"/>
                </a:cubicBezTo>
                <a:close/>
              </a:path>
              <a:path w="3742765" h="638737" stroke="0" extrusionOk="0">
                <a:moveTo>
                  <a:pt x="0" y="0"/>
                </a:moveTo>
                <a:cubicBezTo>
                  <a:pt x="301840" y="-3277"/>
                  <a:pt x="326928" y="19821"/>
                  <a:pt x="639034" y="0"/>
                </a:cubicBezTo>
                <a:cubicBezTo>
                  <a:pt x="951140" y="-19821"/>
                  <a:pt x="925575" y="21100"/>
                  <a:pt x="1175366" y="0"/>
                </a:cubicBezTo>
                <a:cubicBezTo>
                  <a:pt x="1425157" y="-21100"/>
                  <a:pt x="1530557" y="42475"/>
                  <a:pt x="1643231" y="0"/>
                </a:cubicBezTo>
                <a:cubicBezTo>
                  <a:pt x="1755906" y="-42475"/>
                  <a:pt x="1936610" y="7499"/>
                  <a:pt x="2213797" y="0"/>
                </a:cubicBezTo>
                <a:cubicBezTo>
                  <a:pt x="2490984" y="-7499"/>
                  <a:pt x="2621359" y="9591"/>
                  <a:pt x="2784363" y="0"/>
                </a:cubicBezTo>
                <a:cubicBezTo>
                  <a:pt x="2947367" y="-9591"/>
                  <a:pt x="3245441" y="14029"/>
                  <a:pt x="3423397" y="0"/>
                </a:cubicBezTo>
                <a:cubicBezTo>
                  <a:pt x="3568541" y="97784"/>
                  <a:pt x="3661439" y="252996"/>
                  <a:pt x="3742765" y="319369"/>
                </a:cubicBezTo>
                <a:cubicBezTo>
                  <a:pt x="3653699" y="461780"/>
                  <a:pt x="3536315" y="511395"/>
                  <a:pt x="3423397" y="638737"/>
                </a:cubicBezTo>
                <a:cubicBezTo>
                  <a:pt x="3303135" y="660281"/>
                  <a:pt x="3183194" y="617279"/>
                  <a:pt x="2955533" y="638737"/>
                </a:cubicBezTo>
                <a:cubicBezTo>
                  <a:pt x="2727872" y="660195"/>
                  <a:pt x="2597174" y="615903"/>
                  <a:pt x="2453435" y="638737"/>
                </a:cubicBezTo>
                <a:cubicBezTo>
                  <a:pt x="2309696" y="661571"/>
                  <a:pt x="2168164" y="611353"/>
                  <a:pt x="1985570" y="638737"/>
                </a:cubicBezTo>
                <a:cubicBezTo>
                  <a:pt x="1802977" y="666121"/>
                  <a:pt x="1693512" y="628304"/>
                  <a:pt x="1449238" y="638737"/>
                </a:cubicBezTo>
                <a:cubicBezTo>
                  <a:pt x="1204964" y="649170"/>
                  <a:pt x="1070907" y="606219"/>
                  <a:pt x="947140" y="638737"/>
                </a:cubicBezTo>
                <a:cubicBezTo>
                  <a:pt x="823373" y="671255"/>
                  <a:pt x="397273" y="631923"/>
                  <a:pt x="0" y="638737"/>
                </a:cubicBezTo>
                <a:cubicBezTo>
                  <a:pt x="123290" y="506261"/>
                  <a:pt x="248781" y="443881"/>
                  <a:pt x="319369" y="319369"/>
                </a:cubicBezTo>
                <a:cubicBezTo>
                  <a:pt x="220446" y="230792"/>
                  <a:pt x="99956" y="62013"/>
                  <a:pt x="0" y="0"/>
                </a:cubicBezTo>
                <a:close/>
              </a:path>
            </a:pathLst>
          </a:custGeom>
          <a:solidFill>
            <a:schemeClr val="bg2">
              <a:lumMod val="50000"/>
            </a:schemeClr>
          </a:solidFill>
          <a:ln>
            <a:solidFill>
              <a:schemeClr val="tx1"/>
            </a:solidFill>
            <a:extLst>
              <a:ext uri="{C807C97D-BFC1-408E-A445-0C87EB9F89A2}">
                <ask:lineSketchStyleProps xmlns:ask="http://schemas.microsoft.com/office/drawing/2018/sketchyshapes" sd="3989574929">
                  <a:prstGeom prst="chevron">
                    <a:avLst/>
                  </a:prstGeom>
                  <ask:type>
                    <ask:lineSketchScribble/>
                  </ask:type>
                </ask:lineSketchStyleProps>
              </a:ext>
            </a:extLst>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i="1">
                <a:solidFill>
                  <a:schemeClr val="bg1"/>
                </a:solidFill>
                <a:latin typeface="Times New Roman"/>
                <a:cs typeface="Calibri"/>
              </a:rPr>
              <a:t>Presented By- Nandani Gupta</a:t>
            </a:r>
          </a:p>
          <a:p>
            <a:pPr algn="ctr"/>
            <a:r>
              <a:rPr lang="en-US" i="1">
                <a:solidFill>
                  <a:schemeClr val="bg1"/>
                </a:solidFill>
                <a:latin typeface="Times New Roman"/>
                <a:cs typeface="Calibri"/>
              </a:rPr>
              <a:t>Roll No.- 21f1005928</a:t>
            </a:r>
          </a:p>
        </p:txBody>
      </p:sp>
      <p:sp>
        <p:nvSpPr>
          <p:cNvPr id="6" name="Rectangle: Rounded Corners 5">
            <a:extLst>
              <a:ext uri="{FF2B5EF4-FFF2-40B4-BE49-F238E27FC236}">
                <a16:creationId xmlns:a16="http://schemas.microsoft.com/office/drawing/2014/main" id="{25847DB2-78CC-FF95-E619-ECDF5EC515AD}"/>
              </a:ext>
            </a:extLst>
          </p:cNvPr>
          <p:cNvSpPr/>
          <p:nvPr/>
        </p:nvSpPr>
        <p:spPr>
          <a:xfrm>
            <a:off x="1168213" y="2885514"/>
            <a:ext cx="7743263" cy="1524000"/>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2400" baseline="0" dirty="0">
                <a:solidFill>
                  <a:srgbClr val="4D514D"/>
                </a:solidFill>
                <a:latin typeface="Times New Roman"/>
                <a:cs typeface="Times New Roman"/>
              </a:rPr>
              <a:t>Optimizing Revenue Inflow and Resource Management by Utilizing Retail Store and Institutional Sales Data for a B2C Furniture Firm</a:t>
            </a:r>
            <a:endParaRPr lang="en-US" dirty="0">
              <a:latin typeface="Times New Roman"/>
              <a:cs typeface="Times New Roman"/>
            </a:endParaRPr>
          </a:p>
        </p:txBody>
      </p:sp>
      <p:pic>
        <p:nvPicPr>
          <p:cNvPr id="7" name="Picture 6" descr="IIT Madras - Wikipedia">
            <a:extLst>
              <a:ext uri="{FF2B5EF4-FFF2-40B4-BE49-F238E27FC236}">
                <a16:creationId xmlns:a16="http://schemas.microsoft.com/office/drawing/2014/main" id="{ADE582CF-8A43-972A-4FDC-AC5890E767EF}"/>
              </a:ext>
            </a:extLst>
          </p:cNvPr>
          <p:cNvPicPr>
            <a:picLocks noChangeAspect="1"/>
          </p:cNvPicPr>
          <p:nvPr/>
        </p:nvPicPr>
        <p:blipFill>
          <a:blip r:embed="rId3"/>
          <a:stretch>
            <a:fillRect/>
          </a:stretch>
        </p:blipFill>
        <p:spPr>
          <a:xfrm>
            <a:off x="9099865" y="258710"/>
            <a:ext cx="1003992" cy="869809"/>
          </a:xfrm>
          <a:prstGeom prst="rect">
            <a:avLst/>
          </a:prstGeom>
        </p:spPr>
      </p:pic>
      <p:sp>
        <p:nvSpPr>
          <p:cNvPr id="8" name="TextBox 7">
            <a:extLst>
              <a:ext uri="{FF2B5EF4-FFF2-40B4-BE49-F238E27FC236}">
                <a16:creationId xmlns:a16="http://schemas.microsoft.com/office/drawing/2014/main" id="{98D3D24F-8F04-F1E4-88E2-F82EF6D9A926}"/>
              </a:ext>
            </a:extLst>
          </p:cNvPr>
          <p:cNvSpPr txBox="1"/>
          <p:nvPr/>
        </p:nvSpPr>
        <p:spPr>
          <a:xfrm>
            <a:off x="10107247" y="396631"/>
            <a:ext cx="1954703" cy="5770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t> Indian Institute of Technology Madras, Chennai, Tamil Nadu, India, 600036</a:t>
            </a:r>
          </a:p>
        </p:txBody>
      </p:sp>
      <p:sp>
        <p:nvSpPr>
          <p:cNvPr id="3" name="Slide Number Placeholder 2">
            <a:extLst>
              <a:ext uri="{FF2B5EF4-FFF2-40B4-BE49-F238E27FC236}">
                <a16:creationId xmlns:a16="http://schemas.microsoft.com/office/drawing/2014/main" id="{85138652-2C9C-478E-E5F1-4042FED056AC}"/>
              </a:ext>
            </a:extLst>
          </p:cNvPr>
          <p:cNvSpPr>
            <a:spLocks noGrp="1"/>
          </p:cNvSpPr>
          <p:nvPr>
            <p:ph type="sldNum" sz="quarter" idx="12"/>
          </p:nvPr>
        </p:nvSpPr>
        <p:spPr/>
        <p:txBody>
          <a:bodyPr/>
          <a:lstStyle/>
          <a:p>
            <a:fld id="{48F63A3B-78C7-47BE-AE5E-E10140E04643}" type="slidenum">
              <a:rPr lang="en-US" dirty="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BD60B6-2A8B-4D2B-798C-D9EABB61B653}"/>
              </a:ext>
            </a:extLst>
          </p:cNvPr>
          <p:cNvSpPr txBox="1"/>
          <p:nvPr/>
        </p:nvSpPr>
        <p:spPr>
          <a:xfrm>
            <a:off x="235347" y="229275"/>
            <a:ext cx="121001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cap="all" dirty="0">
                <a:solidFill>
                  <a:schemeClr val="bg1"/>
                </a:solidFill>
                <a:latin typeface="Century Gothic"/>
              </a:rPr>
              <a:t>DATA  ANALYSIS </a:t>
            </a:r>
            <a:r>
              <a:rPr lang="en-US" sz="2400" b="1" cap="all" dirty="0">
                <a:solidFill>
                  <a:schemeClr val="bg1"/>
                </a:solidFill>
                <a:latin typeface="Century Gothic"/>
              </a:rPr>
              <a:t> </a:t>
            </a:r>
            <a:r>
              <a:rPr lang="en-US" sz="2400" b="1" cap="all" dirty="0">
                <a:solidFill>
                  <a:srgbClr val="595959"/>
                </a:solidFill>
                <a:latin typeface="Century Gothic"/>
              </a:rPr>
              <a:t>    </a:t>
            </a:r>
            <a:endParaRPr lang="en-US" b="1" i="1" cap="all" dirty="0">
              <a:latin typeface="Century Gothic"/>
            </a:endParaRPr>
          </a:p>
        </p:txBody>
      </p:sp>
      <p:sp>
        <p:nvSpPr>
          <p:cNvPr id="12" name="TextBox 11">
            <a:extLst>
              <a:ext uri="{FF2B5EF4-FFF2-40B4-BE49-F238E27FC236}">
                <a16:creationId xmlns:a16="http://schemas.microsoft.com/office/drawing/2014/main" id="{CB7C3D7C-309D-36A5-F72B-AB80588815A8}"/>
              </a:ext>
            </a:extLst>
          </p:cNvPr>
          <p:cNvSpPr txBox="1"/>
          <p:nvPr/>
        </p:nvSpPr>
        <p:spPr>
          <a:xfrm>
            <a:off x="12700" y="660400"/>
            <a:ext cx="3022600"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i="1" cap="all">
              <a:latin typeface="Century Gothic"/>
              <a:cs typeface="Segoe UI"/>
            </a:endParaRPr>
          </a:p>
          <a:p>
            <a:r>
              <a:rPr lang="en-US" sz="2400" dirty="0">
                <a:latin typeface="Century Gothic"/>
                <a:cs typeface="Segoe UI"/>
              </a:rPr>
              <a:t>​</a:t>
            </a:r>
          </a:p>
          <a:p>
            <a:r>
              <a:rPr lang="en-US" dirty="0">
                <a:cs typeface="Segoe UI"/>
              </a:rPr>
              <a:t>​</a:t>
            </a:r>
          </a:p>
          <a:p>
            <a:r>
              <a:rPr lang="en-US" dirty="0">
                <a:cs typeface="Segoe UI"/>
              </a:rPr>
              <a:t>​</a:t>
            </a:r>
          </a:p>
        </p:txBody>
      </p:sp>
      <p:sp>
        <p:nvSpPr>
          <p:cNvPr id="13" name="TextBox 12">
            <a:extLst>
              <a:ext uri="{FF2B5EF4-FFF2-40B4-BE49-F238E27FC236}">
                <a16:creationId xmlns:a16="http://schemas.microsoft.com/office/drawing/2014/main" id="{FFCE8AF0-66A3-B186-93BF-6D816CD1FDBA}"/>
              </a:ext>
            </a:extLst>
          </p:cNvPr>
          <p:cNvSpPr txBox="1"/>
          <p:nvPr/>
        </p:nvSpPr>
        <p:spPr>
          <a:xfrm>
            <a:off x="101600" y="682147"/>
            <a:ext cx="32917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latin typeface="Century Gothic"/>
                <a:cs typeface="Segoe UI"/>
              </a:rPr>
              <a:t>Product Demand Analysis</a:t>
            </a:r>
            <a:endParaRPr lang="en-US" dirty="0"/>
          </a:p>
        </p:txBody>
      </p:sp>
      <p:sp>
        <p:nvSpPr>
          <p:cNvPr id="18" name="Rectangle 17">
            <a:extLst>
              <a:ext uri="{FF2B5EF4-FFF2-40B4-BE49-F238E27FC236}">
                <a16:creationId xmlns:a16="http://schemas.microsoft.com/office/drawing/2014/main" id="{66A9ACC5-473C-0F18-164E-5D5ED02D49E2}"/>
              </a:ext>
            </a:extLst>
          </p:cNvPr>
          <p:cNvSpPr/>
          <p:nvPr/>
        </p:nvSpPr>
        <p:spPr>
          <a:xfrm>
            <a:off x="234540" y="4978238"/>
            <a:ext cx="4272643" cy="1384323"/>
          </a:xfrm>
          <a:custGeom>
            <a:avLst/>
            <a:gdLst>
              <a:gd name="connsiteX0" fmla="*/ 0 w 4272643"/>
              <a:gd name="connsiteY0" fmla="*/ 0 h 1384323"/>
              <a:gd name="connsiteX1" fmla="*/ 524925 w 4272643"/>
              <a:gd name="connsiteY1" fmla="*/ 0 h 1384323"/>
              <a:gd name="connsiteX2" fmla="*/ 1135302 w 4272643"/>
              <a:gd name="connsiteY2" fmla="*/ 0 h 1384323"/>
              <a:gd name="connsiteX3" fmla="*/ 1660227 w 4272643"/>
              <a:gd name="connsiteY3" fmla="*/ 0 h 1384323"/>
              <a:gd name="connsiteX4" fmla="*/ 2356057 w 4272643"/>
              <a:gd name="connsiteY4" fmla="*/ 0 h 1384323"/>
              <a:gd name="connsiteX5" fmla="*/ 3009161 w 4272643"/>
              <a:gd name="connsiteY5" fmla="*/ 0 h 1384323"/>
              <a:gd name="connsiteX6" fmla="*/ 3491360 w 4272643"/>
              <a:gd name="connsiteY6" fmla="*/ 0 h 1384323"/>
              <a:gd name="connsiteX7" fmla="*/ 4272643 w 4272643"/>
              <a:gd name="connsiteY7" fmla="*/ 0 h 1384323"/>
              <a:gd name="connsiteX8" fmla="*/ 4272643 w 4272643"/>
              <a:gd name="connsiteY8" fmla="*/ 650632 h 1384323"/>
              <a:gd name="connsiteX9" fmla="*/ 4272643 w 4272643"/>
              <a:gd name="connsiteY9" fmla="*/ 1384323 h 1384323"/>
              <a:gd name="connsiteX10" fmla="*/ 3790445 w 4272643"/>
              <a:gd name="connsiteY10" fmla="*/ 1384323 h 1384323"/>
              <a:gd name="connsiteX11" fmla="*/ 3308246 w 4272643"/>
              <a:gd name="connsiteY11" fmla="*/ 1384323 h 1384323"/>
              <a:gd name="connsiteX12" fmla="*/ 2697869 w 4272643"/>
              <a:gd name="connsiteY12" fmla="*/ 1384323 h 1384323"/>
              <a:gd name="connsiteX13" fmla="*/ 2172944 w 4272643"/>
              <a:gd name="connsiteY13" fmla="*/ 1384323 h 1384323"/>
              <a:gd name="connsiteX14" fmla="*/ 1648019 w 4272643"/>
              <a:gd name="connsiteY14" fmla="*/ 1384323 h 1384323"/>
              <a:gd name="connsiteX15" fmla="*/ 1037642 w 4272643"/>
              <a:gd name="connsiteY15" fmla="*/ 1384323 h 1384323"/>
              <a:gd name="connsiteX16" fmla="*/ 0 w 4272643"/>
              <a:gd name="connsiteY16" fmla="*/ 1384323 h 1384323"/>
              <a:gd name="connsiteX17" fmla="*/ 0 w 4272643"/>
              <a:gd name="connsiteY17" fmla="*/ 706005 h 1384323"/>
              <a:gd name="connsiteX18" fmla="*/ 0 w 4272643"/>
              <a:gd name="connsiteY18" fmla="*/ 0 h 138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72643" h="1384323" extrusionOk="0">
                <a:moveTo>
                  <a:pt x="0" y="0"/>
                </a:moveTo>
                <a:cubicBezTo>
                  <a:pt x="163780" y="-163"/>
                  <a:pt x="415249" y="225"/>
                  <a:pt x="524925" y="0"/>
                </a:cubicBezTo>
                <a:cubicBezTo>
                  <a:pt x="634602" y="-225"/>
                  <a:pt x="905253" y="15357"/>
                  <a:pt x="1135302" y="0"/>
                </a:cubicBezTo>
                <a:cubicBezTo>
                  <a:pt x="1365351" y="-15357"/>
                  <a:pt x="1399705" y="-17154"/>
                  <a:pt x="1660227" y="0"/>
                </a:cubicBezTo>
                <a:cubicBezTo>
                  <a:pt x="1920749" y="17154"/>
                  <a:pt x="2096192" y="13446"/>
                  <a:pt x="2356057" y="0"/>
                </a:cubicBezTo>
                <a:cubicBezTo>
                  <a:pt x="2615922" y="-13446"/>
                  <a:pt x="2784313" y="12095"/>
                  <a:pt x="3009161" y="0"/>
                </a:cubicBezTo>
                <a:cubicBezTo>
                  <a:pt x="3234009" y="-12095"/>
                  <a:pt x="3256278" y="3957"/>
                  <a:pt x="3491360" y="0"/>
                </a:cubicBezTo>
                <a:cubicBezTo>
                  <a:pt x="3726442" y="-3957"/>
                  <a:pt x="3948724" y="36776"/>
                  <a:pt x="4272643" y="0"/>
                </a:cubicBezTo>
                <a:cubicBezTo>
                  <a:pt x="4246978" y="288360"/>
                  <a:pt x="4245495" y="471572"/>
                  <a:pt x="4272643" y="650632"/>
                </a:cubicBezTo>
                <a:cubicBezTo>
                  <a:pt x="4299791" y="829692"/>
                  <a:pt x="4291504" y="1023390"/>
                  <a:pt x="4272643" y="1384323"/>
                </a:cubicBezTo>
                <a:cubicBezTo>
                  <a:pt x="4159171" y="1407102"/>
                  <a:pt x="3967409" y="1362636"/>
                  <a:pt x="3790445" y="1384323"/>
                </a:cubicBezTo>
                <a:cubicBezTo>
                  <a:pt x="3613481" y="1406010"/>
                  <a:pt x="3513976" y="1363912"/>
                  <a:pt x="3308246" y="1384323"/>
                </a:cubicBezTo>
                <a:cubicBezTo>
                  <a:pt x="3102516" y="1404734"/>
                  <a:pt x="2847328" y="1400620"/>
                  <a:pt x="2697869" y="1384323"/>
                </a:cubicBezTo>
                <a:cubicBezTo>
                  <a:pt x="2548410" y="1368026"/>
                  <a:pt x="2395957" y="1408859"/>
                  <a:pt x="2172944" y="1384323"/>
                </a:cubicBezTo>
                <a:cubicBezTo>
                  <a:pt x="1949932" y="1359787"/>
                  <a:pt x="1865789" y="1405348"/>
                  <a:pt x="1648019" y="1384323"/>
                </a:cubicBezTo>
                <a:cubicBezTo>
                  <a:pt x="1430249" y="1363298"/>
                  <a:pt x="1261564" y="1403362"/>
                  <a:pt x="1037642" y="1384323"/>
                </a:cubicBezTo>
                <a:cubicBezTo>
                  <a:pt x="813720" y="1365284"/>
                  <a:pt x="497317" y="1393873"/>
                  <a:pt x="0" y="1384323"/>
                </a:cubicBezTo>
                <a:cubicBezTo>
                  <a:pt x="-217" y="1205727"/>
                  <a:pt x="14105" y="1023787"/>
                  <a:pt x="0" y="706005"/>
                </a:cubicBezTo>
                <a:cubicBezTo>
                  <a:pt x="-14105" y="388223"/>
                  <a:pt x="31173" y="151907"/>
                  <a:pt x="0" y="0"/>
                </a:cubicBezTo>
                <a:close/>
              </a:path>
            </a:pathLst>
          </a:custGeom>
          <a:noFill/>
          <a:ln w="28575">
            <a:solidFill>
              <a:schemeClr val="bg1"/>
            </a:solidFill>
            <a:prstDash val="solid"/>
            <a:extLst>
              <a:ext uri="{C807C97D-BFC1-408E-A445-0C87EB9F89A2}">
                <ask:lineSketchStyleProps xmlns:ask="http://schemas.microsoft.com/office/drawing/2018/sketchyshapes" sd="3844312185">
                  <a:prstGeom prst="rect">
                    <a:avLst/>
                  </a:prstGeom>
                  <ask:type>
                    <ask:lineSketchFreehand/>
                  </ask:type>
                </ask:lineSketchStyleProps>
              </a:ext>
            </a:extLst>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01B113B-7427-F247-EBD0-F4B11470DA88}"/>
              </a:ext>
            </a:extLst>
          </p:cNvPr>
          <p:cNvSpPr>
            <a:spLocks noGrp="1"/>
          </p:cNvSpPr>
          <p:nvPr>
            <p:ph type="sldNum" sz="quarter" idx="12"/>
          </p:nvPr>
        </p:nvSpPr>
        <p:spPr>
          <a:xfrm>
            <a:off x="9163833" y="6356350"/>
            <a:ext cx="2743200" cy="365125"/>
          </a:xfrm>
        </p:spPr>
        <p:txBody>
          <a:bodyPr/>
          <a:lstStyle/>
          <a:p>
            <a:fld id="{48F63A3B-78C7-47BE-AE5E-E10140E04643}" type="slidenum">
              <a:rPr lang="en-US" dirty="0"/>
              <a:t>10</a:t>
            </a:fld>
            <a:endParaRPr lang="en-US"/>
          </a:p>
        </p:txBody>
      </p:sp>
      <p:sp>
        <p:nvSpPr>
          <p:cNvPr id="19" name="TextBox 18">
            <a:extLst>
              <a:ext uri="{FF2B5EF4-FFF2-40B4-BE49-F238E27FC236}">
                <a16:creationId xmlns:a16="http://schemas.microsoft.com/office/drawing/2014/main" id="{B5E72281-3E27-AF50-E469-5AF66B415A21}"/>
              </a:ext>
            </a:extLst>
          </p:cNvPr>
          <p:cNvSpPr txBox="1"/>
          <p:nvPr/>
        </p:nvSpPr>
        <p:spPr>
          <a:xfrm>
            <a:off x="235907" y="1519825"/>
            <a:ext cx="3139857"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latin typeface="Century Gothic"/>
                <a:cs typeface="Segoe UI"/>
              </a:rPr>
              <a:t>​</a:t>
            </a:r>
          </a:p>
        </p:txBody>
      </p:sp>
      <p:pic>
        <p:nvPicPr>
          <p:cNvPr id="2" name="Picture 1">
            <a:extLst>
              <a:ext uri="{FF2B5EF4-FFF2-40B4-BE49-F238E27FC236}">
                <a16:creationId xmlns:a16="http://schemas.microsoft.com/office/drawing/2014/main" id="{64E4C364-A1F1-55DD-4A8C-D864DA0B3853}"/>
              </a:ext>
            </a:extLst>
          </p:cNvPr>
          <p:cNvPicPr>
            <a:picLocks noChangeAspect="1"/>
          </p:cNvPicPr>
          <p:nvPr/>
        </p:nvPicPr>
        <p:blipFill>
          <a:blip r:embed="rId2"/>
          <a:stretch>
            <a:fillRect/>
          </a:stretch>
        </p:blipFill>
        <p:spPr>
          <a:xfrm>
            <a:off x="273251" y="1309232"/>
            <a:ext cx="4375013" cy="3467097"/>
          </a:xfrm>
          <a:prstGeom prst="rect">
            <a:avLst/>
          </a:prstGeom>
        </p:spPr>
      </p:pic>
      <p:pic>
        <p:nvPicPr>
          <p:cNvPr id="5" name="Picture 4">
            <a:extLst>
              <a:ext uri="{FF2B5EF4-FFF2-40B4-BE49-F238E27FC236}">
                <a16:creationId xmlns:a16="http://schemas.microsoft.com/office/drawing/2014/main" id="{58855459-979C-CDC5-EE20-B0A7A4DE5CF1}"/>
              </a:ext>
            </a:extLst>
          </p:cNvPr>
          <p:cNvPicPr>
            <a:picLocks noChangeAspect="1"/>
          </p:cNvPicPr>
          <p:nvPr/>
        </p:nvPicPr>
        <p:blipFill rotWithShape="1">
          <a:blip r:embed="rId3"/>
          <a:srcRect r="268" b="25568"/>
          <a:stretch/>
        </p:blipFill>
        <p:spPr>
          <a:xfrm>
            <a:off x="4823990" y="2584136"/>
            <a:ext cx="3948854" cy="3582221"/>
          </a:xfrm>
          <a:prstGeom prst="rect">
            <a:avLst/>
          </a:prstGeom>
        </p:spPr>
      </p:pic>
      <p:pic>
        <p:nvPicPr>
          <p:cNvPr id="6" name="Picture 5">
            <a:extLst>
              <a:ext uri="{FF2B5EF4-FFF2-40B4-BE49-F238E27FC236}">
                <a16:creationId xmlns:a16="http://schemas.microsoft.com/office/drawing/2014/main" id="{ABE657E9-4366-C91C-618E-4D5205FE3B70}"/>
              </a:ext>
            </a:extLst>
          </p:cNvPr>
          <p:cNvPicPr>
            <a:picLocks noChangeAspect="1"/>
          </p:cNvPicPr>
          <p:nvPr/>
        </p:nvPicPr>
        <p:blipFill>
          <a:blip r:embed="rId4"/>
          <a:stretch>
            <a:fillRect/>
          </a:stretch>
        </p:blipFill>
        <p:spPr>
          <a:xfrm>
            <a:off x="8896222" y="609761"/>
            <a:ext cx="3023992" cy="2481719"/>
          </a:xfrm>
          <a:prstGeom prst="rect">
            <a:avLst/>
          </a:prstGeom>
        </p:spPr>
      </p:pic>
      <p:sp>
        <p:nvSpPr>
          <p:cNvPr id="8" name="TextBox 7">
            <a:extLst>
              <a:ext uri="{FF2B5EF4-FFF2-40B4-BE49-F238E27FC236}">
                <a16:creationId xmlns:a16="http://schemas.microsoft.com/office/drawing/2014/main" id="{36045ABB-83B5-A9BF-3E18-804CB01F1EEF}"/>
              </a:ext>
            </a:extLst>
          </p:cNvPr>
          <p:cNvSpPr txBox="1"/>
          <p:nvPr/>
        </p:nvSpPr>
        <p:spPr>
          <a:xfrm>
            <a:off x="361168" y="5110622"/>
            <a:ext cx="4150526" cy="12587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solidFill>
                  <a:schemeClr val="bg1"/>
                </a:solidFill>
                <a:latin typeface="Century Gothic"/>
              </a:rPr>
              <a:t>➔ 3 out of the top 5 products belong to the hostel category, namely </a:t>
            </a:r>
            <a:r>
              <a:rPr lang="en-US" sz="1500" b="1" dirty="0">
                <a:solidFill>
                  <a:schemeClr val="bg1"/>
                </a:solidFill>
                <a:latin typeface="Century Gothic"/>
              </a:rPr>
              <a:t>Hostel Bed 002, Hostel Table, and Metal Bed.</a:t>
            </a:r>
            <a:r>
              <a:rPr lang="en-US" sz="1500" dirty="0">
                <a:solidFill>
                  <a:schemeClr val="bg1"/>
                </a:solidFill>
                <a:latin typeface="Century Gothic"/>
              </a:rPr>
              <a:t> Together, they account for 6.7% of the total sales over 5 years​.</a:t>
            </a:r>
            <a:endParaRPr lang="en-US" dirty="0">
              <a:solidFill>
                <a:schemeClr val="bg1"/>
              </a:solidFill>
            </a:endParaRPr>
          </a:p>
        </p:txBody>
      </p:sp>
      <p:sp>
        <p:nvSpPr>
          <p:cNvPr id="9" name="TextBox 8">
            <a:extLst>
              <a:ext uri="{FF2B5EF4-FFF2-40B4-BE49-F238E27FC236}">
                <a16:creationId xmlns:a16="http://schemas.microsoft.com/office/drawing/2014/main" id="{B40DA60C-5B60-BEC9-EE1E-F8258EFAF52C}"/>
              </a:ext>
            </a:extLst>
          </p:cNvPr>
          <p:cNvSpPr txBox="1"/>
          <p:nvPr/>
        </p:nvSpPr>
        <p:spPr>
          <a:xfrm>
            <a:off x="8974664" y="3426846"/>
            <a:ext cx="3117129"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solidFill>
                  <a:schemeClr val="bg1"/>
                </a:solidFill>
                <a:latin typeface="Century Gothic"/>
              </a:rPr>
              <a:t>➔ </a:t>
            </a:r>
            <a:r>
              <a:rPr lang="en-US" sz="1500" b="1" dirty="0">
                <a:solidFill>
                  <a:schemeClr val="bg1"/>
                </a:solidFill>
                <a:latin typeface="Century Gothic"/>
              </a:rPr>
              <a:t>Hostel Furniture and Office Furniture</a:t>
            </a:r>
            <a:r>
              <a:rPr lang="en-US" sz="1500" dirty="0">
                <a:solidFill>
                  <a:schemeClr val="bg1"/>
                </a:solidFill>
                <a:latin typeface="Century Gothic"/>
              </a:rPr>
              <a:t> emerge as top sellers in the institutional business, closely followed by School Furniture. </a:t>
            </a:r>
            <a:endParaRPr lang="en-US">
              <a:solidFill>
                <a:schemeClr val="bg1"/>
              </a:solidFill>
              <a:latin typeface="Century Gothic"/>
            </a:endParaRPr>
          </a:p>
        </p:txBody>
      </p:sp>
      <p:sp>
        <p:nvSpPr>
          <p:cNvPr id="20" name="Rectangle 19">
            <a:extLst>
              <a:ext uri="{FF2B5EF4-FFF2-40B4-BE49-F238E27FC236}">
                <a16:creationId xmlns:a16="http://schemas.microsoft.com/office/drawing/2014/main" id="{92B9DB05-5DCB-D5B9-9DE7-CC5B0214097A}"/>
              </a:ext>
            </a:extLst>
          </p:cNvPr>
          <p:cNvSpPr/>
          <p:nvPr/>
        </p:nvSpPr>
        <p:spPr>
          <a:xfrm>
            <a:off x="8925986" y="3371908"/>
            <a:ext cx="2967849" cy="1394763"/>
          </a:xfrm>
          <a:custGeom>
            <a:avLst/>
            <a:gdLst>
              <a:gd name="connsiteX0" fmla="*/ 0 w 2967849"/>
              <a:gd name="connsiteY0" fmla="*/ 0 h 1394763"/>
              <a:gd name="connsiteX1" fmla="*/ 534213 w 2967849"/>
              <a:gd name="connsiteY1" fmla="*/ 0 h 1394763"/>
              <a:gd name="connsiteX2" fmla="*/ 1127783 w 2967849"/>
              <a:gd name="connsiteY2" fmla="*/ 0 h 1394763"/>
              <a:gd name="connsiteX3" fmla="*/ 1661995 w 2967849"/>
              <a:gd name="connsiteY3" fmla="*/ 0 h 1394763"/>
              <a:gd name="connsiteX4" fmla="*/ 2314922 w 2967849"/>
              <a:gd name="connsiteY4" fmla="*/ 0 h 1394763"/>
              <a:gd name="connsiteX5" fmla="*/ 2967849 w 2967849"/>
              <a:gd name="connsiteY5" fmla="*/ 0 h 1394763"/>
              <a:gd name="connsiteX6" fmla="*/ 2967849 w 2967849"/>
              <a:gd name="connsiteY6" fmla="*/ 655539 h 1394763"/>
              <a:gd name="connsiteX7" fmla="*/ 2967849 w 2967849"/>
              <a:gd name="connsiteY7" fmla="*/ 1394763 h 1394763"/>
              <a:gd name="connsiteX8" fmla="*/ 2433636 w 2967849"/>
              <a:gd name="connsiteY8" fmla="*/ 1394763 h 1394763"/>
              <a:gd name="connsiteX9" fmla="*/ 1780709 w 2967849"/>
              <a:gd name="connsiteY9" fmla="*/ 1394763 h 1394763"/>
              <a:gd name="connsiteX10" fmla="*/ 1276175 w 2967849"/>
              <a:gd name="connsiteY10" fmla="*/ 1394763 h 1394763"/>
              <a:gd name="connsiteX11" fmla="*/ 771641 w 2967849"/>
              <a:gd name="connsiteY11" fmla="*/ 1394763 h 1394763"/>
              <a:gd name="connsiteX12" fmla="*/ 0 w 2967849"/>
              <a:gd name="connsiteY12" fmla="*/ 1394763 h 1394763"/>
              <a:gd name="connsiteX13" fmla="*/ 0 w 2967849"/>
              <a:gd name="connsiteY13" fmla="*/ 725277 h 1394763"/>
              <a:gd name="connsiteX14" fmla="*/ 0 w 2967849"/>
              <a:gd name="connsiteY14" fmla="*/ 0 h 139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67849" h="1394763" extrusionOk="0">
                <a:moveTo>
                  <a:pt x="0" y="0"/>
                </a:moveTo>
                <a:cubicBezTo>
                  <a:pt x="121325" y="-20397"/>
                  <a:pt x="345824" y="-7044"/>
                  <a:pt x="534213" y="0"/>
                </a:cubicBezTo>
                <a:cubicBezTo>
                  <a:pt x="722602" y="7044"/>
                  <a:pt x="899721" y="11305"/>
                  <a:pt x="1127783" y="0"/>
                </a:cubicBezTo>
                <a:cubicBezTo>
                  <a:pt x="1355845" y="-11305"/>
                  <a:pt x="1430316" y="19171"/>
                  <a:pt x="1661995" y="0"/>
                </a:cubicBezTo>
                <a:cubicBezTo>
                  <a:pt x="1893674" y="-19171"/>
                  <a:pt x="2104598" y="-28364"/>
                  <a:pt x="2314922" y="0"/>
                </a:cubicBezTo>
                <a:cubicBezTo>
                  <a:pt x="2525246" y="28364"/>
                  <a:pt x="2651413" y="23314"/>
                  <a:pt x="2967849" y="0"/>
                </a:cubicBezTo>
                <a:cubicBezTo>
                  <a:pt x="2936715" y="201328"/>
                  <a:pt x="2979812" y="408296"/>
                  <a:pt x="2967849" y="655539"/>
                </a:cubicBezTo>
                <a:cubicBezTo>
                  <a:pt x="2955886" y="902782"/>
                  <a:pt x="2969329" y="1219894"/>
                  <a:pt x="2967849" y="1394763"/>
                </a:cubicBezTo>
                <a:cubicBezTo>
                  <a:pt x="2789301" y="1374284"/>
                  <a:pt x="2670435" y="1377834"/>
                  <a:pt x="2433636" y="1394763"/>
                </a:cubicBezTo>
                <a:cubicBezTo>
                  <a:pt x="2196837" y="1411692"/>
                  <a:pt x="2104507" y="1426628"/>
                  <a:pt x="1780709" y="1394763"/>
                </a:cubicBezTo>
                <a:cubicBezTo>
                  <a:pt x="1456911" y="1362898"/>
                  <a:pt x="1441842" y="1413284"/>
                  <a:pt x="1276175" y="1394763"/>
                </a:cubicBezTo>
                <a:cubicBezTo>
                  <a:pt x="1110508" y="1376242"/>
                  <a:pt x="996546" y="1372192"/>
                  <a:pt x="771641" y="1394763"/>
                </a:cubicBezTo>
                <a:cubicBezTo>
                  <a:pt x="546736" y="1417334"/>
                  <a:pt x="328537" y="1362938"/>
                  <a:pt x="0" y="1394763"/>
                </a:cubicBezTo>
                <a:cubicBezTo>
                  <a:pt x="31448" y="1111767"/>
                  <a:pt x="-3763" y="875215"/>
                  <a:pt x="0" y="725277"/>
                </a:cubicBezTo>
                <a:cubicBezTo>
                  <a:pt x="3763" y="575339"/>
                  <a:pt x="33681" y="332926"/>
                  <a:pt x="0" y="0"/>
                </a:cubicBezTo>
                <a:close/>
              </a:path>
            </a:pathLst>
          </a:custGeom>
          <a:noFill/>
          <a:ln w="28575">
            <a:solidFill>
              <a:schemeClr val="bg1"/>
            </a:solidFill>
            <a:prstDash val="solid"/>
            <a:extLst>
              <a:ext uri="{C807C97D-BFC1-408E-A445-0C87EB9F89A2}">
                <ask:lineSketchStyleProps xmlns:ask="http://schemas.microsoft.com/office/drawing/2018/sketchyshapes" sd="3844312185">
                  <a:prstGeom prst="rect">
                    <a:avLst/>
                  </a:prstGeom>
                  <ask:type>
                    <ask:lineSketchFreehand/>
                  </ask:type>
                </ask:lineSketchStyleProps>
              </a:ext>
            </a:extLst>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3776AE37-C7D9-72BC-211D-1119DF13680F}"/>
              </a:ext>
            </a:extLst>
          </p:cNvPr>
          <p:cNvSpPr/>
          <p:nvPr/>
        </p:nvSpPr>
        <p:spPr>
          <a:xfrm>
            <a:off x="4820008" y="1418590"/>
            <a:ext cx="3942992" cy="871330"/>
          </a:xfrm>
          <a:custGeom>
            <a:avLst/>
            <a:gdLst>
              <a:gd name="connsiteX0" fmla="*/ 0 w 3942992"/>
              <a:gd name="connsiteY0" fmla="*/ 0 h 871330"/>
              <a:gd name="connsiteX1" fmla="*/ 578305 w 3942992"/>
              <a:gd name="connsiteY1" fmla="*/ 0 h 871330"/>
              <a:gd name="connsiteX2" fmla="*/ 1235471 w 3942992"/>
              <a:gd name="connsiteY2" fmla="*/ 0 h 871330"/>
              <a:gd name="connsiteX3" fmla="*/ 1813776 w 3942992"/>
              <a:gd name="connsiteY3" fmla="*/ 0 h 871330"/>
              <a:gd name="connsiteX4" fmla="*/ 2549801 w 3942992"/>
              <a:gd name="connsiteY4" fmla="*/ 0 h 871330"/>
              <a:gd name="connsiteX5" fmla="*/ 3246397 w 3942992"/>
              <a:gd name="connsiteY5" fmla="*/ 0 h 871330"/>
              <a:gd name="connsiteX6" fmla="*/ 3942992 w 3942992"/>
              <a:gd name="connsiteY6" fmla="*/ 0 h 871330"/>
              <a:gd name="connsiteX7" fmla="*/ 3942992 w 3942992"/>
              <a:gd name="connsiteY7" fmla="*/ 453092 h 871330"/>
              <a:gd name="connsiteX8" fmla="*/ 3942992 w 3942992"/>
              <a:gd name="connsiteY8" fmla="*/ 871330 h 871330"/>
              <a:gd name="connsiteX9" fmla="*/ 3325257 w 3942992"/>
              <a:gd name="connsiteY9" fmla="*/ 871330 h 871330"/>
              <a:gd name="connsiteX10" fmla="*/ 2786381 w 3942992"/>
              <a:gd name="connsiteY10" fmla="*/ 871330 h 871330"/>
              <a:gd name="connsiteX11" fmla="*/ 2247505 w 3942992"/>
              <a:gd name="connsiteY11" fmla="*/ 871330 h 871330"/>
              <a:gd name="connsiteX12" fmla="*/ 1590340 w 3942992"/>
              <a:gd name="connsiteY12" fmla="*/ 871330 h 871330"/>
              <a:gd name="connsiteX13" fmla="*/ 1012035 w 3942992"/>
              <a:gd name="connsiteY13" fmla="*/ 871330 h 871330"/>
              <a:gd name="connsiteX14" fmla="*/ 0 w 3942992"/>
              <a:gd name="connsiteY14" fmla="*/ 871330 h 871330"/>
              <a:gd name="connsiteX15" fmla="*/ 0 w 3942992"/>
              <a:gd name="connsiteY15" fmla="*/ 435665 h 871330"/>
              <a:gd name="connsiteX16" fmla="*/ 0 w 3942992"/>
              <a:gd name="connsiteY16" fmla="*/ 0 h 87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2992" h="871330" extrusionOk="0">
                <a:moveTo>
                  <a:pt x="0" y="0"/>
                </a:moveTo>
                <a:cubicBezTo>
                  <a:pt x="117735" y="-1788"/>
                  <a:pt x="362235" y="2342"/>
                  <a:pt x="578305" y="0"/>
                </a:cubicBezTo>
                <a:cubicBezTo>
                  <a:pt x="794376" y="-2342"/>
                  <a:pt x="1025459" y="-21942"/>
                  <a:pt x="1235471" y="0"/>
                </a:cubicBezTo>
                <a:cubicBezTo>
                  <a:pt x="1445483" y="21942"/>
                  <a:pt x="1528820" y="24213"/>
                  <a:pt x="1813776" y="0"/>
                </a:cubicBezTo>
                <a:cubicBezTo>
                  <a:pt x="2098732" y="-24213"/>
                  <a:pt x="2379689" y="32698"/>
                  <a:pt x="2549801" y="0"/>
                </a:cubicBezTo>
                <a:cubicBezTo>
                  <a:pt x="2719913" y="-32698"/>
                  <a:pt x="2903200" y="-29255"/>
                  <a:pt x="3246397" y="0"/>
                </a:cubicBezTo>
                <a:cubicBezTo>
                  <a:pt x="3589594" y="29255"/>
                  <a:pt x="3769785" y="27557"/>
                  <a:pt x="3942992" y="0"/>
                </a:cubicBezTo>
                <a:cubicBezTo>
                  <a:pt x="3928793" y="93087"/>
                  <a:pt x="3920850" y="349625"/>
                  <a:pt x="3942992" y="453092"/>
                </a:cubicBezTo>
                <a:cubicBezTo>
                  <a:pt x="3965134" y="556559"/>
                  <a:pt x="3934207" y="674064"/>
                  <a:pt x="3942992" y="871330"/>
                </a:cubicBezTo>
                <a:cubicBezTo>
                  <a:pt x="3746067" y="851941"/>
                  <a:pt x="3617921" y="871063"/>
                  <a:pt x="3325257" y="871330"/>
                </a:cubicBezTo>
                <a:cubicBezTo>
                  <a:pt x="3032594" y="871597"/>
                  <a:pt x="2918397" y="856746"/>
                  <a:pt x="2786381" y="871330"/>
                </a:cubicBezTo>
                <a:cubicBezTo>
                  <a:pt x="2654365" y="885914"/>
                  <a:pt x="2431752" y="875058"/>
                  <a:pt x="2247505" y="871330"/>
                </a:cubicBezTo>
                <a:cubicBezTo>
                  <a:pt x="2063258" y="867602"/>
                  <a:pt x="1806563" y="890820"/>
                  <a:pt x="1590340" y="871330"/>
                </a:cubicBezTo>
                <a:cubicBezTo>
                  <a:pt x="1374118" y="851840"/>
                  <a:pt x="1140852" y="882218"/>
                  <a:pt x="1012035" y="871330"/>
                </a:cubicBezTo>
                <a:cubicBezTo>
                  <a:pt x="883219" y="860442"/>
                  <a:pt x="302906" y="913058"/>
                  <a:pt x="0" y="871330"/>
                </a:cubicBezTo>
                <a:cubicBezTo>
                  <a:pt x="-16446" y="667603"/>
                  <a:pt x="5351" y="620608"/>
                  <a:pt x="0" y="435665"/>
                </a:cubicBezTo>
                <a:cubicBezTo>
                  <a:pt x="-5351" y="250723"/>
                  <a:pt x="-18772" y="129861"/>
                  <a:pt x="0" y="0"/>
                </a:cubicBezTo>
                <a:close/>
              </a:path>
            </a:pathLst>
          </a:custGeom>
          <a:noFill/>
          <a:ln w="28575">
            <a:solidFill>
              <a:schemeClr val="bg1"/>
            </a:solidFill>
            <a:prstDash val="solid"/>
            <a:extLst>
              <a:ext uri="{C807C97D-BFC1-408E-A445-0C87EB9F89A2}">
                <ask:lineSketchStyleProps xmlns:ask="http://schemas.microsoft.com/office/drawing/2018/sketchyshapes" sd="3844312185">
                  <a:prstGeom prst="rect">
                    <a:avLst/>
                  </a:prstGeom>
                  <ask:type>
                    <ask:lineSketchFreehand/>
                  </ask:type>
                </ask:lineSketchStyleProps>
              </a:ext>
            </a:extLst>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DF530338-8483-4140-D91E-09A7252BE647}"/>
              </a:ext>
            </a:extLst>
          </p:cNvPr>
          <p:cNvSpPr txBox="1"/>
          <p:nvPr/>
        </p:nvSpPr>
        <p:spPr>
          <a:xfrm>
            <a:off x="235401" y="719776"/>
            <a:ext cx="39153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solidFill>
                  <a:schemeClr val="tx2">
                    <a:lumMod val="10000"/>
                    <a:lumOff val="90000"/>
                  </a:schemeClr>
                </a:solidFill>
                <a:latin typeface="Century Gothic"/>
                <a:cs typeface="Segoe UI"/>
              </a:rPr>
              <a:t>Product Demand Analysis</a:t>
            </a:r>
            <a:endParaRPr lang="en-US" dirty="0">
              <a:solidFill>
                <a:schemeClr val="tx2">
                  <a:lumMod val="10000"/>
                  <a:lumOff val="90000"/>
                </a:schemeClr>
              </a:solidFill>
            </a:endParaRPr>
          </a:p>
        </p:txBody>
      </p:sp>
      <p:sp>
        <p:nvSpPr>
          <p:cNvPr id="31" name="TextBox 30">
            <a:extLst>
              <a:ext uri="{FF2B5EF4-FFF2-40B4-BE49-F238E27FC236}">
                <a16:creationId xmlns:a16="http://schemas.microsoft.com/office/drawing/2014/main" id="{50C0F02A-B1B7-BE8F-F26E-43D9D2CE9D2D}"/>
              </a:ext>
            </a:extLst>
          </p:cNvPr>
          <p:cNvSpPr txBox="1"/>
          <p:nvPr/>
        </p:nvSpPr>
        <p:spPr>
          <a:xfrm>
            <a:off x="4822721" y="1049594"/>
            <a:ext cx="4316360"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latin typeface="Century Gothic"/>
                <a:cs typeface="Segoe UI"/>
              </a:rPr>
              <a:t>​</a:t>
            </a:r>
          </a:p>
          <a:p>
            <a:r>
              <a:rPr lang="en-US" sz="1500" dirty="0">
                <a:latin typeface="Century Gothic"/>
                <a:cs typeface="Segoe UI"/>
              </a:rPr>
              <a:t>​</a:t>
            </a:r>
          </a:p>
          <a:p>
            <a:r>
              <a:rPr lang="en-US" sz="1500" dirty="0">
                <a:solidFill>
                  <a:srgbClr val="FFFFFF"/>
                </a:solidFill>
                <a:latin typeface="Century Gothic"/>
                <a:cs typeface="Segoe UI"/>
              </a:rPr>
              <a:t>➔ The top government buyer is the </a:t>
            </a:r>
            <a:r>
              <a:rPr lang="en-US" sz="1500" b="1" dirty="0">
                <a:solidFill>
                  <a:srgbClr val="FFFFFF"/>
                </a:solidFill>
                <a:latin typeface="Century Gothic"/>
                <a:cs typeface="Segoe UI"/>
              </a:rPr>
              <a:t>Secondary Education Department,</a:t>
            </a:r>
            <a:r>
              <a:rPr lang="en-US" sz="1500" dirty="0">
                <a:solidFill>
                  <a:srgbClr val="FFFFFF"/>
                </a:solidFill>
                <a:latin typeface="Century Gothic"/>
                <a:cs typeface="Segoe UI"/>
              </a:rPr>
              <a:t> Uttar Pradesh.</a:t>
            </a:r>
          </a:p>
        </p:txBody>
      </p:sp>
      <p:pic>
        <p:nvPicPr>
          <p:cNvPr id="41" name="Picture 40" descr="White idea icon - Free white light bulb icons">
            <a:extLst>
              <a:ext uri="{FF2B5EF4-FFF2-40B4-BE49-F238E27FC236}">
                <a16:creationId xmlns:a16="http://schemas.microsoft.com/office/drawing/2014/main" id="{C2877DB7-C313-AED1-E997-FDE4E3680315}"/>
              </a:ext>
            </a:extLst>
          </p:cNvPr>
          <p:cNvPicPr>
            <a:picLocks noChangeAspect="1"/>
          </p:cNvPicPr>
          <p:nvPr/>
        </p:nvPicPr>
        <p:blipFill>
          <a:blip r:embed="rId5"/>
          <a:stretch>
            <a:fillRect/>
          </a:stretch>
        </p:blipFill>
        <p:spPr>
          <a:xfrm>
            <a:off x="9805372" y="4975275"/>
            <a:ext cx="1467158" cy="1430287"/>
          </a:xfrm>
          <a:prstGeom prst="rect">
            <a:avLst/>
          </a:prstGeom>
        </p:spPr>
      </p:pic>
    </p:spTree>
    <p:extLst>
      <p:ext uri="{BB962C8B-B14F-4D97-AF65-F5344CB8AC3E}">
        <p14:creationId xmlns:p14="http://schemas.microsoft.com/office/powerpoint/2010/main" val="323555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B4F6806-5898-4FE8-B610-A058C8B84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ata-Driven Decision Making: Using Data To Fuel Growth – Customer Service  Blog from HappyFox">
            <a:extLst>
              <a:ext uri="{FF2B5EF4-FFF2-40B4-BE49-F238E27FC236}">
                <a16:creationId xmlns:a16="http://schemas.microsoft.com/office/drawing/2014/main" id="{D510BEAC-342C-5715-0D43-3413ECEAC422}"/>
              </a:ext>
            </a:extLst>
          </p:cNvPr>
          <p:cNvPicPr>
            <a:picLocks noChangeAspect="1"/>
          </p:cNvPicPr>
          <p:nvPr/>
        </p:nvPicPr>
        <p:blipFill rotWithShape="1">
          <a:blip r:embed="rId2"/>
          <a:srcRect l="43497" r="16436" b="5"/>
          <a:stretch/>
        </p:blipFill>
        <p:spPr>
          <a:xfrm>
            <a:off x="145696" y="-2675"/>
            <a:ext cx="4250160" cy="5554013"/>
          </a:xfrm>
          <a:custGeom>
            <a:avLst/>
            <a:gdLst/>
            <a:ahLst/>
            <a:cxnLst/>
            <a:rect l="l" t="t" r="r" b="b"/>
            <a:pathLst>
              <a:path w="4552738" h="5946218">
                <a:moveTo>
                  <a:pt x="0" y="0"/>
                </a:moveTo>
                <a:lnTo>
                  <a:pt x="193217" y="10418"/>
                </a:lnTo>
                <a:cubicBezTo>
                  <a:pt x="612089" y="35802"/>
                  <a:pt x="1030148" y="71660"/>
                  <a:pt x="1446580" y="128061"/>
                </a:cubicBezTo>
                <a:cubicBezTo>
                  <a:pt x="1735723" y="167547"/>
                  <a:pt x="2027715" y="194943"/>
                  <a:pt x="2320927" y="163517"/>
                </a:cubicBezTo>
                <a:cubicBezTo>
                  <a:pt x="2335563" y="161905"/>
                  <a:pt x="2352239" y="156669"/>
                  <a:pt x="2364438" y="161905"/>
                </a:cubicBezTo>
                <a:cubicBezTo>
                  <a:pt x="2506776" y="220729"/>
                  <a:pt x="2662121" y="178424"/>
                  <a:pt x="2809744" y="215490"/>
                </a:cubicBezTo>
                <a:cubicBezTo>
                  <a:pt x="2771925" y="358517"/>
                  <a:pt x="2609662" y="346832"/>
                  <a:pt x="2518162" y="445944"/>
                </a:cubicBezTo>
                <a:cubicBezTo>
                  <a:pt x="2667409" y="485424"/>
                  <a:pt x="2801610" y="525312"/>
                  <a:pt x="2937846" y="555124"/>
                </a:cubicBezTo>
                <a:cubicBezTo>
                  <a:pt x="3082216" y="586550"/>
                  <a:pt x="3204622" y="671561"/>
                  <a:pt x="3345734" y="709433"/>
                </a:cubicBezTo>
                <a:cubicBezTo>
                  <a:pt x="3375832" y="717492"/>
                  <a:pt x="3412025" y="745693"/>
                  <a:pt x="3422598" y="773089"/>
                </a:cubicBezTo>
                <a:cubicBezTo>
                  <a:pt x="3456757" y="861726"/>
                  <a:pt x="4138745" y="1110310"/>
                  <a:pt x="4058225" y="1189273"/>
                </a:cubicBezTo>
                <a:cubicBezTo>
                  <a:pt x="4024878" y="1221909"/>
                  <a:pt x="3981773" y="1245276"/>
                  <a:pt x="3936629" y="1277508"/>
                </a:cubicBezTo>
                <a:cubicBezTo>
                  <a:pt x="4004547" y="1338344"/>
                  <a:pt x="4080998" y="1364935"/>
                  <a:pt x="4162334" y="1383065"/>
                </a:cubicBezTo>
                <a:cubicBezTo>
                  <a:pt x="4186736" y="1388705"/>
                  <a:pt x="4210728" y="1399986"/>
                  <a:pt x="4213168" y="1427383"/>
                </a:cubicBezTo>
                <a:cubicBezTo>
                  <a:pt x="4215607" y="1455987"/>
                  <a:pt x="4190800" y="1467266"/>
                  <a:pt x="4170061" y="1480564"/>
                </a:cubicBezTo>
                <a:cubicBezTo>
                  <a:pt x="4141188" y="1499095"/>
                  <a:pt x="4113127" y="1515214"/>
                  <a:pt x="4076527" y="1517630"/>
                </a:cubicBezTo>
                <a:cubicBezTo>
                  <a:pt x="4016337" y="1521257"/>
                  <a:pt x="3987466" y="1572826"/>
                  <a:pt x="3952493" y="1611502"/>
                </a:cubicBezTo>
                <a:cubicBezTo>
                  <a:pt x="3932973" y="1633259"/>
                  <a:pt x="3923211" y="1677172"/>
                  <a:pt x="3957370" y="1684828"/>
                </a:cubicBezTo>
                <a:cubicBezTo>
                  <a:pt x="4039518" y="1703363"/>
                  <a:pt x="4033011" y="1756946"/>
                  <a:pt x="4030981" y="1817782"/>
                </a:cubicBezTo>
                <a:cubicBezTo>
                  <a:pt x="4028133" y="1893124"/>
                  <a:pt x="3979737" y="1927770"/>
                  <a:pt x="3920363" y="1956780"/>
                </a:cubicBezTo>
                <a:cubicBezTo>
                  <a:pt x="3900029" y="1966851"/>
                  <a:pt x="3871158" y="1966449"/>
                  <a:pt x="3863429" y="1997874"/>
                </a:cubicBezTo>
                <a:cubicBezTo>
                  <a:pt x="3896777" y="2027688"/>
                  <a:pt x="3937444" y="2003517"/>
                  <a:pt x="3973233" y="2011975"/>
                </a:cubicBezTo>
                <a:cubicBezTo>
                  <a:pt x="4002918" y="2018824"/>
                  <a:pt x="4052127" y="2015199"/>
                  <a:pt x="4011458" y="2069991"/>
                </a:cubicBezTo>
                <a:cubicBezTo>
                  <a:pt x="3999664" y="2085704"/>
                  <a:pt x="4013491" y="2097792"/>
                  <a:pt x="4028540" y="2099000"/>
                </a:cubicBezTo>
                <a:cubicBezTo>
                  <a:pt x="4148913" y="2111489"/>
                  <a:pt x="4093606" y="2222285"/>
                  <a:pt x="4132241" y="2280703"/>
                </a:cubicBezTo>
                <a:cubicBezTo>
                  <a:pt x="4142812" y="2296818"/>
                  <a:pt x="4131425" y="2324618"/>
                  <a:pt x="4114752" y="2331466"/>
                </a:cubicBezTo>
                <a:cubicBezTo>
                  <a:pt x="4008205" y="2376592"/>
                  <a:pt x="3993565" y="2484163"/>
                  <a:pt x="3941916" y="2576828"/>
                </a:cubicBezTo>
                <a:cubicBezTo>
                  <a:pt x="3998039" y="2613488"/>
                  <a:pt x="4065138" y="2621547"/>
                  <a:pt x="4125732" y="2645318"/>
                </a:cubicBezTo>
                <a:cubicBezTo>
                  <a:pt x="4188768" y="2670298"/>
                  <a:pt x="4188768" y="2688831"/>
                  <a:pt x="4136714" y="2761349"/>
                </a:cubicBezTo>
                <a:cubicBezTo>
                  <a:pt x="4272135" y="2777064"/>
                  <a:pt x="4272135" y="2777064"/>
                  <a:pt x="4230249" y="2891080"/>
                </a:cubicBezTo>
                <a:cubicBezTo>
                  <a:pt x="4343713" y="2901557"/>
                  <a:pt x="4418537" y="2955542"/>
                  <a:pt x="4436023" y="3073591"/>
                </a:cubicBezTo>
                <a:cubicBezTo>
                  <a:pt x="4444564" y="3130800"/>
                  <a:pt x="4495804" y="3157792"/>
                  <a:pt x="4552738" y="3196068"/>
                </a:cubicBezTo>
                <a:cubicBezTo>
                  <a:pt x="4481978" y="3233136"/>
                  <a:pt x="4433989" y="3310489"/>
                  <a:pt x="4351436" y="3228700"/>
                </a:cubicBezTo>
                <a:cubicBezTo>
                  <a:pt x="4321344" y="3198888"/>
                  <a:pt x="4324186" y="3236761"/>
                  <a:pt x="4320122" y="3247637"/>
                </a:cubicBezTo>
                <a:cubicBezTo>
                  <a:pt x="4310364" y="3274227"/>
                  <a:pt x="4330695" y="3291956"/>
                  <a:pt x="4344116" y="3312099"/>
                </a:cubicBezTo>
                <a:cubicBezTo>
                  <a:pt x="4357130" y="3332244"/>
                  <a:pt x="4372586" y="3353596"/>
                  <a:pt x="4376244" y="3376163"/>
                </a:cubicBezTo>
                <a:cubicBezTo>
                  <a:pt x="4378682" y="3391874"/>
                  <a:pt x="4366890" y="3414835"/>
                  <a:pt x="4353877" y="3426522"/>
                </a:cubicBezTo>
                <a:cubicBezTo>
                  <a:pt x="4285554" y="3488163"/>
                  <a:pt x="4326221" y="3626757"/>
                  <a:pt x="4196898" y="3644486"/>
                </a:cubicBezTo>
                <a:cubicBezTo>
                  <a:pt x="4138745" y="3652541"/>
                  <a:pt x="4110687" y="3703306"/>
                  <a:pt x="4067986" y="3731106"/>
                </a:cubicBezTo>
                <a:cubicBezTo>
                  <a:pt x="3919551" y="3828201"/>
                  <a:pt x="3820322" y="3953097"/>
                  <a:pt x="3774370" y="4124729"/>
                </a:cubicBezTo>
                <a:cubicBezTo>
                  <a:pt x="3761764" y="4172269"/>
                  <a:pt x="3713368" y="4210546"/>
                  <a:pt x="3682054" y="4252444"/>
                </a:cubicBezTo>
                <a:cubicBezTo>
                  <a:pt x="3697103" y="4283064"/>
                  <a:pt x="3779250" y="4216990"/>
                  <a:pt x="3750377" y="4297567"/>
                </a:cubicBezTo>
                <a:cubicBezTo>
                  <a:pt x="3728417" y="4358002"/>
                  <a:pt x="3672294" y="4395470"/>
                  <a:pt x="3619425" y="4431328"/>
                </a:cubicBezTo>
                <a:cubicBezTo>
                  <a:pt x="3559239" y="4472019"/>
                  <a:pt x="3492545" y="4504653"/>
                  <a:pt x="3465296" y="4579993"/>
                </a:cubicBezTo>
                <a:cubicBezTo>
                  <a:pt x="3459603" y="4596110"/>
                  <a:pt x="3441305" y="4613031"/>
                  <a:pt x="3425038" y="4619479"/>
                </a:cubicBezTo>
                <a:cubicBezTo>
                  <a:pt x="2576720" y="5945389"/>
                  <a:pt x="488463" y="5954251"/>
                  <a:pt x="247714" y="5944983"/>
                </a:cubicBezTo>
                <a:cubicBezTo>
                  <a:pt x="174818" y="5942062"/>
                  <a:pt x="102913" y="5934760"/>
                  <a:pt x="31834" y="5923857"/>
                </a:cubicBezTo>
                <a:lnTo>
                  <a:pt x="0" y="5917408"/>
                </a:lnTo>
                <a:close/>
              </a:path>
            </a:pathLst>
          </a:custGeom>
        </p:spPr>
      </p:pic>
      <p:sp>
        <p:nvSpPr>
          <p:cNvPr id="2" name="TextBox 1">
            <a:extLst>
              <a:ext uri="{FF2B5EF4-FFF2-40B4-BE49-F238E27FC236}">
                <a16:creationId xmlns:a16="http://schemas.microsoft.com/office/drawing/2014/main" id="{60B72E71-551E-5700-DF52-F71E0E1E70A0}"/>
              </a:ext>
            </a:extLst>
          </p:cNvPr>
          <p:cNvSpPr txBox="1"/>
          <p:nvPr/>
        </p:nvSpPr>
        <p:spPr>
          <a:xfrm>
            <a:off x="200672" y="282561"/>
            <a:ext cx="8077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cap="all" dirty="0">
                <a:solidFill>
                  <a:srgbClr val="4D514D"/>
                </a:solidFill>
                <a:latin typeface="Century Gothic"/>
              </a:rPr>
              <a:t>RECOMMENDATIONS </a:t>
            </a:r>
            <a:endParaRPr lang="en-US" dirty="0"/>
          </a:p>
        </p:txBody>
      </p:sp>
      <p:sp>
        <p:nvSpPr>
          <p:cNvPr id="8" name="Rectangle 7">
            <a:extLst>
              <a:ext uri="{FF2B5EF4-FFF2-40B4-BE49-F238E27FC236}">
                <a16:creationId xmlns:a16="http://schemas.microsoft.com/office/drawing/2014/main" id="{056C03E2-B6A6-6415-3534-821269148B7E}"/>
              </a:ext>
            </a:extLst>
          </p:cNvPr>
          <p:cNvSpPr/>
          <p:nvPr/>
        </p:nvSpPr>
        <p:spPr>
          <a:xfrm>
            <a:off x="4239666" y="908480"/>
            <a:ext cx="6743740" cy="4833286"/>
          </a:xfrm>
          <a:custGeom>
            <a:avLst/>
            <a:gdLst>
              <a:gd name="connsiteX0" fmla="*/ 0 w 6743740"/>
              <a:gd name="connsiteY0" fmla="*/ 0 h 4833286"/>
              <a:gd name="connsiteX1" fmla="*/ 539499 w 6743740"/>
              <a:gd name="connsiteY1" fmla="*/ 0 h 4833286"/>
              <a:gd name="connsiteX2" fmla="*/ 1213873 w 6743740"/>
              <a:gd name="connsiteY2" fmla="*/ 0 h 4833286"/>
              <a:gd name="connsiteX3" fmla="*/ 1753372 w 6743740"/>
              <a:gd name="connsiteY3" fmla="*/ 0 h 4833286"/>
              <a:gd name="connsiteX4" fmla="*/ 2562621 w 6743740"/>
              <a:gd name="connsiteY4" fmla="*/ 0 h 4833286"/>
              <a:gd name="connsiteX5" fmla="*/ 3304433 w 6743740"/>
              <a:gd name="connsiteY5" fmla="*/ 0 h 4833286"/>
              <a:gd name="connsiteX6" fmla="*/ 3776494 w 6743740"/>
              <a:gd name="connsiteY6" fmla="*/ 0 h 4833286"/>
              <a:gd name="connsiteX7" fmla="*/ 4585743 w 6743740"/>
              <a:gd name="connsiteY7" fmla="*/ 0 h 4833286"/>
              <a:gd name="connsiteX8" fmla="*/ 5057805 w 6743740"/>
              <a:gd name="connsiteY8" fmla="*/ 0 h 4833286"/>
              <a:gd name="connsiteX9" fmla="*/ 5867054 w 6743740"/>
              <a:gd name="connsiteY9" fmla="*/ 0 h 4833286"/>
              <a:gd name="connsiteX10" fmla="*/ 6743740 w 6743740"/>
              <a:gd name="connsiteY10" fmla="*/ 0 h 4833286"/>
              <a:gd name="connsiteX11" fmla="*/ 6743740 w 6743740"/>
              <a:gd name="connsiteY11" fmla="*/ 787135 h 4833286"/>
              <a:gd name="connsiteX12" fmla="*/ 6743740 w 6743740"/>
              <a:gd name="connsiteY12" fmla="*/ 1429272 h 4833286"/>
              <a:gd name="connsiteX13" fmla="*/ 6743740 w 6743740"/>
              <a:gd name="connsiteY13" fmla="*/ 2023075 h 4833286"/>
              <a:gd name="connsiteX14" fmla="*/ 6743740 w 6743740"/>
              <a:gd name="connsiteY14" fmla="*/ 2665212 h 4833286"/>
              <a:gd name="connsiteX15" fmla="*/ 6743740 w 6743740"/>
              <a:gd name="connsiteY15" fmla="*/ 3404014 h 4833286"/>
              <a:gd name="connsiteX16" fmla="*/ 6743740 w 6743740"/>
              <a:gd name="connsiteY16" fmla="*/ 4046151 h 4833286"/>
              <a:gd name="connsiteX17" fmla="*/ 6743740 w 6743740"/>
              <a:gd name="connsiteY17" fmla="*/ 4833286 h 4833286"/>
              <a:gd name="connsiteX18" fmla="*/ 6001929 w 6743740"/>
              <a:gd name="connsiteY18" fmla="*/ 4833286 h 4833286"/>
              <a:gd name="connsiteX19" fmla="*/ 5462429 w 6743740"/>
              <a:gd name="connsiteY19" fmla="*/ 4833286 h 4833286"/>
              <a:gd name="connsiteX20" fmla="*/ 4990368 w 6743740"/>
              <a:gd name="connsiteY20" fmla="*/ 4833286 h 4833286"/>
              <a:gd name="connsiteX21" fmla="*/ 4450868 w 6743740"/>
              <a:gd name="connsiteY21" fmla="*/ 4833286 h 4833286"/>
              <a:gd name="connsiteX22" fmla="*/ 3776494 w 6743740"/>
              <a:gd name="connsiteY22" fmla="*/ 4833286 h 4833286"/>
              <a:gd name="connsiteX23" fmla="*/ 3304433 w 6743740"/>
              <a:gd name="connsiteY23" fmla="*/ 4833286 h 4833286"/>
              <a:gd name="connsiteX24" fmla="*/ 2630059 w 6743740"/>
              <a:gd name="connsiteY24" fmla="*/ 4833286 h 4833286"/>
              <a:gd name="connsiteX25" fmla="*/ 2157997 w 6743740"/>
              <a:gd name="connsiteY25" fmla="*/ 4833286 h 4833286"/>
              <a:gd name="connsiteX26" fmla="*/ 1685935 w 6743740"/>
              <a:gd name="connsiteY26" fmla="*/ 4833286 h 4833286"/>
              <a:gd name="connsiteX27" fmla="*/ 1213873 w 6743740"/>
              <a:gd name="connsiteY27" fmla="*/ 4833286 h 4833286"/>
              <a:gd name="connsiteX28" fmla="*/ 741811 w 6743740"/>
              <a:gd name="connsiteY28" fmla="*/ 4833286 h 4833286"/>
              <a:gd name="connsiteX29" fmla="*/ 0 w 6743740"/>
              <a:gd name="connsiteY29" fmla="*/ 4833286 h 4833286"/>
              <a:gd name="connsiteX30" fmla="*/ 0 w 6743740"/>
              <a:gd name="connsiteY30" fmla="*/ 4046151 h 4833286"/>
              <a:gd name="connsiteX31" fmla="*/ 0 w 6743740"/>
              <a:gd name="connsiteY31" fmla="*/ 3500680 h 4833286"/>
              <a:gd name="connsiteX32" fmla="*/ 0 w 6743740"/>
              <a:gd name="connsiteY32" fmla="*/ 2858543 h 4833286"/>
              <a:gd name="connsiteX33" fmla="*/ 0 w 6743740"/>
              <a:gd name="connsiteY33" fmla="*/ 2216407 h 4833286"/>
              <a:gd name="connsiteX34" fmla="*/ 0 w 6743740"/>
              <a:gd name="connsiteY34" fmla="*/ 1670936 h 4833286"/>
              <a:gd name="connsiteX35" fmla="*/ 0 w 6743740"/>
              <a:gd name="connsiteY35" fmla="*/ 1077132 h 4833286"/>
              <a:gd name="connsiteX36" fmla="*/ 0 w 6743740"/>
              <a:gd name="connsiteY36" fmla="*/ 0 h 483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743740" h="4833286" extrusionOk="0">
                <a:moveTo>
                  <a:pt x="0" y="0"/>
                </a:moveTo>
                <a:cubicBezTo>
                  <a:pt x="115047" y="11316"/>
                  <a:pt x="372648" y="-1912"/>
                  <a:pt x="539499" y="0"/>
                </a:cubicBezTo>
                <a:cubicBezTo>
                  <a:pt x="706350" y="1912"/>
                  <a:pt x="1053765" y="16301"/>
                  <a:pt x="1213873" y="0"/>
                </a:cubicBezTo>
                <a:cubicBezTo>
                  <a:pt x="1373981" y="-16301"/>
                  <a:pt x="1498382" y="-20037"/>
                  <a:pt x="1753372" y="0"/>
                </a:cubicBezTo>
                <a:cubicBezTo>
                  <a:pt x="2008362" y="20037"/>
                  <a:pt x="2287595" y="-28894"/>
                  <a:pt x="2562621" y="0"/>
                </a:cubicBezTo>
                <a:cubicBezTo>
                  <a:pt x="2837647" y="28894"/>
                  <a:pt x="3026758" y="28766"/>
                  <a:pt x="3304433" y="0"/>
                </a:cubicBezTo>
                <a:cubicBezTo>
                  <a:pt x="3582108" y="-28766"/>
                  <a:pt x="3609525" y="-16562"/>
                  <a:pt x="3776494" y="0"/>
                </a:cubicBezTo>
                <a:cubicBezTo>
                  <a:pt x="3943463" y="16562"/>
                  <a:pt x="4312050" y="-7446"/>
                  <a:pt x="4585743" y="0"/>
                </a:cubicBezTo>
                <a:cubicBezTo>
                  <a:pt x="4859436" y="7446"/>
                  <a:pt x="4910672" y="6027"/>
                  <a:pt x="5057805" y="0"/>
                </a:cubicBezTo>
                <a:cubicBezTo>
                  <a:pt x="5204938" y="-6027"/>
                  <a:pt x="5529298" y="-34228"/>
                  <a:pt x="5867054" y="0"/>
                </a:cubicBezTo>
                <a:cubicBezTo>
                  <a:pt x="6204810" y="34228"/>
                  <a:pt x="6561741" y="-1804"/>
                  <a:pt x="6743740" y="0"/>
                </a:cubicBezTo>
                <a:cubicBezTo>
                  <a:pt x="6747130" y="293813"/>
                  <a:pt x="6756332" y="612480"/>
                  <a:pt x="6743740" y="787135"/>
                </a:cubicBezTo>
                <a:cubicBezTo>
                  <a:pt x="6731148" y="961791"/>
                  <a:pt x="6727240" y="1181425"/>
                  <a:pt x="6743740" y="1429272"/>
                </a:cubicBezTo>
                <a:cubicBezTo>
                  <a:pt x="6760240" y="1677119"/>
                  <a:pt x="6746778" y="1861160"/>
                  <a:pt x="6743740" y="2023075"/>
                </a:cubicBezTo>
                <a:cubicBezTo>
                  <a:pt x="6740702" y="2184990"/>
                  <a:pt x="6739496" y="2459937"/>
                  <a:pt x="6743740" y="2665212"/>
                </a:cubicBezTo>
                <a:cubicBezTo>
                  <a:pt x="6747984" y="2870487"/>
                  <a:pt x="6722163" y="3249266"/>
                  <a:pt x="6743740" y="3404014"/>
                </a:cubicBezTo>
                <a:cubicBezTo>
                  <a:pt x="6765317" y="3558762"/>
                  <a:pt x="6760900" y="3801326"/>
                  <a:pt x="6743740" y="4046151"/>
                </a:cubicBezTo>
                <a:cubicBezTo>
                  <a:pt x="6726580" y="4290976"/>
                  <a:pt x="6724108" y="4543900"/>
                  <a:pt x="6743740" y="4833286"/>
                </a:cubicBezTo>
                <a:cubicBezTo>
                  <a:pt x="6464524" y="4810885"/>
                  <a:pt x="6215381" y="4843617"/>
                  <a:pt x="6001929" y="4833286"/>
                </a:cubicBezTo>
                <a:cubicBezTo>
                  <a:pt x="5788477" y="4822955"/>
                  <a:pt x="5585399" y="4818033"/>
                  <a:pt x="5462429" y="4833286"/>
                </a:cubicBezTo>
                <a:cubicBezTo>
                  <a:pt x="5339459" y="4848539"/>
                  <a:pt x="5164323" y="4838472"/>
                  <a:pt x="4990368" y="4833286"/>
                </a:cubicBezTo>
                <a:cubicBezTo>
                  <a:pt x="4816413" y="4828100"/>
                  <a:pt x="4604331" y="4854460"/>
                  <a:pt x="4450868" y="4833286"/>
                </a:cubicBezTo>
                <a:cubicBezTo>
                  <a:pt x="4297405" y="4812112"/>
                  <a:pt x="4055250" y="4861764"/>
                  <a:pt x="3776494" y="4833286"/>
                </a:cubicBezTo>
                <a:cubicBezTo>
                  <a:pt x="3497738" y="4804808"/>
                  <a:pt x="3461512" y="4853246"/>
                  <a:pt x="3304433" y="4833286"/>
                </a:cubicBezTo>
                <a:cubicBezTo>
                  <a:pt x="3147354" y="4813326"/>
                  <a:pt x="2919676" y="4823418"/>
                  <a:pt x="2630059" y="4833286"/>
                </a:cubicBezTo>
                <a:cubicBezTo>
                  <a:pt x="2340442" y="4843154"/>
                  <a:pt x="2379078" y="4835516"/>
                  <a:pt x="2157997" y="4833286"/>
                </a:cubicBezTo>
                <a:cubicBezTo>
                  <a:pt x="1936916" y="4831056"/>
                  <a:pt x="1914421" y="4851084"/>
                  <a:pt x="1685935" y="4833286"/>
                </a:cubicBezTo>
                <a:cubicBezTo>
                  <a:pt x="1457449" y="4815488"/>
                  <a:pt x="1338252" y="4817899"/>
                  <a:pt x="1213873" y="4833286"/>
                </a:cubicBezTo>
                <a:cubicBezTo>
                  <a:pt x="1089494" y="4848673"/>
                  <a:pt x="956606" y="4814021"/>
                  <a:pt x="741811" y="4833286"/>
                </a:cubicBezTo>
                <a:cubicBezTo>
                  <a:pt x="527016" y="4852551"/>
                  <a:pt x="260763" y="4831819"/>
                  <a:pt x="0" y="4833286"/>
                </a:cubicBezTo>
                <a:cubicBezTo>
                  <a:pt x="-32502" y="4526116"/>
                  <a:pt x="15084" y="4245091"/>
                  <a:pt x="0" y="4046151"/>
                </a:cubicBezTo>
                <a:cubicBezTo>
                  <a:pt x="-15084" y="3847211"/>
                  <a:pt x="3036" y="3739729"/>
                  <a:pt x="0" y="3500680"/>
                </a:cubicBezTo>
                <a:cubicBezTo>
                  <a:pt x="-3036" y="3261631"/>
                  <a:pt x="-24493" y="3087747"/>
                  <a:pt x="0" y="2858543"/>
                </a:cubicBezTo>
                <a:cubicBezTo>
                  <a:pt x="24493" y="2629339"/>
                  <a:pt x="-3224" y="2437581"/>
                  <a:pt x="0" y="2216407"/>
                </a:cubicBezTo>
                <a:cubicBezTo>
                  <a:pt x="3224" y="1995233"/>
                  <a:pt x="20691" y="1890986"/>
                  <a:pt x="0" y="1670936"/>
                </a:cubicBezTo>
                <a:cubicBezTo>
                  <a:pt x="-20691" y="1450886"/>
                  <a:pt x="9588" y="1305623"/>
                  <a:pt x="0" y="1077132"/>
                </a:cubicBezTo>
                <a:cubicBezTo>
                  <a:pt x="-9588" y="848641"/>
                  <a:pt x="36332" y="479068"/>
                  <a:pt x="0" y="0"/>
                </a:cubicBezTo>
                <a:close/>
              </a:path>
            </a:pathLst>
          </a:custGeom>
          <a:noFill/>
          <a:ln w="28575">
            <a:solidFill>
              <a:schemeClr val="tx1"/>
            </a:solidFill>
            <a:prstDash val="solid"/>
            <a:extLst>
              <a:ext uri="{C807C97D-BFC1-408E-A445-0C87EB9F89A2}">
                <ask:lineSketchStyleProps xmlns:ask="http://schemas.microsoft.com/office/drawing/2018/sketchyshapes" sd="3844312185">
                  <a:prstGeom prst="rect">
                    <a:avLst/>
                  </a:prstGeom>
                  <ask:type>
                    <ask:lineSketchFreehand/>
                  </ask:type>
                </ask:lineSketchStyleProps>
              </a:ext>
            </a:extLst>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A3F2111F-30C0-0246-791D-3F562C4C3873}"/>
              </a:ext>
            </a:extLst>
          </p:cNvPr>
          <p:cNvSpPr txBox="1"/>
          <p:nvPr/>
        </p:nvSpPr>
        <p:spPr>
          <a:xfrm>
            <a:off x="4398329" y="1258166"/>
            <a:ext cx="639541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solidFill>
                  <a:schemeClr val="accent5">
                    <a:lumMod val="60000"/>
                    <a:lumOff val="40000"/>
                  </a:schemeClr>
                </a:solidFill>
                <a:latin typeface="Century Gothic"/>
                <a:ea typeface="+mn-lt"/>
                <a:cs typeface="+mn-lt"/>
              </a:rPr>
              <a:t>Evaluate New Retail Outlet Expenses:</a:t>
            </a:r>
            <a:r>
              <a:rPr lang="en-US" sz="1500" b="1" dirty="0">
                <a:solidFill>
                  <a:srgbClr val="000000"/>
                </a:solidFill>
                <a:latin typeface="Century Gothic"/>
                <a:ea typeface="+mn-lt"/>
                <a:cs typeface="+mn-lt"/>
              </a:rPr>
              <a:t> </a:t>
            </a:r>
            <a:r>
              <a:rPr lang="en-US" sz="1500" b="1" dirty="0">
                <a:latin typeface="Century Gothic"/>
                <a:ea typeface="+mn-lt"/>
                <a:cs typeface="+mn-lt"/>
              </a:rPr>
              <a:t>Assess costs associated with the new retail outlet and explore cost-reduction strategies (e.g., relocating to a lower-rent location, renegotiating leases, optimizing staffing, targeted marketing).</a:t>
            </a:r>
            <a:endParaRPr lang="en-US" sz="1500" b="1">
              <a:latin typeface="Century Gothic"/>
            </a:endParaRPr>
          </a:p>
          <a:p>
            <a:r>
              <a:rPr lang="en-US" sz="1500" b="1" dirty="0">
                <a:solidFill>
                  <a:schemeClr val="accent4"/>
                </a:solidFill>
                <a:latin typeface="Century Gothic"/>
                <a:ea typeface="+mn-lt"/>
                <a:cs typeface="+mn-lt"/>
              </a:rPr>
              <a:t>Allocate Resources to Manufacturing Optimization: </a:t>
            </a:r>
            <a:r>
              <a:rPr lang="en-US" sz="1500" b="1" dirty="0">
                <a:latin typeface="Century Gothic"/>
                <a:ea typeface="+mn-lt"/>
                <a:cs typeface="+mn-lt"/>
              </a:rPr>
              <a:t>Reallocate saved retail store expenses toward optimizing manufacturing costs for competitive pricing.</a:t>
            </a:r>
          </a:p>
          <a:p>
            <a:r>
              <a:rPr lang="en-US" sz="1500" b="1" dirty="0">
                <a:solidFill>
                  <a:schemeClr val="accent2"/>
                </a:solidFill>
                <a:latin typeface="Century Gothic"/>
                <a:ea typeface="+mn-lt"/>
                <a:cs typeface="+mn-lt"/>
              </a:rPr>
              <a:t>Focus on Top-Performing Products:</a:t>
            </a:r>
            <a:r>
              <a:rPr lang="en-US" sz="1500" b="1" dirty="0">
                <a:latin typeface="Century Gothic"/>
                <a:ea typeface="+mn-lt"/>
                <a:cs typeface="+mn-lt"/>
              </a:rPr>
              <a:t> Offer promotions, competitive pricing, and exclusive deals for high-demand products identified in online marketplace analysis.</a:t>
            </a:r>
            <a:endParaRPr lang="en-US" sz="1500" b="1">
              <a:latin typeface="Century Gothic"/>
            </a:endParaRPr>
          </a:p>
          <a:p>
            <a:r>
              <a:rPr lang="en-US" sz="1500" b="1" dirty="0">
                <a:solidFill>
                  <a:schemeClr val="accent6"/>
                </a:solidFill>
                <a:latin typeface="Century Gothic"/>
                <a:ea typeface="+mn-lt"/>
                <a:cs typeface="+mn-lt"/>
              </a:rPr>
              <a:t>Highlight In-House Manufactured Products:</a:t>
            </a:r>
            <a:r>
              <a:rPr lang="en-US" sz="1500" b="1" dirty="0">
                <a:latin typeface="Century Gothic"/>
                <a:ea typeface="+mn-lt"/>
                <a:cs typeface="+mn-lt"/>
              </a:rPr>
              <a:t> Capitalize on unique features, quality, and value proposition to gain a competitive edge.</a:t>
            </a:r>
            <a:endParaRPr lang="en-US" sz="1500" b="1">
              <a:latin typeface="Century Gothic"/>
            </a:endParaRPr>
          </a:p>
          <a:p>
            <a:r>
              <a:rPr lang="en-US" sz="1500" b="1" dirty="0">
                <a:solidFill>
                  <a:srgbClr val="7030A0"/>
                </a:solidFill>
                <a:latin typeface="Century Gothic"/>
                <a:ea typeface="+mn-lt"/>
                <a:cs typeface="+mn-lt"/>
              </a:rPr>
              <a:t>Implement Targeted Sales Strategies:</a:t>
            </a:r>
            <a:r>
              <a:rPr lang="en-US" sz="1500" b="1" dirty="0">
                <a:latin typeface="Century Gothic"/>
                <a:ea typeface="+mn-lt"/>
                <a:cs typeface="+mn-lt"/>
              </a:rPr>
              <a:t> During peak demand (e.g., March), use promotions, discounts, and bundled deals to attract customers.</a:t>
            </a:r>
            <a:endParaRPr lang="en-US" sz="1500" b="1">
              <a:latin typeface="Century Gothic"/>
            </a:endParaRPr>
          </a:p>
          <a:p>
            <a:r>
              <a:rPr lang="en-US" sz="1500" b="1" dirty="0">
                <a:solidFill>
                  <a:srgbClr val="38C7A3"/>
                </a:solidFill>
                <a:latin typeface="Century Gothic"/>
                <a:ea typeface="+mn-lt"/>
                <a:cs typeface="+mn-lt"/>
              </a:rPr>
              <a:t>Optimize Stock Levels: </a:t>
            </a:r>
            <a:r>
              <a:rPr lang="en-US" sz="1500" b="1" dirty="0">
                <a:latin typeface="Century Gothic"/>
                <a:ea typeface="+mn-lt"/>
                <a:cs typeface="+mn-lt"/>
              </a:rPr>
              <a:t>Align stock levels with yearly sales trends to avoid overstocking and reduce excess inventory costs.</a:t>
            </a:r>
            <a:endParaRPr lang="en-US" sz="1500" b="1" dirty="0">
              <a:latin typeface="Century Gothic"/>
            </a:endParaRPr>
          </a:p>
        </p:txBody>
      </p:sp>
      <p:pic>
        <p:nvPicPr>
          <p:cNvPr id="13" name="Picture 12" descr="Thankyou sign trendy vector icon ...">
            <a:extLst>
              <a:ext uri="{FF2B5EF4-FFF2-40B4-BE49-F238E27FC236}">
                <a16:creationId xmlns:a16="http://schemas.microsoft.com/office/drawing/2014/main" id="{253C1ABE-73FF-44A3-176E-CA9D8B9EB61C}"/>
              </a:ext>
            </a:extLst>
          </p:cNvPr>
          <p:cNvPicPr>
            <a:picLocks noChangeAspect="1"/>
          </p:cNvPicPr>
          <p:nvPr/>
        </p:nvPicPr>
        <p:blipFill rotWithShape="1">
          <a:blip r:embed="rId3"/>
          <a:srcRect l="8962" t="22546" r="8962" b="21164"/>
          <a:stretch/>
        </p:blipFill>
        <p:spPr>
          <a:xfrm>
            <a:off x="9362393" y="5504651"/>
            <a:ext cx="1891967" cy="1159222"/>
          </a:xfrm>
          <a:prstGeom prst="rect">
            <a:avLst/>
          </a:prstGeom>
        </p:spPr>
      </p:pic>
      <p:sp>
        <p:nvSpPr>
          <p:cNvPr id="3" name="Slide Number Placeholder 2">
            <a:extLst>
              <a:ext uri="{FF2B5EF4-FFF2-40B4-BE49-F238E27FC236}">
                <a16:creationId xmlns:a16="http://schemas.microsoft.com/office/drawing/2014/main" id="{B696C650-DD2F-9F31-ABDF-5CCFB8D4920C}"/>
              </a:ext>
            </a:extLst>
          </p:cNvPr>
          <p:cNvSpPr>
            <a:spLocks noGrp="1"/>
          </p:cNvSpPr>
          <p:nvPr>
            <p:ph type="sldNum" sz="quarter" idx="12"/>
          </p:nvPr>
        </p:nvSpPr>
        <p:spPr/>
        <p:txBody>
          <a:bodyPr/>
          <a:lstStyle/>
          <a:p>
            <a:fld id="{48F63A3B-78C7-47BE-AE5E-E10140E04643}" type="slidenum">
              <a:rPr lang="en-US" dirty="0"/>
              <a:t>11</a:t>
            </a:fld>
            <a:endParaRPr lang="en-US"/>
          </a:p>
        </p:txBody>
      </p:sp>
    </p:spTree>
    <p:extLst>
      <p:ext uri="{BB962C8B-B14F-4D97-AF65-F5344CB8AC3E}">
        <p14:creationId xmlns:p14="http://schemas.microsoft.com/office/powerpoint/2010/main" val="180714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0" name="Rectangle 269">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7" name="Picture 256">
            <a:extLst>
              <a:ext uri="{FF2B5EF4-FFF2-40B4-BE49-F238E27FC236}">
                <a16:creationId xmlns:a16="http://schemas.microsoft.com/office/drawing/2014/main" id="{2A9672FB-D43D-1E90-EE3C-0C52181B12BE}"/>
              </a:ext>
            </a:extLst>
          </p:cNvPr>
          <p:cNvPicPr>
            <a:picLocks noChangeAspect="1"/>
          </p:cNvPicPr>
          <p:nvPr/>
        </p:nvPicPr>
        <p:blipFill rotWithShape="1">
          <a:blip r:embed="rId2"/>
          <a:srcRect t="-887" r="725" b="2428"/>
          <a:stretch/>
        </p:blipFill>
        <p:spPr>
          <a:xfrm>
            <a:off x="644337" y="1315036"/>
            <a:ext cx="4455571" cy="4702843"/>
          </a:xfrm>
          <a:prstGeom prst="rect">
            <a:avLst/>
          </a:prstGeom>
        </p:spPr>
      </p:pic>
      <p:sp>
        <p:nvSpPr>
          <p:cNvPr id="258" name="TextBox 257">
            <a:extLst>
              <a:ext uri="{FF2B5EF4-FFF2-40B4-BE49-F238E27FC236}">
                <a16:creationId xmlns:a16="http://schemas.microsoft.com/office/drawing/2014/main" id="{2700B4BD-4E87-A1AE-AED0-F9EA5CB8A179}"/>
              </a:ext>
            </a:extLst>
          </p:cNvPr>
          <p:cNvSpPr txBox="1"/>
          <p:nvPr/>
        </p:nvSpPr>
        <p:spPr>
          <a:xfrm>
            <a:off x="645457" y="510989"/>
            <a:ext cx="31690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cap="all">
                <a:solidFill>
                  <a:srgbClr val="4D514D"/>
                </a:solidFill>
                <a:latin typeface="Century Gothic"/>
              </a:rPr>
              <a:t>Project Flow</a:t>
            </a:r>
            <a:endParaRPr lang="en-US" sz="2800"/>
          </a:p>
        </p:txBody>
      </p:sp>
      <p:pic>
        <p:nvPicPr>
          <p:cNvPr id="259" name="Picture 258" descr="Free Interior of modern flat with kitchen counter with wooden cabinets placed near sofa bar counter and table with chairs at home Stock Photo">
            <a:extLst>
              <a:ext uri="{FF2B5EF4-FFF2-40B4-BE49-F238E27FC236}">
                <a16:creationId xmlns:a16="http://schemas.microsoft.com/office/drawing/2014/main" id="{931D99AF-9554-6BF7-C939-09D1A776C728}"/>
              </a:ext>
            </a:extLst>
          </p:cNvPr>
          <p:cNvPicPr>
            <a:picLocks noChangeAspect="1"/>
          </p:cNvPicPr>
          <p:nvPr/>
        </p:nvPicPr>
        <p:blipFill>
          <a:blip r:embed="rId3"/>
          <a:stretch>
            <a:fillRect/>
          </a:stretch>
        </p:blipFill>
        <p:spPr>
          <a:xfrm>
            <a:off x="5810761" y="1546132"/>
            <a:ext cx="5672825" cy="4246978"/>
          </a:xfrm>
          <a:prstGeom prst="rect">
            <a:avLst/>
          </a:prstGeom>
        </p:spPr>
      </p:pic>
      <p:pic>
        <p:nvPicPr>
          <p:cNvPr id="263" name="Picture 262" descr="Vertical Line PNG Transparent Images - PNG All">
            <a:extLst>
              <a:ext uri="{FF2B5EF4-FFF2-40B4-BE49-F238E27FC236}">
                <a16:creationId xmlns:a16="http://schemas.microsoft.com/office/drawing/2014/main" id="{622CB624-8128-A3A6-8603-7558681DDFAB}"/>
              </a:ext>
            </a:extLst>
          </p:cNvPr>
          <p:cNvPicPr>
            <a:picLocks noChangeAspect="1"/>
          </p:cNvPicPr>
          <p:nvPr/>
        </p:nvPicPr>
        <p:blipFill rotWithShape="1">
          <a:blip r:embed="rId4"/>
          <a:srcRect l="309" t="8450" b="9331"/>
          <a:stretch/>
        </p:blipFill>
        <p:spPr>
          <a:xfrm rot="10800000">
            <a:off x="10918989" y="3775417"/>
            <a:ext cx="1424375" cy="2432810"/>
          </a:xfrm>
          <a:prstGeom prst="rect">
            <a:avLst/>
          </a:prstGeom>
        </p:spPr>
      </p:pic>
      <p:pic>
        <p:nvPicPr>
          <p:cNvPr id="266" name="Picture 265" descr="Vertical Line PNG Transparent Images - PNG All">
            <a:extLst>
              <a:ext uri="{FF2B5EF4-FFF2-40B4-BE49-F238E27FC236}">
                <a16:creationId xmlns:a16="http://schemas.microsoft.com/office/drawing/2014/main" id="{791AF1BA-D54B-0A38-5146-D663451136E3}"/>
              </a:ext>
            </a:extLst>
          </p:cNvPr>
          <p:cNvPicPr>
            <a:picLocks noChangeAspect="1"/>
          </p:cNvPicPr>
          <p:nvPr/>
        </p:nvPicPr>
        <p:blipFill rotWithShape="1">
          <a:blip r:embed="rId4"/>
          <a:srcRect l="309" t="8450" b="9331"/>
          <a:stretch/>
        </p:blipFill>
        <p:spPr>
          <a:xfrm rot="16200000">
            <a:off x="9446330" y="4451034"/>
            <a:ext cx="1780315" cy="3028755"/>
          </a:xfrm>
          <a:prstGeom prst="rect">
            <a:avLst/>
          </a:prstGeom>
        </p:spPr>
      </p:pic>
      <p:sp>
        <p:nvSpPr>
          <p:cNvPr id="2" name="Slide Number Placeholder 1">
            <a:extLst>
              <a:ext uri="{FF2B5EF4-FFF2-40B4-BE49-F238E27FC236}">
                <a16:creationId xmlns:a16="http://schemas.microsoft.com/office/drawing/2014/main" id="{C9F8B11F-3395-C73E-923B-2C8004EBF86D}"/>
              </a:ext>
            </a:extLst>
          </p:cNvPr>
          <p:cNvSpPr>
            <a:spLocks noGrp="1"/>
          </p:cNvSpPr>
          <p:nvPr>
            <p:ph type="sldNum" sz="quarter" idx="12"/>
          </p:nvPr>
        </p:nvSpPr>
        <p:spPr/>
        <p:txBody>
          <a:bodyPr/>
          <a:lstStyle/>
          <a:p>
            <a:fld id="{48F63A3B-78C7-47BE-AE5E-E10140E04643}" type="slidenum">
              <a:rPr lang="en-US" dirty="0"/>
              <a:t>2</a:t>
            </a:fld>
            <a:endParaRPr lang="en-US"/>
          </a:p>
        </p:txBody>
      </p:sp>
    </p:spTree>
    <p:extLst>
      <p:ext uri="{BB962C8B-B14F-4D97-AF65-F5344CB8AC3E}">
        <p14:creationId xmlns:p14="http://schemas.microsoft.com/office/powerpoint/2010/main" val="739660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0510-8774-0AC5-9B0D-C22A6A7C779C}"/>
              </a:ext>
            </a:extLst>
          </p:cNvPr>
          <p:cNvSpPr>
            <a:spLocks noGrp="1"/>
          </p:cNvSpPr>
          <p:nvPr>
            <p:ph type="title"/>
          </p:nvPr>
        </p:nvSpPr>
        <p:spPr>
          <a:xfrm>
            <a:off x="634285" y="322195"/>
            <a:ext cx="10515600" cy="1325563"/>
          </a:xfrm>
        </p:spPr>
        <p:txBody>
          <a:bodyPr>
            <a:normAutofit/>
          </a:bodyPr>
          <a:lstStyle/>
          <a:p>
            <a:r>
              <a:rPr lang="en-US" sz="2800" b="1" u="sng" cap="all">
                <a:solidFill>
                  <a:schemeClr val="tx1">
                    <a:lumMod val="65000"/>
                    <a:lumOff val="35000"/>
                  </a:schemeClr>
                </a:solidFill>
                <a:latin typeface="Century Gothic"/>
                <a:ea typeface="+mj-lt"/>
                <a:cs typeface="+mj-lt"/>
              </a:rPr>
              <a:t>ORGANIZATION BACKGROUND</a:t>
            </a:r>
            <a:endParaRPr lang="en-US" sz="2800">
              <a:solidFill>
                <a:schemeClr val="tx1">
                  <a:lumMod val="65000"/>
                  <a:lumOff val="35000"/>
                </a:schemeClr>
              </a:solidFill>
              <a:latin typeface="Century Gothic"/>
            </a:endParaRPr>
          </a:p>
        </p:txBody>
      </p:sp>
      <p:sp>
        <p:nvSpPr>
          <p:cNvPr id="6" name="TextBox 5">
            <a:extLst>
              <a:ext uri="{FF2B5EF4-FFF2-40B4-BE49-F238E27FC236}">
                <a16:creationId xmlns:a16="http://schemas.microsoft.com/office/drawing/2014/main" id="{7DBD3683-4D36-5873-BF2D-8EA68256CF8A}"/>
              </a:ext>
            </a:extLst>
          </p:cNvPr>
          <p:cNvSpPr txBox="1"/>
          <p:nvPr/>
        </p:nvSpPr>
        <p:spPr>
          <a:xfrm>
            <a:off x="632332" y="1397084"/>
            <a:ext cx="634556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228600">
              <a:buFont typeface="Arial,Sans-Serif"/>
              <a:buChar char="•"/>
            </a:pPr>
            <a:r>
              <a:rPr lang="en-US" sz="1500" dirty="0">
                <a:latin typeface="Century Gothic"/>
                <a:cs typeface="Arial"/>
              </a:rPr>
              <a:t>The firm, established in 1987 is a renowned  </a:t>
            </a:r>
            <a:r>
              <a:rPr lang="en-US" sz="1500" b="1" dirty="0">
                <a:latin typeface="Century Gothic"/>
                <a:cs typeface="Arial"/>
              </a:rPr>
              <a:t>(B2C) furniture firm</a:t>
            </a:r>
            <a:r>
              <a:rPr lang="en-US" sz="1500" dirty="0">
                <a:latin typeface="Century Gothic"/>
                <a:cs typeface="Arial"/>
              </a:rPr>
              <a:t> in Kanpur. Their product range spans from classroom furnishings to modular kitchens and living room furniture.</a:t>
            </a:r>
            <a:endParaRPr lang="en-US" sz="1500">
              <a:latin typeface="Century Gothic"/>
            </a:endParaRPr>
          </a:p>
          <a:p>
            <a:pPr marL="114300"/>
            <a:endParaRPr lang="en-US" sz="1500" dirty="0">
              <a:latin typeface="Century Gothic"/>
              <a:cs typeface="Arial"/>
            </a:endParaRPr>
          </a:p>
          <a:p>
            <a:pPr marL="342900" indent="-228600">
              <a:buFont typeface="Arial,Sans-Serif"/>
              <a:buChar char="•"/>
            </a:pPr>
            <a:r>
              <a:rPr lang="en-US" sz="1500" dirty="0">
                <a:latin typeface="Century Gothic"/>
                <a:cs typeface="Arial"/>
              </a:rPr>
              <a:t> It has </a:t>
            </a:r>
            <a:r>
              <a:rPr lang="en-US" sz="1500" b="1" dirty="0">
                <a:latin typeface="Century Gothic"/>
                <a:cs typeface="Arial"/>
              </a:rPr>
              <a:t>two key sales channels </a:t>
            </a:r>
            <a:r>
              <a:rPr lang="en-US" sz="1500" dirty="0">
                <a:latin typeface="Century Gothic"/>
                <a:cs typeface="Arial"/>
              </a:rPr>
              <a:t>– retail outlets and the gem portal for government-based tenders. ​​​</a:t>
            </a:r>
            <a:endParaRPr lang="en-US" sz="1500">
              <a:latin typeface="Century Gothic"/>
            </a:endParaRPr>
          </a:p>
          <a:p>
            <a:pPr marL="114300"/>
            <a:endParaRPr lang="en-US" sz="1500" dirty="0">
              <a:latin typeface="Century Gothic"/>
              <a:cs typeface="Arial"/>
            </a:endParaRPr>
          </a:p>
          <a:p>
            <a:pPr marL="342900" indent="-228600">
              <a:buFont typeface="Arial,Sans-Serif"/>
              <a:buChar char="•"/>
            </a:pPr>
            <a:r>
              <a:rPr lang="en-US" sz="1500" dirty="0">
                <a:latin typeface="Century Gothic"/>
                <a:cs typeface="Arial"/>
              </a:rPr>
              <a:t>It's clientele include </a:t>
            </a:r>
            <a:r>
              <a:rPr lang="en-US" sz="1500" b="1" dirty="0">
                <a:latin typeface="Century Gothic"/>
                <a:cs typeface="Arial"/>
              </a:rPr>
              <a:t>institutions like medical colleges and IITs</a:t>
            </a:r>
            <a:r>
              <a:rPr lang="en-US" sz="1500" dirty="0">
                <a:latin typeface="Century Gothic"/>
                <a:cs typeface="Arial"/>
              </a:rPr>
              <a:t>, making it a trusted provider of quality furniture.​​​</a:t>
            </a:r>
          </a:p>
          <a:p>
            <a:pPr marL="114300"/>
            <a:endParaRPr lang="en-US" sz="1500" dirty="0">
              <a:latin typeface="Century Gothic"/>
              <a:cs typeface="Arial"/>
            </a:endParaRPr>
          </a:p>
          <a:p>
            <a:pPr marL="342900" indent="-228600">
              <a:buFont typeface="Arial,Sans-Serif"/>
              <a:buChar char="•"/>
            </a:pPr>
            <a:r>
              <a:rPr lang="en-US" sz="1500" dirty="0">
                <a:latin typeface="Century Gothic"/>
                <a:cs typeface="Arial"/>
              </a:rPr>
              <a:t>The firm deals in </a:t>
            </a:r>
            <a:r>
              <a:rPr lang="en-US" sz="1500" b="1" dirty="0">
                <a:latin typeface="Century Gothic"/>
                <a:cs typeface="Arial"/>
              </a:rPr>
              <a:t>both in-house manufactured furniture and branded products</a:t>
            </a:r>
            <a:r>
              <a:rPr lang="en-US" sz="1500" dirty="0">
                <a:latin typeface="Century Gothic"/>
                <a:cs typeface="Arial"/>
              </a:rPr>
              <a:t> from international brands like </a:t>
            </a:r>
            <a:r>
              <a:rPr lang="en-US" sz="1500" dirty="0" err="1">
                <a:latin typeface="Century Gothic"/>
                <a:cs typeface="Arial"/>
              </a:rPr>
              <a:t>Spacewood</a:t>
            </a:r>
            <a:r>
              <a:rPr lang="en-US" sz="1500" dirty="0">
                <a:latin typeface="Century Gothic"/>
                <a:cs typeface="Arial"/>
              </a:rPr>
              <a:t> and </a:t>
            </a:r>
            <a:r>
              <a:rPr lang="en-US" sz="1500" dirty="0" err="1">
                <a:latin typeface="Century Gothic"/>
                <a:cs typeface="Arial"/>
              </a:rPr>
              <a:t>Kurlon</a:t>
            </a:r>
            <a:r>
              <a:rPr lang="en-US" sz="1500" dirty="0">
                <a:latin typeface="Century Gothic"/>
                <a:cs typeface="Arial"/>
              </a:rPr>
              <a:t> based on  customer preferences.​​​</a:t>
            </a:r>
            <a:endParaRPr lang="en-US" dirty="0"/>
          </a:p>
          <a:p>
            <a:pPr marL="114300"/>
            <a:endParaRPr lang="en-US" sz="1500" dirty="0">
              <a:latin typeface="Century Gothic"/>
              <a:cs typeface="Arial"/>
            </a:endParaRPr>
          </a:p>
          <a:p>
            <a:pPr marL="342900" indent="-228600">
              <a:buFont typeface="Arial,Sans-Serif"/>
              <a:buChar char="•"/>
            </a:pPr>
            <a:r>
              <a:rPr lang="en-US" sz="1500" dirty="0">
                <a:latin typeface="Century Gothic"/>
                <a:cs typeface="Arial"/>
              </a:rPr>
              <a:t> Their services include </a:t>
            </a:r>
            <a:r>
              <a:rPr lang="en-US" sz="1500" b="1" dirty="0">
                <a:latin typeface="Century Gothic"/>
                <a:cs typeface="Arial"/>
              </a:rPr>
              <a:t>customization options, expert advice on furniture selection, efficient delivery services, and after-sales support</a:t>
            </a:r>
            <a:r>
              <a:rPr lang="en-US" sz="1500" dirty="0">
                <a:latin typeface="Century Gothic"/>
                <a:cs typeface="Arial"/>
              </a:rPr>
              <a:t> to ensure a seamless experience for their clients. </a:t>
            </a:r>
          </a:p>
        </p:txBody>
      </p:sp>
      <p:pic>
        <p:nvPicPr>
          <p:cNvPr id="5" name="Picture 4" descr="Photo">
            <a:extLst>
              <a:ext uri="{FF2B5EF4-FFF2-40B4-BE49-F238E27FC236}">
                <a16:creationId xmlns:a16="http://schemas.microsoft.com/office/drawing/2014/main" id="{B908AE5D-538E-9379-3B6E-B20D04096E02}"/>
              </a:ext>
            </a:extLst>
          </p:cNvPr>
          <p:cNvPicPr>
            <a:picLocks noChangeAspect="1"/>
          </p:cNvPicPr>
          <p:nvPr/>
        </p:nvPicPr>
        <p:blipFill rotWithShape="1">
          <a:blip r:embed="rId2"/>
          <a:srcRect l="5293" r="12778" b="-5"/>
          <a:stretch/>
        </p:blipFill>
        <p:spPr>
          <a:xfrm>
            <a:off x="6980973" y="544277"/>
            <a:ext cx="2302990" cy="2199902"/>
          </a:xfrm>
          <a:custGeom>
            <a:avLst/>
            <a:gdLst/>
            <a:ahLst/>
            <a:cxnLst/>
            <a:rect l="l" t="t" r="r" b="b"/>
            <a:pathLst>
              <a:path w="2757736" h="2524633">
                <a:moveTo>
                  <a:pt x="21123" y="0"/>
                </a:moveTo>
                <a:lnTo>
                  <a:pt x="2731055" y="0"/>
                </a:lnTo>
                <a:lnTo>
                  <a:pt x="2730838" y="5093"/>
                </a:lnTo>
                <a:cubicBezTo>
                  <a:pt x="2730487" y="45377"/>
                  <a:pt x="2732295" y="85646"/>
                  <a:pt x="2738658" y="125789"/>
                </a:cubicBezTo>
                <a:cubicBezTo>
                  <a:pt x="2756621" y="238377"/>
                  <a:pt x="2761924" y="352450"/>
                  <a:pt x="2754463" y="466085"/>
                </a:cubicBezTo>
                <a:cubicBezTo>
                  <a:pt x="2744150" y="620982"/>
                  <a:pt x="2730085" y="775628"/>
                  <a:pt x="2725799" y="930904"/>
                </a:cubicBezTo>
                <a:cubicBezTo>
                  <a:pt x="2721780" y="1082146"/>
                  <a:pt x="2734774" y="1233389"/>
                  <a:pt x="2744685" y="1383875"/>
                </a:cubicBezTo>
                <a:cubicBezTo>
                  <a:pt x="2759152" y="1603429"/>
                  <a:pt x="2748838" y="1823108"/>
                  <a:pt x="2739863" y="2042788"/>
                </a:cubicBezTo>
                <a:cubicBezTo>
                  <a:pt x="2736448" y="2125925"/>
                  <a:pt x="2737930" y="2209061"/>
                  <a:pt x="2740205" y="2292197"/>
                </a:cubicBezTo>
                <a:lnTo>
                  <a:pt x="2744484" y="2501376"/>
                </a:lnTo>
                <a:lnTo>
                  <a:pt x="2513574" y="2517337"/>
                </a:lnTo>
                <a:cubicBezTo>
                  <a:pt x="2415696" y="2521959"/>
                  <a:pt x="2317754" y="2524358"/>
                  <a:pt x="2219717" y="2524288"/>
                </a:cubicBezTo>
                <a:cubicBezTo>
                  <a:pt x="2139473" y="2526009"/>
                  <a:pt x="2059213" y="2521297"/>
                  <a:pt x="1979578" y="2510176"/>
                </a:cubicBezTo>
                <a:cubicBezTo>
                  <a:pt x="1865287" y="2491406"/>
                  <a:pt x="1749852" y="2477294"/>
                  <a:pt x="1633783" y="2489008"/>
                </a:cubicBezTo>
                <a:cubicBezTo>
                  <a:pt x="1553779" y="2497192"/>
                  <a:pt x="1473902" y="2501991"/>
                  <a:pt x="1393517" y="2501709"/>
                </a:cubicBezTo>
                <a:cubicBezTo>
                  <a:pt x="1208744" y="2501709"/>
                  <a:pt x="1023847" y="2500016"/>
                  <a:pt x="839074" y="2503543"/>
                </a:cubicBezTo>
                <a:cubicBezTo>
                  <a:pt x="674622" y="2506648"/>
                  <a:pt x="510804" y="2513421"/>
                  <a:pt x="346224" y="2496346"/>
                </a:cubicBezTo>
                <a:cubicBezTo>
                  <a:pt x="285491" y="2490066"/>
                  <a:pt x="224679" y="2485859"/>
                  <a:pt x="163814" y="2483127"/>
                </a:cubicBezTo>
                <a:lnTo>
                  <a:pt x="18517" y="2479653"/>
                </a:lnTo>
                <a:lnTo>
                  <a:pt x="18260" y="2465175"/>
                </a:lnTo>
                <a:cubicBezTo>
                  <a:pt x="17160" y="2423362"/>
                  <a:pt x="16458" y="2381580"/>
                  <a:pt x="22836" y="2339990"/>
                </a:cubicBezTo>
                <a:cubicBezTo>
                  <a:pt x="31895" y="2273000"/>
                  <a:pt x="32239" y="2205116"/>
                  <a:pt x="23857" y="2138036"/>
                </a:cubicBezTo>
                <a:cubicBezTo>
                  <a:pt x="8778" y="2011225"/>
                  <a:pt x="9721" y="1883023"/>
                  <a:pt x="26663" y="1756454"/>
                </a:cubicBezTo>
                <a:cubicBezTo>
                  <a:pt x="37125" y="1682587"/>
                  <a:pt x="43121" y="1606552"/>
                  <a:pt x="24367" y="1534088"/>
                </a:cubicBezTo>
                <a:cubicBezTo>
                  <a:pt x="-19775" y="1363773"/>
                  <a:pt x="5996" y="1193203"/>
                  <a:pt x="24367" y="1023781"/>
                </a:cubicBezTo>
                <a:cubicBezTo>
                  <a:pt x="35530" y="932794"/>
                  <a:pt x="35786" y="840798"/>
                  <a:pt x="25133" y="749747"/>
                </a:cubicBezTo>
                <a:cubicBezTo>
                  <a:pt x="6226" y="615268"/>
                  <a:pt x="2577" y="479090"/>
                  <a:pt x="14289" y="343797"/>
                </a:cubicBezTo>
                <a:cubicBezTo>
                  <a:pt x="24877" y="233188"/>
                  <a:pt x="35339" y="122324"/>
                  <a:pt x="22581" y="10822"/>
                </a:cubicBezTo>
                <a:close/>
              </a:path>
            </a:pathLst>
          </a:custGeom>
        </p:spPr>
      </p:pic>
      <p:pic>
        <p:nvPicPr>
          <p:cNvPr id="11" name="Picture 10" descr="Photo">
            <a:extLst>
              <a:ext uri="{FF2B5EF4-FFF2-40B4-BE49-F238E27FC236}">
                <a16:creationId xmlns:a16="http://schemas.microsoft.com/office/drawing/2014/main" id="{934ADD85-E7D9-5369-93B7-1ACB25C3C365}"/>
              </a:ext>
            </a:extLst>
          </p:cNvPr>
          <p:cNvPicPr>
            <a:picLocks noChangeAspect="1"/>
          </p:cNvPicPr>
          <p:nvPr/>
        </p:nvPicPr>
        <p:blipFill rotWithShape="1">
          <a:blip r:embed="rId3"/>
          <a:srcRect l="7534" t="1961" r="12418" b="-2451"/>
          <a:stretch/>
        </p:blipFill>
        <p:spPr>
          <a:xfrm>
            <a:off x="9463412" y="531840"/>
            <a:ext cx="2324950" cy="2199307"/>
          </a:xfrm>
          <a:custGeom>
            <a:avLst/>
            <a:gdLst/>
            <a:ahLst/>
            <a:cxnLst/>
            <a:rect l="l" t="t" r="r" b="b"/>
            <a:pathLst>
              <a:path w="2852627" h="2520152">
                <a:moveTo>
                  <a:pt x="10064" y="0"/>
                </a:moveTo>
                <a:lnTo>
                  <a:pt x="2852627" y="0"/>
                </a:lnTo>
                <a:lnTo>
                  <a:pt x="2852627" y="2486586"/>
                </a:lnTo>
                <a:lnTo>
                  <a:pt x="2722923" y="2488164"/>
                </a:lnTo>
                <a:cubicBezTo>
                  <a:pt x="2674488" y="2490004"/>
                  <a:pt x="2626073" y="2493170"/>
                  <a:pt x="2577690" y="2497898"/>
                </a:cubicBezTo>
                <a:cubicBezTo>
                  <a:pt x="2399458" y="2512970"/>
                  <a:pt x="2220528" y="2515143"/>
                  <a:pt x="2042042" y="2504390"/>
                </a:cubicBezTo>
                <a:cubicBezTo>
                  <a:pt x="1880764" y="2496911"/>
                  <a:pt x="1719740" y="2478563"/>
                  <a:pt x="1558080" y="2494228"/>
                </a:cubicBezTo>
                <a:cubicBezTo>
                  <a:pt x="1502460" y="2499592"/>
                  <a:pt x="1447854" y="2512575"/>
                  <a:pt x="1391850" y="2515538"/>
                </a:cubicBezTo>
                <a:cubicBezTo>
                  <a:pt x="1129488" y="2529651"/>
                  <a:pt x="868014" y="2508482"/>
                  <a:pt x="606540" y="2491124"/>
                </a:cubicBezTo>
                <a:cubicBezTo>
                  <a:pt x="511296" y="2484774"/>
                  <a:pt x="416054" y="2477012"/>
                  <a:pt x="320810" y="2494370"/>
                </a:cubicBezTo>
                <a:cubicBezTo>
                  <a:pt x="240438" y="2508129"/>
                  <a:pt x="158860" y="2510966"/>
                  <a:pt x="77878" y="2502837"/>
                </a:cubicBezTo>
                <a:lnTo>
                  <a:pt x="9154" y="2498029"/>
                </a:lnTo>
                <a:lnTo>
                  <a:pt x="8320" y="2462991"/>
                </a:lnTo>
                <a:cubicBezTo>
                  <a:pt x="6579" y="2338090"/>
                  <a:pt x="-9495" y="2212684"/>
                  <a:pt x="8320" y="2088414"/>
                </a:cubicBezTo>
                <a:cubicBezTo>
                  <a:pt x="37454" y="1869137"/>
                  <a:pt x="41459" y="1647554"/>
                  <a:pt x="20242" y="1427484"/>
                </a:cubicBezTo>
                <a:cubicBezTo>
                  <a:pt x="-386" y="1179282"/>
                  <a:pt x="-1860" y="930008"/>
                  <a:pt x="15822" y="681605"/>
                </a:cubicBezTo>
                <a:cubicBezTo>
                  <a:pt x="28413" y="497593"/>
                  <a:pt x="37789" y="313203"/>
                  <a:pt x="26537" y="128561"/>
                </a:cubicBezTo>
                <a:cubicBezTo>
                  <a:pt x="24327" y="93208"/>
                  <a:pt x="18400" y="58296"/>
                  <a:pt x="12757" y="23416"/>
                </a:cubicBezTo>
                <a:close/>
              </a:path>
            </a:pathLst>
          </a:custGeom>
        </p:spPr>
      </p:pic>
      <p:pic>
        <p:nvPicPr>
          <p:cNvPr id="13" name="Picture 12" descr="Modern Amenities in Opposite KDA Secretary House,Kanpur - Best Furniture  Dealers in Kanpur - Justdial">
            <a:extLst>
              <a:ext uri="{FF2B5EF4-FFF2-40B4-BE49-F238E27FC236}">
                <a16:creationId xmlns:a16="http://schemas.microsoft.com/office/drawing/2014/main" id="{103962F2-56F2-BAD9-BDE4-C7993D3BC70F}"/>
              </a:ext>
            </a:extLst>
          </p:cNvPr>
          <p:cNvPicPr>
            <a:picLocks noChangeAspect="1"/>
          </p:cNvPicPr>
          <p:nvPr/>
        </p:nvPicPr>
        <p:blipFill rotWithShape="1">
          <a:blip r:embed="rId4"/>
          <a:srcRect l="1689" t="25703" r="-1689" b="3002"/>
          <a:stretch/>
        </p:blipFill>
        <p:spPr>
          <a:xfrm>
            <a:off x="6985141" y="2778733"/>
            <a:ext cx="4949592" cy="3456317"/>
          </a:xfrm>
          <a:custGeom>
            <a:avLst/>
            <a:gdLst/>
            <a:ahLst/>
            <a:cxnLst/>
            <a:rect l="l" t="t" r="r" b="b"/>
            <a:pathLst>
              <a:path w="5803299" h="4141924">
                <a:moveTo>
                  <a:pt x="4086182" y="1329"/>
                </a:moveTo>
                <a:cubicBezTo>
                  <a:pt x="4156698" y="-1238"/>
                  <a:pt x="4227324" y="-85"/>
                  <a:pt x="4297823" y="4799"/>
                </a:cubicBezTo>
                <a:cubicBezTo>
                  <a:pt x="4587107" y="19899"/>
                  <a:pt x="4876647" y="16089"/>
                  <a:pt x="5166059" y="27661"/>
                </a:cubicBezTo>
                <a:cubicBezTo>
                  <a:pt x="5261555" y="31612"/>
                  <a:pt x="5356545" y="10444"/>
                  <a:pt x="5451787" y="9315"/>
                </a:cubicBezTo>
                <a:cubicBezTo>
                  <a:pt x="5565889" y="7904"/>
                  <a:pt x="5680275" y="12949"/>
                  <a:pt x="5794837" y="16636"/>
                </a:cubicBezTo>
                <a:lnTo>
                  <a:pt x="5803299" y="16810"/>
                </a:lnTo>
                <a:lnTo>
                  <a:pt x="5803299" y="4141924"/>
                </a:lnTo>
                <a:lnTo>
                  <a:pt x="25520" y="4141924"/>
                </a:lnTo>
                <a:lnTo>
                  <a:pt x="38276" y="3985509"/>
                </a:lnTo>
                <a:cubicBezTo>
                  <a:pt x="68779" y="3844294"/>
                  <a:pt x="65552" y="3697862"/>
                  <a:pt x="28835" y="3558127"/>
                </a:cubicBezTo>
                <a:cubicBezTo>
                  <a:pt x="-4463" y="3426468"/>
                  <a:pt x="-11352" y="3294426"/>
                  <a:pt x="21053" y="3161618"/>
                </a:cubicBezTo>
                <a:cubicBezTo>
                  <a:pt x="51646" y="3038188"/>
                  <a:pt x="50153" y="2908978"/>
                  <a:pt x="16716" y="2786288"/>
                </a:cubicBezTo>
                <a:cubicBezTo>
                  <a:pt x="9316" y="2754521"/>
                  <a:pt x="4787" y="2722155"/>
                  <a:pt x="3192" y="2689584"/>
                </a:cubicBezTo>
                <a:cubicBezTo>
                  <a:pt x="-6887" y="2570683"/>
                  <a:pt x="10081" y="2453440"/>
                  <a:pt x="24242" y="2335942"/>
                </a:cubicBezTo>
                <a:cubicBezTo>
                  <a:pt x="33683" y="2261054"/>
                  <a:pt x="48099" y="2185401"/>
                  <a:pt x="24242" y="2111279"/>
                </a:cubicBezTo>
                <a:cubicBezTo>
                  <a:pt x="7899" y="2059623"/>
                  <a:pt x="4264" y="2004791"/>
                  <a:pt x="13654" y="1951426"/>
                </a:cubicBezTo>
                <a:cubicBezTo>
                  <a:pt x="29486" y="1856713"/>
                  <a:pt x="32790" y="1760329"/>
                  <a:pt x="23477" y="1664761"/>
                </a:cubicBezTo>
                <a:cubicBezTo>
                  <a:pt x="17328" y="1601751"/>
                  <a:pt x="18272" y="1538243"/>
                  <a:pt x="26284" y="1475437"/>
                </a:cubicBezTo>
                <a:cubicBezTo>
                  <a:pt x="36872" y="1390981"/>
                  <a:pt x="53330" y="1304994"/>
                  <a:pt x="33300" y="1220284"/>
                </a:cubicBezTo>
                <a:cubicBezTo>
                  <a:pt x="1406" y="1085690"/>
                  <a:pt x="7785" y="951224"/>
                  <a:pt x="20543" y="815610"/>
                </a:cubicBezTo>
                <a:cubicBezTo>
                  <a:pt x="30111" y="714697"/>
                  <a:pt x="40700" y="612636"/>
                  <a:pt x="21563" y="510574"/>
                </a:cubicBezTo>
                <a:cubicBezTo>
                  <a:pt x="13335" y="463218"/>
                  <a:pt x="13335" y="414790"/>
                  <a:pt x="21563" y="367433"/>
                </a:cubicBezTo>
                <a:cubicBezTo>
                  <a:pt x="31514" y="303645"/>
                  <a:pt x="40955" y="240494"/>
                  <a:pt x="28197" y="176068"/>
                </a:cubicBezTo>
                <a:cubicBezTo>
                  <a:pt x="22584" y="148001"/>
                  <a:pt x="18374" y="119679"/>
                  <a:pt x="15439" y="91357"/>
                </a:cubicBezTo>
                <a:lnTo>
                  <a:pt x="13471" y="15444"/>
                </a:lnTo>
                <a:lnTo>
                  <a:pt x="161497" y="23093"/>
                </a:lnTo>
                <a:cubicBezTo>
                  <a:pt x="242184" y="25544"/>
                  <a:pt x="322886" y="25615"/>
                  <a:pt x="403652" y="21310"/>
                </a:cubicBezTo>
                <a:cubicBezTo>
                  <a:pt x="579090" y="9611"/>
                  <a:pt x="755048" y="12123"/>
                  <a:pt x="930155" y="28790"/>
                </a:cubicBezTo>
                <a:cubicBezTo>
                  <a:pt x="934727" y="29284"/>
                  <a:pt x="939871" y="27908"/>
                  <a:pt x="944744" y="27978"/>
                </a:cubicBezTo>
                <a:lnTo>
                  <a:pt x="944756" y="27986"/>
                </a:lnTo>
                <a:lnTo>
                  <a:pt x="949368" y="27641"/>
                </a:lnTo>
                <a:lnTo>
                  <a:pt x="981805" y="30065"/>
                </a:lnTo>
                <a:lnTo>
                  <a:pt x="983936" y="28984"/>
                </a:lnTo>
                <a:cubicBezTo>
                  <a:pt x="988825" y="29108"/>
                  <a:pt x="993905" y="30625"/>
                  <a:pt x="998603" y="30483"/>
                </a:cubicBezTo>
                <a:cubicBezTo>
                  <a:pt x="1047368" y="29496"/>
                  <a:pt x="1096133" y="30483"/>
                  <a:pt x="1144770" y="25121"/>
                </a:cubicBezTo>
                <a:cubicBezTo>
                  <a:pt x="1267037" y="10007"/>
                  <a:pt x="1390204" y="6041"/>
                  <a:pt x="1513043" y="13266"/>
                </a:cubicBezTo>
                <a:cubicBezTo>
                  <a:pt x="1691465" y="24557"/>
                  <a:pt x="1870141" y="31472"/>
                  <a:pt x="2048943" y="16089"/>
                </a:cubicBezTo>
                <a:cubicBezTo>
                  <a:pt x="2150537" y="7480"/>
                  <a:pt x="2252129" y="-1693"/>
                  <a:pt x="2353721" y="10161"/>
                </a:cubicBezTo>
                <a:cubicBezTo>
                  <a:pt x="2440545" y="21000"/>
                  <a:pt x="2528079" y="22750"/>
                  <a:pt x="2615195" y="15383"/>
                </a:cubicBezTo>
                <a:cubicBezTo>
                  <a:pt x="2710489" y="8045"/>
                  <a:pt x="2806139" y="8045"/>
                  <a:pt x="2901433" y="15383"/>
                </a:cubicBezTo>
                <a:cubicBezTo>
                  <a:pt x="2992739" y="21029"/>
                  <a:pt x="3084299" y="30483"/>
                  <a:pt x="3175351" y="20323"/>
                </a:cubicBezTo>
                <a:cubicBezTo>
                  <a:pt x="3303357" y="6210"/>
                  <a:pt x="3430983" y="10867"/>
                  <a:pt x="3558737" y="19476"/>
                </a:cubicBezTo>
                <a:cubicBezTo>
                  <a:pt x="3664265" y="26532"/>
                  <a:pt x="3770177" y="36834"/>
                  <a:pt x="3875197" y="20181"/>
                </a:cubicBezTo>
                <a:cubicBezTo>
                  <a:pt x="3945258" y="10183"/>
                  <a:pt x="4015665" y="3895"/>
                  <a:pt x="4086182" y="1329"/>
                </a:cubicBezTo>
                <a:close/>
              </a:path>
            </a:pathLst>
          </a:custGeom>
        </p:spPr>
      </p:pic>
      <p:pic>
        <p:nvPicPr>
          <p:cNvPr id="4" name="Picture 3" descr="Vertical Line PNG Transparent Images - PNG All">
            <a:extLst>
              <a:ext uri="{FF2B5EF4-FFF2-40B4-BE49-F238E27FC236}">
                <a16:creationId xmlns:a16="http://schemas.microsoft.com/office/drawing/2014/main" id="{41786715-2BDC-D897-61C7-08808CA6884E}"/>
              </a:ext>
            </a:extLst>
          </p:cNvPr>
          <p:cNvPicPr>
            <a:picLocks noChangeAspect="1"/>
          </p:cNvPicPr>
          <p:nvPr/>
        </p:nvPicPr>
        <p:blipFill rotWithShape="1">
          <a:blip r:embed="rId5"/>
          <a:srcRect l="309" t="8450" b="9331"/>
          <a:stretch/>
        </p:blipFill>
        <p:spPr>
          <a:xfrm rot="5400000">
            <a:off x="4542027" y="464612"/>
            <a:ext cx="3192255" cy="12268313"/>
          </a:xfrm>
          <a:prstGeom prst="rect">
            <a:avLst/>
          </a:prstGeom>
        </p:spPr>
      </p:pic>
      <p:pic>
        <p:nvPicPr>
          <p:cNvPr id="7" name="Picture 6" descr="Vertical Line PNG Transparent Images - PNG All">
            <a:extLst>
              <a:ext uri="{FF2B5EF4-FFF2-40B4-BE49-F238E27FC236}">
                <a16:creationId xmlns:a16="http://schemas.microsoft.com/office/drawing/2014/main" id="{6D4E9765-C96D-1995-770E-9B7D27A40170}"/>
              </a:ext>
            </a:extLst>
          </p:cNvPr>
          <p:cNvPicPr>
            <a:picLocks noChangeAspect="1"/>
          </p:cNvPicPr>
          <p:nvPr/>
        </p:nvPicPr>
        <p:blipFill rotWithShape="1">
          <a:blip r:embed="rId5"/>
          <a:srcRect l="309" t="8450" b="9331"/>
          <a:stretch/>
        </p:blipFill>
        <p:spPr>
          <a:xfrm rot="5400000">
            <a:off x="4620587" y="-5779306"/>
            <a:ext cx="2947731" cy="12188702"/>
          </a:xfrm>
          <a:prstGeom prst="rect">
            <a:avLst/>
          </a:prstGeom>
        </p:spPr>
      </p:pic>
      <p:sp>
        <p:nvSpPr>
          <p:cNvPr id="3" name="Slide Number Placeholder 2">
            <a:extLst>
              <a:ext uri="{FF2B5EF4-FFF2-40B4-BE49-F238E27FC236}">
                <a16:creationId xmlns:a16="http://schemas.microsoft.com/office/drawing/2014/main" id="{C0C31790-8342-8828-1AA9-21440D6284F8}"/>
              </a:ext>
            </a:extLst>
          </p:cNvPr>
          <p:cNvSpPr>
            <a:spLocks noGrp="1"/>
          </p:cNvSpPr>
          <p:nvPr>
            <p:ph type="sldNum" sz="quarter" idx="12"/>
          </p:nvPr>
        </p:nvSpPr>
        <p:spPr/>
        <p:txBody>
          <a:bodyPr/>
          <a:lstStyle/>
          <a:p>
            <a:fld id="{48F63A3B-78C7-47BE-AE5E-E10140E04643}" type="slidenum">
              <a:rPr lang="en-US" dirty="0"/>
              <a:t>3</a:t>
            </a:fld>
            <a:endParaRPr lang="en-US"/>
          </a:p>
        </p:txBody>
      </p:sp>
    </p:spTree>
    <p:extLst>
      <p:ext uri="{BB962C8B-B14F-4D97-AF65-F5344CB8AC3E}">
        <p14:creationId xmlns:p14="http://schemas.microsoft.com/office/powerpoint/2010/main" val="3946487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B0510-8774-0AC5-9B0D-C22A6A7C779C}"/>
              </a:ext>
            </a:extLst>
          </p:cNvPr>
          <p:cNvSpPr>
            <a:spLocks noGrp="1"/>
          </p:cNvSpPr>
          <p:nvPr>
            <p:ph type="title"/>
          </p:nvPr>
        </p:nvSpPr>
        <p:spPr>
          <a:xfrm>
            <a:off x="1331088" y="565739"/>
            <a:ext cx="9745883" cy="1124949"/>
          </a:xfrm>
        </p:spPr>
        <p:txBody>
          <a:bodyPr vert="horz" lIns="91440" tIns="45720" rIns="91440" bIns="45720" rtlCol="0" anchor="ctr">
            <a:normAutofit/>
          </a:bodyPr>
          <a:lstStyle/>
          <a:p>
            <a:r>
              <a:rPr lang="en-US" sz="2800" b="1" u="sng" kern="1200" cap="all">
                <a:solidFill>
                  <a:schemeClr val="bg1"/>
                </a:solidFill>
                <a:latin typeface="Century Gothic"/>
              </a:rPr>
              <a:t>Problem </a:t>
            </a:r>
            <a:r>
              <a:rPr lang="en-US" sz="2800" b="1" u="sng" cap="all">
                <a:solidFill>
                  <a:schemeClr val="bg1"/>
                </a:solidFill>
                <a:latin typeface="Century Gothic"/>
              </a:rPr>
              <a:t>Statements</a:t>
            </a:r>
            <a:br>
              <a:rPr lang="en-US" sz="2800" b="1" u="sng" cap="all">
                <a:latin typeface="Century Gothic"/>
              </a:rPr>
            </a:br>
            <a:r>
              <a:rPr lang="en-US" sz="2800" b="1" u="sng" cap="all">
                <a:solidFill>
                  <a:schemeClr val="bg1"/>
                </a:solidFill>
                <a:latin typeface="Century Gothic"/>
              </a:rPr>
              <a:t>&amp; Objectives</a:t>
            </a:r>
            <a:endParaRPr lang="en-US" kern="1200">
              <a:solidFill>
                <a:schemeClr val="bg1"/>
              </a:solidFill>
              <a:latin typeface="Century Gothic"/>
            </a:endParaRPr>
          </a:p>
        </p:txBody>
      </p:sp>
      <p:sp>
        <p:nvSpPr>
          <p:cNvPr id="95" name="Freeform: Shape 94">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6" name="Freeform: Shape 95">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Rounded 24">
            <a:extLst>
              <a:ext uri="{FF2B5EF4-FFF2-40B4-BE49-F238E27FC236}">
                <a16:creationId xmlns:a16="http://schemas.microsoft.com/office/drawing/2014/main" id="{91F6A43A-857D-910A-710F-7AC7EAC10E7E}"/>
              </a:ext>
            </a:extLst>
          </p:cNvPr>
          <p:cNvSpPr/>
          <p:nvPr/>
        </p:nvSpPr>
        <p:spPr>
          <a:xfrm>
            <a:off x="1171381" y="3386434"/>
            <a:ext cx="3147959" cy="2554964"/>
          </a:xfrm>
          <a:prstGeom prst="round1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defTabSz="786384">
              <a:buFont typeface="Wingdings"/>
              <a:buChar char="Ø"/>
            </a:pPr>
            <a:r>
              <a:rPr lang="en-US" sz="1500" b="1" dirty="0">
                <a:solidFill>
                  <a:schemeClr val="tx1"/>
                </a:solidFill>
                <a:latin typeface="Century Gothic"/>
                <a:ea typeface="+mn-lt"/>
                <a:cs typeface="+mn-lt"/>
              </a:rPr>
              <a:t>Determining </a:t>
            </a:r>
            <a:r>
              <a:rPr lang="en-US" sz="1500" b="1" kern="1200" dirty="0">
                <a:solidFill>
                  <a:schemeClr val="tx1"/>
                </a:solidFill>
                <a:latin typeface="Century Gothic"/>
                <a:ea typeface="+mn-lt"/>
                <a:cs typeface="+mn-lt"/>
              </a:rPr>
              <a:t>the distribution and </a:t>
            </a:r>
            <a:r>
              <a:rPr lang="en-US" sz="1500" b="1" dirty="0">
                <a:solidFill>
                  <a:schemeClr val="tx1"/>
                </a:solidFill>
                <a:latin typeface="Century Gothic"/>
                <a:ea typeface="+mn-lt"/>
                <a:cs typeface="+mn-lt"/>
              </a:rPr>
              <a:t>profitability of</a:t>
            </a:r>
            <a:r>
              <a:rPr lang="en-US" sz="1500" b="1" kern="1200" dirty="0">
                <a:solidFill>
                  <a:schemeClr val="tx1"/>
                </a:solidFill>
                <a:latin typeface="Century Gothic"/>
                <a:ea typeface="+mn-lt"/>
                <a:cs typeface="+mn-lt"/>
              </a:rPr>
              <a:t> business </a:t>
            </a:r>
            <a:r>
              <a:rPr lang="en-US" sz="1500" b="1" dirty="0">
                <a:solidFill>
                  <a:schemeClr val="tx1"/>
                </a:solidFill>
                <a:latin typeface="Century Gothic"/>
                <a:ea typeface="+mn-lt"/>
                <a:cs typeface="+mn-lt"/>
              </a:rPr>
              <a:t>between these channels to optimize </a:t>
            </a:r>
            <a:r>
              <a:rPr lang="en-US" sz="1500" b="1" kern="1200" dirty="0">
                <a:solidFill>
                  <a:schemeClr val="tx1"/>
                </a:solidFill>
                <a:latin typeface="Century Gothic"/>
                <a:ea typeface="+mn-lt"/>
                <a:cs typeface="+mn-lt"/>
              </a:rPr>
              <a:t>revenue generation and sales strategies</a:t>
            </a:r>
            <a:r>
              <a:rPr lang="en-US" sz="1500" b="1" dirty="0">
                <a:solidFill>
                  <a:schemeClr val="tx1"/>
                </a:solidFill>
                <a:latin typeface="Century Gothic"/>
                <a:ea typeface="+mn-lt"/>
                <a:cs typeface="+mn-lt"/>
              </a:rPr>
              <a:t> </a:t>
            </a:r>
            <a:r>
              <a:rPr lang="en-US" sz="1500" b="1" kern="1200" dirty="0">
                <a:solidFill>
                  <a:schemeClr val="tx1"/>
                </a:solidFill>
                <a:latin typeface="Century Gothic"/>
                <a:ea typeface="+mn-lt"/>
                <a:cs typeface="+mn-lt"/>
              </a:rPr>
              <a:t>effectively</a:t>
            </a:r>
            <a:r>
              <a:rPr lang="en-US" sz="1500" b="1" dirty="0">
                <a:solidFill>
                  <a:schemeClr val="tx1"/>
                </a:solidFill>
                <a:latin typeface="Century Gothic"/>
                <a:ea typeface="+mn-lt"/>
                <a:cs typeface="+mn-lt"/>
              </a:rPr>
              <a:t>.</a:t>
            </a:r>
            <a:endParaRPr lang="en-US" sz="1500" b="1" dirty="0">
              <a:solidFill>
                <a:schemeClr val="tx1"/>
              </a:solidFill>
              <a:latin typeface="Century Gothic"/>
              <a:cs typeface="Times New Roman"/>
            </a:endParaRPr>
          </a:p>
        </p:txBody>
      </p:sp>
      <p:sp>
        <p:nvSpPr>
          <p:cNvPr id="26" name="Rectangle: Rounded Corners 25">
            <a:extLst>
              <a:ext uri="{FF2B5EF4-FFF2-40B4-BE49-F238E27FC236}">
                <a16:creationId xmlns:a16="http://schemas.microsoft.com/office/drawing/2014/main" id="{5B81216A-51D2-823D-F267-2033997974DE}"/>
              </a:ext>
            </a:extLst>
          </p:cNvPr>
          <p:cNvSpPr/>
          <p:nvPr/>
        </p:nvSpPr>
        <p:spPr>
          <a:xfrm>
            <a:off x="4434168" y="3390612"/>
            <a:ext cx="3807631" cy="2515291"/>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defTabSz="786384">
              <a:spcAft>
                <a:spcPts val="600"/>
              </a:spcAft>
              <a:buFont typeface="Wingdings"/>
              <a:buChar char="Ø"/>
            </a:pPr>
            <a:r>
              <a:rPr lang="en-US" sz="1500" b="1" dirty="0">
                <a:solidFill>
                  <a:schemeClr val="tx1"/>
                </a:solidFill>
                <a:latin typeface="Century Gothic"/>
                <a:ea typeface="Calibri"/>
                <a:cs typeface="Times New Roman"/>
              </a:rPr>
              <a:t>Assessing</a:t>
            </a:r>
            <a:r>
              <a:rPr lang="en-US" sz="1500" b="1" dirty="0">
                <a:solidFill>
                  <a:schemeClr val="tx1"/>
                </a:solidFill>
                <a:latin typeface="Century Gothic"/>
                <a:ea typeface="+mn-lt"/>
                <a:cs typeface="+mn-lt"/>
              </a:rPr>
              <a:t> the impact of launching a new showroom on </a:t>
            </a:r>
            <a:r>
              <a:rPr lang="en-US" sz="1500" b="1" dirty="0">
                <a:solidFill>
                  <a:schemeClr val="tx1"/>
                </a:solidFill>
                <a:latin typeface="Century Gothic"/>
                <a:ea typeface="Calibri"/>
                <a:cs typeface="Times New Roman"/>
              </a:rPr>
              <a:t>the </a:t>
            </a:r>
            <a:r>
              <a:rPr lang="en-US" sz="1500" b="1" kern="1200" dirty="0">
                <a:solidFill>
                  <a:schemeClr val="tx1"/>
                </a:solidFill>
                <a:latin typeface="Century Gothic"/>
                <a:ea typeface="Calibri"/>
                <a:cs typeface="Times New Roman"/>
              </a:rPr>
              <a:t>firm's overall sales performance</a:t>
            </a:r>
            <a:r>
              <a:rPr lang="en-US" sz="1500" b="1" dirty="0">
                <a:solidFill>
                  <a:schemeClr val="tx1"/>
                </a:solidFill>
                <a:latin typeface="Century Gothic"/>
                <a:ea typeface="Calibri"/>
                <a:cs typeface="Times New Roman"/>
              </a:rPr>
              <a:t> and analyzing</a:t>
            </a:r>
            <a:r>
              <a:rPr lang="en-US" sz="1500" b="1" kern="1200" dirty="0">
                <a:solidFill>
                  <a:schemeClr val="tx1"/>
                </a:solidFill>
                <a:latin typeface="Century Gothic"/>
                <a:ea typeface="Calibri"/>
                <a:cs typeface="Times New Roman"/>
              </a:rPr>
              <a:t> its contribution to the company's sales to determine its effectiveness in boosting sales.​</a:t>
            </a:r>
            <a:endParaRPr lang="en-US" sz="1500" dirty="0">
              <a:solidFill>
                <a:schemeClr val="tx1"/>
              </a:solidFill>
              <a:latin typeface="Century Gothic"/>
              <a:ea typeface="Calibri"/>
              <a:cs typeface="Times New Roman"/>
            </a:endParaRPr>
          </a:p>
        </p:txBody>
      </p:sp>
      <p:sp>
        <p:nvSpPr>
          <p:cNvPr id="27" name="Rectangle: Diagonal Corners Rounded 26">
            <a:extLst>
              <a:ext uri="{FF2B5EF4-FFF2-40B4-BE49-F238E27FC236}">
                <a16:creationId xmlns:a16="http://schemas.microsoft.com/office/drawing/2014/main" id="{63AB0D99-FBA8-EC5F-946E-BE071A8437D4}"/>
              </a:ext>
            </a:extLst>
          </p:cNvPr>
          <p:cNvSpPr/>
          <p:nvPr/>
        </p:nvSpPr>
        <p:spPr>
          <a:xfrm>
            <a:off x="8369986" y="3300570"/>
            <a:ext cx="2993583" cy="2624179"/>
          </a:xfrm>
          <a:prstGeom prst="round2Diag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defTabSz="786384">
              <a:buFont typeface="Wingdings"/>
              <a:buChar char="Ø"/>
            </a:pPr>
            <a:endParaRPr lang="en-US" b="1" dirty="0">
              <a:solidFill>
                <a:schemeClr val="tx1"/>
              </a:solidFill>
              <a:latin typeface="Century Gothic"/>
              <a:ea typeface="+mn-lt"/>
              <a:cs typeface="Times New Roman"/>
            </a:endParaRPr>
          </a:p>
          <a:p>
            <a:pPr marL="285750" indent="-285750" defTabSz="786384">
              <a:buFont typeface="Wingdings"/>
              <a:buChar char="Ø"/>
            </a:pPr>
            <a:r>
              <a:rPr lang="en-US" sz="1500" b="1" dirty="0">
                <a:solidFill>
                  <a:schemeClr val="tx1"/>
                </a:solidFill>
                <a:latin typeface="Century Gothic"/>
                <a:cs typeface="Times New Roman"/>
              </a:rPr>
              <a:t>Identifying </a:t>
            </a:r>
            <a:r>
              <a:rPr lang="en-US" sz="1500" b="1" kern="1200" dirty="0">
                <a:solidFill>
                  <a:schemeClr val="tx1"/>
                </a:solidFill>
                <a:latin typeface="Century Gothic"/>
                <a:cs typeface="Times New Roman"/>
              </a:rPr>
              <a:t>the top performing </a:t>
            </a:r>
            <a:r>
              <a:rPr lang="en-US" sz="1500" b="1" dirty="0">
                <a:solidFill>
                  <a:schemeClr val="tx1"/>
                </a:solidFill>
                <a:latin typeface="Century Gothic"/>
                <a:cs typeface="Times New Roman"/>
              </a:rPr>
              <a:t> products in the gem portal shall help the firm pivot it's competitive</a:t>
            </a:r>
            <a:r>
              <a:rPr lang="en-US" sz="1500" b="1" kern="1200" dirty="0">
                <a:solidFill>
                  <a:schemeClr val="tx1"/>
                </a:solidFill>
                <a:latin typeface="Century Gothic"/>
                <a:cs typeface="Times New Roman"/>
              </a:rPr>
              <a:t> positioning </a:t>
            </a:r>
            <a:r>
              <a:rPr lang="en-US" sz="1500" b="1" dirty="0">
                <a:solidFill>
                  <a:schemeClr val="tx1"/>
                </a:solidFill>
                <a:latin typeface="Century Gothic"/>
                <a:cs typeface="Times New Roman"/>
              </a:rPr>
              <a:t>against ecommerce</a:t>
            </a:r>
            <a:r>
              <a:rPr lang="en-US" sz="1500" b="1" kern="1200" dirty="0">
                <a:solidFill>
                  <a:schemeClr val="tx1"/>
                </a:solidFill>
                <a:latin typeface="Century Gothic"/>
                <a:cs typeface="Times New Roman"/>
              </a:rPr>
              <a:t> and other sellers in these categories.</a:t>
            </a:r>
            <a:endParaRPr lang="en-US" b="1">
              <a:solidFill>
                <a:schemeClr val="tx1"/>
              </a:solidFill>
              <a:latin typeface="Century Gothic"/>
              <a:cs typeface="Times New Roman"/>
            </a:endParaRPr>
          </a:p>
        </p:txBody>
      </p:sp>
      <p:sp>
        <p:nvSpPr>
          <p:cNvPr id="37" name="Arrow: Chevron 36">
            <a:extLst>
              <a:ext uri="{FF2B5EF4-FFF2-40B4-BE49-F238E27FC236}">
                <a16:creationId xmlns:a16="http://schemas.microsoft.com/office/drawing/2014/main" id="{E9FB5722-A74C-32E1-B983-29E5D0E22313}"/>
              </a:ext>
            </a:extLst>
          </p:cNvPr>
          <p:cNvSpPr/>
          <p:nvPr/>
        </p:nvSpPr>
        <p:spPr>
          <a:xfrm>
            <a:off x="966693" y="2266602"/>
            <a:ext cx="3595422" cy="935232"/>
          </a:xfrm>
          <a:prstGeom prst="chevron">
            <a:avLst/>
          </a:prstGeom>
          <a:solidFill>
            <a:schemeClr val="accent2">
              <a:lumMod val="60000"/>
              <a:lumOff val="40000"/>
            </a:schemeClr>
          </a:solidFill>
          <a:ln>
            <a:solidFill>
              <a:schemeClr val="tx1"/>
            </a:solidFill>
            <a:extLst>
              <a:ext uri="{C807C97D-BFC1-408E-A445-0C87EB9F89A2}">
                <ask:lineSketchStyleProps xmlns:ask="http://schemas.microsoft.com/office/drawing/2018/sketchyshapes" sd="3989574929">
                  <a:custGeom>
                    <a:avLst/>
                    <a:gdLst>
                      <a:gd name="connsiteX0" fmla="*/ 0 w 2482534"/>
                      <a:gd name="connsiteY0" fmla="*/ 0 h 638737"/>
                      <a:gd name="connsiteX1" fmla="*/ 584055 w 2482534"/>
                      <a:gd name="connsiteY1" fmla="*/ 0 h 638737"/>
                      <a:gd name="connsiteX2" fmla="*/ 1124846 w 2482534"/>
                      <a:gd name="connsiteY2" fmla="*/ 0 h 638737"/>
                      <a:gd name="connsiteX3" fmla="*/ 1687269 w 2482534"/>
                      <a:gd name="connsiteY3" fmla="*/ 0 h 638737"/>
                      <a:gd name="connsiteX4" fmla="*/ 2163166 w 2482534"/>
                      <a:gd name="connsiteY4" fmla="*/ 0 h 638737"/>
                      <a:gd name="connsiteX5" fmla="*/ 2482534 w 2482534"/>
                      <a:gd name="connsiteY5" fmla="*/ 319369 h 638737"/>
                      <a:gd name="connsiteX6" fmla="*/ 2163166 w 2482534"/>
                      <a:gd name="connsiteY6" fmla="*/ 638737 h 638737"/>
                      <a:gd name="connsiteX7" fmla="*/ 1600743 w 2482534"/>
                      <a:gd name="connsiteY7" fmla="*/ 638737 h 638737"/>
                      <a:gd name="connsiteX8" fmla="*/ 1059951 w 2482534"/>
                      <a:gd name="connsiteY8" fmla="*/ 638737 h 638737"/>
                      <a:gd name="connsiteX9" fmla="*/ 497528 w 2482534"/>
                      <a:gd name="connsiteY9" fmla="*/ 638737 h 638737"/>
                      <a:gd name="connsiteX10" fmla="*/ 0 w 2482534"/>
                      <a:gd name="connsiteY10" fmla="*/ 638737 h 638737"/>
                      <a:gd name="connsiteX11" fmla="*/ 319369 w 2482534"/>
                      <a:gd name="connsiteY11" fmla="*/ 319369 h 638737"/>
                      <a:gd name="connsiteX12" fmla="*/ 0 w 2482534"/>
                      <a:gd name="connsiteY12" fmla="*/ 0 h 6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2534" h="638737" fill="none" extrusionOk="0">
                        <a:moveTo>
                          <a:pt x="0" y="0"/>
                        </a:moveTo>
                        <a:cubicBezTo>
                          <a:pt x="125223" y="-40966"/>
                          <a:pt x="372110" y="65469"/>
                          <a:pt x="584055" y="0"/>
                        </a:cubicBezTo>
                        <a:cubicBezTo>
                          <a:pt x="796000" y="-65469"/>
                          <a:pt x="970533" y="4317"/>
                          <a:pt x="1124846" y="0"/>
                        </a:cubicBezTo>
                        <a:cubicBezTo>
                          <a:pt x="1279159" y="-4317"/>
                          <a:pt x="1463140" y="35547"/>
                          <a:pt x="1687269" y="0"/>
                        </a:cubicBezTo>
                        <a:cubicBezTo>
                          <a:pt x="1911398" y="-35547"/>
                          <a:pt x="1930451" y="10803"/>
                          <a:pt x="2163166" y="0"/>
                        </a:cubicBezTo>
                        <a:cubicBezTo>
                          <a:pt x="2312104" y="116905"/>
                          <a:pt x="2386820" y="270043"/>
                          <a:pt x="2482534" y="319369"/>
                        </a:cubicBezTo>
                        <a:cubicBezTo>
                          <a:pt x="2386374" y="451507"/>
                          <a:pt x="2278890" y="455972"/>
                          <a:pt x="2163166" y="638737"/>
                        </a:cubicBezTo>
                        <a:cubicBezTo>
                          <a:pt x="2021567" y="669959"/>
                          <a:pt x="1829837" y="622486"/>
                          <a:pt x="1600743" y="638737"/>
                        </a:cubicBezTo>
                        <a:cubicBezTo>
                          <a:pt x="1371649" y="654988"/>
                          <a:pt x="1234239" y="574404"/>
                          <a:pt x="1059951" y="638737"/>
                        </a:cubicBezTo>
                        <a:cubicBezTo>
                          <a:pt x="885663" y="703070"/>
                          <a:pt x="689167" y="616728"/>
                          <a:pt x="497528" y="638737"/>
                        </a:cubicBezTo>
                        <a:cubicBezTo>
                          <a:pt x="305889" y="660746"/>
                          <a:pt x="180601" y="622057"/>
                          <a:pt x="0" y="638737"/>
                        </a:cubicBezTo>
                        <a:cubicBezTo>
                          <a:pt x="113483" y="476133"/>
                          <a:pt x="178601" y="464566"/>
                          <a:pt x="319369" y="319369"/>
                        </a:cubicBezTo>
                        <a:cubicBezTo>
                          <a:pt x="151967" y="186585"/>
                          <a:pt x="169852" y="135484"/>
                          <a:pt x="0" y="0"/>
                        </a:cubicBezTo>
                        <a:close/>
                      </a:path>
                      <a:path w="2482534" h="638737" stroke="0" extrusionOk="0">
                        <a:moveTo>
                          <a:pt x="0" y="0"/>
                        </a:moveTo>
                        <a:cubicBezTo>
                          <a:pt x="285998" y="-13341"/>
                          <a:pt x="297340" y="53360"/>
                          <a:pt x="584055" y="0"/>
                        </a:cubicBezTo>
                        <a:cubicBezTo>
                          <a:pt x="870771" y="-53360"/>
                          <a:pt x="911400" y="14513"/>
                          <a:pt x="1103215" y="0"/>
                        </a:cubicBezTo>
                        <a:cubicBezTo>
                          <a:pt x="1295030" y="-14513"/>
                          <a:pt x="1449126" y="5601"/>
                          <a:pt x="1579111" y="0"/>
                        </a:cubicBezTo>
                        <a:cubicBezTo>
                          <a:pt x="1709096" y="-5601"/>
                          <a:pt x="2033914" y="17055"/>
                          <a:pt x="2163166" y="0"/>
                        </a:cubicBezTo>
                        <a:cubicBezTo>
                          <a:pt x="2270223" y="98020"/>
                          <a:pt x="2334005" y="228692"/>
                          <a:pt x="2482534" y="319369"/>
                        </a:cubicBezTo>
                        <a:cubicBezTo>
                          <a:pt x="2381184" y="485031"/>
                          <a:pt x="2294804" y="467953"/>
                          <a:pt x="2163166" y="638737"/>
                        </a:cubicBezTo>
                        <a:cubicBezTo>
                          <a:pt x="1904526" y="708495"/>
                          <a:pt x="1762388" y="615434"/>
                          <a:pt x="1579111" y="638737"/>
                        </a:cubicBezTo>
                        <a:cubicBezTo>
                          <a:pt x="1395835" y="662040"/>
                          <a:pt x="1271334" y="598341"/>
                          <a:pt x="995056" y="638737"/>
                        </a:cubicBezTo>
                        <a:cubicBezTo>
                          <a:pt x="718778" y="679133"/>
                          <a:pt x="634445" y="594833"/>
                          <a:pt x="497528" y="638737"/>
                        </a:cubicBezTo>
                        <a:cubicBezTo>
                          <a:pt x="360611" y="682641"/>
                          <a:pt x="220547" y="611099"/>
                          <a:pt x="0" y="638737"/>
                        </a:cubicBezTo>
                        <a:cubicBezTo>
                          <a:pt x="54020" y="522331"/>
                          <a:pt x="221337" y="492059"/>
                          <a:pt x="319369" y="319369"/>
                        </a:cubicBezTo>
                        <a:cubicBezTo>
                          <a:pt x="145958" y="200538"/>
                          <a:pt x="139027" y="107625"/>
                          <a:pt x="0" y="0"/>
                        </a:cubicBezTo>
                        <a:close/>
                      </a:path>
                    </a:pathLst>
                  </a:custGeom>
                  <ask:type>
                    <ask:lineSketchNone/>
                  </ask:type>
                </ask:lineSketchStyleProps>
              </a:ext>
            </a:extLst>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defTabSz="786384">
              <a:spcAft>
                <a:spcPts val="600"/>
              </a:spcAft>
            </a:pPr>
            <a:r>
              <a:rPr lang="en-US" sz="1500" b="1">
                <a:solidFill>
                  <a:schemeClr val="bg1"/>
                </a:solidFill>
                <a:latin typeface="Century Gothic"/>
              </a:rPr>
              <a:t>Resource Allocation b/w Retail Outlets vs Institutional Sales</a:t>
            </a:r>
            <a:endParaRPr lang="en-US">
              <a:solidFill>
                <a:schemeClr val="bg1"/>
              </a:solidFill>
            </a:endParaRPr>
          </a:p>
        </p:txBody>
      </p:sp>
      <p:sp>
        <p:nvSpPr>
          <p:cNvPr id="43" name="Arrow: Chevron 42">
            <a:extLst>
              <a:ext uri="{FF2B5EF4-FFF2-40B4-BE49-F238E27FC236}">
                <a16:creationId xmlns:a16="http://schemas.microsoft.com/office/drawing/2014/main" id="{02103E2A-CF85-3CFE-4B1F-9A2234C79690}"/>
              </a:ext>
            </a:extLst>
          </p:cNvPr>
          <p:cNvSpPr/>
          <p:nvPr/>
        </p:nvSpPr>
        <p:spPr>
          <a:xfrm>
            <a:off x="8368187" y="2256834"/>
            <a:ext cx="2989727" cy="935231"/>
          </a:xfrm>
          <a:prstGeom prst="chevron">
            <a:avLst/>
          </a:prstGeom>
          <a:solidFill>
            <a:schemeClr val="accent5">
              <a:lumMod val="60000"/>
              <a:lumOff val="40000"/>
            </a:schemeClr>
          </a:solidFill>
          <a:ln>
            <a:solidFill>
              <a:schemeClr val="tx1"/>
            </a:solidFill>
            <a:extLst>
              <a:ext uri="{C807C97D-BFC1-408E-A445-0C87EB9F89A2}">
                <ask:lineSketchStyleProps xmlns:ask="http://schemas.microsoft.com/office/drawing/2018/sketchyshapes" sd="3989574929">
                  <a:custGeom>
                    <a:avLst/>
                    <a:gdLst>
                      <a:gd name="connsiteX0" fmla="*/ 0 w 2482534"/>
                      <a:gd name="connsiteY0" fmla="*/ 0 h 638737"/>
                      <a:gd name="connsiteX1" fmla="*/ 584055 w 2482534"/>
                      <a:gd name="connsiteY1" fmla="*/ 0 h 638737"/>
                      <a:gd name="connsiteX2" fmla="*/ 1124846 w 2482534"/>
                      <a:gd name="connsiteY2" fmla="*/ 0 h 638737"/>
                      <a:gd name="connsiteX3" fmla="*/ 1687269 w 2482534"/>
                      <a:gd name="connsiteY3" fmla="*/ 0 h 638737"/>
                      <a:gd name="connsiteX4" fmla="*/ 2163166 w 2482534"/>
                      <a:gd name="connsiteY4" fmla="*/ 0 h 638737"/>
                      <a:gd name="connsiteX5" fmla="*/ 2482534 w 2482534"/>
                      <a:gd name="connsiteY5" fmla="*/ 319369 h 638737"/>
                      <a:gd name="connsiteX6" fmla="*/ 2163166 w 2482534"/>
                      <a:gd name="connsiteY6" fmla="*/ 638737 h 638737"/>
                      <a:gd name="connsiteX7" fmla="*/ 1600743 w 2482534"/>
                      <a:gd name="connsiteY7" fmla="*/ 638737 h 638737"/>
                      <a:gd name="connsiteX8" fmla="*/ 1059951 w 2482534"/>
                      <a:gd name="connsiteY8" fmla="*/ 638737 h 638737"/>
                      <a:gd name="connsiteX9" fmla="*/ 497528 w 2482534"/>
                      <a:gd name="connsiteY9" fmla="*/ 638737 h 638737"/>
                      <a:gd name="connsiteX10" fmla="*/ 0 w 2482534"/>
                      <a:gd name="connsiteY10" fmla="*/ 638737 h 638737"/>
                      <a:gd name="connsiteX11" fmla="*/ 319369 w 2482534"/>
                      <a:gd name="connsiteY11" fmla="*/ 319369 h 638737"/>
                      <a:gd name="connsiteX12" fmla="*/ 0 w 2482534"/>
                      <a:gd name="connsiteY12" fmla="*/ 0 h 6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2534" h="638737" fill="none" extrusionOk="0">
                        <a:moveTo>
                          <a:pt x="0" y="0"/>
                        </a:moveTo>
                        <a:cubicBezTo>
                          <a:pt x="125223" y="-40966"/>
                          <a:pt x="372110" y="65469"/>
                          <a:pt x="584055" y="0"/>
                        </a:cubicBezTo>
                        <a:cubicBezTo>
                          <a:pt x="796000" y="-65469"/>
                          <a:pt x="970533" y="4317"/>
                          <a:pt x="1124846" y="0"/>
                        </a:cubicBezTo>
                        <a:cubicBezTo>
                          <a:pt x="1279159" y="-4317"/>
                          <a:pt x="1463140" y="35547"/>
                          <a:pt x="1687269" y="0"/>
                        </a:cubicBezTo>
                        <a:cubicBezTo>
                          <a:pt x="1911398" y="-35547"/>
                          <a:pt x="1930451" y="10803"/>
                          <a:pt x="2163166" y="0"/>
                        </a:cubicBezTo>
                        <a:cubicBezTo>
                          <a:pt x="2312104" y="116905"/>
                          <a:pt x="2386820" y="270043"/>
                          <a:pt x="2482534" y="319369"/>
                        </a:cubicBezTo>
                        <a:cubicBezTo>
                          <a:pt x="2386374" y="451507"/>
                          <a:pt x="2278890" y="455972"/>
                          <a:pt x="2163166" y="638737"/>
                        </a:cubicBezTo>
                        <a:cubicBezTo>
                          <a:pt x="2021567" y="669959"/>
                          <a:pt x="1829837" y="622486"/>
                          <a:pt x="1600743" y="638737"/>
                        </a:cubicBezTo>
                        <a:cubicBezTo>
                          <a:pt x="1371649" y="654988"/>
                          <a:pt x="1234239" y="574404"/>
                          <a:pt x="1059951" y="638737"/>
                        </a:cubicBezTo>
                        <a:cubicBezTo>
                          <a:pt x="885663" y="703070"/>
                          <a:pt x="689167" y="616728"/>
                          <a:pt x="497528" y="638737"/>
                        </a:cubicBezTo>
                        <a:cubicBezTo>
                          <a:pt x="305889" y="660746"/>
                          <a:pt x="180601" y="622057"/>
                          <a:pt x="0" y="638737"/>
                        </a:cubicBezTo>
                        <a:cubicBezTo>
                          <a:pt x="113483" y="476133"/>
                          <a:pt x="178601" y="464566"/>
                          <a:pt x="319369" y="319369"/>
                        </a:cubicBezTo>
                        <a:cubicBezTo>
                          <a:pt x="151967" y="186585"/>
                          <a:pt x="169852" y="135484"/>
                          <a:pt x="0" y="0"/>
                        </a:cubicBezTo>
                        <a:close/>
                      </a:path>
                      <a:path w="2482534" h="638737" stroke="0" extrusionOk="0">
                        <a:moveTo>
                          <a:pt x="0" y="0"/>
                        </a:moveTo>
                        <a:cubicBezTo>
                          <a:pt x="285998" y="-13341"/>
                          <a:pt x="297340" y="53360"/>
                          <a:pt x="584055" y="0"/>
                        </a:cubicBezTo>
                        <a:cubicBezTo>
                          <a:pt x="870771" y="-53360"/>
                          <a:pt x="911400" y="14513"/>
                          <a:pt x="1103215" y="0"/>
                        </a:cubicBezTo>
                        <a:cubicBezTo>
                          <a:pt x="1295030" y="-14513"/>
                          <a:pt x="1449126" y="5601"/>
                          <a:pt x="1579111" y="0"/>
                        </a:cubicBezTo>
                        <a:cubicBezTo>
                          <a:pt x="1709096" y="-5601"/>
                          <a:pt x="2033914" y="17055"/>
                          <a:pt x="2163166" y="0"/>
                        </a:cubicBezTo>
                        <a:cubicBezTo>
                          <a:pt x="2270223" y="98020"/>
                          <a:pt x="2334005" y="228692"/>
                          <a:pt x="2482534" y="319369"/>
                        </a:cubicBezTo>
                        <a:cubicBezTo>
                          <a:pt x="2381184" y="485031"/>
                          <a:pt x="2294804" y="467953"/>
                          <a:pt x="2163166" y="638737"/>
                        </a:cubicBezTo>
                        <a:cubicBezTo>
                          <a:pt x="1904526" y="708495"/>
                          <a:pt x="1762388" y="615434"/>
                          <a:pt x="1579111" y="638737"/>
                        </a:cubicBezTo>
                        <a:cubicBezTo>
                          <a:pt x="1395835" y="662040"/>
                          <a:pt x="1271334" y="598341"/>
                          <a:pt x="995056" y="638737"/>
                        </a:cubicBezTo>
                        <a:cubicBezTo>
                          <a:pt x="718778" y="679133"/>
                          <a:pt x="634445" y="594833"/>
                          <a:pt x="497528" y="638737"/>
                        </a:cubicBezTo>
                        <a:cubicBezTo>
                          <a:pt x="360611" y="682641"/>
                          <a:pt x="220547" y="611099"/>
                          <a:pt x="0" y="638737"/>
                        </a:cubicBezTo>
                        <a:cubicBezTo>
                          <a:pt x="54020" y="522331"/>
                          <a:pt x="221337" y="492059"/>
                          <a:pt x="319369" y="319369"/>
                        </a:cubicBezTo>
                        <a:cubicBezTo>
                          <a:pt x="145958" y="200538"/>
                          <a:pt x="139027" y="107625"/>
                          <a:pt x="0" y="0"/>
                        </a:cubicBezTo>
                        <a:close/>
                      </a:path>
                    </a:pathLst>
                  </a:custGeom>
                  <ask:type>
                    <ask:lineSketchNone/>
                  </ask:type>
                </ask:lineSketchStyleProps>
              </a:ext>
            </a:extLst>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defTabSz="786384">
              <a:spcAft>
                <a:spcPts val="600"/>
              </a:spcAft>
            </a:pPr>
            <a:r>
              <a:rPr lang="en-US" sz="1500" b="1" baseline="0">
                <a:solidFill>
                  <a:schemeClr val="bg1"/>
                </a:solidFill>
                <a:latin typeface="Century Gothic"/>
              </a:rPr>
              <a:t>Product Demand </a:t>
            </a:r>
            <a:r>
              <a:rPr lang="en-US" sz="1500" b="1">
                <a:solidFill>
                  <a:schemeClr val="bg1"/>
                </a:solidFill>
                <a:latin typeface="Century Gothic"/>
              </a:rPr>
              <a:t>Analysis in</a:t>
            </a:r>
            <a:r>
              <a:rPr lang="en-US" sz="1500" b="1" baseline="0">
                <a:solidFill>
                  <a:schemeClr val="bg1"/>
                </a:solidFill>
                <a:latin typeface="Century Gothic"/>
              </a:rPr>
              <a:t> the </a:t>
            </a:r>
            <a:r>
              <a:rPr lang="en-US" sz="1500" b="1">
                <a:solidFill>
                  <a:schemeClr val="bg1"/>
                </a:solidFill>
                <a:latin typeface="Century Gothic"/>
              </a:rPr>
              <a:t>        online</a:t>
            </a:r>
            <a:r>
              <a:rPr lang="en-US" sz="1500" b="1" baseline="0">
                <a:solidFill>
                  <a:schemeClr val="bg1"/>
                </a:solidFill>
                <a:latin typeface="Century Gothic"/>
              </a:rPr>
              <a:t> Marketplace</a:t>
            </a:r>
            <a:endParaRPr lang="en-US" sz="4100" b="1">
              <a:solidFill>
                <a:schemeClr val="bg1"/>
              </a:solidFill>
              <a:latin typeface="Century Gothic"/>
              <a:cs typeface="Calibri"/>
            </a:endParaRPr>
          </a:p>
        </p:txBody>
      </p:sp>
      <p:sp>
        <p:nvSpPr>
          <p:cNvPr id="44" name="Arrow: Chevron 43">
            <a:extLst>
              <a:ext uri="{FF2B5EF4-FFF2-40B4-BE49-F238E27FC236}">
                <a16:creationId xmlns:a16="http://schemas.microsoft.com/office/drawing/2014/main" id="{423BCEE6-28D3-13F3-054D-5E5B8ABD133D}"/>
              </a:ext>
            </a:extLst>
          </p:cNvPr>
          <p:cNvSpPr/>
          <p:nvPr/>
        </p:nvSpPr>
        <p:spPr>
          <a:xfrm>
            <a:off x="4435697" y="2266601"/>
            <a:ext cx="3663805" cy="925462"/>
          </a:xfrm>
          <a:prstGeom prst="chevron">
            <a:avLst/>
          </a:prstGeom>
          <a:solidFill>
            <a:schemeClr val="accent4"/>
          </a:solidFill>
          <a:ln>
            <a:solidFill>
              <a:schemeClr val="tx1"/>
            </a:solidFill>
            <a:extLst>
              <a:ext uri="{C807C97D-BFC1-408E-A445-0C87EB9F89A2}">
                <ask:lineSketchStyleProps xmlns:ask="http://schemas.microsoft.com/office/drawing/2018/sketchyshapes" sd="3989574929">
                  <a:custGeom>
                    <a:avLst/>
                    <a:gdLst>
                      <a:gd name="connsiteX0" fmla="*/ 0 w 2482534"/>
                      <a:gd name="connsiteY0" fmla="*/ 0 h 638737"/>
                      <a:gd name="connsiteX1" fmla="*/ 584055 w 2482534"/>
                      <a:gd name="connsiteY1" fmla="*/ 0 h 638737"/>
                      <a:gd name="connsiteX2" fmla="*/ 1124846 w 2482534"/>
                      <a:gd name="connsiteY2" fmla="*/ 0 h 638737"/>
                      <a:gd name="connsiteX3" fmla="*/ 1687269 w 2482534"/>
                      <a:gd name="connsiteY3" fmla="*/ 0 h 638737"/>
                      <a:gd name="connsiteX4" fmla="*/ 2163166 w 2482534"/>
                      <a:gd name="connsiteY4" fmla="*/ 0 h 638737"/>
                      <a:gd name="connsiteX5" fmla="*/ 2482534 w 2482534"/>
                      <a:gd name="connsiteY5" fmla="*/ 319369 h 638737"/>
                      <a:gd name="connsiteX6" fmla="*/ 2163166 w 2482534"/>
                      <a:gd name="connsiteY6" fmla="*/ 638737 h 638737"/>
                      <a:gd name="connsiteX7" fmla="*/ 1600743 w 2482534"/>
                      <a:gd name="connsiteY7" fmla="*/ 638737 h 638737"/>
                      <a:gd name="connsiteX8" fmla="*/ 1059951 w 2482534"/>
                      <a:gd name="connsiteY8" fmla="*/ 638737 h 638737"/>
                      <a:gd name="connsiteX9" fmla="*/ 497528 w 2482534"/>
                      <a:gd name="connsiteY9" fmla="*/ 638737 h 638737"/>
                      <a:gd name="connsiteX10" fmla="*/ 0 w 2482534"/>
                      <a:gd name="connsiteY10" fmla="*/ 638737 h 638737"/>
                      <a:gd name="connsiteX11" fmla="*/ 319369 w 2482534"/>
                      <a:gd name="connsiteY11" fmla="*/ 319369 h 638737"/>
                      <a:gd name="connsiteX12" fmla="*/ 0 w 2482534"/>
                      <a:gd name="connsiteY12" fmla="*/ 0 h 6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2534" h="638737" fill="none" extrusionOk="0">
                        <a:moveTo>
                          <a:pt x="0" y="0"/>
                        </a:moveTo>
                        <a:cubicBezTo>
                          <a:pt x="125223" y="-40966"/>
                          <a:pt x="372110" y="65469"/>
                          <a:pt x="584055" y="0"/>
                        </a:cubicBezTo>
                        <a:cubicBezTo>
                          <a:pt x="796000" y="-65469"/>
                          <a:pt x="970533" y="4317"/>
                          <a:pt x="1124846" y="0"/>
                        </a:cubicBezTo>
                        <a:cubicBezTo>
                          <a:pt x="1279159" y="-4317"/>
                          <a:pt x="1463140" y="35547"/>
                          <a:pt x="1687269" y="0"/>
                        </a:cubicBezTo>
                        <a:cubicBezTo>
                          <a:pt x="1911398" y="-35547"/>
                          <a:pt x="1930451" y="10803"/>
                          <a:pt x="2163166" y="0"/>
                        </a:cubicBezTo>
                        <a:cubicBezTo>
                          <a:pt x="2312104" y="116905"/>
                          <a:pt x="2386820" y="270043"/>
                          <a:pt x="2482534" y="319369"/>
                        </a:cubicBezTo>
                        <a:cubicBezTo>
                          <a:pt x="2386374" y="451507"/>
                          <a:pt x="2278890" y="455972"/>
                          <a:pt x="2163166" y="638737"/>
                        </a:cubicBezTo>
                        <a:cubicBezTo>
                          <a:pt x="2021567" y="669959"/>
                          <a:pt x="1829837" y="622486"/>
                          <a:pt x="1600743" y="638737"/>
                        </a:cubicBezTo>
                        <a:cubicBezTo>
                          <a:pt x="1371649" y="654988"/>
                          <a:pt x="1234239" y="574404"/>
                          <a:pt x="1059951" y="638737"/>
                        </a:cubicBezTo>
                        <a:cubicBezTo>
                          <a:pt x="885663" y="703070"/>
                          <a:pt x="689167" y="616728"/>
                          <a:pt x="497528" y="638737"/>
                        </a:cubicBezTo>
                        <a:cubicBezTo>
                          <a:pt x="305889" y="660746"/>
                          <a:pt x="180601" y="622057"/>
                          <a:pt x="0" y="638737"/>
                        </a:cubicBezTo>
                        <a:cubicBezTo>
                          <a:pt x="113483" y="476133"/>
                          <a:pt x="178601" y="464566"/>
                          <a:pt x="319369" y="319369"/>
                        </a:cubicBezTo>
                        <a:cubicBezTo>
                          <a:pt x="151967" y="186585"/>
                          <a:pt x="169852" y="135484"/>
                          <a:pt x="0" y="0"/>
                        </a:cubicBezTo>
                        <a:close/>
                      </a:path>
                      <a:path w="2482534" h="638737" stroke="0" extrusionOk="0">
                        <a:moveTo>
                          <a:pt x="0" y="0"/>
                        </a:moveTo>
                        <a:cubicBezTo>
                          <a:pt x="285998" y="-13341"/>
                          <a:pt x="297340" y="53360"/>
                          <a:pt x="584055" y="0"/>
                        </a:cubicBezTo>
                        <a:cubicBezTo>
                          <a:pt x="870771" y="-53360"/>
                          <a:pt x="911400" y="14513"/>
                          <a:pt x="1103215" y="0"/>
                        </a:cubicBezTo>
                        <a:cubicBezTo>
                          <a:pt x="1295030" y="-14513"/>
                          <a:pt x="1449126" y="5601"/>
                          <a:pt x="1579111" y="0"/>
                        </a:cubicBezTo>
                        <a:cubicBezTo>
                          <a:pt x="1709096" y="-5601"/>
                          <a:pt x="2033914" y="17055"/>
                          <a:pt x="2163166" y="0"/>
                        </a:cubicBezTo>
                        <a:cubicBezTo>
                          <a:pt x="2270223" y="98020"/>
                          <a:pt x="2334005" y="228692"/>
                          <a:pt x="2482534" y="319369"/>
                        </a:cubicBezTo>
                        <a:cubicBezTo>
                          <a:pt x="2381184" y="485031"/>
                          <a:pt x="2294804" y="467953"/>
                          <a:pt x="2163166" y="638737"/>
                        </a:cubicBezTo>
                        <a:cubicBezTo>
                          <a:pt x="1904526" y="708495"/>
                          <a:pt x="1762388" y="615434"/>
                          <a:pt x="1579111" y="638737"/>
                        </a:cubicBezTo>
                        <a:cubicBezTo>
                          <a:pt x="1395835" y="662040"/>
                          <a:pt x="1271334" y="598341"/>
                          <a:pt x="995056" y="638737"/>
                        </a:cubicBezTo>
                        <a:cubicBezTo>
                          <a:pt x="718778" y="679133"/>
                          <a:pt x="634445" y="594833"/>
                          <a:pt x="497528" y="638737"/>
                        </a:cubicBezTo>
                        <a:cubicBezTo>
                          <a:pt x="360611" y="682641"/>
                          <a:pt x="220547" y="611099"/>
                          <a:pt x="0" y="638737"/>
                        </a:cubicBezTo>
                        <a:cubicBezTo>
                          <a:pt x="54020" y="522331"/>
                          <a:pt x="221337" y="492059"/>
                          <a:pt x="319369" y="319369"/>
                        </a:cubicBezTo>
                        <a:cubicBezTo>
                          <a:pt x="145958" y="200538"/>
                          <a:pt x="139027" y="107625"/>
                          <a:pt x="0" y="0"/>
                        </a:cubicBezTo>
                        <a:close/>
                      </a:path>
                    </a:pathLst>
                  </a:custGeom>
                  <ask:type>
                    <ask:lineSketchNone/>
                  </ask:type>
                </ask:lineSketchStyleProps>
              </a:ext>
            </a:extLst>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defTabSz="786384">
              <a:spcAft>
                <a:spcPts val="600"/>
              </a:spcAft>
            </a:pPr>
            <a:r>
              <a:rPr lang="en-US" sz="1600" b="1">
                <a:solidFill>
                  <a:schemeClr val="bg1"/>
                </a:solidFill>
                <a:latin typeface="Century Gothic"/>
                <a:cs typeface="Times New Roman"/>
              </a:rPr>
              <a:t>Impact of new Showroom Launch amid Market Slowdown</a:t>
            </a:r>
            <a:endParaRPr lang="en-US"/>
          </a:p>
        </p:txBody>
      </p:sp>
      <p:pic>
        <p:nvPicPr>
          <p:cNvPr id="4" name="Picture 3" descr="Problem Statement&quot; Images – Browse 204 Stock Photos, Vectors, and Video |  Adobe Stock">
            <a:extLst>
              <a:ext uri="{FF2B5EF4-FFF2-40B4-BE49-F238E27FC236}">
                <a16:creationId xmlns:a16="http://schemas.microsoft.com/office/drawing/2014/main" id="{2091562D-1F06-593F-06A6-2EB7A8FE2CB9}"/>
              </a:ext>
            </a:extLst>
          </p:cNvPr>
          <p:cNvPicPr>
            <a:picLocks noChangeAspect="1"/>
          </p:cNvPicPr>
          <p:nvPr/>
        </p:nvPicPr>
        <p:blipFill rotWithShape="1">
          <a:blip r:embed="rId2"/>
          <a:srcRect l="1980" t="9731" r="-1485" b="30832"/>
          <a:stretch/>
        </p:blipFill>
        <p:spPr>
          <a:xfrm>
            <a:off x="6752217" y="451"/>
            <a:ext cx="5455928" cy="1895945"/>
          </a:xfrm>
          <a:prstGeom prst="rect">
            <a:avLst/>
          </a:prstGeom>
        </p:spPr>
      </p:pic>
      <p:sp>
        <p:nvSpPr>
          <p:cNvPr id="3" name="Slide Number Placeholder 2">
            <a:extLst>
              <a:ext uri="{FF2B5EF4-FFF2-40B4-BE49-F238E27FC236}">
                <a16:creationId xmlns:a16="http://schemas.microsoft.com/office/drawing/2014/main" id="{6ECB2D53-16D2-BEF9-209E-786C63E01867}"/>
              </a:ext>
            </a:extLst>
          </p:cNvPr>
          <p:cNvSpPr>
            <a:spLocks noGrp="1"/>
          </p:cNvSpPr>
          <p:nvPr>
            <p:ph type="sldNum" sz="quarter" idx="12"/>
          </p:nvPr>
        </p:nvSpPr>
        <p:spPr/>
        <p:txBody>
          <a:bodyPr/>
          <a:lstStyle/>
          <a:p>
            <a:fld id="{48F63A3B-78C7-47BE-AE5E-E10140E04643}" type="slidenum">
              <a:rPr lang="en-US" dirty="0"/>
              <a:t>4</a:t>
            </a:fld>
            <a:endParaRPr lang="en-US"/>
          </a:p>
        </p:txBody>
      </p:sp>
    </p:spTree>
    <p:extLst>
      <p:ext uri="{BB962C8B-B14F-4D97-AF65-F5344CB8AC3E}">
        <p14:creationId xmlns:p14="http://schemas.microsoft.com/office/powerpoint/2010/main" val="223894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0510-8774-0AC5-9B0D-C22A6A7C779C}"/>
              </a:ext>
            </a:extLst>
          </p:cNvPr>
          <p:cNvSpPr>
            <a:spLocks noGrp="1"/>
          </p:cNvSpPr>
          <p:nvPr>
            <p:ph type="title"/>
          </p:nvPr>
        </p:nvSpPr>
        <p:spPr>
          <a:xfrm>
            <a:off x="535416" y="130750"/>
            <a:ext cx="6344139" cy="1325563"/>
          </a:xfrm>
        </p:spPr>
        <p:txBody>
          <a:bodyPr>
            <a:normAutofit/>
          </a:bodyPr>
          <a:lstStyle/>
          <a:p>
            <a:r>
              <a:rPr lang="en-US" sz="2800" b="1" u="sng" cap="all">
                <a:solidFill>
                  <a:schemeClr val="tx1">
                    <a:lumMod val="65000"/>
                    <a:lumOff val="35000"/>
                  </a:schemeClr>
                </a:solidFill>
                <a:latin typeface="Century Gothic"/>
                <a:ea typeface="+mj-lt"/>
                <a:cs typeface="+mj-lt"/>
              </a:rPr>
              <a:t>Data Collection &amp; Preparation</a:t>
            </a:r>
            <a:br>
              <a:rPr lang="en-US" sz="2800" b="1" u="sng" cap="all">
                <a:solidFill>
                  <a:schemeClr val="tx1">
                    <a:lumMod val="65000"/>
                    <a:lumOff val="35000"/>
                  </a:schemeClr>
                </a:solidFill>
                <a:latin typeface="Century Gothic"/>
                <a:ea typeface="+mj-lt"/>
                <a:cs typeface="+mj-lt"/>
              </a:rPr>
            </a:br>
            <a:endParaRPr lang="en-US" sz="2800" b="1" u="sng" cap="all">
              <a:solidFill>
                <a:schemeClr val="tx1">
                  <a:lumMod val="65000"/>
                  <a:lumOff val="35000"/>
                </a:schemeClr>
              </a:solidFill>
              <a:latin typeface="Century Gothic"/>
            </a:endParaRPr>
          </a:p>
        </p:txBody>
      </p:sp>
      <p:pic>
        <p:nvPicPr>
          <p:cNvPr id="9" name="Picture 8" descr="Data collection icon on white background simple Vector Image">
            <a:extLst>
              <a:ext uri="{FF2B5EF4-FFF2-40B4-BE49-F238E27FC236}">
                <a16:creationId xmlns:a16="http://schemas.microsoft.com/office/drawing/2014/main" id="{E8C114BA-2FD5-74A0-A349-FF20BECAAFC4}"/>
              </a:ext>
            </a:extLst>
          </p:cNvPr>
          <p:cNvPicPr>
            <a:picLocks noChangeAspect="1"/>
          </p:cNvPicPr>
          <p:nvPr/>
        </p:nvPicPr>
        <p:blipFill rotWithShape="1">
          <a:blip r:embed="rId2"/>
          <a:srcRect l="14803" t="9752" r="20045" b="34039"/>
          <a:stretch/>
        </p:blipFill>
        <p:spPr>
          <a:xfrm>
            <a:off x="919348" y="1043499"/>
            <a:ext cx="796937" cy="789631"/>
          </a:xfrm>
          <a:prstGeom prst="rect">
            <a:avLst/>
          </a:prstGeom>
        </p:spPr>
      </p:pic>
      <p:pic>
        <p:nvPicPr>
          <p:cNvPr id="10" name="Picture 9">
            <a:extLst>
              <a:ext uri="{FF2B5EF4-FFF2-40B4-BE49-F238E27FC236}">
                <a16:creationId xmlns:a16="http://schemas.microsoft.com/office/drawing/2014/main" id="{22D750D7-8DE8-26EC-B2EB-FDD3E9DD982A}"/>
              </a:ext>
            </a:extLst>
          </p:cNvPr>
          <p:cNvPicPr>
            <a:picLocks noChangeAspect="1"/>
          </p:cNvPicPr>
          <p:nvPr/>
        </p:nvPicPr>
        <p:blipFill>
          <a:blip r:embed="rId3"/>
          <a:stretch>
            <a:fillRect/>
          </a:stretch>
        </p:blipFill>
        <p:spPr>
          <a:xfrm>
            <a:off x="4242521" y="1119764"/>
            <a:ext cx="883599" cy="673556"/>
          </a:xfrm>
          <a:prstGeom prst="rect">
            <a:avLst/>
          </a:prstGeom>
        </p:spPr>
      </p:pic>
      <p:pic>
        <p:nvPicPr>
          <p:cNvPr id="12" name="Picture 11" descr="Hình ảnh Biểu Tượng Kiểm Toán Màu đen Và đỏ Với Danh Sách Và Kính Lúp Trên  Nền Trắng Vectơ PNG , Sự Tuân Thủ, Danh Mục, Tài Chính PNG và Vector">
            <a:extLst>
              <a:ext uri="{FF2B5EF4-FFF2-40B4-BE49-F238E27FC236}">
                <a16:creationId xmlns:a16="http://schemas.microsoft.com/office/drawing/2014/main" id="{F471B571-003B-9E5A-F950-43B7BB81CB32}"/>
              </a:ext>
            </a:extLst>
          </p:cNvPr>
          <p:cNvPicPr>
            <a:picLocks noChangeAspect="1"/>
          </p:cNvPicPr>
          <p:nvPr/>
        </p:nvPicPr>
        <p:blipFill>
          <a:blip r:embed="rId4"/>
          <a:stretch>
            <a:fillRect/>
          </a:stretch>
        </p:blipFill>
        <p:spPr>
          <a:xfrm>
            <a:off x="7043057" y="664029"/>
            <a:ext cx="1502229" cy="1491342"/>
          </a:xfrm>
          <a:prstGeom prst="rect">
            <a:avLst/>
          </a:prstGeom>
        </p:spPr>
      </p:pic>
      <p:pic>
        <p:nvPicPr>
          <p:cNvPr id="15" name="Picture 14" descr="Vertical Line PNG Transparent Images - PNG All">
            <a:extLst>
              <a:ext uri="{FF2B5EF4-FFF2-40B4-BE49-F238E27FC236}">
                <a16:creationId xmlns:a16="http://schemas.microsoft.com/office/drawing/2014/main" id="{83D8FC32-213B-6CF8-149D-B47AD02035CF}"/>
              </a:ext>
            </a:extLst>
          </p:cNvPr>
          <p:cNvPicPr>
            <a:picLocks noChangeAspect="1"/>
          </p:cNvPicPr>
          <p:nvPr/>
        </p:nvPicPr>
        <p:blipFill rotWithShape="1">
          <a:blip r:embed="rId5"/>
          <a:srcRect l="309" t="8450" b="9331"/>
          <a:stretch/>
        </p:blipFill>
        <p:spPr>
          <a:xfrm rot="5400000">
            <a:off x="5062491" y="-2568256"/>
            <a:ext cx="1657372" cy="9438027"/>
          </a:xfrm>
          <a:prstGeom prst="rect">
            <a:avLst/>
          </a:prstGeom>
        </p:spPr>
      </p:pic>
      <p:sp>
        <p:nvSpPr>
          <p:cNvPr id="16" name="Arrow: Down 15">
            <a:extLst>
              <a:ext uri="{FF2B5EF4-FFF2-40B4-BE49-F238E27FC236}">
                <a16:creationId xmlns:a16="http://schemas.microsoft.com/office/drawing/2014/main" id="{41B1A594-EA43-0960-BAA5-EED867D67A7E}"/>
              </a:ext>
            </a:extLst>
          </p:cNvPr>
          <p:cNvSpPr/>
          <p:nvPr/>
        </p:nvSpPr>
        <p:spPr>
          <a:xfrm rot="180000">
            <a:off x="2324735" y="1695144"/>
            <a:ext cx="357910" cy="32327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Arrow: Down 16">
            <a:extLst>
              <a:ext uri="{FF2B5EF4-FFF2-40B4-BE49-F238E27FC236}">
                <a16:creationId xmlns:a16="http://schemas.microsoft.com/office/drawing/2014/main" id="{F589CF4B-60BC-7B19-79E3-613267073E0D}"/>
              </a:ext>
            </a:extLst>
          </p:cNvPr>
          <p:cNvSpPr/>
          <p:nvPr/>
        </p:nvSpPr>
        <p:spPr>
          <a:xfrm rot="180000">
            <a:off x="5710555" y="1723489"/>
            <a:ext cx="357910" cy="32327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Arrow: Down 17">
            <a:extLst>
              <a:ext uri="{FF2B5EF4-FFF2-40B4-BE49-F238E27FC236}">
                <a16:creationId xmlns:a16="http://schemas.microsoft.com/office/drawing/2014/main" id="{8D423331-722D-808D-58DC-29CC1ACE0086}"/>
              </a:ext>
            </a:extLst>
          </p:cNvPr>
          <p:cNvSpPr/>
          <p:nvPr/>
        </p:nvSpPr>
        <p:spPr>
          <a:xfrm rot="180000">
            <a:off x="9074561" y="1724770"/>
            <a:ext cx="357910" cy="32327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8BBDE4E4-2B5C-9254-3568-09FC92D7D342}"/>
              </a:ext>
            </a:extLst>
          </p:cNvPr>
          <p:cNvSpPr/>
          <p:nvPr/>
        </p:nvSpPr>
        <p:spPr>
          <a:xfrm>
            <a:off x="5127170" y="1066799"/>
            <a:ext cx="2024742" cy="653142"/>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b="1" dirty="0">
                <a:solidFill>
                  <a:schemeClr val="accent3"/>
                </a:solidFill>
                <a:latin typeface="Century Gothic"/>
              </a:rPr>
              <a:t>Data Preparation</a:t>
            </a:r>
          </a:p>
        </p:txBody>
      </p:sp>
      <p:sp>
        <p:nvSpPr>
          <p:cNvPr id="22" name="Rectangle 21">
            <a:extLst>
              <a:ext uri="{FF2B5EF4-FFF2-40B4-BE49-F238E27FC236}">
                <a16:creationId xmlns:a16="http://schemas.microsoft.com/office/drawing/2014/main" id="{C0AABC96-2F69-66C8-FFF0-04078B0D7C45}"/>
              </a:ext>
            </a:extLst>
          </p:cNvPr>
          <p:cNvSpPr/>
          <p:nvPr/>
        </p:nvSpPr>
        <p:spPr>
          <a:xfrm>
            <a:off x="8240484" y="1066799"/>
            <a:ext cx="2024742" cy="653142"/>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b="1" dirty="0">
                <a:solidFill>
                  <a:schemeClr val="accent3"/>
                </a:solidFill>
                <a:latin typeface="Century Gothic"/>
              </a:rPr>
              <a:t>Meta Data</a:t>
            </a:r>
          </a:p>
        </p:txBody>
      </p:sp>
      <p:sp>
        <p:nvSpPr>
          <p:cNvPr id="52" name="Rectangle: Rounded Corners 51">
            <a:extLst>
              <a:ext uri="{FF2B5EF4-FFF2-40B4-BE49-F238E27FC236}">
                <a16:creationId xmlns:a16="http://schemas.microsoft.com/office/drawing/2014/main" id="{89D45A81-0A59-4ADF-F7BB-5E9205DA4FDB}"/>
              </a:ext>
            </a:extLst>
          </p:cNvPr>
          <p:cNvSpPr/>
          <p:nvPr/>
        </p:nvSpPr>
        <p:spPr>
          <a:xfrm>
            <a:off x="702464" y="2405296"/>
            <a:ext cx="3304437" cy="4118527"/>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US" sz="1400"/>
          </a:p>
          <a:p>
            <a:endParaRPr lang="en-US" sz="1400"/>
          </a:p>
          <a:p>
            <a:endParaRPr lang="en-US" sz="1400"/>
          </a:p>
          <a:p>
            <a:endParaRPr lang="en-US" sz="1400"/>
          </a:p>
          <a:p>
            <a:endParaRPr lang="en-US" sz="1400"/>
          </a:p>
          <a:p>
            <a:endParaRPr lang="en-US" sz="1400">
              <a:solidFill>
                <a:srgbClr val="000000"/>
              </a:solidFill>
              <a:latin typeface="Segoe UI"/>
              <a:cs typeface="Segoe UI"/>
            </a:endParaRPr>
          </a:p>
          <a:p>
            <a:endParaRPr lang="en-US">
              <a:latin typeface="Times New Roman"/>
              <a:cs typeface="Segoe UI"/>
            </a:endParaRPr>
          </a:p>
          <a:p>
            <a:endParaRPr lang="en-US" sz="1500" b="1">
              <a:latin typeface="Times New Roman"/>
              <a:cs typeface="Segoe UI"/>
            </a:endParaRPr>
          </a:p>
          <a:p>
            <a:endParaRPr lang="en-US" sz="1500" dirty="0">
              <a:latin typeface="Century Gothic"/>
              <a:cs typeface="Segoe UI"/>
            </a:endParaRPr>
          </a:p>
          <a:p>
            <a:pPr marL="285750" indent="-285750">
              <a:buFont typeface="Wingdings"/>
              <a:buChar char="Ø"/>
            </a:pPr>
            <a:r>
              <a:rPr lang="en-US" sz="1500" dirty="0">
                <a:latin typeface="Century Gothic"/>
                <a:cs typeface="Segoe UI"/>
              </a:rPr>
              <a:t>The firm was approached and a mutual understanding was built.</a:t>
            </a:r>
            <a:endParaRPr lang="en-US" sz="1500" dirty="0">
              <a:latin typeface="Century Gothic"/>
              <a:cs typeface="Times New Roman"/>
            </a:endParaRPr>
          </a:p>
          <a:p>
            <a:pPr marL="285750" indent="-285750">
              <a:buFont typeface="Wingdings"/>
              <a:buChar char="Ø"/>
            </a:pPr>
            <a:r>
              <a:rPr lang="en-US" sz="1500" dirty="0">
                <a:latin typeface="Century Gothic"/>
                <a:cs typeface="Times New Roman"/>
              </a:rPr>
              <a:t>After multiple brainstorming sessions with the </a:t>
            </a:r>
            <a:r>
              <a:rPr lang="en-US" sz="1500" dirty="0" err="1">
                <a:latin typeface="Century Gothic"/>
                <a:cs typeface="Times New Roman"/>
              </a:rPr>
              <a:t>stakeholders,the</a:t>
            </a:r>
            <a:r>
              <a:rPr lang="en-US" sz="1500" dirty="0">
                <a:latin typeface="Century Gothic"/>
                <a:cs typeface="Times New Roman"/>
              </a:rPr>
              <a:t> problems and relevant data for our analysis was identified.</a:t>
            </a:r>
            <a:endParaRPr lang="en-US">
              <a:latin typeface="Century Gothic"/>
            </a:endParaRPr>
          </a:p>
          <a:p>
            <a:pPr marL="285750" indent="-285750">
              <a:buFont typeface="Wingdings"/>
              <a:buChar char="Ø"/>
            </a:pPr>
            <a:r>
              <a:rPr lang="en-US" sz="1500" dirty="0">
                <a:latin typeface="Century Gothic"/>
                <a:cs typeface="Times New Roman"/>
              </a:rPr>
              <a:t>Under the condition of confidentiality, various proofs of the originality along with the data were collected.</a:t>
            </a:r>
          </a:p>
          <a:p>
            <a:pPr marL="285750" indent="-285750">
              <a:buFont typeface="Wingdings"/>
              <a:buChar char="Ø"/>
            </a:pPr>
            <a:r>
              <a:rPr lang="en-US" sz="1500" dirty="0">
                <a:latin typeface="Century Gothic"/>
                <a:cs typeface="Times New Roman"/>
              </a:rPr>
              <a:t>Main data sources were- company's internal database and gem portal.</a:t>
            </a:r>
          </a:p>
          <a:p>
            <a:endParaRPr lang="en-US" sz="1400"/>
          </a:p>
          <a:p>
            <a:endParaRPr lang="en-US" sz="1400"/>
          </a:p>
          <a:p>
            <a:endParaRPr lang="en-US" sz="1400"/>
          </a:p>
          <a:p>
            <a:endParaRPr lang="en-US" sz="1400"/>
          </a:p>
          <a:p>
            <a:endParaRPr lang="en-US" sz="1400"/>
          </a:p>
          <a:p>
            <a:endParaRPr lang="en-US" sz="1400"/>
          </a:p>
          <a:p>
            <a:endParaRPr lang="en-US" sz="1400"/>
          </a:p>
          <a:p>
            <a:endParaRPr lang="en-US" sz="1400"/>
          </a:p>
          <a:p>
            <a:endParaRPr lang="en-US" sz="1400"/>
          </a:p>
        </p:txBody>
      </p:sp>
      <p:sp>
        <p:nvSpPr>
          <p:cNvPr id="53" name="Rectangle: Rounded Corners 52">
            <a:extLst>
              <a:ext uri="{FF2B5EF4-FFF2-40B4-BE49-F238E27FC236}">
                <a16:creationId xmlns:a16="http://schemas.microsoft.com/office/drawing/2014/main" id="{F9C55828-A06F-536E-C34A-24BC484D9F10}"/>
              </a:ext>
            </a:extLst>
          </p:cNvPr>
          <p:cNvSpPr/>
          <p:nvPr/>
        </p:nvSpPr>
        <p:spPr>
          <a:xfrm>
            <a:off x="4245429" y="2415733"/>
            <a:ext cx="3147463" cy="4118526"/>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Wingdings"/>
              <a:buChar char="Ø"/>
            </a:pPr>
            <a:r>
              <a:rPr lang="en-US" sz="1500" dirty="0">
                <a:solidFill>
                  <a:srgbClr val="FFFFFF"/>
                </a:solidFill>
                <a:latin typeface="Century Gothic"/>
                <a:ea typeface="Segoe UI"/>
                <a:cs typeface="Segoe UI"/>
              </a:rPr>
              <a:t>The data for each year was aggregated in multiple excel sheets and converted into pivot tables for better evaluation.</a:t>
            </a:r>
            <a:endParaRPr lang="en-US" sz="1500">
              <a:latin typeface="Century Gothic"/>
              <a:ea typeface="Segoe UI"/>
              <a:cs typeface="Segoe UI"/>
            </a:endParaRPr>
          </a:p>
          <a:p>
            <a:pPr marL="285750" indent="-285750">
              <a:buFont typeface="Wingdings"/>
              <a:buChar char="Ø"/>
            </a:pPr>
            <a:r>
              <a:rPr lang="en-US" sz="1500" dirty="0">
                <a:solidFill>
                  <a:srgbClr val="FFFFFF"/>
                </a:solidFill>
                <a:latin typeface="Century Gothic"/>
                <a:ea typeface="Segoe UI"/>
                <a:cs typeface="Segoe UI"/>
              </a:rPr>
              <a:t>Thereon, data was checked for null values and any discrepancies using excel and BI tools. Notably, data has no null values. </a:t>
            </a:r>
          </a:p>
          <a:p>
            <a:pPr marL="285750" indent="-285750">
              <a:buFont typeface="Wingdings"/>
              <a:buChar char="Ø"/>
            </a:pPr>
            <a:r>
              <a:rPr lang="en-US" sz="1500" dirty="0">
                <a:solidFill>
                  <a:srgbClr val="FFFFFF"/>
                </a:solidFill>
                <a:latin typeface="Century Gothic"/>
                <a:ea typeface="Segoe UI"/>
                <a:cs typeface="Segoe UI"/>
              </a:rPr>
              <a:t>Data was standardized and various derived fields were created for ease of evaluation.</a:t>
            </a:r>
            <a:r>
              <a:rPr lang="en-US" sz="1500" dirty="0">
                <a:latin typeface="Century Gothic"/>
                <a:ea typeface="Segoe UI"/>
                <a:cs typeface="Segoe UI"/>
              </a:rPr>
              <a:t> </a:t>
            </a:r>
          </a:p>
        </p:txBody>
      </p:sp>
      <p:sp>
        <p:nvSpPr>
          <p:cNvPr id="54" name="Rectangle: Rounded Corners 53">
            <a:extLst>
              <a:ext uri="{FF2B5EF4-FFF2-40B4-BE49-F238E27FC236}">
                <a16:creationId xmlns:a16="http://schemas.microsoft.com/office/drawing/2014/main" id="{C4716029-ED83-744E-2A93-7A4E814B7325}"/>
              </a:ext>
            </a:extLst>
          </p:cNvPr>
          <p:cNvSpPr/>
          <p:nvPr/>
        </p:nvSpPr>
        <p:spPr>
          <a:xfrm>
            <a:off x="7602852" y="2405294"/>
            <a:ext cx="3157897" cy="4108088"/>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Wingdings"/>
              <a:buChar char="Ø"/>
            </a:pPr>
            <a:r>
              <a:rPr lang="en-US" sz="1500" dirty="0">
                <a:solidFill>
                  <a:schemeClr val="tx1"/>
                </a:solidFill>
                <a:latin typeface="Century Gothic"/>
                <a:cs typeface="Times New Roman"/>
              </a:rPr>
              <a:t>The data acquired consists of monthly Retail Showroom sales data, Balance Sheet Data, P/L Statements, Gem Portal Data for 5 years from years 2018-2023.</a:t>
            </a:r>
            <a:endParaRPr lang="en-US">
              <a:solidFill>
                <a:schemeClr val="tx1"/>
              </a:solidFill>
              <a:latin typeface="Century Gothic"/>
            </a:endParaRPr>
          </a:p>
          <a:p>
            <a:pPr marL="285750" indent="-285750">
              <a:buFont typeface="Wingdings"/>
              <a:buChar char="Ø"/>
            </a:pPr>
            <a:r>
              <a:rPr lang="en-US" sz="1500" dirty="0">
                <a:solidFill>
                  <a:schemeClr val="tx1"/>
                </a:solidFill>
                <a:latin typeface="Century Gothic"/>
                <a:cs typeface="Times New Roman"/>
              </a:rPr>
              <a:t>The top fields are- Monthly sales, Order Details, Order Quantity, Net Profit/Loss, Gross Profit, </a:t>
            </a:r>
            <a:r>
              <a:rPr lang="en-US" sz="1500" dirty="0">
                <a:solidFill>
                  <a:schemeClr val="tx1"/>
                </a:solidFill>
                <a:latin typeface="Century Gothic"/>
                <a:ea typeface="+mn-lt"/>
                <a:cs typeface="+mn-lt"/>
              </a:rPr>
              <a:t>distribution of the company's assets, liabilities, and shareholders' equity, Closing and Opening Stock, Expenses </a:t>
            </a:r>
            <a:r>
              <a:rPr lang="en-US" sz="1500" dirty="0" err="1">
                <a:solidFill>
                  <a:schemeClr val="tx1"/>
                </a:solidFill>
                <a:latin typeface="Century Gothic"/>
                <a:ea typeface="+mn-lt"/>
                <a:cs typeface="+mn-lt"/>
              </a:rPr>
              <a:t>etc</a:t>
            </a:r>
            <a:endParaRPr lang="en-US" sz="1500" dirty="0">
              <a:solidFill>
                <a:schemeClr val="tx1"/>
              </a:solidFill>
              <a:latin typeface="Century Gothic"/>
              <a:ea typeface="+mn-lt"/>
              <a:cs typeface="+mn-lt"/>
            </a:endParaRPr>
          </a:p>
        </p:txBody>
      </p:sp>
      <p:pic>
        <p:nvPicPr>
          <p:cNvPr id="3" name="Picture 2" descr="Data Business Stock Clipart Royalty-Free FreeImages, 54% OFF">
            <a:extLst>
              <a:ext uri="{FF2B5EF4-FFF2-40B4-BE49-F238E27FC236}">
                <a16:creationId xmlns:a16="http://schemas.microsoft.com/office/drawing/2014/main" id="{0392767C-6E06-C52E-0C56-213A4F952514}"/>
              </a:ext>
            </a:extLst>
          </p:cNvPr>
          <p:cNvPicPr>
            <a:picLocks noChangeAspect="1"/>
          </p:cNvPicPr>
          <p:nvPr/>
        </p:nvPicPr>
        <p:blipFill rotWithShape="1">
          <a:blip r:embed="rId6"/>
          <a:srcRect l="-107373" t="108999" r="106912" b="-98071"/>
          <a:stretch/>
        </p:blipFill>
        <p:spPr>
          <a:xfrm>
            <a:off x="7319682" y="2056501"/>
            <a:ext cx="2449639" cy="1671380"/>
          </a:xfrm>
          <a:prstGeom prst="rect">
            <a:avLst/>
          </a:prstGeom>
        </p:spPr>
      </p:pic>
      <p:pic>
        <p:nvPicPr>
          <p:cNvPr id="5" name="Picture 4">
            <a:extLst>
              <a:ext uri="{FF2B5EF4-FFF2-40B4-BE49-F238E27FC236}">
                <a16:creationId xmlns:a16="http://schemas.microsoft.com/office/drawing/2014/main" id="{05D8E768-2BD4-37F8-0B84-CAD07666B39F}"/>
              </a:ext>
            </a:extLst>
          </p:cNvPr>
          <p:cNvPicPr>
            <a:picLocks noChangeAspect="1"/>
          </p:cNvPicPr>
          <p:nvPr/>
        </p:nvPicPr>
        <p:blipFill rotWithShape="1">
          <a:blip r:embed="rId7"/>
          <a:srcRect l="3557" r="6198" b="629"/>
          <a:stretch/>
        </p:blipFill>
        <p:spPr>
          <a:xfrm>
            <a:off x="10395622" y="510147"/>
            <a:ext cx="1737881" cy="1769973"/>
          </a:xfrm>
          <a:prstGeom prst="rect">
            <a:avLst/>
          </a:prstGeom>
        </p:spPr>
      </p:pic>
      <p:sp>
        <p:nvSpPr>
          <p:cNvPr id="4" name="Slide Number Placeholder 3">
            <a:extLst>
              <a:ext uri="{FF2B5EF4-FFF2-40B4-BE49-F238E27FC236}">
                <a16:creationId xmlns:a16="http://schemas.microsoft.com/office/drawing/2014/main" id="{E90834A8-70D9-08A2-CBEE-F5C35EF62CA9}"/>
              </a:ext>
            </a:extLst>
          </p:cNvPr>
          <p:cNvSpPr>
            <a:spLocks noGrp="1"/>
          </p:cNvSpPr>
          <p:nvPr>
            <p:ph type="sldNum" sz="quarter" idx="12"/>
          </p:nvPr>
        </p:nvSpPr>
        <p:spPr/>
        <p:txBody>
          <a:bodyPr/>
          <a:lstStyle/>
          <a:p>
            <a:fld id="{48F63A3B-78C7-47BE-AE5E-E10140E04643}" type="slidenum">
              <a:rPr lang="en-US" dirty="0"/>
              <a:t>5</a:t>
            </a:fld>
            <a:endParaRPr lang="en-US"/>
          </a:p>
        </p:txBody>
      </p:sp>
      <p:sp>
        <p:nvSpPr>
          <p:cNvPr id="6" name="Rectangle 5">
            <a:extLst>
              <a:ext uri="{FF2B5EF4-FFF2-40B4-BE49-F238E27FC236}">
                <a16:creationId xmlns:a16="http://schemas.microsoft.com/office/drawing/2014/main" id="{D048254E-CDF7-5E92-8E74-94738E836745}"/>
              </a:ext>
            </a:extLst>
          </p:cNvPr>
          <p:cNvSpPr/>
          <p:nvPr/>
        </p:nvSpPr>
        <p:spPr>
          <a:xfrm>
            <a:off x="1682512" y="1056360"/>
            <a:ext cx="2024742" cy="653142"/>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b="1" dirty="0">
                <a:solidFill>
                  <a:schemeClr val="accent3"/>
                </a:solidFill>
                <a:latin typeface="Century Gothic"/>
              </a:rPr>
              <a:t>Data Collection</a:t>
            </a:r>
          </a:p>
        </p:txBody>
      </p:sp>
    </p:spTree>
    <p:extLst>
      <p:ext uri="{BB962C8B-B14F-4D97-AF65-F5344CB8AC3E}">
        <p14:creationId xmlns:p14="http://schemas.microsoft.com/office/powerpoint/2010/main" val="378987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3AC08E-B674-4E52-831A-08E1CF55E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7D859EF-0C2A-487B-A0C6-A8276E48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0" y="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69B80C7-2B0D-4C19-AF01-91BFC4EBC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7905" y="-2"/>
            <a:ext cx="7154095" cy="685800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pic>
        <p:nvPicPr>
          <p:cNvPr id="6" name="Picture 5">
            <a:extLst>
              <a:ext uri="{FF2B5EF4-FFF2-40B4-BE49-F238E27FC236}">
                <a16:creationId xmlns:a16="http://schemas.microsoft.com/office/drawing/2014/main" id="{93DDD802-6FF8-736F-9A3C-64377756F583}"/>
              </a:ext>
            </a:extLst>
          </p:cNvPr>
          <p:cNvPicPr>
            <a:picLocks noChangeAspect="1"/>
          </p:cNvPicPr>
          <p:nvPr/>
        </p:nvPicPr>
        <p:blipFill rotWithShape="1">
          <a:blip r:embed="rId2"/>
          <a:srcRect l="667" t="1674" r="1534" b="-419"/>
          <a:stretch/>
        </p:blipFill>
        <p:spPr>
          <a:xfrm>
            <a:off x="7418613" y="2466378"/>
            <a:ext cx="4512129" cy="1924815"/>
          </a:xfrm>
          <a:prstGeom prst="rect">
            <a:avLst/>
          </a:prstGeom>
        </p:spPr>
      </p:pic>
      <p:pic>
        <p:nvPicPr>
          <p:cNvPr id="5" name="Picture 4">
            <a:extLst>
              <a:ext uri="{FF2B5EF4-FFF2-40B4-BE49-F238E27FC236}">
                <a16:creationId xmlns:a16="http://schemas.microsoft.com/office/drawing/2014/main" id="{58BF477A-1B10-463C-75DA-60C518768454}"/>
              </a:ext>
            </a:extLst>
          </p:cNvPr>
          <p:cNvPicPr>
            <a:picLocks noChangeAspect="1"/>
          </p:cNvPicPr>
          <p:nvPr/>
        </p:nvPicPr>
        <p:blipFill rotWithShape="1">
          <a:blip r:embed="rId3"/>
          <a:srcRect r="-152" b="2424"/>
          <a:stretch/>
        </p:blipFill>
        <p:spPr>
          <a:xfrm>
            <a:off x="6367124" y="4675904"/>
            <a:ext cx="5672476" cy="1740871"/>
          </a:xfrm>
          <a:prstGeom prst="rect">
            <a:avLst/>
          </a:prstGeom>
        </p:spPr>
      </p:pic>
      <p:sp>
        <p:nvSpPr>
          <p:cNvPr id="17" name="Rectangle 16">
            <a:extLst>
              <a:ext uri="{FF2B5EF4-FFF2-40B4-BE49-F238E27FC236}">
                <a16:creationId xmlns:a16="http://schemas.microsoft.com/office/drawing/2014/main" id="{EDB19A81-C621-40A1-87E0-015F982C4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79757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708D5C-54E4-502E-E3F5-328AAD56F8A6}"/>
              </a:ext>
            </a:extLst>
          </p:cNvPr>
          <p:cNvSpPr/>
          <p:nvPr/>
        </p:nvSpPr>
        <p:spPr>
          <a:xfrm>
            <a:off x="8251372" y="68036"/>
            <a:ext cx="3777342" cy="2155371"/>
          </a:xfrm>
          <a:custGeom>
            <a:avLst/>
            <a:gdLst>
              <a:gd name="connsiteX0" fmla="*/ 0 w 3777342"/>
              <a:gd name="connsiteY0" fmla="*/ 0 h 2155371"/>
              <a:gd name="connsiteX1" fmla="*/ 554010 w 3777342"/>
              <a:gd name="connsiteY1" fmla="*/ 0 h 2155371"/>
              <a:gd name="connsiteX2" fmla="*/ 1183567 w 3777342"/>
              <a:gd name="connsiteY2" fmla="*/ 0 h 2155371"/>
              <a:gd name="connsiteX3" fmla="*/ 1737577 w 3777342"/>
              <a:gd name="connsiteY3" fmla="*/ 0 h 2155371"/>
              <a:gd name="connsiteX4" fmla="*/ 2442681 w 3777342"/>
              <a:gd name="connsiteY4" fmla="*/ 0 h 2155371"/>
              <a:gd name="connsiteX5" fmla="*/ 3110012 w 3777342"/>
              <a:gd name="connsiteY5" fmla="*/ 0 h 2155371"/>
              <a:gd name="connsiteX6" fmla="*/ 3777342 w 3777342"/>
              <a:gd name="connsiteY6" fmla="*/ 0 h 2155371"/>
              <a:gd name="connsiteX7" fmla="*/ 3777342 w 3777342"/>
              <a:gd name="connsiteY7" fmla="*/ 581950 h 2155371"/>
              <a:gd name="connsiteX8" fmla="*/ 3777342 w 3777342"/>
              <a:gd name="connsiteY8" fmla="*/ 1077686 h 2155371"/>
              <a:gd name="connsiteX9" fmla="*/ 3777342 w 3777342"/>
              <a:gd name="connsiteY9" fmla="*/ 1594975 h 2155371"/>
              <a:gd name="connsiteX10" fmla="*/ 3777342 w 3777342"/>
              <a:gd name="connsiteY10" fmla="*/ 2155371 h 2155371"/>
              <a:gd name="connsiteX11" fmla="*/ 3110012 w 3777342"/>
              <a:gd name="connsiteY11" fmla="*/ 2155371 h 2155371"/>
              <a:gd name="connsiteX12" fmla="*/ 2480455 w 3777342"/>
              <a:gd name="connsiteY12" fmla="*/ 2155371 h 2155371"/>
              <a:gd name="connsiteX13" fmla="*/ 1926444 w 3777342"/>
              <a:gd name="connsiteY13" fmla="*/ 2155371 h 2155371"/>
              <a:gd name="connsiteX14" fmla="*/ 1372434 w 3777342"/>
              <a:gd name="connsiteY14" fmla="*/ 2155371 h 2155371"/>
              <a:gd name="connsiteX15" fmla="*/ 742877 w 3777342"/>
              <a:gd name="connsiteY15" fmla="*/ 2155371 h 2155371"/>
              <a:gd name="connsiteX16" fmla="*/ 0 w 3777342"/>
              <a:gd name="connsiteY16" fmla="*/ 2155371 h 2155371"/>
              <a:gd name="connsiteX17" fmla="*/ 0 w 3777342"/>
              <a:gd name="connsiteY17" fmla="*/ 1638082 h 2155371"/>
              <a:gd name="connsiteX18" fmla="*/ 0 w 3777342"/>
              <a:gd name="connsiteY18" fmla="*/ 1099239 h 2155371"/>
              <a:gd name="connsiteX19" fmla="*/ 0 w 3777342"/>
              <a:gd name="connsiteY19" fmla="*/ 625058 h 2155371"/>
              <a:gd name="connsiteX20" fmla="*/ 0 w 3777342"/>
              <a:gd name="connsiteY20" fmla="*/ 0 h 215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77342" h="2155371" extrusionOk="0">
                <a:moveTo>
                  <a:pt x="0" y="0"/>
                </a:moveTo>
                <a:cubicBezTo>
                  <a:pt x="263650" y="-22214"/>
                  <a:pt x="357476" y="-4536"/>
                  <a:pt x="554010" y="0"/>
                </a:cubicBezTo>
                <a:cubicBezTo>
                  <a:pt x="750544" y="4536"/>
                  <a:pt x="950453" y="17229"/>
                  <a:pt x="1183567" y="0"/>
                </a:cubicBezTo>
                <a:cubicBezTo>
                  <a:pt x="1416681" y="-17229"/>
                  <a:pt x="1546586" y="19743"/>
                  <a:pt x="1737577" y="0"/>
                </a:cubicBezTo>
                <a:cubicBezTo>
                  <a:pt x="1928568" y="-19743"/>
                  <a:pt x="2104256" y="32879"/>
                  <a:pt x="2442681" y="0"/>
                </a:cubicBezTo>
                <a:cubicBezTo>
                  <a:pt x="2781106" y="-32879"/>
                  <a:pt x="2924659" y="24718"/>
                  <a:pt x="3110012" y="0"/>
                </a:cubicBezTo>
                <a:cubicBezTo>
                  <a:pt x="3295365" y="-24718"/>
                  <a:pt x="3565280" y="-8488"/>
                  <a:pt x="3777342" y="0"/>
                </a:cubicBezTo>
                <a:cubicBezTo>
                  <a:pt x="3788842" y="153765"/>
                  <a:pt x="3748341" y="372585"/>
                  <a:pt x="3777342" y="581950"/>
                </a:cubicBezTo>
                <a:cubicBezTo>
                  <a:pt x="3806344" y="791315"/>
                  <a:pt x="3761987" y="838758"/>
                  <a:pt x="3777342" y="1077686"/>
                </a:cubicBezTo>
                <a:cubicBezTo>
                  <a:pt x="3792697" y="1316614"/>
                  <a:pt x="3799039" y="1392256"/>
                  <a:pt x="3777342" y="1594975"/>
                </a:cubicBezTo>
                <a:cubicBezTo>
                  <a:pt x="3755645" y="1797694"/>
                  <a:pt x="3799052" y="2029963"/>
                  <a:pt x="3777342" y="2155371"/>
                </a:cubicBezTo>
                <a:cubicBezTo>
                  <a:pt x="3534920" y="2143764"/>
                  <a:pt x="3329425" y="2158331"/>
                  <a:pt x="3110012" y="2155371"/>
                </a:cubicBezTo>
                <a:cubicBezTo>
                  <a:pt x="2890599" y="2152412"/>
                  <a:pt x="2625779" y="2171001"/>
                  <a:pt x="2480455" y="2155371"/>
                </a:cubicBezTo>
                <a:cubicBezTo>
                  <a:pt x="2335131" y="2139741"/>
                  <a:pt x="2038054" y="2174579"/>
                  <a:pt x="1926444" y="2155371"/>
                </a:cubicBezTo>
                <a:cubicBezTo>
                  <a:pt x="1814834" y="2136163"/>
                  <a:pt x="1572693" y="2176036"/>
                  <a:pt x="1372434" y="2155371"/>
                </a:cubicBezTo>
                <a:cubicBezTo>
                  <a:pt x="1172175" y="2134707"/>
                  <a:pt x="905582" y="2161647"/>
                  <a:pt x="742877" y="2155371"/>
                </a:cubicBezTo>
                <a:cubicBezTo>
                  <a:pt x="580172" y="2149095"/>
                  <a:pt x="235725" y="2151172"/>
                  <a:pt x="0" y="2155371"/>
                </a:cubicBezTo>
                <a:cubicBezTo>
                  <a:pt x="9122" y="2010918"/>
                  <a:pt x="-15160" y="1745653"/>
                  <a:pt x="0" y="1638082"/>
                </a:cubicBezTo>
                <a:cubicBezTo>
                  <a:pt x="15160" y="1530511"/>
                  <a:pt x="25668" y="1242280"/>
                  <a:pt x="0" y="1099239"/>
                </a:cubicBezTo>
                <a:cubicBezTo>
                  <a:pt x="-25668" y="956198"/>
                  <a:pt x="4942" y="806911"/>
                  <a:pt x="0" y="625058"/>
                </a:cubicBezTo>
                <a:cubicBezTo>
                  <a:pt x="-4942" y="443205"/>
                  <a:pt x="-20300" y="208710"/>
                  <a:pt x="0" y="0"/>
                </a:cubicBezTo>
                <a:close/>
              </a:path>
            </a:pathLst>
          </a:custGeom>
          <a:noFill/>
          <a:ln w="28575">
            <a:solidFill>
              <a:schemeClr val="bg1"/>
            </a:solidFill>
            <a:prstDash val="solid"/>
            <a:extLst>
              <a:ext uri="{C807C97D-BFC1-408E-A445-0C87EB9F89A2}">
                <ask:lineSketchStyleProps xmlns:ask="http://schemas.microsoft.com/office/drawing/2018/sketchyshapes" sd="3844312185">
                  <a:prstGeom prst="rect">
                    <a:avLst/>
                  </a:prstGeom>
                  <ask:type>
                    <ask:lineSketchFreehand/>
                  </ask:type>
                </ask:lineSketchStyleProps>
              </a:ext>
            </a:extLst>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9FC86664-A755-432D-1F62-BC3A51BA55EC}"/>
              </a:ext>
            </a:extLst>
          </p:cNvPr>
          <p:cNvPicPr>
            <a:picLocks noChangeAspect="1"/>
          </p:cNvPicPr>
          <p:nvPr/>
        </p:nvPicPr>
        <p:blipFill>
          <a:blip r:embed="rId4"/>
          <a:stretch>
            <a:fillRect/>
          </a:stretch>
        </p:blipFill>
        <p:spPr>
          <a:xfrm>
            <a:off x="8350704" y="230642"/>
            <a:ext cx="3578679" cy="1879147"/>
          </a:xfrm>
          <a:prstGeom prst="rect">
            <a:avLst/>
          </a:prstGeom>
          <a:effectLst>
            <a:outerShdw blurRad="1270000" dist="2540000" dir="21540000">
              <a:srgbClr val="E8E8E8">
                <a:alpha val="0"/>
              </a:srgbClr>
            </a:outerShdw>
            <a:reflection stA="52000" endPos="35000" dir="5400000" sy="-100000" algn="bl" rotWithShape="0"/>
          </a:effectLst>
        </p:spPr>
      </p:pic>
      <p:sp>
        <p:nvSpPr>
          <p:cNvPr id="9" name="Rectangle 8">
            <a:extLst>
              <a:ext uri="{FF2B5EF4-FFF2-40B4-BE49-F238E27FC236}">
                <a16:creationId xmlns:a16="http://schemas.microsoft.com/office/drawing/2014/main" id="{C3C36FF9-0623-B742-4A8C-420B5CAF928D}"/>
              </a:ext>
            </a:extLst>
          </p:cNvPr>
          <p:cNvSpPr/>
          <p:nvPr/>
        </p:nvSpPr>
        <p:spPr>
          <a:xfrm>
            <a:off x="7262586" y="2343150"/>
            <a:ext cx="4793342" cy="2155371"/>
          </a:xfrm>
          <a:custGeom>
            <a:avLst/>
            <a:gdLst>
              <a:gd name="connsiteX0" fmla="*/ 0 w 4793342"/>
              <a:gd name="connsiteY0" fmla="*/ 0 h 2155371"/>
              <a:gd name="connsiteX1" fmla="*/ 588896 w 4793342"/>
              <a:gd name="connsiteY1" fmla="*/ 0 h 2155371"/>
              <a:gd name="connsiteX2" fmla="*/ 1273659 w 4793342"/>
              <a:gd name="connsiteY2" fmla="*/ 0 h 2155371"/>
              <a:gd name="connsiteX3" fmla="*/ 1862556 w 4793342"/>
              <a:gd name="connsiteY3" fmla="*/ 0 h 2155371"/>
              <a:gd name="connsiteX4" fmla="*/ 2643186 w 4793342"/>
              <a:gd name="connsiteY4" fmla="*/ 0 h 2155371"/>
              <a:gd name="connsiteX5" fmla="*/ 3375882 w 4793342"/>
              <a:gd name="connsiteY5" fmla="*/ 0 h 2155371"/>
              <a:gd name="connsiteX6" fmla="*/ 3916845 w 4793342"/>
              <a:gd name="connsiteY6" fmla="*/ 0 h 2155371"/>
              <a:gd name="connsiteX7" fmla="*/ 4793342 w 4793342"/>
              <a:gd name="connsiteY7" fmla="*/ 0 h 2155371"/>
              <a:gd name="connsiteX8" fmla="*/ 4793342 w 4793342"/>
              <a:gd name="connsiteY8" fmla="*/ 474182 h 2155371"/>
              <a:gd name="connsiteX9" fmla="*/ 4793342 w 4793342"/>
              <a:gd name="connsiteY9" fmla="*/ 991471 h 2155371"/>
              <a:gd name="connsiteX10" fmla="*/ 4793342 w 4793342"/>
              <a:gd name="connsiteY10" fmla="*/ 1465652 h 2155371"/>
              <a:gd name="connsiteX11" fmla="*/ 4793342 w 4793342"/>
              <a:gd name="connsiteY11" fmla="*/ 2155371 h 2155371"/>
              <a:gd name="connsiteX12" fmla="*/ 4156512 w 4793342"/>
              <a:gd name="connsiteY12" fmla="*/ 2155371 h 2155371"/>
              <a:gd name="connsiteX13" fmla="*/ 3567616 w 4793342"/>
              <a:gd name="connsiteY13" fmla="*/ 2155371 h 2155371"/>
              <a:gd name="connsiteX14" fmla="*/ 2978720 w 4793342"/>
              <a:gd name="connsiteY14" fmla="*/ 2155371 h 2155371"/>
              <a:gd name="connsiteX15" fmla="*/ 2293957 w 4793342"/>
              <a:gd name="connsiteY15" fmla="*/ 2155371 h 2155371"/>
              <a:gd name="connsiteX16" fmla="*/ 1609193 w 4793342"/>
              <a:gd name="connsiteY16" fmla="*/ 2155371 h 2155371"/>
              <a:gd name="connsiteX17" fmla="*/ 972364 w 4793342"/>
              <a:gd name="connsiteY17" fmla="*/ 2155371 h 2155371"/>
              <a:gd name="connsiteX18" fmla="*/ 0 w 4793342"/>
              <a:gd name="connsiteY18" fmla="*/ 2155371 h 2155371"/>
              <a:gd name="connsiteX19" fmla="*/ 0 w 4793342"/>
              <a:gd name="connsiteY19" fmla="*/ 1659636 h 2155371"/>
              <a:gd name="connsiteX20" fmla="*/ 0 w 4793342"/>
              <a:gd name="connsiteY20" fmla="*/ 1120793 h 2155371"/>
              <a:gd name="connsiteX21" fmla="*/ 0 w 4793342"/>
              <a:gd name="connsiteY21" fmla="*/ 625058 h 2155371"/>
              <a:gd name="connsiteX22" fmla="*/ 0 w 4793342"/>
              <a:gd name="connsiteY22" fmla="*/ 0 h 215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93342" h="2155371" extrusionOk="0">
                <a:moveTo>
                  <a:pt x="0" y="0"/>
                </a:moveTo>
                <a:cubicBezTo>
                  <a:pt x="291595" y="23995"/>
                  <a:pt x="307314" y="28812"/>
                  <a:pt x="588896" y="0"/>
                </a:cubicBezTo>
                <a:cubicBezTo>
                  <a:pt x="870478" y="-28812"/>
                  <a:pt x="933799" y="25561"/>
                  <a:pt x="1273659" y="0"/>
                </a:cubicBezTo>
                <a:cubicBezTo>
                  <a:pt x="1613519" y="-25561"/>
                  <a:pt x="1597709" y="-25712"/>
                  <a:pt x="1862556" y="0"/>
                </a:cubicBezTo>
                <a:cubicBezTo>
                  <a:pt x="2127403" y="25712"/>
                  <a:pt x="2465671" y="15443"/>
                  <a:pt x="2643186" y="0"/>
                </a:cubicBezTo>
                <a:cubicBezTo>
                  <a:pt x="2820701" y="-15443"/>
                  <a:pt x="3040855" y="-10953"/>
                  <a:pt x="3375882" y="0"/>
                </a:cubicBezTo>
                <a:cubicBezTo>
                  <a:pt x="3710909" y="10953"/>
                  <a:pt x="3715694" y="16626"/>
                  <a:pt x="3916845" y="0"/>
                </a:cubicBezTo>
                <a:cubicBezTo>
                  <a:pt x="4117996" y="-16626"/>
                  <a:pt x="4555104" y="1251"/>
                  <a:pt x="4793342" y="0"/>
                </a:cubicBezTo>
                <a:cubicBezTo>
                  <a:pt x="4775426" y="165744"/>
                  <a:pt x="4780482" y="305130"/>
                  <a:pt x="4793342" y="474182"/>
                </a:cubicBezTo>
                <a:cubicBezTo>
                  <a:pt x="4806202" y="643234"/>
                  <a:pt x="4815039" y="788752"/>
                  <a:pt x="4793342" y="991471"/>
                </a:cubicBezTo>
                <a:cubicBezTo>
                  <a:pt x="4771645" y="1194190"/>
                  <a:pt x="4801531" y="1356765"/>
                  <a:pt x="4793342" y="1465652"/>
                </a:cubicBezTo>
                <a:cubicBezTo>
                  <a:pt x="4785153" y="1574539"/>
                  <a:pt x="4794547" y="1950776"/>
                  <a:pt x="4793342" y="2155371"/>
                </a:cubicBezTo>
                <a:cubicBezTo>
                  <a:pt x="4503579" y="2152906"/>
                  <a:pt x="4401064" y="2128245"/>
                  <a:pt x="4156512" y="2155371"/>
                </a:cubicBezTo>
                <a:cubicBezTo>
                  <a:pt x="3911960" y="2182498"/>
                  <a:pt x="3740161" y="2159183"/>
                  <a:pt x="3567616" y="2155371"/>
                </a:cubicBezTo>
                <a:cubicBezTo>
                  <a:pt x="3395071" y="2151559"/>
                  <a:pt x="3247360" y="2165516"/>
                  <a:pt x="2978720" y="2155371"/>
                </a:cubicBezTo>
                <a:cubicBezTo>
                  <a:pt x="2710080" y="2145226"/>
                  <a:pt x="2546522" y="2180930"/>
                  <a:pt x="2293957" y="2155371"/>
                </a:cubicBezTo>
                <a:cubicBezTo>
                  <a:pt x="2041392" y="2129812"/>
                  <a:pt x="1793475" y="2136722"/>
                  <a:pt x="1609193" y="2155371"/>
                </a:cubicBezTo>
                <a:cubicBezTo>
                  <a:pt x="1424911" y="2174020"/>
                  <a:pt x="1136063" y="2185239"/>
                  <a:pt x="972364" y="2155371"/>
                </a:cubicBezTo>
                <a:cubicBezTo>
                  <a:pt x="808665" y="2125503"/>
                  <a:pt x="211772" y="2130623"/>
                  <a:pt x="0" y="2155371"/>
                </a:cubicBezTo>
                <a:cubicBezTo>
                  <a:pt x="16895" y="1922447"/>
                  <a:pt x="-12762" y="1839719"/>
                  <a:pt x="0" y="1659636"/>
                </a:cubicBezTo>
                <a:cubicBezTo>
                  <a:pt x="12762" y="1479554"/>
                  <a:pt x="12078" y="1358372"/>
                  <a:pt x="0" y="1120793"/>
                </a:cubicBezTo>
                <a:cubicBezTo>
                  <a:pt x="-12078" y="883214"/>
                  <a:pt x="-19201" y="747522"/>
                  <a:pt x="0" y="625058"/>
                </a:cubicBezTo>
                <a:cubicBezTo>
                  <a:pt x="19201" y="502595"/>
                  <a:pt x="20181" y="269647"/>
                  <a:pt x="0" y="0"/>
                </a:cubicBezTo>
                <a:close/>
              </a:path>
            </a:pathLst>
          </a:custGeom>
          <a:noFill/>
          <a:ln w="28575">
            <a:solidFill>
              <a:schemeClr val="bg1"/>
            </a:solidFill>
            <a:prstDash val="solid"/>
            <a:extLst>
              <a:ext uri="{C807C97D-BFC1-408E-A445-0C87EB9F89A2}">
                <ask:lineSketchStyleProps xmlns:ask="http://schemas.microsoft.com/office/drawing/2018/sketchyshapes" sd="3844312185">
                  <a:prstGeom prst="rect">
                    <a:avLst/>
                  </a:prstGeom>
                  <ask:type>
                    <ask:lineSketchFreehand/>
                  </ask:type>
                </ask:lineSketchStyleProps>
              </a:ext>
            </a:extLst>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17940FAA-30C8-9CAF-B5A4-79B0523EB9BC}"/>
              </a:ext>
            </a:extLst>
          </p:cNvPr>
          <p:cNvSpPr/>
          <p:nvPr/>
        </p:nvSpPr>
        <p:spPr>
          <a:xfrm>
            <a:off x="6257471" y="4487636"/>
            <a:ext cx="5796642" cy="2104571"/>
          </a:xfrm>
          <a:custGeom>
            <a:avLst/>
            <a:gdLst>
              <a:gd name="connsiteX0" fmla="*/ 0 w 5796642"/>
              <a:gd name="connsiteY0" fmla="*/ 0 h 2104571"/>
              <a:gd name="connsiteX1" fmla="*/ 528138 w 5796642"/>
              <a:gd name="connsiteY1" fmla="*/ 0 h 2104571"/>
              <a:gd name="connsiteX2" fmla="*/ 1172210 w 5796642"/>
              <a:gd name="connsiteY2" fmla="*/ 0 h 2104571"/>
              <a:gd name="connsiteX3" fmla="*/ 1700348 w 5796642"/>
              <a:gd name="connsiteY3" fmla="*/ 0 h 2104571"/>
              <a:gd name="connsiteX4" fmla="*/ 2460352 w 5796642"/>
              <a:gd name="connsiteY4" fmla="*/ 0 h 2104571"/>
              <a:gd name="connsiteX5" fmla="*/ 3162390 w 5796642"/>
              <a:gd name="connsiteY5" fmla="*/ 0 h 2104571"/>
              <a:gd name="connsiteX6" fmla="*/ 3632562 w 5796642"/>
              <a:gd name="connsiteY6" fmla="*/ 0 h 2104571"/>
              <a:gd name="connsiteX7" fmla="*/ 4392566 w 5796642"/>
              <a:gd name="connsiteY7" fmla="*/ 0 h 2104571"/>
              <a:gd name="connsiteX8" fmla="*/ 4862739 w 5796642"/>
              <a:gd name="connsiteY8" fmla="*/ 0 h 2104571"/>
              <a:gd name="connsiteX9" fmla="*/ 5796642 w 5796642"/>
              <a:gd name="connsiteY9" fmla="*/ 0 h 2104571"/>
              <a:gd name="connsiteX10" fmla="*/ 5796642 w 5796642"/>
              <a:gd name="connsiteY10" fmla="*/ 463006 h 2104571"/>
              <a:gd name="connsiteX11" fmla="*/ 5796642 w 5796642"/>
              <a:gd name="connsiteY11" fmla="*/ 1010194 h 2104571"/>
              <a:gd name="connsiteX12" fmla="*/ 5796642 w 5796642"/>
              <a:gd name="connsiteY12" fmla="*/ 1515291 h 2104571"/>
              <a:gd name="connsiteX13" fmla="*/ 5796642 w 5796642"/>
              <a:gd name="connsiteY13" fmla="*/ 2104571 h 2104571"/>
              <a:gd name="connsiteX14" fmla="*/ 5210537 w 5796642"/>
              <a:gd name="connsiteY14" fmla="*/ 2104571 h 2104571"/>
              <a:gd name="connsiteX15" fmla="*/ 4566466 w 5796642"/>
              <a:gd name="connsiteY15" fmla="*/ 2104571 h 2104571"/>
              <a:gd name="connsiteX16" fmla="*/ 3922394 w 5796642"/>
              <a:gd name="connsiteY16" fmla="*/ 2104571 h 2104571"/>
              <a:gd name="connsiteX17" fmla="*/ 3336290 w 5796642"/>
              <a:gd name="connsiteY17" fmla="*/ 2104571 h 2104571"/>
              <a:gd name="connsiteX18" fmla="*/ 2692218 w 5796642"/>
              <a:gd name="connsiteY18" fmla="*/ 2104571 h 2104571"/>
              <a:gd name="connsiteX19" fmla="*/ 2164080 w 5796642"/>
              <a:gd name="connsiteY19" fmla="*/ 2104571 h 2104571"/>
              <a:gd name="connsiteX20" fmla="*/ 1693908 w 5796642"/>
              <a:gd name="connsiteY20" fmla="*/ 2104571 h 2104571"/>
              <a:gd name="connsiteX21" fmla="*/ 1165769 w 5796642"/>
              <a:gd name="connsiteY21" fmla="*/ 2104571 h 2104571"/>
              <a:gd name="connsiteX22" fmla="*/ 0 w 5796642"/>
              <a:gd name="connsiteY22" fmla="*/ 2104571 h 2104571"/>
              <a:gd name="connsiteX23" fmla="*/ 0 w 5796642"/>
              <a:gd name="connsiteY23" fmla="*/ 1641565 h 2104571"/>
              <a:gd name="connsiteX24" fmla="*/ 0 w 5796642"/>
              <a:gd name="connsiteY24" fmla="*/ 1178560 h 2104571"/>
              <a:gd name="connsiteX25" fmla="*/ 0 w 5796642"/>
              <a:gd name="connsiteY25" fmla="*/ 694508 h 2104571"/>
              <a:gd name="connsiteX26" fmla="*/ 0 w 5796642"/>
              <a:gd name="connsiteY26" fmla="*/ 0 h 210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96642" h="2104571" extrusionOk="0">
                <a:moveTo>
                  <a:pt x="0" y="0"/>
                </a:moveTo>
                <a:cubicBezTo>
                  <a:pt x="246802" y="16666"/>
                  <a:pt x="420903" y="11375"/>
                  <a:pt x="528138" y="0"/>
                </a:cubicBezTo>
                <a:cubicBezTo>
                  <a:pt x="635373" y="-11375"/>
                  <a:pt x="982129" y="-15227"/>
                  <a:pt x="1172210" y="0"/>
                </a:cubicBezTo>
                <a:cubicBezTo>
                  <a:pt x="1362291" y="15227"/>
                  <a:pt x="1509161" y="4103"/>
                  <a:pt x="1700348" y="0"/>
                </a:cubicBezTo>
                <a:cubicBezTo>
                  <a:pt x="1891535" y="-4103"/>
                  <a:pt x="2138390" y="7015"/>
                  <a:pt x="2460352" y="0"/>
                </a:cubicBezTo>
                <a:cubicBezTo>
                  <a:pt x="2782314" y="-7015"/>
                  <a:pt x="2880809" y="1271"/>
                  <a:pt x="3162390" y="0"/>
                </a:cubicBezTo>
                <a:cubicBezTo>
                  <a:pt x="3443971" y="-1271"/>
                  <a:pt x="3506557" y="14683"/>
                  <a:pt x="3632562" y="0"/>
                </a:cubicBezTo>
                <a:cubicBezTo>
                  <a:pt x="3758567" y="-14683"/>
                  <a:pt x="4188087" y="31160"/>
                  <a:pt x="4392566" y="0"/>
                </a:cubicBezTo>
                <a:cubicBezTo>
                  <a:pt x="4597045" y="-31160"/>
                  <a:pt x="4764747" y="-15293"/>
                  <a:pt x="4862739" y="0"/>
                </a:cubicBezTo>
                <a:cubicBezTo>
                  <a:pt x="4960731" y="15293"/>
                  <a:pt x="5549416" y="40713"/>
                  <a:pt x="5796642" y="0"/>
                </a:cubicBezTo>
                <a:cubicBezTo>
                  <a:pt x="5814526" y="145389"/>
                  <a:pt x="5806842" y="332498"/>
                  <a:pt x="5796642" y="463006"/>
                </a:cubicBezTo>
                <a:cubicBezTo>
                  <a:pt x="5786442" y="593514"/>
                  <a:pt x="5797964" y="806484"/>
                  <a:pt x="5796642" y="1010194"/>
                </a:cubicBezTo>
                <a:cubicBezTo>
                  <a:pt x="5795320" y="1213904"/>
                  <a:pt x="5780967" y="1367925"/>
                  <a:pt x="5796642" y="1515291"/>
                </a:cubicBezTo>
                <a:cubicBezTo>
                  <a:pt x="5812317" y="1662657"/>
                  <a:pt x="5808755" y="1872377"/>
                  <a:pt x="5796642" y="2104571"/>
                </a:cubicBezTo>
                <a:cubicBezTo>
                  <a:pt x="5536246" y="2076848"/>
                  <a:pt x="5409926" y="2083222"/>
                  <a:pt x="5210537" y="2104571"/>
                </a:cubicBezTo>
                <a:cubicBezTo>
                  <a:pt x="5011148" y="2125920"/>
                  <a:pt x="4843637" y="2134543"/>
                  <a:pt x="4566466" y="2104571"/>
                </a:cubicBezTo>
                <a:cubicBezTo>
                  <a:pt x="4289295" y="2074599"/>
                  <a:pt x="4219536" y="2124927"/>
                  <a:pt x="3922394" y="2104571"/>
                </a:cubicBezTo>
                <a:cubicBezTo>
                  <a:pt x="3625252" y="2084215"/>
                  <a:pt x="3504533" y="2105445"/>
                  <a:pt x="3336290" y="2104571"/>
                </a:cubicBezTo>
                <a:cubicBezTo>
                  <a:pt x="3168047" y="2103697"/>
                  <a:pt x="2895226" y="2100369"/>
                  <a:pt x="2692218" y="2104571"/>
                </a:cubicBezTo>
                <a:cubicBezTo>
                  <a:pt x="2489210" y="2108773"/>
                  <a:pt x="2283609" y="2107938"/>
                  <a:pt x="2164080" y="2104571"/>
                </a:cubicBezTo>
                <a:cubicBezTo>
                  <a:pt x="2044551" y="2101204"/>
                  <a:pt x="1864831" y="2113042"/>
                  <a:pt x="1693908" y="2104571"/>
                </a:cubicBezTo>
                <a:cubicBezTo>
                  <a:pt x="1522985" y="2096100"/>
                  <a:pt x="1381994" y="2088918"/>
                  <a:pt x="1165769" y="2104571"/>
                </a:cubicBezTo>
                <a:cubicBezTo>
                  <a:pt x="949544" y="2120224"/>
                  <a:pt x="418093" y="2138352"/>
                  <a:pt x="0" y="2104571"/>
                </a:cubicBezTo>
                <a:cubicBezTo>
                  <a:pt x="6703" y="2011166"/>
                  <a:pt x="-3875" y="1734589"/>
                  <a:pt x="0" y="1641565"/>
                </a:cubicBezTo>
                <a:cubicBezTo>
                  <a:pt x="3875" y="1548541"/>
                  <a:pt x="-8685" y="1374180"/>
                  <a:pt x="0" y="1178560"/>
                </a:cubicBezTo>
                <a:cubicBezTo>
                  <a:pt x="8685" y="982940"/>
                  <a:pt x="-562" y="841415"/>
                  <a:pt x="0" y="694508"/>
                </a:cubicBezTo>
                <a:cubicBezTo>
                  <a:pt x="562" y="547601"/>
                  <a:pt x="-5659" y="154292"/>
                  <a:pt x="0" y="0"/>
                </a:cubicBezTo>
                <a:close/>
              </a:path>
            </a:pathLst>
          </a:custGeom>
          <a:noFill/>
          <a:ln w="28575">
            <a:solidFill>
              <a:schemeClr val="bg1"/>
            </a:solidFill>
            <a:prstDash val="solid"/>
            <a:extLst>
              <a:ext uri="{C807C97D-BFC1-408E-A445-0C87EB9F89A2}">
                <ask:lineSketchStyleProps xmlns:ask="http://schemas.microsoft.com/office/drawing/2018/sketchyshapes" sd="3844312185">
                  <a:prstGeom prst="rect">
                    <a:avLst/>
                  </a:prstGeom>
                  <ask:type>
                    <ask:lineSketchFreehand/>
                  </ask:type>
                </ask:lineSketchStyleProps>
              </a:ext>
            </a:extLst>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4" name="Picture 3" descr="Data Analytics Illustration - Free Download People Illustrations | IconScout">
            <a:extLst>
              <a:ext uri="{FF2B5EF4-FFF2-40B4-BE49-F238E27FC236}">
                <a16:creationId xmlns:a16="http://schemas.microsoft.com/office/drawing/2014/main" id="{264FAA78-2619-DACB-9057-98EF0CE69FE9}"/>
              </a:ext>
            </a:extLst>
          </p:cNvPr>
          <p:cNvPicPr>
            <a:picLocks noChangeAspect="1"/>
          </p:cNvPicPr>
          <p:nvPr/>
        </p:nvPicPr>
        <p:blipFill>
          <a:blip r:embed="rId5"/>
          <a:stretch>
            <a:fillRect/>
          </a:stretch>
        </p:blipFill>
        <p:spPr>
          <a:xfrm>
            <a:off x="2994948" y="-2793"/>
            <a:ext cx="2156778" cy="1955410"/>
          </a:xfrm>
          <a:prstGeom prst="rect">
            <a:avLst/>
          </a:prstGeom>
        </p:spPr>
      </p:pic>
      <p:sp>
        <p:nvSpPr>
          <p:cNvPr id="12" name="TextBox 11">
            <a:extLst>
              <a:ext uri="{FF2B5EF4-FFF2-40B4-BE49-F238E27FC236}">
                <a16:creationId xmlns:a16="http://schemas.microsoft.com/office/drawing/2014/main" id="{77887B47-5E90-77F9-4564-BACA1CAEF96C}"/>
              </a:ext>
            </a:extLst>
          </p:cNvPr>
          <p:cNvSpPr txBox="1"/>
          <p:nvPr/>
        </p:nvSpPr>
        <p:spPr>
          <a:xfrm>
            <a:off x="5161430" y="186018"/>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cap="all">
                <a:solidFill>
                  <a:schemeClr val="bg1"/>
                </a:solidFill>
                <a:latin typeface="Century Gothic"/>
              </a:rPr>
              <a:t>DESCRIPTIVE STATISTICS</a:t>
            </a:r>
            <a:endParaRPr lang="en-US">
              <a:solidFill>
                <a:schemeClr val="bg1"/>
              </a:solidFill>
            </a:endParaRPr>
          </a:p>
        </p:txBody>
      </p:sp>
      <p:sp>
        <p:nvSpPr>
          <p:cNvPr id="16" name="Arrow: Chevron 15">
            <a:extLst>
              <a:ext uri="{FF2B5EF4-FFF2-40B4-BE49-F238E27FC236}">
                <a16:creationId xmlns:a16="http://schemas.microsoft.com/office/drawing/2014/main" id="{C36871F9-259E-9174-1410-73303B472BB2}"/>
              </a:ext>
            </a:extLst>
          </p:cNvPr>
          <p:cNvSpPr/>
          <p:nvPr/>
        </p:nvSpPr>
        <p:spPr>
          <a:xfrm>
            <a:off x="446627" y="2840686"/>
            <a:ext cx="4259727" cy="935232"/>
          </a:xfrm>
          <a:prstGeom prst="chevron">
            <a:avLst/>
          </a:prstGeom>
          <a:ln>
            <a:extLst>
              <a:ext uri="{C807C97D-BFC1-408E-A445-0C87EB9F89A2}">
                <ask:lineSketchStyleProps xmlns:ask="http://schemas.microsoft.com/office/drawing/2018/sketchyshapes" sd="3989574929">
                  <a:custGeom>
                    <a:avLst/>
                    <a:gdLst>
                      <a:gd name="connsiteX0" fmla="*/ 0 w 2482534"/>
                      <a:gd name="connsiteY0" fmla="*/ 0 h 638737"/>
                      <a:gd name="connsiteX1" fmla="*/ 584055 w 2482534"/>
                      <a:gd name="connsiteY1" fmla="*/ 0 h 638737"/>
                      <a:gd name="connsiteX2" fmla="*/ 1124846 w 2482534"/>
                      <a:gd name="connsiteY2" fmla="*/ 0 h 638737"/>
                      <a:gd name="connsiteX3" fmla="*/ 1687269 w 2482534"/>
                      <a:gd name="connsiteY3" fmla="*/ 0 h 638737"/>
                      <a:gd name="connsiteX4" fmla="*/ 2163166 w 2482534"/>
                      <a:gd name="connsiteY4" fmla="*/ 0 h 638737"/>
                      <a:gd name="connsiteX5" fmla="*/ 2482534 w 2482534"/>
                      <a:gd name="connsiteY5" fmla="*/ 319369 h 638737"/>
                      <a:gd name="connsiteX6" fmla="*/ 2163166 w 2482534"/>
                      <a:gd name="connsiteY6" fmla="*/ 638737 h 638737"/>
                      <a:gd name="connsiteX7" fmla="*/ 1600743 w 2482534"/>
                      <a:gd name="connsiteY7" fmla="*/ 638737 h 638737"/>
                      <a:gd name="connsiteX8" fmla="*/ 1059951 w 2482534"/>
                      <a:gd name="connsiteY8" fmla="*/ 638737 h 638737"/>
                      <a:gd name="connsiteX9" fmla="*/ 497528 w 2482534"/>
                      <a:gd name="connsiteY9" fmla="*/ 638737 h 638737"/>
                      <a:gd name="connsiteX10" fmla="*/ 0 w 2482534"/>
                      <a:gd name="connsiteY10" fmla="*/ 638737 h 638737"/>
                      <a:gd name="connsiteX11" fmla="*/ 319369 w 2482534"/>
                      <a:gd name="connsiteY11" fmla="*/ 319369 h 638737"/>
                      <a:gd name="connsiteX12" fmla="*/ 0 w 2482534"/>
                      <a:gd name="connsiteY12" fmla="*/ 0 h 6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2534" h="638737" fill="none" extrusionOk="0">
                        <a:moveTo>
                          <a:pt x="0" y="0"/>
                        </a:moveTo>
                        <a:cubicBezTo>
                          <a:pt x="125223" y="-40966"/>
                          <a:pt x="372110" y="65469"/>
                          <a:pt x="584055" y="0"/>
                        </a:cubicBezTo>
                        <a:cubicBezTo>
                          <a:pt x="796000" y="-65469"/>
                          <a:pt x="970533" y="4317"/>
                          <a:pt x="1124846" y="0"/>
                        </a:cubicBezTo>
                        <a:cubicBezTo>
                          <a:pt x="1279159" y="-4317"/>
                          <a:pt x="1463140" y="35547"/>
                          <a:pt x="1687269" y="0"/>
                        </a:cubicBezTo>
                        <a:cubicBezTo>
                          <a:pt x="1911398" y="-35547"/>
                          <a:pt x="1930451" y="10803"/>
                          <a:pt x="2163166" y="0"/>
                        </a:cubicBezTo>
                        <a:cubicBezTo>
                          <a:pt x="2312104" y="116905"/>
                          <a:pt x="2386820" y="270043"/>
                          <a:pt x="2482534" y="319369"/>
                        </a:cubicBezTo>
                        <a:cubicBezTo>
                          <a:pt x="2386374" y="451507"/>
                          <a:pt x="2278890" y="455972"/>
                          <a:pt x="2163166" y="638737"/>
                        </a:cubicBezTo>
                        <a:cubicBezTo>
                          <a:pt x="2021567" y="669959"/>
                          <a:pt x="1829837" y="622486"/>
                          <a:pt x="1600743" y="638737"/>
                        </a:cubicBezTo>
                        <a:cubicBezTo>
                          <a:pt x="1371649" y="654988"/>
                          <a:pt x="1234239" y="574404"/>
                          <a:pt x="1059951" y="638737"/>
                        </a:cubicBezTo>
                        <a:cubicBezTo>
                          <a:pt x="885663" y="703070"/>
                          <a:pt x="689167" y="616728"/>
                          <a:pt x="497528" y="638737"/>
                        </a:cubicBezTo>
                        <a:cubicBezTo>
                          <a:pt x="305889" y="660746"/>
                          <a:pt x="180601" y="622057"/>
                          <a:pt x="0" y="638737"/>
                        </a:cubicBezTo>
                        <a:cubicBezTo>
                          <a:pt x="113483" y="476133"/>
                          <a:pt x="178601" y="464566"/>
                          <a:pt x="319369" y="319369"/>
                        </a:cubicBezTo>
                        <a:cubicBezTo>
                          <a:pt x="151967" y="186585"/>
                          <a:pt x="169852" y="135484"/>
                          <a:pt x="0" y="0"/>
                        </a:cubicBezTo>
                        <a:close/>
                      </a:path>
                      <a:path w="2482534" h="638737" stroke="0" extrusionOk="0">
                        <a:moveTo>
                          <a:pt x="0" y="0"/>
                        </a:moveTo>
                        <a:cubicBezTo>
                          <a:pt x="285998" y="-13341"/>
                          <a:pt x="297340" y="53360"/>
                          <a:pt x="584055" y="0"/>
                        </a:cubicBezTo>
                        <a:cubicBezTo>
                          <a:pt x="870771" y="-53360"/>
                          <a:pt x="911400" y="14513"/>
                          <a:pt x="1103215" y="0"/>
                        </a:cubicBezTo>
                        <a:cubicBezTo>
                          <a:pt x="1295030" y="-14513"/>
                          <a:pt x="1449126" y="5601"/>
                          <a:pt x="1579111" y="0"/>
                        </a:cubicBezTo>
                        <a:cubicBezTo>
                          <a:pt x="1709096" y="-5601"/>
                          <a:pt x="2033914" y="17055"/>
                          <a:pt x="2163166" y="0"/>
                        </a:cubicBezTo>
                        <a:cubicBezTo>
                          <a:pt x="2270223" y="98020"/>
                          <a:pt x="2334005" y="228692"/>
                          <a:pt x="2482534" y="319369"/>
                        </a:cubicBezTo>
                        <a:cubicBezTo>
                          <a:pt x="2381184" y="485031"/>
                          <a:pt x="2294804" y="467953"/>
                          <a:pt x="2163166" y="638737"/>
                        </a:cubicBezTo>
                        <a:cubicBezTo>
                          <a:pt x="1904526" y="708495"/>
                          <a:pt x="1762388" y="615434"/>
                          <a:pt x="1579111" y="638737"/>
                        </a:cubicBezTo>
                        <a:cubicBezTo>
                          <a:pt x="1395835" y="662040"/>
                          <a:pt x="1271334" y="598341"/>
                          <a:pt x="995056" y="638737"/>
                        </a:cubicBezTo>
                        <a:cubicBezTo>
                          <a:pt x="718778" y="679133"/>
                          <a:pt x="634445" y="594833"/>
                          <a:pt x="497528" y="638737"/>
                        </a:cubicBezTo>
                        <a:cubicBezTo>
                          <a:pt x="360611" y="682641"/>
                          <a:pt x="220547" y="611099"/>
                          <a:pt x="0" y="638737"/>
                        </a:cubicBezTo>
                        <a:cubicBezTo>
                          <a:pt x="54020" y="522331"/>
                          <a:pt x="221337" y="492059"/>
                          <a:pt x="319369" y="319369"/>
                        </a:cubicBezTo>
                        <a:cubicBezTo>
                          <a:pt x="145958" y="200538"/>
                          <a:pt x="139027" y="107625"/>
                          <a:pt x="0" y="0"/>
                        </a:cubicBezTo>
                        <a:close/>
                      </a:path>
                    </a:pathLst>
                  </a:custGeom>
                  <ask:type>
                    <ask:lineSketchNone/>
                  </ask:type>
                </ask:lineSketchStyleProps>
              </a:ext>
            </a:extLst>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r>
              <a:rPr lang="en-US" sz="1500" b="1" dirty="0">
                <a:solidFill>
                  <a:srgbClr val="92D050"/>
                </a:solidFill>
                <a:latin typeface="Century Gothic"/>
                <a:cs typeface="Segoe UI"/>
              </a:rPr>
              <a:t>Despite low institutional spending</a:t>
            </a:r>
            <a:r>
              <a:rPr lang="en-US" sz="1500" b="1" dirty="0">
                <a:solidFill>
                  <a:srgbClr val="000000"/>
                </a:solidFill>
                <a:latin typeface="Century Gothic"/>
                <a:cs typeface="Segoe UI"/>
              </a:rPr>
              <a:t> in 2022, it contributed 66.95% of total sales, achieving the</a:t>
            </a:r>
            <a:r>
              <a:rPr lang="en-US" sz="1500" b="1" dirty="0">
                <a:solidFill>
                  <a:schemeClr val="accent2">
                    <a:lumMod val="60000"/>
                    <a:lumOff val="40000"/>
                  </a:schemeClr>
                </a:solidFill>
                <a:latin typeface="Century Gothic"/>
                <a:cs typeface="Segoe UI"/>
              </a:rPr>
              <a:t> </a:t>
            </a:r>
            <a:r>
              <a:rPr lang="en-US" sz="1500" b="1" dirty="0">
                <a:solidFill>
                  <a:srgbClr val="92D050"/>
                </a:solidFill>
                <a:latin typeface="Century Gothic"/>
                <a:cs typeface="Segoe UI"/>
              </a:rPr>
              <a:t>highest</a:t>
            </a:r>
            <a:r>
              <a:rPr lang="en-US" sz="1500" b="1" dirty="0">
                <a:solidFill>
                  <a:srgbClr val="000000"/>
                </a:solidFill>
                <a:latin typeface="Century Gothic"/>
                <a:cs typeface="Segoe UI"/>
              </a:rPr>
              <a:t> sales value.</a:t>
            </a:r>
          </a:p>
        </p:txBody>
      </p:sp>
      <p:sp>
        <p:nvSpPr>
          <p:cNvPr id="19" name="Arrow: Chevron 18">
            <a:extLst>
              <a:ext uri="{FF2B5EF4-FFF2-40B4-BE49-F238E27FC236}">
                <a16:creationId xmlns:a16="http://schemas.microsoft.com/office/drawing/2014/main" id="{41F59810-6CE9-486E-EBD3-D3B19E86E73C}"/>
              </a:ext>
            </a:extLst>
          </p:cNvPr>
          <p:cNvSpPr/>
          <p:nvPr/>
        </p:nvSpPr>
        <p:spPr>
          <a:xfrm>
            <a:off x="443580" y="3951334"/>
            <a:ext cx="4269499" cy="1003617"/>
          </a:xfrm>
          <a:prstGeom prst="chevron">
            <a:avLst/>
          </a:prstGeom>
          <a:ln>
            <a:extLst>
              <a:ext uri="{C807C97D-BFC1-408E-A445-0C87EB9F89A2}">
                <ask:lineSketchStyleProps xmlns:ask="http://schemas.microsoft.com/office/drawing/2018/sketchyshapes" sd="3989574929">
                  <a:custGeom>
                    <a:avLst/>
                    <a:gdLst>
                      <a:gd name="connsiteX0" fmla="*/ 0 w 2482534"/>
                      <a:gd name="connsiteY0" fmla="*/ 0 h 638737"/>
                      <a:gd name="connsiteX1" fmla="*/ 584055 w 2482534"/>
                      <a:gd name="connsiteY1" fmla="*/ 0 h 638737"/>
                      <a:gd name="connsiteX2" fmla="*/ 1124846 w 2482534"/>
                      <a:gd name="connsiteY2" fmla="*/ 0 h 638737"/>
                      <a:gd name="connsiteX3" fmla="*/ 1687269 w 2482534"/>
                      <a:gd name="connsiteY3" fmla="*/ 0 h 638737"/>
                      <a:gd name="connsiteX4" fmla="*/ 2163166 w 2482534"/>
                      <a:gd name="connsiteY4" fmla="*/ 0 h 638737"/>
                      <a:gd name="connsiteX5" fmla="*/ 2482534 w 2482534"/>
                      <a:gd name="connsiteY5" fmla="*/ 319369 h 638737"/>
                      <a:gd name="connsiteX6" fmla="*/ 2163166 w 2482534"/>
                      <a:gd name="connsiteY6" fmla="*/ 638737 h 638737"/>
                      <a:gd name="connsiteX7" fmla="*/ 1600743 w 2482534"/>
                      <a:gd name="connsiteY7" fmla="*/ 638737 h 638737"/>
                      <a:gd name="connsiteX8" fmla="*/ 1059951 w 2482534"/>
                      <a:gd name="connsiteY8" fmla="*/ 638737 h 638737"/>
                      <a:gd name="connsiteX9" fmla="*/ 497528 w 2482534"/>
                      <a:gd name="connsiteY9" fmla="*/ 638737 h 638737"/>
                      <a:gd name="connsiteX10" fmla="*/ 0 w 2482534"/>
                      <a:gd name="connsiteY10" fmla="*/ 638737 h 638737"/>
                      <a:gd name="connsiteX11" fmla="*/ 319369 w 2482534"/>
                      <a:gd name="connsiteY11" fmla="*/ 319369 h 638737"/>
                      <a:gd name="connsiteX12" fmla="*/ 0 w 2482534"/>
                      <a:gd name="connsiteY12" fmla="*/ 0 h 6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2534" h="638737" fill="none" extrusionOk="0">
                        <a:moveTo>
                          <a:pt x="0" y="0"/>
                        </a:moveTo>
                        <a:cubicBezTo>
                          <a:pt x="125223" y="-40966"/>
                          <a:pt x="372110" y="65469"/>
                          <a:pt x="584055" y="0"/>
                        </a:cubicBezTo>
                        <a:cubicBezTo>
                          <a:pt x="796000" y="-65469"/>
                          <a:pt x="970533" y="4317"/>
                          <a:pt x="1124846" y="0"/>
                        </a:cubicBezTo>
                        <a:cubicBezTo>
                          <a:pt x="1279159" y="-4317"/>
                          <a:pt x="1463140" y="35547"/>
                          <a:pt x="1687269" y="0"/>
                        </a:cubicBezTo>
                        <a:cubicBezTo>
                          <a:pt x="1911398" y="-35547"/>
                          <a:pt x="1930451" y="10803"/>
                          <a:pt x="2163166" y="0"/>
                        </a:cubicBezTo>
                        <a:cubicBezTo>
                          <a:pt x="2312104" y="116905"/>
                          <a:pt x="2386820" y="270043"/>
                          <a:pt x="2482534" y="319369"/>
                        </a:cubicBezTo>
                        <a:cubicBezTo>
                          <a:pt x="2386374" y="451507"/>
                          <a:pt x="2278890" y="455972"/>
                          <a:pt x="2163166" y="638737"/>
                        </a:cubicBezTo>
                        <a:cubicBezTo>
                          <a:pt x="2021567" y="669959"/>
                          <a:pt x="1829837" y="622486"/>
                          <a:pt x="1600743" y="638737"/>
                        </a:cubicBezTo>
                        <a:cubicBezTo>
                          <a:pt x="1371649" y="654988"/>
                          <a:pt x="1234239" y="574404"/>
                          <a:pt x="1059951" y="638737"/>
                        </a:cubicBezTo>
                        <a:cubicBezTo>
                          <a:pt x="885663" y="703070"/>
                          <a:pt x="689167" y="616728"/>
                          <a:pt x="497528" y="638737"/>
                        </a:cubicBezTo>
                        <a:cubicBezTo>
                          <a:pt x="305889" y="660746"/>
                          <a:pt x="180601" y="622057"/>
                          <a:pt x="0" y="638737"/>
                        </a:cubicBezTo>
                        <a:cubicBezTo>
                          <a:pt x="113483" y="476133"/>
                          <a:pt x="178601" y="464566"/>
                          <a:pt x="319369" y="319369"/>
                        </a:cubicBezTo>
                        <a:cubicBezTo>
                          <a:pt x="151967" y="186585"/>
                          <a:pt x="169852" y="135484"/>
                          <a:pt x="0" y="0"/>
                        </a:cubicBezTo>
                        <a:close/>
                      </a:path>
                      <a:path w="2482534" h="638737" stroke="0" extrusionOk="0">
                        <a:moveTo>
                          <a:pt x="0" y="0"/>
                        </a:moveTo>
                        <a:cubicBezTo>
                          <a:pt x="285998" y="-13341"/>
                          <a:pt x="297340" y="53360"/>
                          <a:pt x="584055" y="0"/>
                        </a:cubicBezTo>
                        <a:cubicBezTo>
                          <a:pt x="870771" y="-53360"/>
                          <a:pt x="911400" y="14513"/>
                          <a:pt x="1103215" y="0"/>
                        </a:cubicBezTo>
                        <a:cubicBezTo>
                          <a:pt x="1295030" y="-14513"/>
                          <a:pt x="1449126" y="5601"/>
                          <a:pt x="1579111" y="0"/>
                        </a:cubicBezTo>
                        <a:cubicBezTo>
                          <a:pt x="1709096" y="-5601"/>
                          <a:pt x="2033914" y="17055"/>
                          <a:pt x="2163166" y="0"/>
                        </a:cubicBezTo>
                        <a:cubicBezTo>
                          <a:pt x="2270223" y="98020"/>
                          <a:pt x="2334005" y="228692"/>
                          <a:pt x="2482534" y="319369"/>
                        </a:cubicBezTo>
                        <a:cubicBezTo>
                          <a:pt x="2381184" y="485031"/>
                          <a:pt x="2294804" y="467953"/>
                          <a:pt x="2163166" y="638737"/>
                        </a:cubicBezTo>
                        <a:cubicBezTo>
                          <a:pt x="1904526" y="708495"/>
                          <a:pt x="1762388" y="615434"/>
                          <a:pt x="1579111" y="638737"/>
                        </a:cubicBezTo>
                        <a:cubicBezTo>
                          <a:pt x="1395835" y="662040"/>
                          <a:pt x="1271334" y="598341"/>
                          <a:pt x="995056" y="638737"/>
                        </a:cubicBezTo>
                        <a:cubicBezTo>
                          <a:pt x="718778" y="679133"/>
                          <a:pt x="634445" y="594833"/>
                          <a:pt x="497528" y="638737"/>
                        </a:cubicBezTo>
                        <a:cubicBezTo>
                          <a:pt x="360611" y="682641"/>
                          <a:pt x="220547" y="611099"/>
                          <a:pt x="0" y="638737"/>
                        </a:cubicBezTo>
                        <a:cubicBezTo>
                          <a:pt x="54020" y="522331"/>
                          <a:pt x="221337" y="492059"/>
                          <a:pt x="319369" y="319369"/>
                        </a:cubicBezTo>
                        <a:cubicBezTo>
                          <a:pt x="145958" y="200538"/>
                          <a:pt x="139027" y="107625"/>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defTabSz="786384"/>
            <a:r>
              <a:rPr lang="en-US" sz="1500" b="1">
                <a:solidFill>
                  <a:schemeClr val="accent6"/>
                </a:solidFill>
                <a:latin typeface="Century Gothic"/>
                <a:ea typeface="+mn-lt"/>
                <a:cs typeface="+mn-lt"/>
              </a:rPr>
              <a:t>2022</a:t>
            </a:r>
            <a:r>
              <a:rPr lang="en-US" sz="1500" b="1">
                <a:solidFill>
                  <a:srgbClr val="000000"/>
                </a:solidFill>
                <a:latin typeface="Century Gothic"/>
                <a:ea typeface="+mn-lt"/>
                <a:cs typeface="+mn-lt"/>
              </a:rPr>
              <a:t> had the highest total sales, while net profit peaked in 2018 and gross profit in 2019. </a:t>
            </a:r>
            <a:r>
              <a:rPr lang="en-US" sz="1500" b="1">
                <a:solidFill>
                  <a:schemeClr val="accent6"/>
                </a:solidFill>
                <a:latin typeface="Century Gothic"/>
                <a:ea typeface="+mn-lt"/>
                <a:cs typeface="+mn-lt"/>
              </a:rPr>
              <a:t>New Outlet lowered</a:t>
            </a:r>
            <a:r>
              <a:rPr lang="en-US" sz="1500" b="1">
                <a:solidFill>
                  <a:srgbClr val="000000"/>
                </a:solidFill>
                <a:latin typeface="Century Gothic"/>
                <a:ea typeface="+mn-lt"/>
                <a:cs typeface="+mn-lt"/>
              </a:rPr>
              <a:t> the net profit 2019</a:t>
            </a:r>
            <a:endParaRPr lang="en-US" sz="1500" b="1">
              <a:latin typeface="Century Gothic"/>
            </a:endParaRPr>
          </a:p>
        </p:txBody>
      </p:sp>
      <p:sp>
        <p:nvSpPr>
          <p:cNvPr id="21" name="Arrow: Chevron 20">
            <a:extLst>
              <a:ext uri="{FF2B5EF4-FFF2-40B4-BE49-F238E27FC236}">
                <a16:creationId xmlns:a16="http://schemas.microsoft.com/office/drawing/2014/main" id="{94B38996-AD15-483A-C170-E0F289D299DB}"/>
              </a:ext>
            </a:extLst>
          </p:cNvPr>
          <p:cNvSpPr/>
          <p:nvPr/>
        </p:nvSpPr>
        <p:spPr>
          <a:xfrm>
            <a:off x="429328" y="5168006"/>
            <a:ext cx="4269498" cy="1062232"/>
          </a:xfrm>
          <a:prstGeom prst="chevron">
            <a:avLst/>
          </a:prstGeom>
          <a:ln>
            <a:extLst>
              <a:ext uri="{C807C97D-BFC1-408E-A445-0C87EB9F89A2}">
                <ask:lineSketchStyleProps xmlns:ask="http://schemas.microsoft.com/office/drawing/2018/sketchyshapes" sd="3989574929">
                  <a:custGeom>
                    <a:avLst/>
                    <a:gdLst>
                      <a:gd name="connsiteX0" fmla="*/ 0 w 2482534"/>
                      <a:gd name="connsiteY0" fmla="*/ 0 h 638737"/>
                      <a:gd name="connsiteX1" fmla="*/ 584055 w 2482534"/>
                      <a:gd name="connsiteY1" fmla="*/ 0 h 638737"/>
                      <a:gd name="connsiteX2" fmla="*/ 1124846 w 2482534"/>
                      <a:gd name="connsiteY2" fmla="*/ 0 h 638737"/>
                      <a:gd name="connsiteX3" fmla="*/ 1687269 w 2482534"/>
                      <a:gd name="connsiteY3" fmla="*/ 0 h 638737"/>
                      <a:gd name="connsiteX4" fmla="*/ 2163166 w 2482534"/>
                      <a:gd name="connsiteY4" fmla="*/ 0 h 638737"/>
                      <a:gd name="connsiteX5" fmla="*/ 2482534 w 2482534"/>
                      <a:gd name="connsiteY5" fmla="*/ 319369 h 638737"/>
                      <a:gd name="connsiteX6" fmla="*/ 2163166 w 2482534"/>
                      <a:gd name="connsiteY6" fmla="*/ 638737 h 638737"/>
                      <a:gd name="connsiteX7" fmla="*/ 1600743 w 2482534"/>
                      <a:gd name="connsiteY7" fmla="*/ 638737 h 638737"/>
                      <a:gd name="connsiteX8" fmla="*/ 1059951 w 2482534"/>
                      <a:gd name="connsiteY8" fmla="*/ 638737 h 638737"/>
                      <a:gd name="connsiteX9" fmla="*/ 497528 w 2482534"/>
                      <a:gd name="connsiteY9" fmla="*/ 638737 h 638737"/>
                      <a:gd name="connsiteX10" fmla="*/ 0 w 2482534"/>
                      <a:gd name="connsiteY10" fmla="*/ 638737 h 638737"/>
                      <a:gd name="connsiteX11" fmla="*/ 319369 w 2482534"/>
                      <a:gd name="connsiteY11" fmla="*/ 319369 h 638737"/>
                      <a:gd name="connsiteX12" fmla="*/ 0 w 2482534"/>
                      <a:gd name="connsiteY12" fmla="*/ 0 h 6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2534" h="638737" fill="none" extrusionOk="0">
                        <a:moveTo>
                          <a:pt x="0" y="0"/>
                        </a:moveTo>
                        <a:cubicBezTo>
                          <a:pt x="125223" y="-40966"/>
                          <a:pt x="372110" y="65469"/>
                          <a:pt x="584055" y="0"/>
                        </a:cubicBezTo>
                        <a:cubicBezTo>
                          <a:pt x="796000" y="-65469"/>
                          <a:pt x="970533" y="4317"/>
                          <a:pt x="1124846" y="0"/>
                        </a:cubicBezTo>
                        <a:cubicBezTo>
                          <a:pt x="1279159" y="-4317"/>
                          <a:pt x="1463140" y="35547"/>
                          <a:pt x="1687269" y="0"/>
                        </a:cubicBezTo>
                        <a:cubicBezTo>
                          <a:pt x="1911398" y="-35547"/>
                          <a:pt x="1930451" y="10803"/>
                          <a:pt x="2163166" y="0"/>
                        </a:cubicBezTo>
                        <a:cubicBezTo>
                          <a:pt x="2312104" y="116905"/>
                          <a:pt x="2386820" y="270043"/>
                          <a:pt x="2482534" y="319369"/>
                        </a:cubicBezTo>
                        <a:cubicBezTo>
                          <a:pt x="2386374" y="451507"/>
                          <a:pt x="2278890" y="455972"/>
                          <a:pt x="2163166" y="638737"/>
                        </a:cubicBezTo>
                        <a:cubicBezTo>
                          <a:pt x="2021567" y="669959"/>
                          <a:pt x="1829837" y="622486"/>
                          <a:pt x="1600743" y="638737"/>
                        </a:cubicBezTo>
                        <a:cubicBezTo>
                          <a:pt x="1371649" y="654988"/>
                          <a:pt x="1234239" y="574404"/>
                          <a:pt x="1059951" y="638737"/>
                        </a:cubicBezTo>
                        <a:cubicBezTo>
                          <a:pt x="885663" y="703070"/>
                          <a:pt x="689167" y="616728"/>
                          <a:pt x="497528" y="638737"/>
                        </a:cubicBezTo>
                        <a:cubicBezTo>
                          <a:pt x="305889" y="660746"/>
                          <a:pt x="180601" y="622057"/>
                          <a:pt x="0" y="638737"/>
                        </a:cubicBezTo>
                        <a:cubicBezTo>
                          <a:pt x="113483" y="476133"/>
                          <a:pt x="178601" y="464566"/>
                          <a:pt x="319369" y="319369"/>
                        </a:cubicBezTo>
                        <a:cubicBezTo>
                          <a:pt x="151967" y="186585"/>
                          <a:pt x="169852" y="135484"/>
                          <a:pt x="0" y="0"/>
                        </a:cubicBezTo>
                        <a:close/>
                      </a:path>
                      <a:path w="2482534" h="638737" stroke="0" extrusionOk="0">
                        <a:moveTo>
                          <a:pt x="0" y="0"/>
                        </a:moveTo>
                        <a:cubicBezTo>
                          <a:pt x="285998" y="-13341"/>
                          <a:pt x="297340" y="53360"/>
                          <a:pt x="584055" y="0"/>
                        </a:cubicBezTo>
                        <a:cubicBezTo>
                          <a:pt x="870771" y="-53360"/>
                          <a:pt x="911400" y="14513"/>
                          <a:pt x="1103215" y="0"/>
                        </a:cubicBezTo>
                        <a:cubicBezTo>
                          <a:pt x="1295030" y="-14513"/>
                          <a:pt x="1449126" y="5601"/>
                          <a:pt x="1579111" y="0"/>
                        </a:cubicBezTo>
                        <a:cubicBezTo>
                          <a:pt x="1709096" y="-5601"/>
                          <a:pt x="2033914" y="17055"/>
                          <a:pt x="2163166" y="0"/>
                        </a:cubicBezTo>
                        <a:cubicBezTo>
                          <a:pt x="2270223" y="98020"/>
                          <a:pt x="2334005" y="228692"/>
                          <a:pt x="2482534" y="319369"/>
                        </a:cubicBezTo>
                        <a:cubicBezTo>
                          <a:pt x="2381184" y="485031"/>
                          <a:pt x="2294804" y="467953"/>
                          <a:pt x="2163166" y="638737"/>
                        </a:cubicBezTo>
                        <a:cubicBezTo>
                          <a:pt x="1904526" y="708495"/>
                          <a:pt x="1762388" y="615434"/>
                          <a:pt x="1579111" y="638737"/>
                        </a:cubicBezTo>
                        <a:cubicBezTo>
                          <a:pt x="1395835" y="662040"/>
                          <a:pt x="1271334" y="598341"/>
                          <a:pt x="995056" y="638737"/>
                        </a:cubicBezTo>
                        <a:cubicBezTo>
                          <a:pt x="718778" y="679133"/>
                          <a:pt x="634445" y="594833"/>
                          <a:pt x="497528" y="638737"/>
                        </a:cubicBezTo>
                        <a:cubicBezTo>
                          <a:pt x="360611" y="682641"/>
                          <a:pt x="220547" y="611099"/>
                          <a:pt x="0" y="638737"/>
                        </a:cubicBezTo>
                        <a:cubicBezTo>
                          <a:pt x="54020" y="522331"/>
                          <a:pt x="221337" y="492059"/>
                          <a:pt x="319369" y="319369"/>
                        </a:cubicBezTo>
                        <a:cubicBezTo>
                          <a:pt x="145958" y="200538"/>
                          <a:pt x="139027" y="107625"/>
                          <a:pt x="0" y="0"/>
                        </a:cubicBezTo>
                        <a:close/>
                      </a:path>
                    </a:pathLst>
                  </a:custGeom>
                  <ask:type>
                    <ask:lineSketchNone/>
                  </ask:type>
                </ask:lineSketchStyleProps>
              </a:ext>
            </a:extLst>
          </a:ln>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defTabSz="786384">
              <a:spcAft>
                <a:spcPts val="600"/>
              </a:spcAft>
            </a:pPr>
            <a:endParaRPr lang="en-US" sz="1500" b="1">
              <a:solidFill>
                <a:srgbClr val="000000"/>
              </a:solidFill>
              <a:latin typeface="Century Gothic"/>
              <a:cs typeface="Calibri"/>
            </a:endParaRPr>
          </a:p>
          <a:p>
            <a:pPr defTabSz="786384">
              <a:spcAft>
                <a:spcPts val="600"/>
              </a:spcAft>
            </a:pPr>
            <a:r>
              <a:rPr lang="en-US" sz="1500" b="1">
                <a:solidFill>
                  <a:srgbClr val="000000"/>
                </a:solidFill>
                <a:latin typeface="Century Gothic"/>
                <a:cs typeface="Calibri"/>
              </a:rPr>
              <a:t>Highest Sales Product in 2018- </a:t>
            </a:r>
            <a:r>
              <a:rPr lang="en-US" sz="1500" b="1">
                <a:solidFill>
                  <a:schemeClr val="accent4"/>
                </a:solidFill>
                <a:latin typeface="Century Gothic"/>
                <a:cs typeface="Calibri"/>
              </a:rPr>
              <a:t>Hostel Bed and Steel Almirah</a:t>
            </a:r>
            <a:r>
              <a:rPr lang="en-US" sz="1500" b="1">
                <a:solidFill>
                  <a:srgbClr val="000000"/>
                </a:solidFill>
                <a:latin typeface="Century Gothic"/>
                <a:cs typeface="Calibri"/>
              </a:rPr>
              <a:t> Highest Sales Product in 2022-  </a:t>
            </a:r>
            <a:r>
              <a:rPr lang="en-US" sz="1500" b="1">
                <a:solidFill>
                  <a:schemeClr val="accent4"/>
                </a:solidFill>
                <a:latin typeface="Century Gothic"/>
                <a:cs typeface="Calibri"/>
              </a:rPr>
              <a:t>MA Almirah Steel shelving</a:t>
            </a:r>
            <a:endParaRPr lang="en-US">
              <a:solidFill>
                <a:schemeClr val="accent4"/>
              </a:solidFill>
            </a:endParaRPr>
          </a:p>
          <a:p>
            <a:pPr defTabSz="786384">
              <a:spcAft>
                <a:spcPts val="600"/>
              </a:spcAft>
            </a:pPr>
            <a:endParaRPr lang="en-US" sz="1500" b="1">
              <a:solidFill>
                <a:srgbClr val="000000"/>
              </a:solidFill>
              <a:latin typeface="Century Gothic"/>
              <a:cs typeface="Calibri"/>
            </a:endParaRPr>
          </a:p>
        </p:txBody>
      </p:sp>
      <p:sp>
        <p:nvSpPr>
          <p:cNvPr id="23" name="Arrow: Chevron 22">
            <a:extLst>
              <a:ext uri="{FF2B5EF4-FFF2-40B4-BE49-F238E27FC236}">
                <a16:creationId xmlns:a16="http://schemas.microsoft.com/office/drawing/2014/main" id="{11824B93-057A-B32B-266A-EC53D083B85F}"/>
              </a:ext>
            </a:extLst>
          </p:cNvPr>
          <p:cNvSpPr/>
          <p:nvPr/>
        </p:nvSpPr>
        <p:spPr>
          <a:xfrm>
            <a:off x="436857" y="1717514"/>
            <a:ext cx="4279266" cy="935232"/>
          </a:xfrm>
          <a:prstGeom prst="chevron">
            <a:avLst/>
          </a:prstGeom>
          <a:ln>
            <a:extLst>
              <a:ext uri="{C807C97D-BFC1-408E-A445-0C87EB9F89A2}">
                <ask:lineSketchStyleProps xmlns:ask="http://schemas.microsoft.com/office/drawing/2018/sketchyshapes" sd="3989574929">
                  <a:custGeom>
                    <a:avLst/>
                    <a:gdLst>
                      <a:gd name="connsiteX0" fmla="*/ 0 w 2482534"/>
                      <a:gd name="connsiteY0" fmla="*/ 0 h 638737"/>
                      <a:gd name="connsiteX1" fmla="*/ 584055 w 2482534"/>
                      <a:gd name="connsiteY1" fmla="*/ 0 h 638737"/>
                      <a:gd name="connsiteX2" fmla="*/ 1124846 w 2482534"/>
                      <a:gd name="connsiteY2" fmla="*/ 0 h 638737"/>
                      <a:gd name="connsiteX3" fmla="*/ 1687269 w 2482534"/>
                      <a:gd name="connsiteY3" fmla="*/ 0 h 638737"/>
                      <a:gd name="connsiteX4" fmla="*/ 2163166 w 2482534"/>
                      <a:gd name="connsiteY4" fmla="*/ 0 h 638737"/>
                      <a:gd name="connsiteX5" fmla="*/ 2482534 w 2482534"/>
                      <a:gd name="connsiteY5" fmla="*/ 319369 h 638737"/>
                      <a:gd name="connsiteX6" fmla="*/ 2163166 w 2482534"/>
                      <a:gd name="connsiteY6" fmla="*/ 638737 h 638737"/>
                      <a:gd name="connsiteX7" fmla="*/ 1600743 w 2482534"/>
                      <a:gd name="connsiteY7" fmla="*/ 638737 h 638737"/>
                      <a:gd name="connsiteX8" fmla="*/ 1059951 w 2482534"/>
                      <a:gd name="connsiteY8" fmla="*/ 638737 h 638737"/>
                      <a:gd name="connsiteX9" fmla="*/ 497528 w 2482534"/>
                      <a:gd name="connsiteY9" fmla="*/ 638737 h 638737"/>
                      <a:gd name="connsiteX10" fmla="*/ 0 w 2482534"/>
                      <a:gd name="connsiteY10" fmla="*/ 638737 h 638737"/>
                      <a:gd name="connsiteX11" fmla="*/ 319369 w 2482534"/>
                      <a:gd name="connsiteY11" fmla="*/ 319369 h 638737"/>
                      <a:gd name="connsiteX12" fmla="*/ 0 w 2482534"/>
                      <a:gd name="connsiteY12" fmla="*/ 0 h 6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2534" h="638737" fill="none" extrusionOk="0">
                        <a:moveTo>
                          <a:pt x="0" y="0"/>
                        </a:moveTo>
                        <a:cubicBezTo>
                          <a:pt x="125223" y="-40966"/>
                          <a:pt x="372110" y="65469"/>
                          <a:pt x="584055" y="0"/>
                        </a:cubicBezTo>
                        <a:cubicBezTo>
                          <a:pt x="796000" y="-65469"/>
                          <a:pt x="970533" y="4317"/>
                          <a:pt x="1124846" y="0"/>
                        </a:cubicBezTo>
                        <a:cubicBezTo>
                          <a:pt x="1279159" y="-4317"/>
                          <a:pt x="1463140" y="35547"/>
                          <a:pt x="1687269" y="0"/>
                        </a:cubicBezTo>
                        <a:cubicBezTo>
                          <a:pt x="1911398" y="-35547"/>
                          <a:pt x="1930451" y="10803"/>
                          <a:pt x="2163166" y="0"/>
                        </a:cubicBezTo>
                        <a:cubicBezTo>
                          <a:pt x="2312104" y="116905"/>
                          <a:pt x="2386820" y="270043"/>
                          <a:pt x="2482534" y="319369"/>
                        </a:cubicBezTo>
                        <a:cubicBezTo>
                          <a:pt x="2386374" y="451507"/>
                          <a:pt x="2278890" y="455972"/>
                          <a:pt x="2163166" y="638737"/>
                        </a:cubicBezTo>
                        <a:cubicBezTo>
                          <a:pt x="2021567" y="669959"/>
                          <a:pt x="1829837" y="622486"/>
                          <a:pt x="1600743" y="638737"/>
                        </a:cubicBezTo>
                        <a:cubicBezTo>
                          <a:pt x="1371649" y="654988"/>
                          <a:pt x="1234239" y="574404"/>
                          <a:pt x="1059951" y="638737"/>
                        </a:cubicBezTo>
                        <a:cubicBezTo>
                          <a:pt x="885663" y="703070"/>
                          <a:pt x="689167" y="616728"/>
                          <a:pt x="497528" y="638737"/>
                        </a:cubicBezTo>
                        <a:cubicBezTo>
                          <a:pt x="305889" y="660746"/>
                          <a:pt x="180601" y="622057"/>
                          <a:pt x="0" y="638737"/>
                        </a:cubicBezTo>
                        <a:cubicBezTo>
                          <a:pt x="113483" y="476133"/>
                          <a:pt x="178601" y="464566"/>
                          <a:pt x="319369" y="319369"/>
                        </a:cubicBezTo>
                        <a:cubicBezTo>
                          <a:pt x="151967" y="186585"/>
                          <a:pt x="169852" y="135484"/>
                          <a:pt x="0" y="0"/>
                        </a:cubicBezTo>
                        <a:close/>
                      </a:path>
                      <a:path w="2482534" h="638737" stroke="0" extrusionOk="0">
                        <a:moveTo>
                          <a:pt x="0" y="0"/>
                        </a:moveTo>
                        <a:cubicBezTo>
                          <a:pt x="285998" y="-13341"/>
                          <a:pt x="297340" y="53360"/>
                          <a:pt x="584055" y="0"/>
                        </a:cubicBezTo>
                        <a:cubicBezTo>
                          <a:pt x="870771" y="-53360"/>
                          <a:pt x="911400" y="14513"/>
                          <a:pt x="1103215" y="0"/>
                        </a:cubicBezTo>
                        <a:cubicBezTo>
                          <a:pt x="1295030" y="-14513"/>
                          <a:pt x="1449126" y="5601"/>
                          <a:pt x="1579111" y="0"/>
                        </a:cubicBezTo>
                        <a:cubicBezTo>
                          <a:pt x="1709096" y="-5601"/>
                          <a:pt x="2033914" y="17055"/>
                          <a:pt x="2163166" y="0"/>
                        </a:cubicBezTo>
                        <a:cubicBezTo>
                          <a:pt x="2270223" y="98020"/>
                          <a:pt x="2334005" y="228692"/>
                          <a:pt x="2482534" y="319369"/>
                        </a:cubicBezTo>
                        <a:cubicBezTo>
                          <a:pt x="2381184" y="485031"/>
                          <a:pt x="2294804" y="467953"/>
                          <a:pt x="2163166" y="638737"/>
                        </a:cubicBezTo>
                        <a:cubicBezTo>
                          <a:pt x="1904526" y="708495"/>
                          <a:pt x="1762388" y="615434"/>
                          <a:pt x="1579111" y="638737"/>
                        </a:cubicBezTo>
                        <a:cubicBezTo>
                          <a:pt x="1395835" y="662040"/>
                          <a:pt x="1271334" y="598341"/>
                          <a:pt x="995056" y="638737"/>
                        </a:cubicBezTo>
                        <a:cubicBezTo>
                          <a:pt x="718778" y="679133"/>
                          <a:pt x="634445" y="594833"/>
                          <a:pt x="497528" y="638737"/>
                        </a:cubicBezTo>
                        <a:cubicBezTo>
                          <a:pt x="360611" y="682641"/>
                          <a:pt x="220547" y="611099"/>
                          <a:pt x="0" y="638737"/>
                        </a:cubicBezTo>
                        <a:cubicBezTo>
                          <a:pt x="54020" y="522331"/>
                          <a:pt x="221337" y="492059"/>
                          <a:pt x="319369" y="319369"/>
                        </a:cubicBezTo>
                        <a:cubicBezTo>
                          <a:pt x="145958" y="200538"/>
                          <a:pt x="139027" y="107625"/>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defTabSz="786384">
              <a:spcAft>
                <a:spcPts val="600"/>
              </a:spcAft>
            </a:pPr>
            <a:endParaRPr lang="en-US" sz="1500" b="1">
              <a:solidFill>
                <a:schemeClr val="tx1"/>
              </a:solidFill>
              <a:latin typeface="Century Gothic"/>
              <a:cs typeface="Calibri"/>
            </a:endParaRPr>
          </a:p>
          <a:p>
            <a:pPr defTabSz="786384">
              <a:spcAft>
                <a:spcPts val="600"/>
              </a:spcAft>
            </a:pPr>
            <a:r>
              <a:rPr lang="en-US" sz="1500" b="1">
                <a:solidFill>
                  <a:schemeClr val="accent5"/>
                </a:solidFill>
                <a:latin typeface="Century Gothic"/>
                <a:cs typeface="Calibri"/>
              </a:rPr>
              <a:t>Highest </a:t>
            </a:r>
            <a:r>
              <a:rPr lang="en-US" sz="1500" b="1">
                <a:solidFill>
                  <a:schemeClr val="tx1"/>
                </a:solidFill>
                <a:latin typeface="Century Gothic"/>
                <a:cs typeface="Calibri"/>
              </a:rPr>
              <a:t>Sales Month- March    </a:t>
            </a:r>
            <a:r>
              <a:rPr lang="en-US" sz="1500" b="1">
                <a:solidFill>
                  <a:schemeClr val="accent5"/>
                </a:solidFill>
                <a:latin typeface="Century Gothic"/>
                <a:cs typeface="Calibri"/>
              </a:rPr>
              <a:t>Lowest</a:t>
            </a:r>
            <a:r>
              <a:rPr lang="en-US" sz="1500" b="1">
                <a:solidFill>
                  <a:schemeClr val="tx1"/>
                </a:solidFill>
                <a:latin typeface="Century Gothic"/>
                <a:cs typeface="Calibri"/>
              </a:rPr>
              <a:t> Sales Month – July              </a:t>
            </a:r>
            <a:r>
              <a:rPr lang="en-US" sz="1500" b="1">
                <a:solidFill>
                  <a:schemeClr val="accent5"/>
                </a:solidFill>
                <a:latin typeface="Century Gothic"/>
                <a:cs typeface="Calibri"/>
              </a:rPr>
              <a:t>Lower demand</a:t>
            </a:r>
            <a:r>
              <a:rPr lang="en-US" sz="1500" b="1">
                <a:solidFill>
                  <a:schemeClr val="tx1"/>
                </a:solidFill>
                <a:latin typeface="Century Gothic"/>
                <a:cs typeface="Calibri"/>
              </a:rPr>
              <a:t> for furniture in first half of the year</a:t>
            </a:r>
            <a:endParaRPr lang="en-US">
              <a:solidFill>
                <a:schemeClr val="tx1"/>
              </a:solidFill>
              <a:latin typeface="Aptos" panose="02110004020202020204"/>
              <a:cs typeface="Calibri"/>
            </a:endParaRPr>
          </a:p>
          <a:p>
            <a:pPr defTabSz="786384">
              <a:spcAft>
                <a:spcPts val="600"/>
              </a:spcAft>
            </a:pPr>
            <a:endParaRPr lang="en-US" sz="1500" b="1">
              <a:solidFill>
                <a:schemeClr val="tx1"/>
              </a:solidFill>
              <a:latin typeface="Century Gothic"/>
              <a:cs typeface="Calibri"/>
            </a:endParaRPr>
          </a:p>
        </p:txBody>
      </p:sp>
      <p:sp>
        <p:nvSpPr>
          <p:cNvPr id="24" name="TextBox 23">
            <a:extLst>
              <a:ext uri="{FF2B5EF4-FFF2-40B4-BE49-F238E27FC236}">
                <a16:creationId xmlns:a16="http://schemas.microsoft.com/office/drawing/2014/main" id="{C15A2024-F4C1-B5EA-2F1C-54ADA78DB36A}"/>
              </a:ext>
            </a:extLst>
          </p:cNvPr>
          <p:cNvSpPr txBox="1"/>
          <p:nvPr/>
        </p:nvSpPr>
        <p:spPr>
          <a:xfrm>
            <a:off x="914399" y="847165"/>
            <a:ext cx="25863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cap="all">
                <a:latin typeface="Century Gothic"/>
              </a:rPr>
              <a:t>Key Insights</a:t>
            </a:r>
          </a:p>
        </p:txBody>
      </p:sp>
      <p:cxnSp>
        <p:nvCxnSpPr>
          <p:cNvPr id="25" name="Straight Arrow Connector 24">
            <a:extLst>
              <a:ext uri="{FF2B5EF4-FFF2-40B4-BE49-F238E27FC236}">
                <a16:creationId xmlns:a16="http://schemas.microsoft.com/office/drawing/2014/main" id="{E4A9B4F8-93AB-B755-2723-F885233990CE}"/>
              </a:ext>
            </a:extLst>
          </p:cNvPr>
          <p:cNvCxnSpPr/>
          <p:nvPr/>
        </p:nvCxnSpPr>
        <p:spPr>
          <a:xfrm>
            <a:off x="5575788" y="3314209"/>
            <a:ext cx="1045308"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5DA0E542-4528-BCC5-95A5-58E0D923A480}"/>
              </a:ext>
            </a:extLst>
          </p:cNvPr>
          <p:cNvSpPr txBox="1"/>
          <p:nvPr/>
        </p:nvSpPr>
        <p:spPr>
          <a:xfrm>
            <a:off x="5478095" y="2994269"/>
            <a:ext cx="179998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solidFill>
                  <a:schemeClr val="bg1"/>
                </a:solidFill>
                <a:latin typeface="Century Gothic"/>
              </a:rPr>
              <a:t>Balance sheet data</a:t>
            </a:r>
          </a:p>
        </p:txBody>
      </p:sp>
      <p:sp>
        <p:nvSpPr>
          <p:cNvPr id="28" name="TextBox 27">
            <a:extLst>
              <a:ext uri="{FF2B5EF4-FFF2-40B4-BE49-F238E27FC236}">
                <a16:creationId xmlns:a16="http://schemas.microsoft.com/office/drawing/2014/main" id="{8AA70C0F-7392-4407-F987-163DE0876348}"/>
              </a:ext>
            </a:extLst>
          </p:cNvPr>
          <p:cNvSpPr txBox="1"/>
          <p:nvPr/>
        </p:nvSpPr>
        <p:spPr>
          <a:xfrm>
            <a:off x="6365631" y="1441938"/>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1"/>
                </a:solidFill>
                <a:latin typeface="Century Gothic"/>
              </a:rPr>
              <a:t>Collective Sales Data</a:t>
            </a:r>
          </a:p>
        </p:txBody>
      </p:sp>
      <p:sp>
        <p:nvSpPr>
          <p:cNvPr id="29" name="TextBox 28">
            <a:extLst>
              <a:ext uri="{FF2B5EF4-FFF2-40B4-BE49-F238E27FC236}">
                <a16:creationId xmlns:a16="http://schemas.microsoft.com/office/drawing/2014/main" id="{1DF5D7EE-EC3B-FA2E-5564-848E46D94657}"/>
              </a:ext>
            </a:extLst>
          </p:cNvPr>
          <p:cNvSpPr txBox="1"/>
          <p:nvPr/>
        </p:nvSpPr>
        <p:spPr>
          <a:xfrm>
            <a:off x="5164015" y="4108939"/>
            <a:ext cx="258689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FFFFFF"/>
                </a:solidFill>
                <a:latin typeface="Century Gothic"/>
              </a:rPr>
              <a:t>Product Details Data</a:t>
            </a:r>
          </a:p>
        </p:txBody>
      </p:sp>
      <p:cxnSp>
        <p:nvCxnSpPr>
          <p:cNvPr id="30" name="Straight Arrow Connector 29">
            <a:extLst>
              <a:ext uri="{FF2B5EF4-FFF2-40B4-BE49-F238E27FC236}">
                <a16:creationId xmlns:a16="http://schemas.microsoft.com/office/drawing/2014/main" id="{70A2CEC9-E943-0AA8-F274-08DCCF4E72B8}"/>
              </a:ext>
            </a:extLst>
          </p:cNvPr>
          <p:cNvCxnSpPr>
            <a:cxnSpLocks/>
          </p:cNvCxnSpPr>
          <p:nvPr/>
        </p:nvCxnSpPr>
        <p:spPr>
          <a:xfrm>
            <a:off x="6455018" y="1760901"/>
            <a:ext cx="1045308"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A6EE66CF-B001-0559-91C2-1A62FE1AFC61}"/>
              </a:ext>
            </a:extLst>
          </p:cNvPr>
          <p:cNvCxnSpPr>
            <a:cxnSpLocks/>
          </p:cNvCxnSpPr>
          <p:nvPr/>
        </p:nvCxnSpPr>
        <p:spPr>
          <a:xfrm>
            <a:off x="5204557" y="4408362"/>
            <a:ext cx="742462"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 name="Slide Number Placeholder 1">
            <a:extLst>
              <a:ext uri="{FF2B5EF4-FFF2-40B4-BE49-F238E27FC236}">
                <a16:creationId xmlns:a16="http://schemas.microsoft.com/office/drawing/2014/main" id="{774DA2BD-7665-AF16-2C4A-A275E499886F}"/>
              </a:ext>
            </a:extLst>
          </p:cNvPr>
          <p:cNvSpPr>
            <a:spLocks noGrp="1"/>
          </p:cNvSpPr>
          <p:nvPr>
            <p:ph type="sldNum" sz="quarter" idx="12"/>
          </p:nvPr>
        </p:nvSpPr>
        <p:spPr/>
        <p:txBody>
          <a:bodyPr/>
          <a:lstStyle/>
          <a:p>
            <a:fld id="{48F63A3B-78C7-47BE-AE5E-E10140E04643}" type="slidenum">
              <a:rPr lang="en-US" dirty="0"/>
              <a:t>6</a:t>
            </a:fld>
            <a:endParaRPr lang="en-US"/>
          </a:p>
        </p:txBody>
      </p:sp>
    </p:spTree>
    <p:extLst>
      <p:ext uri="{BB962C8B-B14F-4D97-AF65-F5344CB8AC3E}">
        <p14:creationId xmlns:p14="http://schemas.microsoft.com/office/powerpoint/2010/main" val="335571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BD60B6-2A8B-4D2B-798C-D9EABB61B653}"/>
              </a:ext>
            </a:extLst>
          </p:cNvPr>
          <p:cNvSpPr txBox="1"/>
          <p:nvPr/>
        </p:nvSpPr>
        <p:spPr>
          <a:xfrm>
            <a:off x="-10460" y="204694"/>
            <a:ext cx="121001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cap="all">
                <a:solidFill>
                  <a:srgbClr val="595959"/>
                </a:solidFill>
                <a:latin typeface="Century Gothic"/>
              </a:rPr>
              <a:t>Data  Analysis </a:t>
            </a:r>
            <a:r>
              <a:rPr lang="en-US" sz="2400" b="1" cap="all">
                <a:solidFill>
                  <a:srgbClr val="595959"/>
                </a:solidFill>
                <a:latin typeface="Century Gothic"/>
              </a:rPr>
              <a:t>   </a:t>
            </a:r>
            <a:endParaRPr lang="en-US" b="1" i="1" cap="all">
              <a:latin typeface="Century Gothic"/>
            </a:endParaRPr>
          </a:p>
        </p:txBody>
      </p:sp>
      <p:pic>
        <p:nvPicPr>
          <p:cNvPr id="2" name="Picture 1">
            <a:extLst>
              <a:ext uri="{FF2B5EF4-FFF2-40B4-BE49-F238E27FC236}">
                <a16:creationId xmlns:a16="http://schemas.microsoft.com/office/drawing/2014/main" id="{EF51CE39-1350-2BD2-A393-A0ECC04A10B6}"/>
              </a:ext>
            </a:extLst>
          </p:cNvPr>
          <p:cNvPicPr>
            <a:picLocks noChangeAspect="1"/>
          </p:cNvPicPr>
          <p:nvPr/>
        </p:nvPicPr>
        <p:blipFill>
          <a:blip r:embed="rId2"/>
          <a:stretch>
            <a:fillRect/>
          </a:stretch>
        </p:blipFill>
        <p:spPr>
          <a:xfrm>
            <a:off x="8061821" y="247070"/>
            <a:ext cx="3890643" cy="2819226"/>
          </a:xfrm>
          <a:prstGeom prst="rect">
            <a:avLst/>
          </a:prstGeom>
        </p:spPr>
      </p:pic>
      <p:pic>
        <p:nvPicPr>
          <p:cNvPr id="6" name="Picture 5">
            <a:extLst>
              <a:ext uri="{FF2B5EF4-FFF2-40B4-BE49-F238E27FC236}">
                <a16:creationId xmlns:a16="http://schemas.microsoft.com/office/drawing/2014/main" id="{1CE2A951-69AA-1C51-CAA6-A362D8688F0D}"/>
              </a:ext>
            </a:extLst>
          </p:cNvPr>
          <p:cNvPicPr>
            <a:picLocks noChangeAspect="1"/>
          </p:cNvPicPr>
          <p:nvPr/>
        </p:nvPicPr>
        <p:blipFill>
          <a:blip r:embed="rId3"/>
          <a:stretch>
            <a:fillRect/>
          </a:stretch>
        </p:blipFill>
        <p:spPr>
          <a:xfrm>
            <a:off x="3590122" y="243366"/>
            <a:ext cx="4447390" cy="2811963"/>
          </a:xfrm>
          <a:prstGeom prst="rect">
            <a:avLst/>
          </a:prstGeom>
        </p:spPr>
      </p:pic>
      <p:pic>
        <p:nvPicPr>
          <p:cNvPr id="8" name="Picture 7">
            <a:extLst>
              <a:ext uri="{FF2B5EF4-FFF2-40B4-BE49-F238E27FC236}">
                <a16:creationId xmlns:a16="http://schemas.microsoft.com/office/drawing/2014/main" id="{137E3095-77B5-7C0A-D8AD-4D42AA34A593}"/>
              </a:ext>
            </a:extLst>
          </p:cNvPr>
          <p:cNvPicPr>
            <a:picLocks noChangeAspect="1"/>
          </p:cNvPicPr>
          <p:nvPr/>
        </p:nvPicPr>
        <p:blipFill rotWithShape="1">
          <a:blip r:embed="rId4"/>
          <a:srcRect l="-910" t="-130" r="1379" b="-4143"/>
          <a:stretch/>
        </p:blipFill>
        <p:spPr>
          <a:xfrm>
            <a:off x="102705" y="3723521"/>
            <a:ext cx="4360132" cy="2821046"/>
          </a:xfrm>
          <a:prstGeom prst="rect">
            <a:avLst/>
          </a:prstGeom>
        </p:spPr>
      </p:pic>
      <p:sp>
        <p:nvSpPr>
          <p:cNvPr id="11" name="Flowchart: Terminator 10">
            <a:extLst>
              <a:ext uri="{FF2B5EF4-FFF2-40B4-BE49-F238E27FC236}">
                <a16:creationId xmlns:a16="http://schemas.microsoft.com/office/drawing/2014/main" id="{E19B6399-2EA4-6598-67CD-5E92FAD29141}"/>
              </a:ext>
            </a:extLst>
          </p:cNvPr>
          <p:cNvSpPr/>
          <p:nvPr/>
        </p:nvSpPr>
        <p:spPr>
          <a:xfrm>
            <a:off x="101600" y="1381125"/>
            <a:ext cx="3390900" cy="2159000"/>
          </a:xfrm>
          <a:custGeom>
            <a:avLst/>
            <a:gdLst>
              <a:gd name="connsiteX0" fmla="*/ 0 w 3390900"/>
              <a:gd name="connsiteY0" fmla="*/ 0 h 2159000"/>
              <a:gd name="connsiteX1" fmla="*/ 497332 w 3390900"/>
              <a:gd name="connsiteY1" fmla="*/ 0 h 2159000"/>
              <a:gd name="connsiteX2" fmla="*/ 1130300 w 3390900"/>
              <a:gd name="connsiteY2" fmla="*/ 0 h 2159000"/>
              <a:gd name="connsiteX3" fmla="*/ 1627632 w 3390900"/>
              <a:gd name="connsiteY3" fmla="*/ 0 h 2159000"/>
              <a:gd name="connsiteX4" fmla="*/ 2226691 w 3390900"/>
              <a:gd name="connsiteY4" fmla="*/ 0 h 2159000"/>
              <a:gd name="connsiteX5" fmla="*/ 2724023 w 3390900"/>
              <a:gd name="connsiteY5" fmla="*/ 0 h 2159000"/>
              <a:gd name="connsiteX6" fmla="*/ 3390900 w 3390900"/>
              <a:gd name="connsiteY6" fmla="*/ 0 h 2159000"/>
              <a:gd name="connsiteX7" fmla="*/ 3390900 w 3390900"/>
              <a:gd name="connsiteY7" fmla="*/ 496570 h 2159000"/>
              <a:gd name="connsiteX8" fmla="*/ 3390900 w 3390900"/>
              <a:gd name="connsiteY8" fmla="*/ 1079500 h 2159000"/>
              <a:gd name="connsiteX9" fmla="*/ 3390900 w 3390900"/>
              <a:gd name="connsiteY9" fmla="*/ 1619250 h 2159000"/>
              <a:gd name="connsiteX10" fmla="*/ 3390900 w 3390900"/>
              <a:gd name="connsiteY10" fmla="*/ 2159000 h 2159000"/>
              <a:gd name="connsiteX11" fmla="*/ 2757932 w 3390900"/>
              <a:gd name="connsiteY11" fmla="*/ 2159000 h 2159000"/>
              <a:gd name="connsiteX12" fmla="*/ 2294509 w 3390900"/>
              <a:gd name="connsiteY12" fmla="*/ 2159000 h 2159000"/>
              <a:gd name="connsiteX13" fmla="*/ 1797177 w 3390900"/>
              <a:gd name="connsiteY13" fmla="*/ 2159000 h 2159000"/>
              <a:gd name="connsiteX14" fmla="*/ 1198118 w 3390900"/>
              <a:gd name="connsiteY14" fmla="*/ 2159000 h 2159000"/>
              <a:gd name="connsiteX15" fmla="*/ 632968 w 3390900"/>
              <a:gd name="connsiteY15" fmla="*/ 2159000 h 2159000"/>
              <a:gd name="connsiteX16" fmla="*/ 0 w 3390900"/>
              <a:gd name="connsiteY16" fmla="*/ 2159000 h 2159000"/>
              <a:gd name="connsiteX17" fmla="*/ 0 w 3390900"/>
              <a:gd name="connsiteY17" fmla="*/ 1640840 h 2159000"/>
              <a:gd name="connsiteX18" fmla="*/ 0 w 3390900"/>
              <a:gd name="connsiteY18" fmla="*/ 1057910 h 2159000"/>
              <a:gd name="connsiteX19" fmla="*/ 0 w 3390900"/>
              <a:gd name="connsiteY19" fmla="*/ 474980 h 2159000"/>
              <a:gd name="connsiteX20" fmla="*/ 0 w 3390900"/>
              <a:gd name="connsiteY20" fmla="*/ 0 h 215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90900" h="2159000" fill="none" extrusionOk="0">
                <a:moveTo>
                  <a:pt x="0" y="0"/>
                </a:moveTo>
                <a:cubicBezTo>
                  <a:pt x="247441" y="-46188"/>
                  <a:pt x="296630" y="58097"/>
                  <a:pt x="497332" y="0"/>
                </a:cubicBezTo>
                <a:cubicBezTo>
                  <a:pt x="698034" y="-58097"/>
                  <a:pt x="933165" y="56687"/>
                  <a:pt x="1130300" y="0"/>
                </a:cubicBezTo>
                <a:cubicBezTo>
                  <a:pt x="1327435" y="-56687"/>
                  <a:pt x="1494333" y="31781"/>
                  <a:pt x="1627632" y="0"/>
                </a:cubicBezTo>
                <a:cubicBezTo>
                  <a:pt x="1760931" y="-31781"/>
                  <a:pt x="1999530" y="6340"/>
                  <a:pt x="2226691" y="0"/>
                </a:cubicBezTo>
                <a:cubicBezTo>
                  <a:pt x="2453852" y="-6340"/>
                  <a:pt x="2606576" y="47630"/>
                  <a:pt x="2724023" y="0"/>
                </a:cubicBezTo>
                <a:cubicBezTo>
                  <a:pt x="2841470" y="-47630"/>
                  <a:pt x="3102696" y="78696"/>
                  <a:pt x="3390900" y="0"/>
                </a:cubicBezTo>
                <a:cubicBezTo>
                  <a:pt x="3398997" y="208099"/>
                  <a:pt x="3371327" y="268868"/>
                  <a:pt x="3390900" y="496570"/>
                </a:cubicBezTo>
                <a:cubicBezTo>
                  <a:pt x="3410473" y="724272"/>
                  <a:pt x="3351792" y="933560"/>
                  <a:pt x="3390900" y="1079500"/>
                </a:cubicBezTo>
                <a:cubicBezTo>
                  <a:pt x="3430008" y="1225440"/>
                  <a:pt x="3341148" y="1364544"/>
                  <a:pt x="3390900" y="1619250"/>
                </a:cubicBezTo>
                <a:cubicBezTo>
                  <a:pt x="3440652" y="1873956"/>
                  <a:pt x="3377326" y="1911527"/>
                  <a:pt x="3390900" y="2159000"/>
                </a:cubicBezTo>
                <a:cubicBezTo>
                  <a:pt x="3203045" y="2198322"/>
                  <a:pt x="2932411" y="2138884"/>
                  <a:pt x="2757932" y="2159000"/>
                </a:cubicBezTo>
                <a:cubicBezTo>
                  <a:pt x="2583453" y="2179116"/>
                  <a:pt x="2392904" y="2143319"/>
                  <a:pt x="2294509" y="2159000"/>
                </a:cubicBezTo>
                <a:cubicBezTo>
                  <a:pt x="2196114" y="2174681"/>
                  <a:pt x="2016303" y="2118003"/>
                  <a:pt x="1797177" y="2159000"/>
                </a:cubicBezTo>
                <a:cubicBezTo>
                  <a:pt x="1578051" y="2199997"/>
                  <a:pt x="1496865" y="2118676"/>
                  <a:pt x="1198118" y="2159000"/>
                </a:cubicBezTo>
                <a:cubicBezTo>
                  <a:pt x="899371" y="2199324"/>
                  <a:pt x="835432" y="2094354"/>
                  <a:pt x="632968" y="2159000"/>
                </a:cubicBezTo>
                <a:cubicBezTo>
                  <a:pt x="430504" y="2223646"/>
                  <a:pt x="263113" y="2120803"/>
                  <a:pt x="0" y="2159000"/>
                </a:cubicBezTo>
                <a:cubicBezTo>
                  <a:pt x="-46972" y="1980244"/>
                  <a:pt x="61379" y="1811107"/>
                  <a:pt x="0" y="1640840"/>
                </a:cubicBezTo>
                <a:cubicBezTo>
                  <a:pt x="-61379" y="1470573"/>
                  <a:pt x="46928" y="1332046"/>
                  <a:pt x="0" y="1057910"/>
                </a:cubicBezTo>
                <a:cubicBezTo>
                  <a:pt x="-46928" y="783774"/>
                  <a:pt x="49772" y="704045"/>
                  <a:pt x="0" y="474980"/>
                </a:cubicBezTo>
                <a:cubicBezTo>
                  <a:pt x="-49772" y="245915"/>
                  <a:pt x="39373" y="195366"/>
                  <a:pt x="0" y="0"/>
                </a:cubicBezTo>
                <a:close/>
              </a:path>
              <a:path w="3390900" h="2159000" stroke="0" extrusionOk="0">
                <a:moveTo>
                  <a:pt x="0" y="0"/>
                </a:moveTo>
                <a:cubicBezTo>
                  <a:pt x="165770" y="-10436"/>
                  <a:pt x="256645" y="59292"/>
                  <a:pt x="497332" y="0"/>
                </a:cubicBezTo>
                <a:cubicBezTo>
                  <a:pt x="738019" y="-59292"/>
                  <a:pt x="949378" y="13653"/>
                  <a:pt x="1062482" y="0"/>
                </a:cubicBezTo>
                <a:cubicBezTo>
                  <a:pt x="1175586" y="-13653"/>
                  <a:pt x="1345469" y="33483"/>
                  <a:pt x="1559814" y="0"/>
                </a:cubicBezTo>
                <a:cubicBezTo>
                  <a:pt x="1774159" y="-33483"/>
                  <a:pt x="2059871" y="51472"/>
                  <a:pt x="2192782" y="0"/>
                </a:cubicBezTo>
                <a:cubicBezTo>
                  <a:pt x="2325693" y="-51472"/>
                  <a:pt x="2670235" y="700"/>
                  <a:pt x="2791841" y="0"/>
                </a:cubicBezTo>
                <a:cubicBezTo>
                  <a:pt x="2913447" y="-700"/>
                  <a:pt x="3166750" y="28013"/>
                  <a:pt x="3390900" y="0"/>
                </a:cubicBezTo>
                <a:cubicBezTo>
                  <a:pt x="3434033" y="140269"/>
                  <a:pt x="3357100" y="360871"/>
                  <a:pt x="3390900" y="582930"/>
                </a:cubicBezTo>
                <a:cubicBezTo>
                  <a:pt x="3424700" y="804989"/>
                  <a:pt x="3382761" y="880260"/>
                  <a:pt x="3390900" y="1079500"/>
                </a:cubicBezTo>
                <a:cubicBezTo>
                  <a:pt x="3399039" y="1278740"/>
                  <a:pt x="3348337" y="1475868"/>
                  <a:pt x="3390900" y="1597660"/>
                </a:cubicBezTo>
                <a:cubicBezTo>
                  <a:pt x="3433463" y="1719452"/>
                  <a:pt x="3334879" y="2010668"/>
                  <a:pt x="3390900" y="2159000"/>
                </a:cubicBezTo>
                <a:cubicBezTo>
                  <a:pt x="3252990" y="2222956"/>
                  <a:pt x="3079881" y="2140512"/>
                  <a:pt x="2791841" y="2159000"/>
                </a:cubicBezTo>
                <a:cubicBezTo>
                  <a:pt x="2503801" y="2177488"/>
                  <a:pt x="2406343" y="2134116"/>
                  <a:pt x="2226691" y="2159000"/>
                </a:cubicBezTo>
                <a:cubicBezTo>
                  <a:pt x="2047039" y="2183884"/>
                  <a:pt x="1927110" y="2127054"/>
                  <a:pt x="1729359" y="2159000"/>
                </a:cubicBezTo>
                <a:cubicBezTo>
                  <a:pt x="1531608" y="2190946"/>
                  <a:pt x="1456090" y="2115379"/>
                  <a:pt x="1232027" y="2159000"/>
                </a:cubicBezTo>
                <a:cubicBezTo>
                  <a:pt x="1007964" y="2202621"/>
                  <a:pt x="803642" y="2123193"/>
                  <a:pt x="666877" y="2159000"/>
                </a:cubicBezTo>
                <a:cubicBezTo>
                  <a:pt x="530112" y="2194807"/>
                  <a:pt x="245827" y="2131450"/>
                  <a:pt x="0" y="2159000"/>
                </a:cubicBezTo>
                <a:cubicBezTo>
                  <a:pt x="-6513" y="2045851"/>
                  <a:pt x="58488" y="1891255"/>
                  <a:pt x="0" y="1640840"/>
                </a:cubicBezTo>
                <a:cubicBezTo>
                  <a:pt x="-58488" y="1390425"/>
                  <a:pt x="51727" y="1311834"/>
                  <a:pt x="0" y="1101090"/>
                </a:cubicBezTo>
                <a:cubicBezTo>
                  <a:pt x="-51727" y="890346"/>
                  <a:pt x="45156" y="742538"/>
                  <a:pt x="0" y="626110"/>
                </a:cubicBezTo>
                <a:cubicBezTo>
                  <a:pt x="-45156" y="509682"/>
                  <a:pt x="74203" y="302082"/>
                  <a:pt x="0" y="0"/>
                </a:cubicBezTo>
                <a:close/>
              </a:path>
            </a:pathLst>
          </a:custGeom>
          <a:solidFill>
            <a:schemeClr val="bg2"/>
          </a:solidFill>
          <a:ln>
            <a:extLst>
              <a:ext uri="{C807C97D-BFC1-408E-A445-0C87EB9F89A2}">
                <ask:lineSketchStyleProps xmlns:ask="http://schemas.microsoft.com/office/drawing/2018/sketchyshapes" sd="3844312185">
                  <a:prstGeom prst="rect">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endParaRPr lang="en-US" i="1">
              <a:latin typeface="Century Gothic"/>
            </a:endParaRPr>
          </a:p>
          <a:p>
            <a:r>
              <a:rPr lang="en-US" sz="1500" i="1">
                <a:latin typeface="Century Gothic"/>
              </a:rPr>
              <a:t>This method evaluate the efficiency of resource allocation and </a:t>
            </a:r>
            <a:r>
              <a:rPr lang="en-US" sz="1500">
                <a:ea typeface="+mn-lt"/>
                <a:cs typeface="+mn-lt"/>
              </a:rPr>
              <a:t> t</a:t>
            </a:r>
            <a:r>
              <a:rPr lang="en-US" sz="1500">
                <a:latin typeface="Century Gothic"/>
                <a:ea typeface="+mn-lt"/>
                <a:cs typeface="+mn-lt"/>
              </a:rPr>
              <a:t>he performance of sales and profitability between retail and institutional sales channel, understanding the influence of new outlet, covid 19 pandemic and market downturn.</a:t>
            </a:r>
          </a:p>
          <a:p>
            <a:pPr algn="ctr"/>
            <a:endParaRPr lang="en-US" b="1" i="1">
              <a:latin typeface="Century Gothic"/>
            </a:endParaRPr>
          </a:p>
          <a:p>
            <a:pPr algn="ctr"/>
            <a:endParaRPr lang="en-US" b="1" i="1">
              <a:latin typeface="Century Gothic"/>
            </a:endParaRPr>
          </a:p>
        </p:txBody>
      </p:sp>
      <p:sp>
        <p:nvSpPr>
          <p:cNvPr id="12" name="TextBox 11">
            <a:extLst>
              <a:ext uri="{FF2B5EF4-FFF2-40B4-BE49-F238E27FC236}">
                <a16:creationId xmlns:a16="http://schemas.microsoft.com/office/drawing/2014/main" id="{CB7C3D7C-309D-36A5-F72B-AB80588815A8}"/>
              </a:ext>
            </a:extLst>
          </p:cNvPr>
          <p:cNvSpPr txBox="1"/>
          <p:nvPr/>
        </p:nvSpPr>
        <p:spPr>
          <a:xfrm>
            <a:off x="12700" y="660400"/>
            <a:ext cx="3022600"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i="1" cap="all">
              <a:latin typeface="Century Gothic"/>
              <a:cs typeface="Segoe UI"/>
            </a:endParaRPr>
          </a:p>
          <a:p>
            <a:r>
              <a:rPr lang="en-US" sz="2400">
                <a:latin typeface="Century Gothic"/>
                <a:cs typeface="Segoe UI"/>
              </a:rPr>
              <a:t>​</a:t>
            </a:r>
          </a:p>
          <a:p>
            <a:r>
              <a:rPr lang="en-US">
                <a:cs typeface="Segoe UI"/>
              </a:rPr>
              <a:t>​</a:t>
            </a:r>
          </a:p>
          <a:p>
            <a:r>
              <a:rPr lang="en-US">
                <a:cs typeface="Segoe UI"/>
              </a:rPr>
              <a:t>​</a:t>
            </a:r>
          </a:p>
        </p:txBody>
      </p:sp>
      <p:sp>
        <p:nvSpPr>
          <p:cNvPr id="13" name="TextBox 12">
            <a:extLst>
              <a:ext uri="{FF2B5EF4-FFF2-40B4-BE49-F238E27FC236}">
                <a16:creationId xmlns:a16="http://schemas.microsoft.com/office/drawing/2014/main" id="{FFCE8AF0-66A3-B186-93BF-6D816CD1FDBA}"/>
              </a:ext>
            </a:extLst>
          </p:cNvPr>
          <p:cNvSpPr txBox="1"/>
          <p:nvPr/>
        </p:nvSpPr>
        <p:spPr>
          <a:xfrm>
            <a:off x="101600" y="723900"/>
            <a:ext cx="30099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latin typeface="Century Gothic"/>
                <a:cs typeface="Segoe UI"/>
              </a:rPr>
              <a:t>Resource Assessment &amp;</a:t>
            </a:r>
            <a:endParaRPr lang="en-US">
              <a:latin typeface="Aptos" panose="02110004020202020204"/>
              <a:cs typeface="Segoe UI"/>
            </a:endParaRPr>
          </a:p>
          <a:p>
            <a:r>
              <a:rPr lang="en-US" b="1" i="1">
                <a:latin typeface="Century Gothic"/>
                <a:cs typeface="Segoe UI"/>
              </a:rPr>
              <a:t> </a:t>
            </a:r>
            <a:r>
              <a:rPr lang="en-US">
                <a:latin typeface="Century Gothic"/>
                <a:cs typeface="Segoe UI"/>
              </a:rPr>
              <a:t>​</a:t>
            </a:r>
            <a:r>
              <a:rPr lang="en-US" b="1" i="1">
                <a:latin typeface="Century Gothic"/>
                <a:cs typeface="Segoe UI"/>
              </a:rPr>
              <a:t>Performance Analysis</a:t>
            </a:r>
            <a:endParaRPr lang="en-US"/>
          </a:p>
        </p:txBody>
      </p:sp>
      <p:pic>
        <p:nvPicPr>
          <p:cNvPr id="16" name="Picture 15" descr="Vertical Line PNG Transparent Images - PNG All">
            <a:extLst>
              <a:ext uri="{FF2B5EF4-FFF2-40B4-BE49-F238E27FC236}">
                <a16:creationId xmlns:a16="http://schemas.microsoft.com/office/drawing/2014/main" id="{3C3C8C52-8B1D-0B48-AD5E-391A6228411B}"/>
              </a:ext>
            </a:extLst>
          </p:cNvPr>
          <p:cNvPicPr>
            <a:picLocks noChangeAspect="1"/>
          </p:cNvPicPr>
          <p:nvPr/>
        </p:nvPicPr>
        <p:blipFill rotWithShape="1">
          <a:blip r:embed="rId5"/>
          <a:srcRect l="309" t="8450" b="9331"/>
          <a:stretch/>
        </p:blipFill>
        <p:spPr>
          <a:xfrm rot="10800000">
            <a:off x="4234981" y="3335000"/>
            <a:ext cx="802415" cy="1365055"/>
          </a:xfrm>
          <a:prstGeom prst="rect">
            <a:avLst/>
          </a:prstGeom>
        </p:spPr>
      </p:pic>
      <p:sp>
        <p:nvSpPr>
          <p:cNvPr id="18" name="Rectangle 17">
            <a:extLst>
              <a:ext uri="{FF2B5EF4-FFF2-40B4-BE49-F238E27FC236}">
                <a16:creationId xmlns:a16="http://schemas.microsoft.com/office/drawing/2014/main" id="{66A9ACC5-473C-0F18-164E-5D5ED02D49E2}"/>
              </a:ext>
            </a:extLst>
          </p:cNvPr>
          <p:cNvSpPr/>
          <p:nvPr/>
        </p:nvSpPr>
        <p:spPr>
          <a:xfrm>
            <a:off x="6257471" y="4487636"/>
            <a:ext cx="5796642" cy="2104571"/>
          </a:xfrm>
          <a:custGeom>
            <a:avLst/>
            <a:gdLst>
              <a:gd name="connsiteX0" fmla="*/ 0 w 5796642"/>
              <a:gd name="connsiteY0" fmla="*/ 0 h 2104571"/>
              <a:gd name="connsiteX1" fmla="*/ 528138 w 5796642"/>
              <a:gd name="connsiteY1" fmla="*/ 0 h 2104571"/>
              <a:gd name="connsiteX2" fmla="*/ 1172210 w 5796642"/>
              <a:gd name="connsiteY2" fmla="*/ 0 h 2104571"/>
              <a:gd name="connsiteX3" fmla="*/ 1700348 w 5796642"/>
              <a:gd name="connsiteY3" fmla="*/ 0 h 2104571"/>
              <a:gd name="connsiteX4" fmla="*/ 2460352 w 5796642"/>
              <a:gd name="connsiteY4" fmla="*/ 0 h 2104571"/>
              <a:gd name="connsiteX5" fmla="*/ 3162390 w 5796642"/>
              <a:gd name="connsiteY5" fmla="*/ 0 h 2104571"/>
              <a:gd name="connsiteX6" fmla="*/ 3632562 w 5796642"/>
              <a:gd name="connsiteY6" fmla="*/ 0 h 2104571"/>
              <a:gd name="connsiteX7" fmla="*/ 4392566 w 5796642"/>
              <a:gd name="connsiteY7" fmla="*/ 0 h 2104571"/>
              <a:gd name="connsiteX8" fmla="*/ 4862739 w 5796642"/>
              <a:gd name="connsiteY8" fmla="*/ 0 h 2104571"/>
              <a:gd name="connsiteX9" fmla="*/ 5796642 w 5796642"/>
              <a:gd name="connsiteY9" fmla="*/ 0 h 2104571"/>
              <a:gd name="connsiteX10" fmla="*/ 5796642 w 5796642"/>
              <a:gd name="connsiteY10" fmla="*/ 463006 h 2104571"/>
              <a:gd name="connsiteX11" fmla="*/ 5796642 w 5796642"/>
              <a:gd name="connsiteY11" fmla="*/ 1010194 h 2104571"/>
              <a:gd name="connsiteX12" fmla="*/ 5796642 w 5796642"/>
              <a:gd name="connsiteY12" fmla="*/ 1515291 h 2104571"/>
              <a:gd name="connsiteX13" fmla="*/ 5796642 w 5796642"/>
              <a:gd name="connsiteY13" fmla="*/ 2104571 h 2104571"/>
              <a:gd name="connsiteX14" fmla="*/ 5210537 w 5796642"/>
              <a:gd name="connsiteY14" fmla="*/ 2104571 h 2104571"/>
              <a:gd name="connsiteX15" fmla="*/ 4566466 w 5796642"/>
              <a:gd name="connsiteY15" fmla="*/ 2104571 h 2104571"/>
              <a:gd name="connsiteX16" fmla="*/ 3922394 w 5796642"/>
              <a:gd name="connsiteY16" fmla="*/ 2104571 h 2104571"/>
              <a:gd name="connsiteX17" fmla="*/ 3336290 w 5796642"/>
              <a:gd name="connsiteY17" fmla="*/ 2104571 h 2104571"/>
              <a:gd name="connsiteX18" fmla="*/ 2692218 w 5796642"/>
              <a:gd name="connsiteY18" fmla="*/ 2104571 h 2104571"/>
              <a:gd name="connsiteX19" fmla="*/ 2164080 w 5796642"/>
              <a:gd name="connsiteY19" fmla="*/ 2104571 h 2104571"/>
              <a:gd name="connsiteX20" fmla="*/ 1693908 w 5796642"/>
              <a:gd name="connsiteY20" fmla="*/ 2104571 h 2104571"/>
              <a:gd name="connsiteX21" fmla="*/ 1165769 w 5796642"/>
              <a:gd name="connsiteY21" fmla="*/ 2104571 h 2104571"/>
              <a:gd name="connsiteX22" fmla="*/ 0 w 5796642"/>
              <a:gd name="connsiteY22" fmla="*/ 2104571 h 2104571"/>
              <a:gd name="connsiteX23" fmla="*/ 0 w 5796642"/>
              <a:gd name="connsiteY23" fmla="*/ 1641565 h 2104571"/>
              <a:gd name="connsiteX24" fmla="*/ 0 w 5796642"/>
              <a:gd name="connsiteY24" fmla="*/ 1178560 h 2104571"/>
              <a:gd name="connsiteX25" fmla="*/ 0 w 5796642"/>
              <a:gd name="connsiteY25" fmla="*/ 694508 h 2104571"/>
              <a:gd name="connsiteX26" fmla="*/ 0 w 5796642"/>
              <a:gd name="connsiteY26" fmla="*/ 0 h 210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96642" h="2104571" extrusionOk="0">
                <a:moveTo>
                  <a:pt x="0" y="0"/>
                </a:moveTo>
                <a:cubicBezTo>
                  <a:pt x="246802" y="16666"/>
                  <a:pt x="420903" y="11375"/>
                  <a:pt x="528138" y="0"/>
                </a:cubicBezTo>
                <a:cubicBezTo>
                  <a:pt x="635373" y="-11375"/>
                  <a:pt x="982129" y="-15227"/>
                  <a:pt x="1172210" y="0"/>
                </a:cubicBezTo>
                <a:cubicBezTo>
                  <a:pt x="1362291" y="15227"/>
                  <a:pt x="1509161" y="4103"/>
                  <a:pt x="1700348" y="0"/>
                </a:cubicBezTo>
                <a:cubicBezTo>
                  <a:pt x="1891535" y="-4103"/>
                  <a:pt x="2138390" y="7015"/>
                  <a:pt x="2460352" y="0"/>
                </a:cubicBezTo>
                <a:cubicBezTo>
                  <a:pt x="2782314" y="-7015"/>
                  <a:pt x="2880809" y="1271"/>
                  <a:pt x="3162390" y="0"/>
                </a:cubicBezTo>
                <a:cubicBezTo>
                  <a:pt x="3443971" y="-1271"/>
                  <a:pt x="3506557" y="14683"/>
                  <a:pt x="3632562" y="0"/>
                </a:cubicBezTo>
                <a:cubicBezTo>
                  <a:pt x="3758567" y="-14683"/>
                  <a:pt x="4188087" y="31160"/>
                  <a:pt x="4392566" y="0"/>
                </a:cubicBezTo>
                <a:cubicBezTo>
                  <a:pt x="4597045" y="-31160"/>
                  <a:pt x="4764747" y="-15293"/>
                  <a:pt x="4862739" y="0"/>
                </a:cubicBezTo>
                <a:cubicBezTo>
                  <a:pt x="4960731" y="15293"/>
                  <a:pt x="5549416" y="40713"/>
                  <a:pt x="5796642" y="0"/>
                </a:cubicBezTo>
                <a:cubicBezTo>
                  <a:pt x="5814526" y="145389"/>
                  <a:pt x="5806842" y="332498"/>
                  <a:pt x="5796642" y="463006"/>
                </a:cubicBezTo>
                <a:cubicBezTo>
                  <a:pt x="5786442" y="593514"/>
                  <a:pt x="5797964" y="806484"/>
                  <a:pt x="5796642" y="1010194"/>
                </a:cubicBezTo>
                <a:cubicBezTo>
                  <a:pt x="5795320" y="1213904"/>
                  <a:pt x="5780967" y="1367925"/>
                  <a:pt x="5796642" y="1515291"/>
                </a:cubicBezTo>
                <a:cubicBezTo>
                  <a:pt x="5812317" y="1662657"/>
                  <a:pt x="5808755" y="1872377"/>
                  <a:pt x="5796642" y="2104571"/>
                </a:cubicBezTo>
                <a:cubicBezTo>
                  <a:pt x="5536246" y="2076848"/>
                  <a:pt x="5409926" y="2083222"/>
                  <a:pt x="5210537" y="2104571"/>
                </a:cubicBezTo>
                <a:cubicBezTo>
                  <a:pt x="5011148" y="2125920"/>
                  <a:pt x="4843637" y="2134543"/>
                  <a:pt x="4566466" y="2104571"/>
                </a:cubicBezTo>
                <a:cubicBezTo>
                  <a:pt x="4289295" y="2074599"/>
                  <a:pt x="4219536" y="2124927"/>
                  <a:pt x="3922394" y="2104571"/>
                </a:cubicBezTo>
                <a:cubicBezTo>
                  <a:pt x="3625252" y="2084215"/>
                  <a:pt x="3504533" y="2105445"/>
                  <a:pt x="3336290" y="2104571"/>
                </a:cubicBezTo>
                <a:cubicBezTo>
                  <a:pt x="3168047" y="2103697"/>
                  <a:pt x="2895226" y="2100369"/>
                  <a:pt x="2692218" y="2104571"/>
                </a:cubicBezTo>
                <a:cubicBezTo>
                  <a:pt x="2489210" y="2108773"/>
                  <a:pt x="2283609" y="2107938"/>
                  <a:pt x="2164080" y="2104571"/>
                </a:cubicBezTo>
                <a:cubicBezTo>
                  <a:pt x="2044551" y="2101204"/>
                  <a:pt x="1864831" y="2113042"/>
                  <a:pt x="1693908" y="2104571"/>
                </a:cubicBezTo>
                <a:cubicBezTo>
                  <a:pt x="1522985" y="2096100"/>
                  <a:pt x="1381994" y="2088918"/>
                  <a:pt x="1165769" y="2104571"/>
                </a:cubicBezTo>
                <a:cubicBezTo>
                  <a:pt x="949544" y="2120224"/>
                  <a:pt x="418093" y="2138352"/>
                  <a:pt x="0" y="2104571"/>
                </a:cubicBezTo>
                <a:cubicBezTo>
                  <a:pt x="6703" y="2011166"/>
                  <a:pt x="-3875" y="1734589"/>
                  <a:pt x="0" y="1641565"/>
                </a:cubicBezTo>
                <a:cubicBezTo>
                  <a:pt x="3875" y="1548541"/>
                  <a:pt x="-8685" y="1374180"/>
                  <a:pt x="0" y="1178560"/>
                </a:cubicBezTo>
                <a:cubicBezTo>
                  <a:pt x="8685" y="982940"/>
                  <a:pt x="-562" y="841415"/>
                  <a:pt x="0" y="694508"/>
                </a:cubicBezTo>
                <a:cubicBezTo>
                  <a:pt x="562" y="547601"/>
                  <a:pt x="-5659" y="154292"/>
                  <a:pt x="0" y="0"/>
                </a:cubicBezTo>
                <a:close/>
              </a:path>
            </a:pathLst>
          </a:custGeom>
          <a:noFill/>
          <a:ln w="28575">
            <a:solidFill>
              <a:schemeClr val="bg1"/>
            </a:solidFill>
            <a:prstDash val="solid"/>
            <a:extLst>
              <a:ext uri="{C807C97D-BFC1-408E-A445-0C87EB9F89A2}">
                <ask:lineSketchStyleProps xmlns:ask="http://schemas.microsoft.com/office/drawing/2018/sketchyshapes" sd="3844312185">
                  <a:prstGeom prst="rect">
                    <a:avLst/>
                  </a:prstGeom>
                  <ask:type>
                    <ask:lineSketchFreehand/>
                  </ask:type>
                </ask:lineSketchStyleProps>
              </a:ext>
            </a:extLst>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20" name="Picture 19" descr="Vertical Line PNG Transparent Images - PNG All">
            <a:extLst>
              <a:ext uri="{FF2B5EF4-FFF2-40B4-BE49-F238E27FC236}">
                <a16:creationId xmlns:a16="http://schemas.microsoft.com/office/drawing/2014/main" id="{081EC986-4451-F0B1-E3D3-E6DCA21E6F42}"/>
              </a:ext>
            </a:extLst>
          </p:cNvPr>
          <p:cNvPicPr>
            <a:picLocks noChangeAspect="1"/>
          </p:cNvPicPr>
          <p:nvPr/>
        </p:nvPicPr>
        <p:blipFill rotWithShape="1">
          <a:blip r:embed="rId5"/>
          <a:srcRect l="309" t="8450" b="9331"/>
          <a:stretch/>
        </p:blipFill>
        <p:spPr>
          <a:xfrm rot="16200000">
            <a:off x="4682612" y="2764891"/>
            <a:ext cx="954815" cy="1542855"/>
          </a:xfrm>
          <a:prstGeom prst="rect">
            <a:avLst/>
          </a:prstGeom>
        </p:spPr>
      </p:pic>
      <p:pic>
        <p:nvPicPr>
          <p:cNvPr id="21" name="Picture 20" descr="Vertical Line PNG Transparent Images - PNG All">
            <a:extLst>
              <a:ext uri="{FF2B5EF4-FFF2-40B4-BE49-F238E27FC236}">
                <a16:creationId xmlns:a16="http://schemas.microsoft.com/office/drawing/2014/main" id="{07450D68-337E-090F-A6E8-689F153AA5AF}"/>
              </a:ext>
            </a:extLst>
          </p:cNvPr>
          <p:cNvPicPr>
            <a:picLocks noChangeAspect="1"/>
          </p:cNvPicPr>
          <p:nvPr/>
        </p:nvPicPr>
        <p:blipFill rotWithShape="1">
          <a:blip r:embed="rId5"/>
          <a:srcRect l="309" t="8450" b="9331"/>
          <a:stretch/>
        </p:blipFill>
        <p:spPr>
          <a:xfrm rot="-5400000">
            <a:off x="10805229" y="5809934"/>
            <a:ext cx="954815" cy="1542855"/>
          </a:xfrm>
          <a:prstGeom prst="rect">
            <a:avLst/>
          </a:prstGeom>
        </p:spPr>
      </p:pic>
      <p:pic>
        <p:nvPicPr>
          <p:cNvPr id="22" name="Picture 21" descr="Vertical Line PNG Transparent Images - PNG All">
            <a:extLst>
              <a:ext uri="{FF2B5EF4-FFF2-40B4-BE49-F238E27FC236}">
                <a16:creationId xmlns:a16="http://schemas.microsoft.com/office/drawing/2014/main" id="{E3882653-B897-194B-5026-04B064CBE6E7}"/>
              </a:ext>
            </a:extLst>
          </p:cNvPr>
          <p:cNvPicPr>
            <a:picLocks noChangeAspect="1"/>
          </p:cNvPicPr>
          <p:nvPr/>
        </p:nvPicPr>
        <p:blipFill rotWithShape="1">
          <a:blip r:embed="rId5"/>
          <a:srcRect l="309" t="8450" b="9331"/>
          <a:stretch/>
        </p:blipFill>
        <p:spPr>
          <a:xfrm rot="10800000">
            <a:off x="11389429" y="5419366"/>
            <a:ext cx="802415" cy="1365055"/>
          </a:xfrm>
          <a:prstGeom prst="rect">
            <a:avLst/>
          </a:prstGeom>
        </p:spPr>
      </p:pic>
      <p:sp>
        <p:nvSpPr>
          <p:cNvPr id="24" name="TextBox 23">
            <a:extLst>
              <a:ext uri="{FF2B5EF4-FFF2-40B4-BE49-F238E27FC236}">
                <a16:creationId xmlns:a16="http://schemas.microsoft.com/office/drawing/2014/main" id="{8ECE099E-4A84-A6A1-1C70-F64DAB915F33}"/>
              </a:ext>
            </a:extLst>
          </p:cNvPr>
          <p:cNvSpPr txBox="1"/>
          <p:nvPr/>
        </p:nvSpPr>
        <p:spPr>
          <a:xfrm>
            <a:off x="4676905" y="3659686"/>
            <a:ext cx="6964472" cy="30931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500" dirty="0">
                <a:latin typeface="Century Gothic"/>
                <a:cs typeface="Segoe UI"/>
              </a:rPr>
              <a:t>Both the median, Q1, and Q3 values showed an upward trend each year, reflecting consistent growth in sales. IQR indicates a nearly </a:t>
            </a:r>
            <a:r>
              <a:rPr lang="en-US" sz="1500" b="1" dirty="0">
                <a:latin typeface="Century Gothic"/>
                <a:cs typeface="Segoe UI"/>
              </a:rPr>
              <a:t>4.8 times growth in sales range in 5 years.​</a:t>
            </a:r>
            <a:endParaRPr lang="en-US" dirty="0"/>
          </a:p>
          <a:p>
            <a:pPr marL="285750" indent="-285750">
              <a:buFont typeface="Wingdings"/>
              <a:buChar char="Ø"/>
            </a:pPr>
            <a:r>
              <a:rPr lang="en-US" sz="1500" dirty="0">
                <a:latin typeface="Century Gothic"/>
                <a:cs typeface="Segoe UI"/>
              </a:rPr>
              <a:t>In both 2018 and 2019, outliers were on the upper end of the sales data indicating </a:t>
            </a:r>
            <a:r>
              <a:rPr lang="en-US" sz="1500" b="1" dirty="0">
                <a:latin typeface="Century Gothic"/>
                <a:cs typeface="Segoe UI"/>
              </a:rPr>
              <a:t>a few high-value transactions skewed the average upwards.​</a:t>
            </a:r>
          </a:p>
          <a:p>
            <a:pPr marL="285750" indent="-285750">
              <a:buFont typeface="Wingdings"/>
              <a:buChar char="Ø"/>
            </a:pPr>
            <a:r>
              <a:rPr lang="en-US" sz="1500" dirty="0">
                <a:latin typeface="Century Gothic"/>
                <a:cs typeface="Segoe UI"/>
              </a:rPr>
              <a:t>The individual liability elements have a tendency to</a:t>
            </a:r>
            <a:r>
              <a:rPr lang="en-US" sz="1500" b="1" dirty="0">
                <a:latin typeface="Century Gothic"/>
                <a:cs typeface="Segoe UI"/>
              </a:rPr>
              <a:t> increase</a:t>
            </a:r>
            <a:r>
              <a:rPr lang="en-US" sz="1500" dirty="0">
                <a:latin typeface="Century Gothic"/>
                <a:cs typeface="Segoe UI"/>
              </a:rPr>
              <a:t> year on year, while the individual asset elements have shown a trend of </a:t>
            </a:r>
            <a:r>
              <a:rPr lang="en-US" sz="1500" b="1" dirty="0">
                <a:latin typeface="Century Gothic"/>
                <a:cs typeface="Segoe UI"/>
              </a:rPr>
              <a:t>decrease</a:t>
            </a:r>
            <a:r>
              <a:rPr lang="en-US" sz="1500" dirty="0">
                <a:latin typeface="Century Gothic"/>
                <a:cs typeface="Segoe UI"/>
              </a:rPr>
              <a:t> in 5 years, except for closing stock amount.​</a:t>
            </a:r>
          </a:p>
          <a:p>
            <a:pPr marL="285750" indent="-285750">
              <a:buFont typeface="Wingdings"/>
              <a:buChar char="Ø"/>
            </a:pPr>
            <a:r>
              <a:rPr lang="en-US" sz="1500" dirty="0">
                <a:latin typeface="Century Gothic"/>
                <a:cs typeface="Segoe UI"/>
              </a:rPr>
              <a:t>Total Liabilities have always been higher than total assets throughout the years. However in 2022, the</a:t>
            </a:r>
            <a:r>
              <a:rPr lang="en-US" sz="1500" b="1" dirty="0">
                <a:latin typeface="Century Gothic"/>
                <a:cs typeface="Segoe UI"/>
              </a:rPr>
              <a:t> growth in assets (8.61%)</a:t>
            </a:r>
            <a:r>
              <a:rPr lang="en-US" sz="1500" dirty="0">
                <a:latin typeface="Century Gothic"/>
                <a:cs typeface="Segoe UI"/>
              </a:rPr>
              <a:t> from the previous year outpaced the </a:t>
            </a:r>
            <a:r>
              <a:rPr lang="en-US" sz="1500" b="1" dirty="0">
                <a:latin typeface="Century Gothic"/>
                <a:cs typeface="Segoe UI"/>
              </a:rPr>
              <a:t>increase in liabilities (1.16%),</a:t>
            </a:r>
            <a:r>
              <a:rPr lang="en-US" sz="1500" dirty="0">
                <a:latin typeface="Century Gothic"/>
                <a:cs typeface="Segoe UI"/>
              </a:rPr>
              <a:t> indicating a positive trend.</a:t>
            </a:r>
          </a:p>
        </p:txBody>
      </p:sp>
      <p:sp>
        <p:nvSpPr>
          <p:cNvPr id="4" name="Slide Number Placeholder 3">
            <a:extLst>
              <a:ext uri="{FF2B5EF4-FFF2-40B4-BE49-F238E27FC236}">
                <a16:creationId xmlns:a16="http://schemas.microsoft.com/office/drawing/2014/main" id="{301B113B-7427-F247-EBD0-F4B11470DA88}"/>
              </a:ext>
            </a:extLst>
          </p:cNvPr>
          <p:cNvSpPr>
            <a:spLocks noGrp="1"/>
          </p:cNvSpPr>
          <p:nvPr>
            <p:ph type="sldNum" sz="quarter" idx="12"/>
          </p:nvPr>
        </p:nvSpPr>
        <p:spPr/>
        <p:txBody>
          <a:bodyPr/>
          <a:lstStyle/>
          <a:p>
            <a:fld id="{48F63A3B-78C7-47BE-AE5E-E10140E04643}" type="slidenum">
              <a:rPr lang="en-US" dirty="0"/>
              <a:t>7</a:t>
            </a:fld>
            <a:endParaRPr lang="en-US"/>
          </a:p>
        </p:txBody>
      </p:sp>
      <p:sp>
        <p:nvSpPr>
          <p:cNvPr id="10" name="TextBox 9">
            <a:extLst>
              <a:ext uri="{FF2B5EF4-FFF2-40B4-BE49-F238E27FC236}">
                <a16:creationId xmlns:a16="http://schemas.microsoft.com/office/drawing/2014/main" id="{30EEE781-E3D4-3838-1C88-205804229C8F}"/>
              </a:ext>
            </a:extLst>
          </p:cNvPr>
          <p:cNvSpPr txBox="1"/>
          <p:nvPr/>
        </p:nvSpPr>
        <p:spPr>
          <a:xfrm>
            <a:off x="8805795" y="3106457"/>
            <a:ext cx="259706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dirty="0">
                <a:solidFill>
                  <a:schemeClr val="accent2"/>
                </a:solidFill>
                <a:latin typeface="Century Gothic"/>
                <a:cs typeface="Segoe UI"/>
              </a:rPr>
              <a:t>Asset Elements</a:t>
            </a:r>
            <a:endParaRPr lang="en-US" sz="1600" b="1" i="1" u="sng" dirty="0">
              <a:solidFill>
                <a:schemeClr val="accent2"/>
              </a:solidFill>
            </a:endParaRPr>
          </a:p>
        </p:txBody>
      </p:sp>
      <p:sp>
        <p:nvSpPr>
          <p:cNvPr id="14" name="TextBox 13">
            <a:extLst>
              <a:ext uri="{FF2B5EF4-FFF2-40B4-BE49-F238E27FC236}">
                <a16:creationId xmlns:a16="http://schemas.microsoft.com/office/drawing/2014/main" id="{742E701E-9DAF-47AD-9079-FBC819B723F4}"/>
              </a:ext>
            </a:extLst>
          </p:cNvPr>
          <p:cNvSpPr txBox="1"/>
          <p:nvPr/>
        </p:nvSpPr>
        <p:spPr>
          <a:xfrm>
            <a:off x="4672208" y="3106455"/>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dirty="0">
                <a:solidFill>
                  <a:srgbClr val="C00000"/>
                </a:solidFill>
                <a:latin typeface="Century Gothic"/>
              </a:rPr>
              <a:t>Liability Elements</a:t>
            </a:r>
            <a:endParaRPr lang="en-US" sz="1600" b="1" i="1" dirty="0">
              <a:solidFill>
                <a:srgbClr val="C00000"/>
              </a:solidFill>
            </a:endParaRPr>
          </a:p>
        </p:txBody>
      </p:sp>
    </p:spTree>
    <p:extLst>
      <p:ext uri="{BB962C8B-B14F-4D97-AF65-F5344CB8AC3E}">
        <p14:creationId xmlns:p14="http://schemas.microsoft.com/office/powerpoint/2010/main" val="344737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F9F8611-B97E-5B75-DE19-FC534F783702}"/>
              </a:ext>
            </a:extLst>
          </p:cNvPr>
          <p:cNvSpPr/>
          <p:nvPr/>
        </p:nvSpPr>
        <p:spPr>
          <a:xfrm>
            <a:off x="8135750" y="3941986"/>
            <a:ext cx="3714748" cy="2415006"/>
          </a:xfrm>
          <a:prstGeom prst="roundRect">
            <a:avLst/>
          </a:prstGeom>
        </p:spPr>
        <p:style>
          <a:lnRef idx="1">
            <a:schemeClr val="accent5"/>
          </a:lnRef>
          <a:fillRef idx="2">
            <a:schemeClr val="accent5"/>
          </a:fillRef>
          <a:effectRef idx="1">
            <a:schemeClr val="accent5"/>
          </a:effectRef>
          <a:fontRef idx="minor">
            <a:schemeClr val="dk1"/>
          </a:fontRef>
        </p:style>
        <p:txBody>
          <a:bodyPr lIns="91440" tIns="45720" rIns="91440" bIns="45720" rtlCol="0" anchor="ctr"/>
          <a:lstStyle/>
          <a:p>
            <a:r>
              <a:rPr lang="en-US" sz="1500" b="1">
                <a:latin typeface="Century Gothic"/>
                <a:ea typeface="+mn-lt"/>
                <a:cs typeface="+mn-lt"/>
              </a:rPr>
              <a:t>Institutional Sales show considerably </a:t>
            </a:r>
            <a:r>
              <a:rPr lang="en-US" sz="1500" b="1">
                <a:solidFill>
                  <a:schemeClr val="bg1"/>
                </a:solidFill>
                <a:latin typeface="Century Gothic"/>
                <a:ea typeface="+mn-lt"/>
                <a:cs typeface="+mn-lt"/>
              </a:rPr>
              <a:t>lower expenditures</a:t>
            </a:r>
            <a:r>
              <a:rPr lang="en-US" sz="1500" b="1">
                <a:latin typeface="Century Gothic"/>
                <a:ea typeface="+mn-lt"/>
                <a:cs typeface="+mn-lt"/>
              </a:rPr>
              <a:t> at only 0.348% of total institutional sales compared to Retail Sales.    </a:t>
            </a:r>
            <a:endParaRPr lang="en-US" sz="1500" b="1">
              <a:ea typeface="+mn-lt"/>
              <a:cs typeface="+mn-lt"/>
            </a:endParaRPr>
          </a:p>
          <a:p>
            <a:r>
              <a:rPr lang="en-US" sz="1500" b="1">
                <a:latin typeface="Century Gothic"/>
                <a:ea typeface="+mn-lt"/>
                <a:cs typeface="+mn-lt"/>
              </a:rPr>
              <a:t>Institutional sales expenditure has </a:t>
            </a:r>
            <a:r>
              <a:rPr lang="en-US" sz="1500" b="1">
                <a:solidFill>
                  <a:schemeClr val="bg1"/>
                </a:solidFill>
                <a:latin typeface="Century Gothic"/>
                <a:ea typeface="+mn-lt"/>
                <a:cs typeface="+mn-lt"/>
              </a:rPr>
              <a:t>lower recurring expenses</a:t>
            </a:r>
            <a:r>
              <a:rPr lang="en-US" sz="1500" b="1">
                <a:latin typeface="Century Gothic"/>
                <a:ea typeface="+mn-lt"/>
                <a:cs typeface="+mn-lt"/>
              </a:rPr>
              <a:t> compared to Retail business.</a:t>
            </a:r>
            <a:endParaRPr lang="en-US" sz="1500" b="1">
              <a:latin typeface="Century Gothic"/>
            </a:endParaRPr>
          </a:p>
        </p:txBody>
      </p:sp>
      <p:sp>
        <p:nvSpPr>
          <p:cNvPr id="6" name="Rectangle: Rounded Corners 5">
            <a:extLst>
              <a:ext uri="{FF2B5EF4-FFF2-40B4-BE49-F238E27FC236}">
                <a16:creationId xmlns:a16="http://schemas.microsoft.com/office/drawing/2014/main" id="{9857493A-4C3A-2E43-2B74-6246B03F2047}"/>
              </a:ext>
            </a:extLst>
          </p:cNvPr>
          <p:cNvSpPr/>
          <p:nvPr/>
        </p:nvSpPr>
        <p:spPr>
          <a:xfrm>
            <a:off x="4003396" y="2814209"/>
            <a:ext cx="3845715" cy="3732209"/>
          </a:xfrm>
          <a:prstGeom prst="roundRect">
            <a:avLst/>
          </a:prstGeom>
        </p:spPr>
        <p:style>
          <a:lnRef idx="1">
            <a:schemeClr val="accent4"/>
          </a:lnRef>
          <a:fillRef idx="2">
            <a:schemeClr val="accent4"/>
          </a:fillRef>
          <a:effectRef idx="1">
            <a:schemeClr val="accent4"/>
          </a:effectRef>
          <a:fontRef idx="minor">
            <a:schemeClr val="dk1"/>
          </a:fontRef>
        </p:style>
        <p:txBody>
          <a:bodyPr lIns="91440" tIns="45720" rIns="91440" bIns="45720" rtlCol="0" anchor="ctr"/>
          <a:lstStyle/>
          <a:p>
            <a:r>
              <a:rPr lang="en-US" sz="1500" b="1" dirty="0">
                <a:latin typeface="Century Gothic"/>
                <a:cs typeface="Segoe UI"/>
              </a:rPr>
              <a:t>A </a:t>
            </a:r>
            <a:r>
              <a:rPr lang="en-US" sz="1500" b="1" dirty="0">
                <a:solidFill>
                  <a:schemeClr val="bg1"/>
                </a:solidFill>
                <a:latin typeface="Century Gothic"/>
                <a:cs typeface="Segoe UI"/>
              </a:rPr>
              <a:t>balanced relationship</a:t>
            </a:r>
            <a:r>
              <a:rPr lang="en-US" sz="1500" b="1" dirty="0">
                <a:latin typeface="Century Gothic"/>
                <a:cs typeface="Segoe UI"/>
              </a:rPr>
              <a:t> between net profit and retail expenses is observed</a:t>
            </a:r>
            <a:r>
              <a:rPr lang="en-US" sz="1500" b="1" dirty="0">
                <a:solidFill>
                  <a:schemeClr val="bg1"/>
                </a:solidFill>
                <a:latin typeface="Century Gothic"/>
                <a:cs typeface="Segoe UI"/>
              </a:rPr>
              <a:t> before the launch</a:t>
            </a:r>
            <a:r>
              <a:rPr lang="en-US" sz="1500" b="1" dirty="0">
                <a:latin typeface="Century Gothic"/>
                <a:cs typeface="Segoe UI"/>
              </a:rPr>
              <a:t> of new outlet in 2018. </a:t>
            </a:r>
            <a:endParaRPr lang="en-US" sz="1500" dirty="0"/>
          </a:p>
          <a:p>
            <a:r>
              <a:rPr lang="en-US" sz="1500" b="1" dirty="0">
                <a:latin typeface="Century Gothic"/>
                <a:cs typeface="Segoe UI"/>
              </a:rPr>
              <a:t>Post the launch of</a:t>
            </a:r>
            <a:r>
              <a:rPr lang="en-US" sz="1500" b="1" dirty="0">
                <a:solidFill>
                  <a:schemeClr val="bg1"/>
                </a:solidFill>
                <a:latin typeface="Century Gothic"/>
                <a:cs typeface="Segoe UI"/>
              </a:rPr>
              <a:t> new outlet in 2019</a:t>
            </a:r>
            <a:r>
              <a:rPr lang="en-US" sz="1500" b="1" dirty="0">
                <a:latin typeface="Century Gothic"/>
                <a:cs typeface="Segoe UI"/>
              </a:rPr>
              <a:t>, retail expenses surged absorbing a substantial portion of gross profit resulting in a </a:t>
            </a:r>
            <a:r>
              <a:rPr lang="en-US" sz="1500" b="1" dirty="0">
                <a:solidFill>
                  <a:schemeClr val="bg1"/>
                </a:solidFill>
                <a:latin typeface="Century Gothic"/>
                <a:cs typeface="Segoe UI"/>
              </a:rPr>
              <a:t>minimal net profit growth of 2.8%.</a:t>
            </a:r>
          </a:p>
          <a:p>
            <a:r>
              <a:rPr lang="en-US" sz="1500" b="1" dirty="0">
                <a:latin typeface="Century Gothic"/>
                <a:cs typeface="Segoe UI"/>
              </a:rPr>
              <a:t>Despite a notable </a:t>
            </a:r>
            <a:r>
              <a:rPr lang="en-US" sz="1500" b="1" dirty="0">
                <a:solidFill>
                  <a:schemeClr val="bg1"/>
                </a:solidFill>
                <a:latin typeface="Century Gothic"/>
                <a:cs typeface="Segoe UI"/>
              </a:rPr>
              <a:t>decrease in sales during pandemic in 2020</a:t>
            </a:r>
            <a:r>
              <a:rPr lang="en-US" sz="1500" b="1" dirty="0">
                <a:latin typeface="Century Gothic"/>
                <a:cs typeface="Segoe UI"/>
              </a:rPr>
              <a:t>, the closing stock continued to rise which</a:t>
            </a:r>
            <a:r>
              <a:rPr lang="en-US" sz="1500" b="1" dirty="0">
                <a:latin typeface="Century Gothic"/>
                <a:ea typeface="+mn-lt"/>
                <a:cs typeface="+mn-lt"/>
              </a:rPr>
              <a:t> correlated with amount of sundry creditors, contributing to </a:t>
            </a:r>
            <a:r>
              <a:rPr lang="en-US" sz="1500" b="1" dirty="0">
                <a:solidFill>
                  <a:schemeClr val="bg1"/>
                </a:solidFill>
                <a:latin typeface="Century Gothic"/>
                <a:ea typeface="+mn-lt"/>
                <a:cs typeface="+mn-lt"/>
              </a:rPr>
              <a:t>higher liabilities</a:t>
            </a:r>
            <a:r>
              <a:rPr lang="en-US" sz="1500" b="1" dirty="0">
                <a:latin typeface="Century Gothic"/>
                <a:ea typeface="+mn-lt"/>
                <a:cs typeface="+mn-lt"/>
              </a:rPr>
              <a:t> for the firm.</a:t>
            </a:r>
            <a:endParaRPr lang="en-US" sz="1500" b="1" dirty="0">
              <a:latin typeface="Century Gothic"/>
              <a:ea typeface="+mn-lt"/>
              <a:cs typeface="Segoe UI"/>
            </a:endParaRPr>
          </a:p>
        </p:txBody>
      </p:sp>
      <p:sp>
        <p:nvSpPr>
          <p:cNvPr id="8" name="Rectangle: Rounded Corners 7">
            <a:extLst>
              <a:ext uri="{FF2B5EF4-FFF2-40B4-BE49-F238E27FC236}">
                <a16:creationId xmlns:a16="http://schemas.microsoft.com/office/drawing/2014/main" id="{FC4D79E4-903D-5CE2-1AB5-631C6BC52B29}"/>
              </a:ext>
            </a:extLst>
          </p:cNvPr>
          <p:cNvSpPr/>
          <p:nvPr/>
        </p:nvSpPr>
        <p:spPr>
          <a:xfrm>
            <a:off x="96603" y="4101902"/>
            <a:ext cx="3716898" cy="2446289"/>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r>
              <a:rPr lang="en-US" sz="1500" b="1" baseline="0" dirty="0">
                <a:latin typeface="Century Gothic"/>
                <a:ea typeface="Segoe UI"/>
                <a:cs typeface="Segoe UI"/>
              </a:rPr>
              <a:t>Institutional Sales </a:t>
            </a:r>
            <a:r>
              <a:rPr lang="en-US" sz="1500" b="1" dirty="0">
                <a:latin typeface="Century Gothic"/>
                <a:ea typeface="Segoe UI"/>
                <a:cs typeface="Segoe UI"/>
              </a:rPr>
              <a:t>shows</a:t>
            </a:r>
            <a:r>
              <a:rPr lang="en-US" sz="1500" b="1" dirty="0">
                <a:solidFill>
                  <a:schemeClr val="bg1"/>
                </a:solidFill>
                <a:latin typeface="Century Gothic"/>
                <a:ea typeface="Segoe UI"/>
                <a:cs typeface="Segoe UI"/>
              </a:rPr>
              <a:t> net sales growth rate of 231.11%,</a:t>
            </a:r>
            <a:r>
              <a:rPr lang="en-US" sz="1500" b="1" dirty="0">
                <a:latin typeface="Century Gothic"/>
                <a:ea typeface="Segoe UI"/>
                <a:cs typeface="Segoe UI"/>
              </a:rPr>
              <a:t> in stark contrast to the modest</a:t>
            </a:r>
            <a:r>
              <a:rPr lang="en-US" sz="1500" b="1" dirty="0">
                <a:solidFill>
                  <a:schemeClr val="bg1"/>
                </a:solidFill>
                <a:latin typeface="Century Gothic"/>
                <a:ea typeface="Segoe UI"/>
                <a:cs typeface="Segoe UI"/>
              </a:rPr>
              <a:t> 2.01%</a:t>
            </a:r>
            <a:r>
              <a:rPr lang="en-US" sz="1500" b="1" dirty="0">
                <a:latin typeface="Century Gothic"/>
                <a:ea typeface="Segoe UI"/>
                <a:cs typeface="Segoe UI"/>
              </a:rPr>
              <a:t> for retail sales.</a:t>
            </a:r>
          </a:p>
          <a:p>
            <a:r>
              <a:rPr lang="en-US" sz="1500" b="1" dirty="0">
                <a:latin typeface="Century Gothic"/>
                <a:cs typeface="Segoe UI"/>
              </a:rPr>
              <a:t>Covid-19 impact in 2020 resulted in </a:t>
            </a:r>
            <a:r>
              <a:rPr lang="en-US" sz="1500" b="1" dirty="0">
                <a:solidFill>
                  <a:schemeClr val="bg1"/>
                </a:solidFill>
                <a:latin typeface="Century Gothic"/>
                <a:cs typeface="Segoe UI"/>
              </a:rPr>
              <a:t>negative growth rate for both sectors,</a:t>
            </a:r>
            <a:r>
              <a:rPr lang="en-US" sz="1500" b="1" dirty="0">
                <a:latin typeface="Century Gothic"/>
                <a:cs typeface="Segoe UI"/>
              </a:rPr>
              <a:t> but Institutional sales recovered with 126.10% rate, while retail sales managed only 9.3% in 2021.</a:t>
            </a:r>
          </a:p>
        </p:txBody>
      </p:sp>
      <p:pic>
        <p:nvPicPr>
          <p:cNvPr id="10" name="Picture 9">
            <a:extLst>
              <a:ext uri="{FF2B5EF4-FFF2-40B4-BE49-F238E27FC236}">
                <a16:creationId xmlns:a16="http://schemas.microsoft.com/office/drawing/2014/main" id="{15A4B60D-D376-D4E4-1AF3-0BD1C41A7F2C}"/>
              </a:ext>
            </a:extLst>
          </p:cNvPr>
          <p:cNvPicPr>
            <a:picLocks noChangeAspect="1"/>
          </p:cNvPicPr>
          <p:nvPr/>
        </p:nvPicPr>
        <p:blipFill>
          <a:blip r:embed="rId2"/>
          <a:stretch>
            <a:fillRect/>
          </a:stretch>
        </p:blipFill>
        <p:spPr>
          <a:xfrm>
            <a:off x="8251604" y="95296"/>
            <a:ext cx="3480855" cy="3734750"/>
          </a:xfrm>
          <a:custGeom>
            <a:avLst/>
            <a:gdLst/>
            <a:ahLst/>
            <a:cxnLst/>
            <a:rect l="l" t="t" r="r" b="b"/>
            <a:pathLst>
              <a:path w="2598738" h="1860001">
                <a:moveTo>
                  <a:pt x="0" y="0"/>
                </a:moveTo>
                <a:lnTo>
                  <a:pt x="2598738" y="0"/>
                </a:lnTo>
                <a:lnTo>
                  <a:pt x="2598738" y="1860001"/>
                </a:lnTo>
                <a:lnTo>
                  <a:pt x="0" y="1860001"/>
                </a:lnTo>
                <a:close/>
              </a:path>
            </a:pathLst>
          </a:custGeom>
        </p:spPr>
      </p:pic>
      <p:sp>
        <p:nvSpPr>
          <p:cNvPr id="18" name="TextBox 17">
            <a:extLst>
              <a:ext uri="{FF2B5EF4-FFF2-40B4-BE49-F238E27FC236}">
                <a16:creationId xmlns:a16="http://schemas.microsoft.com/office/drawing/2014/main" id="{E9AF034C-46B6-3813-7938-B523553611BC}"/>
              </a:ext>
            </a:extLst>
          </p:cNvPr>
          <p:cNvSpPr txBox="1"/>
          <p:nvPr/>
        </p:nvSpPr>
        <p:spPr>
          <a:xfrm>
            <a:off x="106500" y="834679"/>
            <a:ext cx="4171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latin typeface="Century Gothic"/>
              </a:rPr>
              <a:t>Resource Assessment &amp; </a:t>
            </a:r>
            <a:endParaRPr lang="en-US">
              <a:latin typeface="Aptos" panose="02110004020202020204"/>
            </a:endParaRPr>
          </a:p>
          <a:p>
            <a:r>
              <a:rPr lang="en-US" b="1" i="1">
                <a:latin typeface="Century Gothic"/>
              </a:rPr>
              <a:t>Performance Analysis</a:t>
            </a:r>
            <a:endParaRPr lang="en-US"/>
          </a:p>
        </p:txBody>
      </p:sp>
      <p:sp>
        <p:nvSpPr>
          <p:cNvPr id="19" name="TextBox 18">
            <a:extLst>
              <a:ext uri="{FF2B5EF4-FFF2-40B4-BE49-F238E27FC236}">
                <a16:creationId xmlns:a16="http://schemas.microsoft.com/office/drawing/2014/main" id="{2772F176-1037-7675-B91D-BE699E1A4E68}"/>
              </a:ext>
            </a:extLst>
          </p:cNvPr>
          <p:cNvSpPr txBox="1"/>
          <p:nvPr/>
        </p:nvSpPr>
        <p:spPr>
          <a:xfrm>
            <a:off x="104775" y="378619"/>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cap="all">
                <a:solidFill>
                  <a:srgbClr val="595959"/>
                </a:solidFill>
                <a:latin typeface="Century Gothic"/>
              </a:rPr>
              <a:t>Data  Analysis</a:t>
            </a:r>
            <a:endParaRPr lang="en-US"/>
          </a:p>
        </p:txBody>
      </p:sp>
      <p:pic>
        <p:nvPicPr>
          <p:cNvPr id="20" name="Picture 19">
            <a:extLst>
              <a:ext uri="{FF2B5EF4-FFF2-40B4-BE49-F238E27FC236}">
                <a16:creationId xmlns:a16="http://schemas.microsoft.com/office/drawing/2014/main" id="{643E1ECB-AA79-8881-9368-3462AE0F5C0D}"/>
              </a:ext>
            </a:extLst>
          </p:cNvPr>
          <p:cNvPicPr>
            <a:picLocks noChangeAspect="1"/>
          </p:cNvPicPr>
          <p:nvPr/>
        </p:nvPicPr>
        <p:blipFill rotWithShape="1">
          <a:blip r:embed="rId3"/>
          <a:srcRect l="-101" t="1015" r="157" b="5011"/>
          <a:stretch/>
        </p:blipFill>
        <p:spPr>
          <a:xfrm>
            <a:off x="4278133" y="290586"/>
            <a:ext cx="3476708" cy="2374573"/>
          </a:xfrm>
          <a:prstGeom prst="rect">
            <a:avLst/>
          </a:prstGeom>
        </p:spPr>
      </p:pic>
      <p:pic>
        <p:nvPicPr>
          <p:cNvPr id="21" name="Picture 20">
            <a:extLst>
              <a:ext uri="{FF2B5EF4-FFF2-40B4-BE49-F238E27FC236}">
                <a16:creationId xmlns:a16="http://schemas.microsoft.com/office/drawing/2014/main" id="{2BAA79C5-37E3-A64B-B513-3662B59015FF}"/>
              </a:ext>
            </a:extLst>
          </p:cNvPr>
          <p:cNvPicPr>
            <a:picLocks noChangeAspect="1"/>
          </p:cNvPicPr>
          <p:nvPr/>
        </p:nvPicPr>
        <p:blipFill>
          <a:blip r:embed="rId4"/>
          <a:stretch>
            <a:fillRect/>
          </a:stretch>
        </p:blipFill>
        <p:spPr>
          <a:xfrm>
            <a:off x="104752" y="1492449"/>
            <a:ext cx="3696704" cy="2440242"/>
          </a:xfrm>
          <a:prstGeom prst="rect">
            <a:avLst/>
          </a:prstGeom>
        </p:spPr>
      </p:pic>
      <p:sp>
        <p:nvSpPr>
          <p:cNvPr id="2" name="Slide Number Placeholder 1">
            <a:extLst>
              <a:ext uri="{FF2B5EF4-FFF2-40B4-BE49-F238E27FC236}">
                <a16:creationId xmlns:a16="http://schemas.microsoft.com/office/drawing/2014/main" id="{2728FF33-6581-2B60-8CCF-ED8151AA181B}"/>
              </a:ext>
            </a:extLst>
          </p:cNvPr>
          <p:cNvSpPr>
            <a:spLocks noGrp="1"/>
          </p:cNvSpPr>
          <p:nvPr>
            <p:ph type="sldNum" sz="quarter" idx="12"/>
          </p:nvPr>
        </p:nvSpPr>
        <p:spPr/>
        <p:txBody>
          <a:bodyPr/>
          <a:lstStyle/>
          <a:p>
            <a:fld id="{48F63A3B-78C7-47BE-AE5E-E10140E04643}" type="slidenum">
              <a:rPr lang="en-US" dirty="0"/>
              <a:t>8</a:t>
            </a:fld>
            <a:endParaRPr lang="en-US"/>
          </a:p>
        </p:txBody>
      </p:sp>
    </p:spTree>
    <p:extLst>
      <p:ext uri="{BB962C8B-B14F-4D97-AF65-F5344CB8AC3E}">
        <p14:creationId xmlns:p14="http://schemas.microsoft.com/office/powerpoint/2010/main" val="341830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BD60B6-2A8B-4D2B-798C-D9EABB61B653}"/>
              </a:ext>
            </a:extLst>
          </p:cNvPr>
          <p:cNvSpPr txBox="1"/>
          <p:nvPr/>
        </p:nvSpPr>
        <p:spPr>
          <a:xfrm>
            <a:off x="-10460" y="204694"/>
            <a:ext cx="121001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cap="all">
                <a:solidFill>
                  <a:srgbClr val="595959"/>
                </a:solidFill>
                <a:latin typeface="Century Gothic"/>
              </a:rPr>
              <a:t>Data  Analysis </a:t>
            </a:r>
            <a:r>
              <a:rPr lang="en-US" sz="2400" b="1" cap="all">
                <a:solidFill>
                  <a:srgbClr val="595959"/>
                </a:solidFill>
                <a:latin typeface="Century Gothic"/>
              </a:rPr>
              <a:t>   </a:t>
            </a:r>
            <a:endParaRPr lang="en-US" b="1" i="1" cap="all">
              <a:latin typeface="Century Gothic"/>
            </a:endParaRPr>
          </a:p>
        </p:txBody>
      </p:sp>
      <p:sp>
        <p:nvSpPr>
          <p:cNvPr id="12" name="TextBox 11">
            <a:extLst>
              <a:ext uri="{FF2B5EF4-FFF2-40B4-BE49-F238E27FC236}">
                <a16:creationId xmlns:a16="http://schemas.microsoft.com/office/drawing/2014/main" id="{CB7C3D7C-309D-36A5-F72B-AB80588815A8}"/>
              </a:ext>
            </a:extLst>
          </p:cNvPr>
          <p:cNvSpPr txBox="1"/>
          <p:nvPr/>
        </p:nvSpPr>
        <p:spPr>
          <a:xfrm>
            <a:off x="12700" y="660400"/>
            <a:ext cx="3022600"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i="1" cap="all">
              <a:latin typeface="Century Gothic"/>
              <a:cs typeface="Segoe UI"/>
            </a:endParaRPr>
          </a:p>
          <a:p>
            <a:r>
              <a:rPr lang="en-US" sz="2400">
                <a:latin typeface="Century Gothic"/>
                <a:cs typeface="Segoe UI"/>
              </a:rPr>
              <a:t>​</a:t>
            </a:r>
          </a:p>
          <a:p>
            <a:r>
              <a:rPr lang="en-US">
                <a:cs typeface="Segoe UI"/>
              </a:rPr>
              <a:t>​</a:t>
            </a:r>
          </a:p>
          <a:p>
            <a:r>
              <a:rPr lang="en-US">
                <a:cs typeface="Segoe UI"/>
              </a:rPr>
              <a:t>​</a:t>
            </a:r>
          </a:p>
        </p:txBody>
      </p:sp>
      <p:sp>
        <p:nvSpPr>
          <p:cNvPr id="13" name="TextBox 12">
            <a:extLst>
              <a:ext uri="{FF2B5EF4-FFF2-40B4-BE49-F238E27FC236}">
                <a16:creationId xmlns:a16="http://schemas.microsoft.com/office/drawing/2014/main" id="{FFCE8AF0-66A3-B186-93BF-6D816CD1FDBA}"/>
              </a:ext>
            </a:extLst>
          </p:cNvPr>
          <p:cNvSpPr txBox="1"/>
          <p:nvPr/>
        </p:nvSpPr>
        <p:spPr>
          <a:xfrm>
            <a:off x="101600" y="682147"/>
            <a:ext cx="32917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latin typeface="Century Gothic"/>
                <a:cs typeface="Segoe UI"/>
              </a:rPr>
              <a:t>Product Demand Analysis</a:t>
            </a:r>
            <a:endParaRPr lang="en-US" dirty="0"/>
          </a:p>
        </p:txBody>
      </p:sp>
      <p:sp>
        <p:nvSpPr>
          <p:cNvPr id="18" name="Rectangle 17">
            <a:extLst>
              <a:ext uri="{FF2B5EF4-FFF2-40B4-BE49-F238E27FC236}">
                <a16:creationId xmlns:a16="http://schemas.microsoft.com/office/drawing/2014/main" id="{66A9ACC5-473C-0F18-164E-5D5ED02D49E2}"/>
              </a:ext>
            </a:extLst>
          </p:cNvPr>
          <p:cNvSpPr/>
          <p:nvPr/>
        </p:nvSpPr>
        <p:spPr>
          <a:xfrm>
            <a:off x="6257471" y="4612896"/>
            <a:ext cx="5796642" cy="2104571"/>
          </a:xfrm>
          <a:custGeom>
            <a:avLst/>
            <a:gdLst>
              <a:gd name="connsiteX0" fmla="*/ 0 w 5796642"/>
              <a:gd name="connsiteY0" fmla="*/ 0 h 2104571"/>
              <a:gd name="connsiteX1" fmla="*/ 528138 w 5796642"/>
              <a:gd name="connsiteY1" fmla="*/ 0 h 2104571"/>
              <a:gd name="connsiteX2" fmla="*/ 1172210 w 5796642"/>
              <a:gd name="connsiteY2" fmla="*/ 0 h 2104571"/>
              <a:gd name="connsiteX3" fmla="*/ 1700348 w 5796642"/>
              <a:gd name="connsiteY3" fmla="*/ 0 h 2104571"/>
              <a:gd name="connsiteX4" fmla="*/ 2460352 w 5796642"/>
              <a:gd name="connsiteY4" fmla="*/ 0 h 2104571"/>
              <a:gd name="connsiteX5" fmla="*/ 3162390 w 5796642"/>
              <a:gd name="connsiteY5" fmla="*/ 0 h 2104571"/>
              <a:gd name="connsiteX6" fmla="*/ 3632562 w 5796642"/>
              <a:gd name="connsiteY6" fmla="*/ 0 h 2104571"/>
              <a:gd name="connsiteX7" fmla="*/ 4392566 w 5796642"/>
              <a:gd name="connsiteY7" fmla="*/ 0 h 2104571"/>
              <a:gd name="connsiteX8" fmla="*/ 4862739 w 5796642"/>
              <a:gd name="connsiteY8" fmla="*/ 0 h 2104571"/>
              <a:gd name="connsiteX9" fmla="*/ 5796642 w 5796642"/>
              <a:gd name="connsiteY9" fmla="*/ 0 h 2104571"/>
              <a:gd name="connsiteX10" fmla="*/ 5796642 w 5796642"/>
              <a:gd name="connsiteY10" fmla="*/ 463006 h 2104571"/>
              <a:gd name="connsiteX11" fmla="*/ 5796642 w 5796642"/>
              <a:gd name="connsiteY11" fmla="*/ 1010194 h 2104571"/>
              <a:gd name="connsiteX12" fmla="*/ 5796642 w 5796642"/>
              <a:gd name="connsiteY12" fmla="*/ 1515291 h 2104571"/>
              <a:gd name="connsiteX13" fmla="*/ 5796642 w 5796642"/>
              <a:gd name="connsiteY13" fmla="*/ 2104571 h 2104571"/>
              <a:gd name="connsiteX14" fmla="*/ 5210537 w 5796642"/>
              <a:gd name="connsiteY14" fmla="*/ 2104571 h 2104571"/>
              <a:gd name="connsiteX15" fmla="*/ 4566466 w 5796642"/>
              <a:gd name="connsiteY15" fmla="*/ 2104571 h 2104571"/>
              <a:gd name="connsiteX16" fmla="*/ 3922394 w 5796642"/>
              <a:gd name="connsiteY16" fmla="*/ 2104571 h 2104571"/>
              <a:gd name="connsiteX17" fmla="*/ 3336290 w 5796642"/>
              <a:gd name="connsiteY17" fmla="*/ 2104571 h 2104571"/>
              <a:gd name="connsiteX18" fmla="*/ 2692218 w 5796642"/>
              <a:gd name="connsiteY18" fmla="*/ 2104571 h 2104571"/>
              <a:gd name="connsiteX19" fmla="*/ 2164080 w 5796642"/>
              <a:gd name="connsiteY19" fmla="*/ 2104571 h 2104571"/>
              <a:gd name="connsiteX20" fmla="*/ 1693908 w 5796642"/>
              <a:gd name="connsiteY20" fmla="*/ 2104571 h 2104571"/>
              <a:gd name="connsiteX21" fmla="*/ 1165769 w 5796642"/>
              <a:gd name="connsiteY21" fmla="*/ 2104571 h 2104571"/>
              <a:gd name="connsiteX22" fmla="*/ 0 w 5796642"/>
              <a:gd name="connsiteY22" fmla="*/ 2104571 h 2104571"/>
              <a:gd name="connsiteX23" fmla="*/ 0 w 5796642"/>
              <a:gd name="connsiteY23" fmla="*/ 1641565 h 2104571"/>
              <a:gd name="connsiteX24" fmla="*/ 0 w 5796642"/>
              <a:gd name="connsiteY24" fmla="*/ 1178560 h 2104571"/>
              <a:gd name="connsiteX25" fmla="*/ 0 w 5796642"/>
              <a:gd name="connsiteY25" fmla="*/ 694508 h 2104571"/>
              <a:gd name="connsiteX26" fmla="*/ 0 w 5796642"/>
              <a:gd name="connsiteY26" fmla="*/ 0 h 210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96642" h="2104571" extrusionOk="0">
                <a:moveTo>
                  <a:pt x="0" y="0"/>
                </a:moveTo>
                <a:cubicBezTo>
                  <a:pt x="246802" y="16666"/>
                  <a:pt x="420903" y="11375"/>
                  <a:pt x="528138" y="0"/>
                </a:cubicBezTo>
                <a:cubicBezTo>
                  <a:pt x="635373" y="-11375"/>
                  <a:pt x="982129" y="-15227"/>
                  <a:pt x="1172210" y="0"/>
                </a:cubicBezTo>
                <a:cubicBezTo>
                  <a:pt x="1362291" y="15227"/>
                  <a:pt x="1509161" y="4103"/>
                  <a:pt x="1700348" y="0"/>
                </a:cubicBezTo>
                <a:cubicBezTo>
                  <a:pt x="1891535" y="-4103"/>
                  <a:pt x="2138390" y="7015"/>
                  <a:pt x="2460352" y="0"/>
                </a:cubicBezTo>
                <a:cubicBezTo>
                  <a:pt x="2782314" y="-7015"/>
                  <a:pt x="2880809" y="1271"/>
                  <a:pt x="3162390" y="0"/>
                </a:cubicBezTo>
                <a:cubicBezTo>
                  <a:pt x="3443971" y="-1271"/>
                  <a:pt x="3506557" y="14683"/>
                  <a:pt x="3632562" y="0"/>
                </a:cubicBezTo>
                <a:cubicBezTo>
                  <a:pt x="3758567" y="-14683"/>
                  <a:pt x="4188087" y="31160"/>
                  <a:pt x="4392566" y="0"/>
                </a:cubicBezTo>
                <a:cubicBezTo>
                  <a:pt x="4597045" y="-31160"/>
                  <a:pt x="4764747" y="-15293"/>
                  <a:pt x="4862739" y="0"/>
                </a:cubicBezTo>
                <a:cubicBezTo>
                  <a:pt x="4960731" y="15293"/>
                  <a:pt x="5549416" y="40713"/>
                  <a:pt x="5796642" y="0"/>
                </a:cubicBezTo>
                <a:cubicBezTo>
                  <a:pt x="5814526" y="145389"/>
                  <a:pt x="5806842" y="332498"/>
                  <a:pt x="5796642" y="463006"/>
                </a:cubicBezTo>
                <a:cubicBezTo>
                  <a:pt x="5786442" y="593514"/>
                  <a:pt x="5797964" y="806484"/>
                  <a:pt x="5796642" y="1010194"/>
                </a:cubicBezTo>
                <a:cubicBezTo>
                  <a:pt x="5795320" y="1213904"/>
                  <a:pt x="5780967" y="1367925"/>
                  <a:pt x="5796642" y="1515291"/>
                </a:cubicBezTo>
                <a:cubicBezTo>
                  <a:pt x="5812317" y="1662657"/>
                  <a:pt x="5808755" y="1872377"/>
                  <a:pt x="5796642" y="2104571"/>
                </a:cubicBezTo>
                <a:cubicBezTo>
                  <a:pt x="5536246" y="2076848"/>
                  <a:pt x="5409926" y="2083222"/>
                  <a:pt x="5210537" y="2104571"/>
                </a:cubicBezTo>
                <a:cubicBezTo>
                  <a:pt x="5011148" y="2125920"/>
                  <a:pt x="4843637" y="2134543"/>
                  <a:pt x="4566466" y="2104571"/>
                </a:cubicBezTo>
                <a:cubicBezTo>
                  <a:pt x="4289295" y="2074599"/>
                  <a:pt x="4219536" y="2124927"/>
                  <a:pt x="3922394" y="2104571"/>
                </a:cubicBezTo>
                <a:cubicBezTo>
                  <a:pt x="3625252" y="2084215"/>
                  <a:pt x="3504533" y="2105445"/>
                  <a:pt x="3336290" y="2104571"/>
                </a:cubicBezTo>
                <a:cubicBezTo>
                  <a:pt x="3168047" y="2103697"/>
                  <a:pt x="2895226" y="2100369"/>
                  <a:pt x="2692218" y="2104571"/>
                </a:cubicBezTo>
                <a:cubicBezTo>
                  <a:pt x="2489210" y="2108773"/>
                  <a:pt x="2283609" y="2107938"/>
                  <a:pt x="2164080" y="2104571"/>
                </a:cubicBezTo>
                <a:cubicBezTo>
                  <a:pt x="2044551" y="2101204"/>
                  <a:pt x="1864831" y="2113042"/>
                  <a:pt x="1693908" y="2104571"/>
                </a:cubicBezTo>
                <a:cubicBezTo>
                  <a:pt x="1522985" y="2096100"/>
                  <a:pt x="1381994" y="2088918"/>
                  <a:pt x="1165769" y="2104571"/>
                </a:cubicBezTo>
                <a:cubicBezTo>
                  <a:pt x="949544" y="2120224"/>
                  <a:pt x="418093" y="2138352"/>
                  <a:pt x="0" y="2104571"/>
                </a:cubicBezTo>
                <a:cubicBezTo>
                  <a:pt x="6703" y="2011166"/>
                  <a:pt x="-3875" y="1734589"/>
                  <a:pt x="0" y="1641565"/>
                </a:cubicBezTo>
                <a:cubicBezTo>
                  <a:pt x="3875" y="1548541"/>
                  <a:pt x="-8685" y="1374180"/>
                  <a:pt x="0" y="1178560"/>
                </a:cubicBezTo>
                <a:cubicBezTo>
                  <a:pt x="8685" y="982940"/>
                  <a:pt x="-562" y="841415"/>
                  <a:pt x="0" y="694508"/>
                </a:cubicBezTo>
                <a:cubicBezTo>
                  <a:pt x="562" y="547601"/>
                  <a:pt x="-5659" y="154292"/>
                  <a:pt x="0" y="0"/>
                </a:cubicBezTo>
                <a:close/>
              </a:path>
            </a:pathLst>
          </a:custGeom>
          <a:noFill/>
          <a:ln w="28575">
            <a:solidFill>
              <a:schemeClr val="bg1"/>
            </a:solidFill>
            <a:prstDash val="solid"/>
            <a:extLst>
              <a:ext uri="{C807C97D-BFC1-408E-A445-0C87EB9F89A2}">
                <ask:lineSketchStyleProps xmlns:ask="http://schemas.microsoft.com/office/drawing/2018/sketchyshapes" sd="3844312185">
                  <a:prstGeom prst="rect">
                    <a:avLst/>
                  </a:prstGeom>
                  <ask:type>
                    <ask:lineSketchFreehand/>
                  </ask:type>
                </ask:lineSketchStyleProps>
              </a:ext>
            </a:extLst>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01B113B-7427-F247-EBD0-F4B11470DA88}"/>
              </a:ext>
            </a:extLst>
          </p:cNvPr>
          <p:cNvSpPr>
            <a:spLocks noGrp="1"/>
          </p:cNvSpPr>
          <p:nvPr>
            <p:ph type="sldNum" sz="quarter" idx="12"/>
          </p:nvPr>
        </p:nvSpPr>
        <p:spPr>
          <a:xfrm>
            <a:off x="9163833" y="6356350"/>
            <a:ext cx="2743200" cy="365125"/>
          </a:xfrm>
        </p:spPr>
        <p:txBody>
          <a:bodyPr/>
          <a:lstStyle/>
          <a:p>
            <a:fld id="{48F63A3B-78C7-47BE-AE5E-E10140E04643}" type="slidenum">
              <a:rPr lang="en-US" dirty="0"/>
              <a:t>9</a:t>
            </a:fld>
            <a:endParaRPr lang="en-US"/>
          </a:p>
        </p:txBody>
      </p:sp>
      <p:pic>
        <p:nvPicPr>
          <p:cNvPr id="10" name="Picture 9">
            <a:extLst>
              <a:ext uri="{FF2B5EF4-FFF2-40B4-BE49-F238E27FC236}">
                <a16:creationId xmlns:a16="http://schemas.microsoft.com/office/drawing/2014/main" id="{3830C21E-8E37-9546-743E-F6EF197BFB7C}"/>
              </a:ext>
            </a:extLst>
          </p:cNvPr>
          <p:cNvPicPr>
            <a:picLocks noChangeAspect="1"/>
          </p:cNvPicPr>
          <p:nvPr/>
        </p:nvPicPr>
        <p:blipFill rotWithShape="1">
          <a:blip r:embed="rId2"/>
          <a:srcRect l="476" t="-321" r="281" b="-234"/>
          <a:stretch/>
        </p:blipFill>
        <p:spPr>
          <a:xfrm>
            <a:off x="8170911" y="665208"/>
            <a:ext cx="3586039" cy="5595855"/>
          </a:xfrm>
          <a:prstGeom prst="rect">
            <a:avLst/>
          </a:prstGeom>
        </p:spPr>
      </p:pic>
      <p:pic>
        <p:nvPicPr>
          <p:cNvPr id="14" name="Picture 13">
            <a:extLst>
              <a:ext uri="{FF2B5EF4-FFF2-40B4-BE49-F238E27FC236}">
                <a16:creationId xmlns:a16="http://schemas.microsoft.com/office/drawing/2014/main" id="{C62E700A-B873-D4C1-588D-4EF994E8F9D8}"/>
              </a:ext>
            </a:extLst>
          </p:cNvPr>
          <p:cNvPicPr>
            <a:picLocks noChangeAspect="1"/>
          </p:cNvPicPr>
          <p:nvPr/>
        </p:nvPicPr>
        <p:blipFill rotWithShape="1">
          <a:blip r:embed="rId3"/>
          <a:srcRect r="1367" b="7828"/>
          <a:stretch/>
        </p:blipFill>
        <p:spPr>
          <a:xfrm>
            <a:off x="102821" y="3054982"/>
            <a:ext cx="4620076" cy="3207449"/>
          </a:xfrm>
          <a:prstGeom prst="rect">
            <a:avLst/>
          </a:prstGeom>
        </p:spPr>
      </p:pic>
      <p:sp>
        <p:nvSpPr>
          <p:cNvPr id="17" name="TextBox 16">
            <a:extLst>
              <a:ext uri="{FF2B5EF4-FFF2-40B4-BE49-F238E27FC236}">
                <a16:creationId xmlns:a16="http://schemas.microsoft.com/office/drawing/2014/main" id="{6D1C604B-7D80-826A-09ED-400911EDA487}"/>
              </a:ext>
            </a:extLst>
          </p:cNvPr>
          <p:cNvSpPr txBox="1"/>
          <p:nvPr/>
        </p:nvSpPr>
        <p:spPr>
          <a:xfrm>
            <a:off x="5429493" y="844024"/>
            <a:ext cx="2712897" cy="49398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latin typeface="Century Gothic"/>
                <a:cs typeface="Segoe UI"/>
              </a:rPr>
              <a:t>➔ The total contribution from</a:t>
            </a:r>
            <a:r>
              <a:rPr lang="en-US" sz="1500" b="1" dirty="0">
                <a:latin typeface="Century Gothic"/>
                <a:cs typeface="Segoe UI"/>
              </a:rPr>
              <a:t> Direct orders (62,143,807) significantly surpasses that of the BID/</a:t>
            </a:r>
            <a:r>
              <a:rPr lang="en-US" sz="1500" dirty="0">
                <a:latin typeface="Century Gothic"/>
                <a:cs typeface="Segoe UI"/>
              </a:rPr>
              <a:t>RA method (4505,240) consistently across all years.</a:t>
            </a:r>
            <a:endParaRPr lang="en-US" dirty="0"/>
          </a:p>
          <a:p>
            <a:endParaRPr lang="en-US" sz="1500" dirty="0">
              <a:latin typeface="Century Gothic"/>
              <a:cs typeface="Segoe UI"/>
            </a:endParaRPr>
          </a:p>
          <a:p>
            <a:r>
              <a:rPr lang="en-US" sz="1500" dirty="0">
                <a:latin typeface="Century Gothic"/>
                <a:cs typeface="Segoe UI"/>
              </a:rPr>
              <a:t>➔ </a:t>
            </a:r>
            <a:r>
              <a:rPr lang="en-US" sz="1500" b="1" dirty="0">
                <a:latin typeface="Century Gothic"/>
                <a:cs typeface="Segoe UI"/>
              </a:rPr>
              <a:t>Direct orders,</a:t>
            </a:r>
            <a:r>
              <a:rPr lang="en-US" sz="1500" dirty="0">
                <a:latin typeface="Century Gothic"/>
                <a:cs typeface="Segoe UI"/>
              </a:rPr>
              <a:t> which are the orders below 5 lac rupees</a:t>
            </a:r>
            <a:r>
              <a:rPr lang="en-US" sz="1500" b="1" dirty="0">
                <a:latin typeface="Century Gothic"/>
                <a:cs typeface="Segoe UI"/>
              </a:rPr>
              <a:t> are more frequently placed</a:t>
            </a:r>
            <a:r>
              <a:rPr lang="en-US" sz="1500" dirty="0">
                <a:latin typeface="Century Gothic"/>
                <a:cs typeface="Segoe UI"/>
              </a:rPr>
              <a:t> as compared to Orders through Bidding method.</a:t>
            </a:r>
          </a:p>
          <a:p>
            <a:endParaRPr lang="en-US" sz="1500" dirty="0">
              <a:latin typeface="Century Gothic"/>
              <a:cs typeface="Segoe UI"/>
            </a:endParaRPr>
          </a:p>
          <a:p>
            <a:r>
              <a:rPr lang="en-US" sz="1500" dirty="0">
                <a:latin typeface="Century Gothic"/>
                <a:cs typeface="Segoe UI"/>
              </a:rPr>
              <a:t>➔The firm witnessed a </a:t>
            </a:r>
            <a:r>
              <a:rPr lang="en-US" sz="1500" b="1" dirty="0">
                <a:latin typeface="Century Gothic"/>
                <a:cs typeface="Segoe UI"/>
              </a:rPr>
              <a:t>remarkable surge in its in-house manufactured product demand,</a:t>
            </a:r>
            <a:r>
              <a:rPr lang="en-US" sz="1500" dirty="0">
                <a:latin typeface="Century Gothic"/>
                <a:cs typeface="Segoe UI"/>
              </a:rPr>
              <a:t> from no revenue in 2018 to 19,491,386 Rs in 2022. </a:t>
            </a:r>
            <a:endParaRPr lang="en-US" dirty="0"/>
          </a:p>
        </p:txBody>
      </p:sp>
      <p:sp>
        <p:nvSpPr>
          <p:cNvPr id="19" name="TextBox 18">
            <a:extLst>
              <a:ext uri="{FF2B5EF4-FFF2-40B4-BE49-F238E27FC236}">
                <a16:creationId xmlns:a16="http://schemas.microsoft.com/office/drawing/2014/main" id="{B5E72281-3E27-AF50-E469-5AF66B415A21}"/>
              </a:ext>
            </a:extLst>
          </p:cNvPr>
          <p:cNvSpPr txBox="1"/>
          <p:nvPr/>
        </p:nvSpPr>
        <p:spPr>
          <a:xfrm>
            <a:off x="235907" y="1519825"/>
            <a:ext cx="3139857"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latin typeface="Century Gothic"/>
                <a:cs typeface="Segoe UI"/>
              </a:rPr>
              <a:t>​</a:t>
            </a:r>
          </a:p>
        </p:txBody>
      </p:sp>
      <p:sp>
        <p:nvSpPr>
          <p:cNvPr id="25" name="Flowchart: Terminator 10">
            <a:extLst>
              <a:ext uri="{FF2B5EF4-FFF2-40B4-BE49-F238E27FC236}">
                <a16:creationId xmlns:a16="http://schemas.microsoft.com/office/drawing/2014/main" id="{52192EC2-9192-94E3-9D4A-F06D3EDFC4D2}"/>
              </a:ext>
            </a:extLst>
          </p:cNvPr>
          <p:cNvSpPr/>
          <p:nvPr/>
        </p:nvSpPr>
        <p:spPr>
          <a:xfrm>
            <a:off x="105861" y="1068094"/>
            <a:ext cx="4774231" cy="1849479"/>
          </a:xfrm>
          <a:custGeom>
            <a:avLst/>
            <a:gdLst>
              <a:gd name="connsiteX0" fmla="*/ 0 w 4774231"/>
              <a:gd name="connsiteY0" fmla="*/ 0 h 1849479"/>
              <a:gd name="connsiteX1" fmla="*/ 501294 w 4774231"/>
              <a:gd name="connsiteY1" fmla="*/ 0 h 1849479"/>
              <a:gd name="connsiteX2" fmla="*/ 954846 w 4774231"/>
              <a:gd name="connsiteY2" fmla="*/ 0 h 1849479"/>
              <a:gd name="connsiteX3" fmla="*/ 1456140 w 4774231"/>
              <a:gd name="connsiteY3" fmla="*/ 0 h 1849479"/>
              <a:gd name="connsiteX4" fmla="*/ 2052919 w 4774231"/>
              <a:gd name="connsiteY4" fmla="*/ 0 h 1849479"/>
              <a:gd name="connsiteX5" fmla="*/ 2554214 w 4774231"/>
              <a:gd name="connsiteY5" fmla="*/ 0 h 1849479"/>
              <a:gd name="connsiteX6" fmla="*/ 3055508 w 4774231"/>
              <a:gd name="connsiteY6" fmla="*/ 0 h 1849479"/>
              <a:gd name="connsiteX7" fmla="*/ 3604544 w 4774231"/>
              <a:gd name="connsiteY7" fmla="*/ 0 h 1849479"/>
              <a:gd name="connsiteX8" fmla="*/ 4058096 w 4774231"/>
              <a:gd name="connsiteY8" fmla="*/ 0 h 1849479"/>
              <a:gd name="connsiteX9" fmla="*/ 4774231 w 4774231"/>
              <a:gd name="connsiteY9" fmla="*/ 0 h 1849479"/>
              <a:gd name="connsiteX10" fmla="*/ 4774231 w 4774231"/>
              <a:gd name="connsiteY10" fmla="*/ 443875 h 1849479"/>
              <a:gd name="connsiteX11" fmla="*/ 4774231 w 4774231"/>
              <a:gd name="connsiteY11" fmla="*/ 906245 h 1849479"/>
              <a:gd name="connsiteX12" fmla="*/ 4774231 w 4774231"/>
              <a:gd name="connsiteY12" fmla="*/ 1405604 h 1849479"/>
              <a:gd name="connsiteX13" fmla="*/ 4774231 w 4774231"/>
              <a:gd name="connsiteY13" fmla="*/ 1849479 h 1849479"/>
              <a:gd name="connsiteX14" fmla="*/ 4177452 w 4774231"/>
              <a:gd name="connsiteY14" fmla="*/ 1849479 h 1849479"/>
              <a:gd name="connsiteX15" fmla="*/ 3580673 w 4774231"/>
              <a:gd name="connsiteY15" fmla="*/ 1849479 h 1849479"/>
              <a:gd name="connsiteX16" fmla="*/ 3031637 w 4774231"/>
              <a:gd name="connsiteY16" fmla="*/ 1849479 h 1849479"/>
              <a:gd name="connsiteX17" fmla="*/ 2434858 w 4774231"/>
              <a:gd name="connsiteY17" fmla="*/ 1849479 h 1849479"/>
              <a:gd name="connsiteX18" fmla="*/ 1790337 w 4774231"/>
              <a:gd name="connsiteY18" fmla="*/ 1849479 h 1849479"/>
              <a:gd name="connsiteX19" fmla="*/ 1193558 w 4774231"/>
              <a:gd name="connsiteY19" fmla="*/ 1849479 h 1849479"/>
              <a:gd name="connsiteX20" fmla="*/ 692263 w 4774231"/>
              <a:gd name="connsiteY20" fmla="*/ 1849479 h 1849479"/>
              <a:gd name="connsiteX21" fmla="*/ 0 w 4774231"/>
              <a:gd name="connsiteY21" fmla="*/ 1849479 h 1849479"/>
              <a:gd name="connsiteX22" fmla="*/ 0 w 4774231"/>
              <a:gd name="connsiteY22" fmla="*/ 1424099 h 1849479"/>
              <a:gd name="connsiteX23" fmla="*/ 0 w 4774231"/>
              <a:gd name="connsiteY23" fmla="*/ 1017213 h 1849479"/>
              <a:gd name="connsiteX24" fmla="*/ 0 w 4774231"/>
              <a:gd name="connsiteY24" fmla="*/ 536349 h 1849479"/>
              <a:gd name="connsiteX25" fmla="*/ 0 w 4774231"/>
              <a:gd name="connsiteY25" fmla="*/ 0 h 1849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4231" h="1849479" fill="none" extrusionOk="0">
                <a:moveTo>
                  <a:pt x="0" y="0"/>
                </a:moveTo>
                <a:cubicBezTo>
                  <a:pt x="237683" y="-40592"/>
                  <a:pt x="311177" y="35140"/>
                  <a:pt x="501294" y="0"/>
                </a:cubicBezTo>
                <a:cubicBezTo>
                  <a:pt x="691411" y="-35140"/>
                  <a:pt x="739220" y="17669"/>
                  <a:pt x="954846" y="0"/>
                </a:cubicBezTo>
                <a:cubicBezTo>
                  <a:pt x="1170472" y="-17669"/>
                  <a:pt x="1337924" y="44431"/>
                  <a:pt x="1456140" y="0"/>
                </a:cubicBezTo>
                <a:cubicBezTo>
                  <a:pt x="1574356" y="-44431"/>
                  <a:pt x="1758397" y="44594"/>
                  <a:pt x="2052919" y="0"/>
                </a:cubicBezTo>
                <a:cubicBezTo>
                  <a:pt x="2347441" y="-44594"/>
                  <a:pt x="2330692" y="10556"/>
                  <a:pt x="2554214" y="0"/>
                </a:cubicBezTo>
                <a:cubicBezTo>
                  <a:pt x="2777737" y="-10556"/>
                  <a:pt x="2825040" y="4081"/>
                  <a:pt x="3055508" y="0"/>
                </a:cubicBezTo>
                <a:cubicBezTo>
                  <a:pt x="3285976" y="-4081"/>
                  <a:pt x="3436308" y="27000"/>
                  <a:pt x="3604544" y="0"/>
                </a:cubicBezTo>
                <a:cubicBezTo>
                  <a:pt x="3772780" y="-27000"/>
                  <a:pt x="3961721" y="9325"/>
                  <a:pt x="4058096" y="0"/>
                </a:cubicBezTo>
                <a:cubicBezTo>
                  <a:pt x="4154471" y="-9325"/>
                  <a:pt x="4629455" y="1669"/>
                  <a:pt x="4774231" y="0"/>
                </a:cubicBezTo>
                <a:cubicBezTo>
                  <a:pt x="4793242" y="210780"/>
                  <a:pt x="4750785" y="281942"/>
                  <a:pt x="4774231" y="443875"/>
                </a:cubicBezTo>
                <a:cubicBezTo>
                  <a:pt x="4797677" y="605809"/>
                  <a:pt x="4724864" y="792358"/>
                  <a:pt x="4774231" y="906245"/>
                </a:cubicBezTo>
                <a:cubicBezTo>
                  <a:pt x="4823598" y="1020132"/>
                  <a:pt x="4721044" y="1195953"/>
                  <a:pt x="4774231" y="1405604"/>
                </a:cubicBezTo>
                <a:cubicBezTo>
                  <a:pt x="4827418" y="1615255"/>
                  <a:pt x="4741691" y="1692911"/>
                  <a:pt x="4774231" y="1849479"/>
                </a:cubicBezTo>
                <a:cubicBezTo>
                  <a:pt x="4532197" y="1884412"/>
                  <a:pt x="4459217" y="1846879"/>
                  <a:pt x="4177452" y="1849479"/>
                </a:cubicBezTo>
                <a:cubicBezTo>
                  <a:pt x="3895687" y="1852079"/>
                  <a:pt x="3734916" y="1837810"/>
                  <a:pt x="3580673" y="1849479"/>
                </a:cubicBezTo>
                <a:cubicBezTo>
                  <a:pt x="3426430" y="1861148"/>
                  <a:pt x="3231189" y="1848684"/>
                  <a:pt x="3031637" y="1849479"/>
                </a:cubicBezTo>
                <a:cubicBezTo>
                  <a:pt x="2832085" y="1850274"/>
                  <a:pt x="2633105" y="1837101"/>
                  <a:pt x="2434858" y="1849479"/>
                </a:cubicBezTo>
                <a:cubicBezTo>
                  <a:pt x="2236611" y="1861857"/>
                  <a:pt x="2083930" y="1793988"/>
                  <a:pt x="1790337" y="1849479"/>
                </a:cubicBezTo>
                <a:cubicBezTo>
                  <a:pt x="1496744" y="1904970"/>
                  <a:pt x="1403583" y="1827326"/>
                  <a:pt x="1193558" y="1849479"/>
                </a:cubicBezTo>
                <a:cubicBezTo>
                  <a:pt x="983533" y="1871632"/>
                  <a:pt x="934116" y="1805812"/>
                  <a:pt x="692263" y="1849479"/>
                </a:cubicBezTo>
                <a:cubicBezTo>
                  <a:pt x="450411" y="1893146"/>
                  <a:pt x="181245" y="1827847"/>
                  <a:pt x="0" y="1849479"/>
                </a:cubicBezTo>
                <a:cubicBezTo>
                  <a:pt x="-27303" y="1662044"/>
                  <a:pt x="45881" y="1529440"/>
                  <a:pt x="0" y="1424099"/>
                </a:cubicBezTo>
                <a:cubicBezTo>
                  <a:pt x="-45881" y="1318758"/>
                  <a:pt x="44925" y="1158512"/>
                  <a:pt x="0" y="1017213"/>
                </a:cubicBezTo>
                <a:cubicBezTo>
                  <a:pt x="-44925" y="875914"/>
                  <a:pt x="16216" y="750985"/>
                  <a:pt x="0" y="536349"/>
                </a:cubicBezTo>
                <a:cubicBezTo>
                  <a:pt x="-16216" y="321713"/>
                  <a:pt x="61886" y="222687"/>
                  <a:pt x="0" y="0"/>
                </a:cubicBezTo>
                <a:close/>
              </a:path>
              <a:path w="4774231" h="1849479" stroke="0" extrusionOk="0">
                <a:moveTo>
                  <a:pt x="0" y="0"/>
                </a:moveTo>
                <a:cubicBezTo>
                  <a:pt x="103944" y="-31532"/>
                  <a:pt x="344460" y="50783"/>
                  <a:pt x="501294" y="0"/>
                </a:cubicBezTo>
                <a:cubicBezTo>
                  <a:pt x="658128" y="-50783"/>
                  <a:pt x="947678" y="16251"/>
                  <a:pt x="1098073" y="0"/>
                </a:cubicBezTo>
                <a:cubicBezTo>
                  <a:pt x="1248468" y="-16251"/>
                  <a:pt x="1360212" y="28136"/>
                  <a:pt x="1599367" y="0"/>
                </a:cubicBezTo>
                <a:cubicBezTo>
                  <a:pt x="1838522" y="-28136"/>
                  <a:pt x="2018137" y="71603"/>
                  <a:pt x="2291631" y="0"/>
                </a:cubicBezTo>
                <a:cubicBezTo>
                  <a:pt x="2565125" y="-71603"/>
                  <a:pt x="2619798" y="7217"/>
                  <a:pt x="2936152" y="0"/>
                </a:cubicBezTo>
                <a:cubicBezTo>
                  <a:pt x="3252506" y="-7217"/>
                  <a:pt x="3269748" y="4575"/>
                  <a:pt x="3389704" y="0"/>
                </a:cubicBezTo>
                <a:cubicBezTo>
                  <a:pt x="3509660" y="-4575"/>
                  <a:pt x="3783171" y="50000"/>
                  <a:pt x="4081968" y="0"/>
                </a:cubicBezTo>
                <a:cubicBezTo>
                  <a:pt x="4380765" y="-50000"/>
                  <a:pt x="4609297" y="6080"/>
                  <a:pt x="4774231" y="0"/>
                </a:cubicBezTo>
                <a:cubicBezTo>
                  <a:pt x="4804288" y="115383"/>
                  <a:pt x="4746762" y="293032"/>
                  <a:pt x="4774231" y="499359"/>
                </a:cubicBezTo>
                <a:cubicBezTo>
                  <a:pt x="4801700" y="705686"/>
                  <a:pt x="4760314" y="742091"/>
                  <a:pt x="4774231" y="906245"/>
                </a:cubicBezTo>
                <a:cubicBezTo>
                  <a:pt x="4788148" y="1070399"/>
                  <a:pt x="4761331" y="1177398"/>
                  <a:pt x="4774231" y="1387109"/>
                </a:cubicBezTo>
                <a:cubicBezTo>
                  <a:pt x="4787131" y="1596820"/>
                  <a:pt x="4766865" y="1645405"/>
                  <a:pt x="4774231" y="1849479"/>
                </a:cubicBezTo>
                <a:cubicBezTo>
                  <a:pt x="4531559" y="1858349"/>
                  <a:pt x="4398850" y="1802719"/>
                  <a:pt x="4272937" y="1849479"/>
                </a:cubicBezTo>
                <a:cubicBezTo>
                  <a:pt x="4147024" y="1896239"/>
                  <a:pt x="3912349" y="1791563"/>
                  <a:pt x="3771642" y="1849479"/>
                </a:cubicBezTo>
                <a:cubicBezTo>
                  <a:pt x="3630936" y="1907395"/>
                  <a:pt x="3442527" y="1777943"/>
                  <a:pt x="3174864" y="1849479"/>
                </a:cubicBezTo>
                <a:cubicBezTo>
                  <a:pt x="2907201" y="1921015"/>
                  <a:pt x="2861205" y="1798245"/>
                  <a:pt x="2578085" y="1849479"/>
                </a:cubicBezTo>
                <a:cubicBezTo>
                  <a:pt x="2294965" y="1900713"/>
                  <a:pt x="2225104" y="1838391"/>
                  <a:pt x="2029048" y="1849479"/>
                </a:cubicBezTo>
                <a:cubicBezTo>
                  <a:pt x="1832992" y="1860567"/>
                  <a:pt x="1694762" y="1790620"/>
                  <a:pt x="1432269" y="1849479"/>
                </a:cubicBezTo>
                <a:cubicBezTo>
                  <a:pt x="1169776" y="1908338"/>
                  <a:pt x="1035378" y="1803776"/>
                  <a:pt x="930975" y="1849479"/>
                </a:cubicBezTo>
                <a:cubicBezTo>
                  <a:pt x="826572" y="1895182"/>
                  <a:pt x="385687" y="1800951"/>
                  <a:pt x="0" y="1849479"/>
                </a:cubicBezTo>
                <a:cubicBezTo>
                  <a:pt x="-38933" y="1754117"/>
                  <a:pt x="34869" y="1565483"/>
                  <a:pt x="0" y="1424099"/>
                </a:cubicBezTo>
                <a:cubicBezTo>
                  <a:pt x="-34869" y="1282715"/>
                  <a:pt x="9048" y="1104077"/>
                  <a:pt x="0" y="943234"/>
                </a:cubicBezTo>
                <a:cubicBezTo>
                  <a:pt x="-9048" y="782392"/>
                  <a:pt x="42035" y="679644"/>
                  <a:pt x="0" y="536349"/>
                </a:cubicBezTo>
                <a:cubicBezTo>
                  <a:pt x="-42035" y="393055"/>
                  <a:pt x="21950" y="207953"/>
                  <a:pt x="0" y="0"/>
                </a:cubicBezTo>
                <a:close/>
              </a:path>
            </a:pathLst>
          </a:custGeom>
          <a:solidFill>
            <a:schemeClr val="bg2"/>
          </a:solidFill>
          <a:ln>
            <a:solidFill>
              <a:schemeClr val="tx1"/>
            </a:solidFill>
            <a:extLst>
              <a:ext uri="{C807C97D-BFC1-408E-A445-0C87EB9F89A2}">
                <ask:lineSketchStyleProps xmlns:ask="http://schemas.microsoft.com/office/drawing/2018/sketchyshapes" sd="3844312185">
                  <a:prstGeom prst="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lIns="91440" tIns="45720" rIns="91440" bIns="45720" rtlCol="0" anchor="ctr"/>
          <a:lstStyle/>
          <a:p>
            <a:endParaRPr lang="en-US" sz="1500">
              <a:latin typeface="Century Gothic"/>
              <a:ea typeface="+mn-lt"/>
              <a:cs typeface="+mn-lt"/>
            </a:endParaRPr>
          </a:p>
          <a:p>
            <a:endParaRPr lang="en-US" sz="1500">
              <a:latin typeface="Century Gothic"/>
              <a:ea typeface="+mn-lt"/>
              <a:cs typeface="+mn-lt"/>
            </a:endParaRPr>
          </a:p>
          <a:p>
            <a:endParaRPr lang="en-US" sz="1500">
              <a:latin typeface="Century Gothic"/>
              <a:ea typeface="+mn-lt"/>
              <a:cs typeface="+mn-lt"/>
            </a:endParaRPr>
          </a:p>
          <a:p>
            <a:r>
              <a:rPr lang="en-US" sz="1500" dirty="0">
                <a:latin typeface="Century Gothic"/>
                <a:ea typeface="+mn-lt"/>
                <a:cs typeface="+mn-lt"/>
              </a:rPr>
              <a:t>Product Demand Analysis in the Online Marketplace involves evaluating the demand for Firm's' products in the digital sphere. This analysis delves into various aspects of online product performance, customer behavior, and market trends to gain insights that can provide firm a competitive edge.</a:t>
            </a:r>
            <a:endParaRPr lang="en-US" sz="1500" dirty="0">
              <a:latin typeface="Century Gothic"/>
            </a:endParaRPr>
          </a:p>
          <a:p>
            <a:pPr algn="ctr"/>
            <a:endParaRPr lang="en-US" b="1" i="1">
              <a:latin typeface="Century Gothic"/>
            </a:endParaRPr>
          </a:p>
          <a:p>
            <a:pPr algn="ctr"/>
            <a:endParaRPr lang="en-US" b="1" i="1">
              <a:latin typeface="Century Gothic"/>
            </a:endParaRPr>
          </a:p>
        </p:txBody>
      </p:sp>
      <p:pic>
        <p:nvPicPr>
          <p:cNvPr id="27" name="Picture 26" descr="Vertical Line PNG Transparent Images - PNG All">
            <a:extLst>
              <a:ext uri="{FF2B5EF4-FFF2-40B4-BE49-F238E27FC236}">
                <a16:creationId xmlns:a16="http://schemas.microsoft.com/office/drawing/2014/main" id="{C5C593AC-6C14-4BA9-DD32-8CD555105C32}"/>
              </a:ext>
            </a:extLst>
          </p:cNvPr>
          <p:cNvPicPr>
            <a:picLocks noChangeAspect="1"/>
          </p:cNvPicPr>
          <p:nvPr/>
        </p:nvPicPr>
        <p:blipFill>
          <a:blip r:embed="rId4"/>
          <a:stretch>
            <a:fillRect/>
          </a:stretch>
        </p:blipFill>
        <p:spPr>
          <a:xfrm>
            <a:off x="4668489" y="3911709"/>
            <a:ext cx="892612" cy="2009516"/>
          </a:xfrm>
          <a:prstGeom prst="rect">
            <a:avLst/>
          </a:prstGeom>
        </p:spPr>
      </p:pic>
      <p:pic>
        <p:nvPicPr>
          <p:cNvPr id="28" name="Picture 27" descr="Vertical Line PNG Transparent Images - PNG All">
            <a:extLst>
              <a:ext uri="{FF2B5EF4-FFF2-40B4-BE49-F238E27FC236}">
                <a16:creationId xmlns:a16="http://schemas.microsoft.com/office/drawing/2014/main" id="{73431587-7F9D-29F6-D33F-A3B84C8BB8E9}"/>
              </a:ext>
            </a:extLst>
          </p:cNvPr>
          <p:cNvPicPr>
            <a:picLocks noChangeAspect="1"/>
          </p:cNvPicPr>
          <p:nvPr/>
        </p:nvPicPr>
        <p:blipFill>
          <a:blip r:embed="rId4"/>
          <a:stretch>
            <a:fillRect/>
          </a:stretch>
        </p:blipFill>
        <p:spPr>
          <a:xfrm>
            <a:off x="7831310" y="874147"/>
            <a:ext cx="892612" cy="2009516"/>
          </a:xfrm>
          <a:prstGeom prst="rect">
            <a:avLst/>
          </a:prstGeom>
        </p:spPr>
      </p:pic>
      <p:sp>
        <p:nvSpPr>
          <p:cNvPr id="29" name="Scroll: Horizontal 28">
            <a:extLst>
              <a:ext uri="{FF2B5EF4-FFF2-40B4-BE49-F238E27FC236}">
                <a16:creationId xmlns:a16="http://schemas.microsoft.com/office/drawing/2014/main" id="{626AB8D1-ABA5-CC91-BA96-0ED897183681}"/>
              </a:ext>
            </a:extLst>
          </p:cNvPr>
          <p:cNvSpPr/>
          <p:nvPr/>
        </p:nvSpPr>
        <p:spPr>
          <a:xfrm>
            <a:off x="3391517" y="5879763"/>
            <a:ext cx="2035479" cy="762001"/>
          </a:xfrm>
          <a:prstGeom prst="horizontalScroll">
            <a:avLst/>
          </a:prstGeom>
          <a:solidFill>
            <a:schemeClr val="bg2"/>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rgbClr val="000000"/>
              </a:solidFill>
            </a:endParaRPr>
          </a:p>
        </p:txBody>
      </p:sp>
      <p:sp>
        <p:nvSpPr>
          <p:cNvPr id="30" name="TextBox 29">
            <a:extLst>
              <a:ext uri="{FF2B5EF4-FFF2-40B4-BE49-F238E27FC236}">
                <a16:creationId xmlns:a16="http://schemas.microsoft.com/office/drawing/2014/main" id="{925C67AC-F530-1889-0E53-A9412E327987}"/>
              </a:ext>
            </a:extLst>
          </p:cNvPr>
          <p:cNvSpPr txBox="1"/>
          <p:nvPr/>
        </p:nvSpPr>
        <p:spPr>
          <a:xfrm>
            <a:off x="3503111" y="5987442"/>
            <a:ext cx="2597063"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i="1" dirty="0">
                <a:latin typeface="Century Gothic"/>
                <a:cs typeface="Segoe UI"/>
              </a:rPr>
              <a:t>Other Brands:</a:t>
            </a:r>
            <a:r>
              <a:rPr lang="en-US" sz="1500" i="1" dirty="0">
                <a:solidFill>
                  <a:srgbClr val="0070C0"/>
                </a:solidFill>
                <a:latin typeface="Century Gothic"/>
                <a:cs typeface="Segoe UI"/>
              </a:rPr>
              <a:t> Blue</a:t>
            </a:r>
            <a:r>
              <a:rPr lang="en-US" sz="1500" dirty="0">
                <a:latin typeface="Century Gothic"/>
                <a:cs typeface="Segoe UI"/>
              </a:rPr>
              <a:t>​</a:t>
            </a:r>
          </a:p>
          <a:p>
            <a:r>
              <a:rPr lang="en-US" sz="1500" i="1" dirty="0">
                <a:latin typeface="Century Gothic"/>
                <a:cs typeface="Segoe UI"/>
              </a:rPr>
              <a:t>In-house:</a:t>
            </a:r>
            <a:r>
              <a:rPr lang="en-US" sz="1500" i="1" dirty="0">
                <a:solidFill>
                  <a:srgbClr val="78206E"/>
                </a:solidFill>
                <a:latin typeface="Century Gothic"/>
                <a:cs typeface="Segoe UI"/>
              </a:rPr>
              <a:t> Purple</a:t>
            </a:r>
          </a:p>
        </p:txBody>
      </p:sp>
    </p:spTree>
    <p:extLst>
      <p:ext uri="{BB962C8B-B14F-4D97-AF65-F5344CB8AC3E}">
        <p14:creationId xmlns:p14="http://schemas.microsoft.com/office/powerpoint/2010/main" val="3331232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THE BDM  CAPSTONE PROJECT</vt:lpstr>
      <vt:lpstr>PowerPoint Presentation</vt:lpstr>
      <vt:lpstr>ORGANIZATION BACKGROUND</vt:lpstr>
      <vt:lpstr>Problem Statements &amp; Objectives</vt:lpstr>
      <vt:lpstr>Data Collection &amp; Preparation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1189</cp:revision>
  <dcterms:created xsi:type="dcterms:W3CDTF">2024-05-21T08:38:34Z</dcterms:created>
  <dcterms:modified xsi:type="dcterms:W3CDTF">2024-06-12T11:18:05Z</dcterms:modified>
</cp:coreProperties>
</file>