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59" r:id="rId6"/>
    <p:sldId id="273" r:id="rId7"/>
    <p:sldId id="260" r:id="rId8"/>
    <p:sldId id="261" r:id="rId9"/>
    <p:sldId id="274" r:id="rId10"/>
    <p:sldId id="262" r:id="rId11"/>
    <p:sldId id="263" r:id="rId12"/>
    <p:sldId id="264" r:id="rId13"/>
    <p:sldId id="265" r:id="rId14"/>
    <p:sldId id="266" r:id="rId15"/>
    <p:sldId id="267" r:id="rId16"/>
    <p:sldId id="269"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11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16/j.ijinfomgt.2017.12.005" TargetMode="External"/><Relationship Id="rId7" Type="http://schemas.openxmlformats.org/officeDocument/2006/relationships/hyperlink" Target="https://doi.org/10.1086/225469" TargetMode="External"/><Relationship Id="rId2" Type="http://schemas.openxmlformats.org/officeDocument/2006/relationships/hyperlink" Target="https://www.strategy-business.com/" TargetMode="External"/><Relationship Id="rId1" Type="http://schemas.openxmlformats.org/officeDocument/2006/relationships/slideLayout" Target="../slideLayouts/slideLayout4.xml"/><Relationship Id="rId6" Type="http://schemas.openxmlformats.org/officeDocument/2006/relationships/hyperlink" Target="https://defindia.org/" TargetMode="External"/><Relationship Id="rId5" Type="http://schemas.openxmlformats.org/officeDocument/2006/relationships/hyperlink" Target="https://ich.unesco.org/en/convention" TargetMode="External"/><Relationship Id="rId4" Type="http://schemas.openxmlformats.org/officeDocument/2006/relationships/hyperlink" Target="https://unctad.org/publication/information-economy-report-2017"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lto:nandanisingh160@gmail.com" TargetMode="External"/><Relationship Id="rId2" Type="http://schemas.openxmlformats.org/officeDocument/2006/relationships/hyperlink" Target="https://ijirt.org/AuthorHome/dashboard"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0582" y="3381771"/>
          <a:ext cx="4477385" cy="304800"/>
        </p:xfrm>
        <a:graphic>
          <a:graphicData uri="http://schemas.openxmlformats.org/drawingml/2006/table">
            <a:tbl>
              <a:tblPr firstRow="1" bandRow="1">
                <a:tableStyleId>{2D5ABB26-0587-4C30-8999-92F81FD0307C}</a:tableStyleId>
              </a:tblPr>
              <a:tblGrid>
                <a:gridCol w="2120900">
                  <a:extLst>
                    <a:ext uri="{9D8B030D-6E8A-4147-A177-3AD203B41FA5}">
                      <a16:colId xmlns:a16="http://schemas.microsoft.com/office/drawing/2014/main" val="20000"/>
                    </a:ext>
                  </a:extLst>
                </a:gridCol>
                <a:gridCol w="2356485">
                  <a:extLst>
                    <a:ext uri="{9D8B030D-6E8A-4147-A177-3AD203B41FA5}">
                      <a16:colId xmlns:a16="http://schemas.microsoft.com/office/drawing/2014/main" val="20001"/>
                    </a:ext>
                  </a:extLst>
                </a:gridCol>
              </a:tblGrid>
              <a:tr h="304800">
                <a:tc>
                  <a:txBody>
                    <a:bodyPr/>
                    <a:lstStyle/>
                    <a:p>
                      <a:pPr marL="31750">
                        <a:lnSpc>
                          <a:spcPts val="2280"/>
                        </a:lnSpc>
                      </a:pPr>
                      <a:r>
                        <a:rPr sz="2400" b="1" dirty="0">
                          <a:latin typeface="Calibri"/>
                          <a:cs typeface="Calibri"/>
                        </a:rPr>
                        <a:t>Roll</a:t>
                      </a:r>
                      <a:r>
                        <a:rPr sz="2400" b="1" spc="-100" dirty="0">
                          <a:latin typeface="Calibri"/>
                          <a:cs typeface="Calibri"/>
                        </a:rPr>
                        <a:t> </a:t>
                      </a:r>
                      <a:r>
                        <a:rPr sz="2400" b="1" spc="-10" dirty="0">
                          <a:latin typeface="Calibri"/>
                          <a:cs typeface="Calibri"/>
                        </a:rPr>
                        <a:t>Number</a:t>
                      </a:r>
                      <a:endParaRPr sz="2400">
                        <a:latin typeface="Calibri"/>
                        <a:cs typeface="Calibri"/>
                      </a:endParaRPr>
                    </a:p>
                  </a:txBody>
                  <a:tcPr marL="0" marR="0" marT="0" marB="0"/>
                </a:tc>
                <a:tc>
                  <a:txBody>
                    <a:bodyPr/>
                    <a:lstStyle/>
                    <a:p>
                      <a:pPr marL="504190">
                        <a:lnSpc>
                          <a:spcPts val="2280"/>
                        </a:lnSpc>
                      </a:pPr>
                      <a:r>
                        <a:rPr sz="2400" b="1" dirty="0">
                          <a:latin typeface="Calibri"/>
                          <a:cs typeface="Calibri"/>
                        </a:rPr>
                        <a:t>Student</a:t>
                      </a:r>
                      <a:r>
                        <a:rPr sz="2400" b="1" spc="-90" dirty="0">
                          <a:latin typeface="Calibri"/>
                          <a:cs typeface="Calibri"/>
                        </a:rPr>
                        <a:t> </a:t>
                      </a:r>
                      <a:r>
                        <a:rPr sz="2400" b="1" spc="-20" dirty="0">
                          <a:latin typeface="Calibri"/>
                          <a:cs typeface="Calibri"/>
                        </a:rPr>
                        <a:t>Name</a:t>
                      </a:r>
                      <a:endParaRPr sz="2400">
                        <a:latin typeface="Calibri"/>
                        <a:cs typeface="Calibri"/>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txBox="1"/>
          <p:nvPr/>
        </p:nvSpPr>
        <p:spPr>
          <a:xfrm>
            <a:off x="869950" y="1618361"/>
            <a:ext cx="10961370" cy="3158557"/>
          </a:xfrm>
          <a:prstGeom prst="rect">
            <a:avLst/>
          </a:prstGeom>
        </p:spPr>
        <p:txBody>
          <a:bodyPr vert="horz" wrap="square" lIns="0" tIns="16510" rIns="0" bIns="0" rtlCol="0">
            <a:spAutoFit/>
          </a:bodyPr>
          <a:lstStyle/>
          <a:p>
            <a:pPr marR="636270" algn="ctr">
              <a:lnSpc>
                <a:spcPct val="100000"/>
              </a:lnSpc>
              <a:spcBef>
                <a:spcPts val="130"/>
              </a:spcBef>
            </a:pPr>
            <a:r>
              <a:rPr sz="3200" b="1" dirty="0">
                <a:latin typeface="Verdana"/>
                <a:cs typeface="Verdana"/>
              </a:rPr>
              <a:t>PROJECT</a:t>
            </a:r>
            <a:r>
              <a:rPr sz="3200" b="1" spc="-85" dirty="0">
                <a:latin typeface="Verdana"/>
                <a:cs typeface="Verdana"/>
              </a:rPr>
              <a:t> </a:t>
            </a:r>
            <a:r>
              <a:rPr sz="3200" b="1" spc="-10" dirty="0">
                <a:latin typeface="Verdana"/>
                <a:cs typeface="Verdana"/>
              </a:rPr>
              <a:t>TITLE</a:t>
            </a:r>
            <a:r>
              <a:rPr lang="en-US" sz="3200" b="1" spc="-10" dirty="0">
                <a:latin typeface="Verdana"/>
                <a:cs typeface="Verdana"/>
              </a:rPr>
              <a:t>: SMART COMMUNICATION</a:t>
            </a:r>
            <a:endParaRPr sz="3200" dirty="0">
              <a:latin typeface="Verdana"/>
              <a:cs typeface="Verdana"/>
            </a:endParaRPr>
          </a:p>
          <a:p>
            <a:pPr>
              <a:lnSpc>
                <a:spcPct val="100000"/>
              </a:lnSpc>
              <a:spcBef>
                <a:spcPts val="770"/>
              </a:spcBef>
            </a:pPr>
            <a:endParaRPr sz="3200" dirty="0">
              <a:latin typeface="Verdana"/>
              <a:cs typeface="Verdana"/>
            </a:endParaRPr>
          </a:p>
          <a:p>
            <a:pPr marL="12700">
              <a:lnSpc>
                <a:spcPct val="100000"/>
              </a:lnSpc>
            </a:pPr>
            <a:r>
              <a:rPr sz="2400" b="1" dirty="0">
                <a:latin typeface="Calibri"/>
                <a:cs typeface="Calibri"/>
              </a:rPr>
              <a:t>Batch</a:t>
            </a:r>
            <a:r>
              <a:rPr sz="2400" b="1" spc="-105" dirty="0">
                <a:latin typeface="Calibri"/>
                <a:cs typeface="Calibri"/>
              </a:rPr>
              <a:t> </a:t>
            </a:r>
            <a:r>
              <a:rPr sz="2400" b="1" spc="-10" dirty="0">
                <a:latin typeface="Calibri"/>
                <a:cs typeface="Calibri"/>
              </a:rPr>
              <a:t>Number:</a:t>
            </a:r>
            <a:r>
              <a:rPr lang="en-US" sz="2400" b="1" spc="-10" dirty="0">
                <a:latin typeface="Calibri"/>
                <a:cs typeface="Calibri"/>
              </a:rPr>
              <a:t> G160</a:t>
            </a:r>
            <a:endParaRPr lang="en-IN" sz="2400" dirty="0">
              <a:latin typeface="Calibri"/>
              <a:cs typeface="Calibri"/>
            </a:endParaRPr>
          </a:p>
          <a:p>
            <a:pPr marL="5681345">
              <a:lnSpc>
                <a:spcPct val="100000"/>
              </a:lnSpc>
            </a:pPr>
            <a:r>
              <a:rPr lang="en-IN" sz="2000" b="1" dirty="0">
                <a:latin typeface="Verdana"/>
                <a:cs typeface="Verdana"/>
              </a:rPr>
              <a:t>Under</a:t>
            </a:r>
            <a:r>
              <a:rPr lang="en-IN" sz="2000" b="1" spc="-10" dirty="0">
                <a:latin typeface="Verdana"/>
                <a:cs typeface="Verdana"/>
              </a:rPr>
              <a:t> </a:t>
            </a:r>
            <a:r>
              <a:rPr lang="en-IN" sz="2000" b="1" dirty="0">
                <a:latin typeface="Verdana"/>
                <a:cs typeface="Verdana"/>
              </a:rPr>
              <a:t>the</a:t>
            </a:r>
            <a:r>
              <a:rPr lang="en-IN" sz="2000" b="1" spc="-40" dirty="0">
                <a:latin typeface="Verdana"/>
                <a:cs typeface="Verdana"/>
              </a:rPr>
              <a:t> </a:t>
            </a:r>
            <a:r>
              <a:rPr lang="en-IN" sz="2000" b="1" dirty="0">
                <a:latin typeface="Verdana"/>
                <a:cs typeface="Verdana"/>
              </a:rPr>
              <a:t>Supervision</a:t>
            </a:r>
            <a:r>
              <a:rPr lang="en-IN" sz="2000" b="1" spc="-65" dirty="0">
                <a:latin typeface="Verdana"/>
                <a:cs typeface="Verdana"/>
              </a:rPr>
              <a:t> </a:t>
            </a:r>
            <a:r>
              <a:rPr lang="en-IN" sz="2000" b="1" spc="-25" dirty="0">
                <a:latin typeface="Verdana"/>
                <a:cs typeface="Verdana"/>
              </a:rPr>
              <a:t>of,</a:t>
            </a:r>
            <a:r>
              <a:rPr lang="en-US" sz="2000" b="1" dirty="0">
                <a:latin typeface="Verdana"/>
                <a:cs typeface="Verdana"/>
              </a:rPr>
              <a:t> </a:t>
            </a:r>
          </a:p>
          <a:p>
            <a:pPr marL="5681345">
              <a:lnSpc>
                <a:spcPct val="100000"/>
              </a:lnSpc>
            </a:pPr>
            <a:r>
              <a:rPr lang="en-US" sz="2000" b="1" dirty="0">
                <a:latin typeface="Verdana"/>
                <a:cs typeface="Verdana"/>
              </a:rPr>
              <a:t>Dr. </a:t>
            </a:r>
            <a:r>
              <a:rPr lang="en-US" sz="2000" b="1" spc="-10" dirty="0" err="1">
                <a:latin typeface="Verdana"/>
                <a:cs typeface="Verdana"/>
              </a:rPr>
              <a:t>Afroj</a:t>
            </a:r>
            <a:r>
              <a:rPr lang="en-US" sz="2000" b="1" spc="-10" dirty="0">
                <a:latin typeface="Verdana"/>
                <a:cs typeface="Verdana"/>
              </a:rPr>
              <a:t> Alam </a:t>
            </a:r>
            <a:endParaRPr lang="en-US" sz="2000" dirty="0">
              <a:latin typeface="Verdana"/>
              <a:cs typeface="Verdana"/>
            </a:endParaRPr>
          </a:p>
          <a:p>
            <a:pPr marL="5681345" marR="5080">
              <a:lnSpc>
                <a:spcPts val="1880"/>
              </a:lnSpc>
              <a:spcBef>
                <a:spcPts val="409"/>
              </a:spcBef>
            </a:pPr>
            <a:r>
              <a:rPr lang="en-US" sz="2000" b="1" spc="-10" dirty="0">
                <a:latin typeface="Verdana"/>
                <a:cs typeface="Verdana"/>
              </a:rPr>
              <a:t>Assistant Professor</a:t>
            </a:r>
            <a:endParaRPr lang="en-US" sz="2000" dirty="0">
              <a:latin typeface="Verdana"/>
              <a:cs typeface="Verdana"/>
            </a:endParaRPr>
          </a:p>
          <a:p>
            <a:pPr marL="5681345" marR="122555">
              <a:lnSpc>
                <a:spcPts val="1800"/>
              </a:lnSpc>
              <a:spcBef>
                <a:spcPts val="434"/>
              </a:spcBef>
            </a:pPr>
            <a:r>
              <a:rPr lang="en-US" sz="2000" b="1" dirty="0">
                <a:latin typeface="Verdana"/>
                <a:cs typeface="Verdana"/>
              </a:rPr>
              <a:t>School</a:t>
            </a:r>
            <a:r>
              <a:rPr lang="en-US" sz="2000" b="1" spc="-70" dirty="0">
                <a:latin typeface="Verdana"/>
                <a:cs typeface="Verdana"/>
              </a:rPr>
              <a:t> </a:t>
            </a:r>
            <a:r>
              <a:rPr lang="en-US" sz="2000" b="1" dirty="0">
                <a:latin typeface="Verdana"/>
                <a:cs typeface="Verdana"/>
              </a:rPr>
              <a:t>of</a:t>
            </a:r>
            <a:r>
              <a:rPr lang="en-US" sz="2000" b="1" spc="-55" dirty="0">
                <a:latin typeface="Verdana"/>
                <a:cs typeface="Verdana"/>
              </a:rPr>
              <a:t> </a:t>
            </a:r>
            <a:r>
              <a:rPr lang="en-US" sz="2000" b="1" dirty="0">
                <a:latin typeface="Verdana"/>
                <a:cs typeface="Verdana"/>
              </a:rPr>
              <a:t>Computer</a:t>
            </a:r>
            <a:r>
              <a:rPr lang="en-US" sz="2000" b="1" spc="-40" dirty="0">
                <a:latin typeface="Verdana"/>
                <a:cs typeface="Verdana"/>
              </a:rPr>
              <a:t> </a:t>
            </a:r>
            <a:r>
              <a:rPr lang="en-US" sz="2000" b="1" dirty="0">
                <a:latin typeface="Verdana"/>
                <a:cs typeface="Verdana"/>
              </a:rPr>
              <a:t>Science</a:t>
            </a:r>
            <a:r>
              <a:rPr lang="en-US" sz="2000" b="1" spc="-95" dirty="0">
                <a:latin typeface="Verdana"/>
                <a:cs typeface="Verdana"/>
              </a:rPr>
              <a:t> </a:t>
            </a:r>
            <a:r>
              <a:rPr lang="en-US" sz="2000" b="1" dirty="0">
                <a:latin typeface="Verdana"/>
                <a:cs typeface="Verdana"/>
              </a:rPr>
              <a:t>Engineering</a:t>
            </a:r>
            <a:r>
              <a:rPr lang="en-US" sz="2000" b="1" spc="-80" dirty="0">
                <a:latin typeface="Verdana"/>
                <a:cs typeface="Verdana"/>
              </a:rPr>
              <a:t> </a:t>
            </a:r>
            <a:r>
              <a:rPr lang="en-US" sz="2000" b="1" spc="-50" dirty="0">
                <a:latin typeface="Verdana"/>
                <a:cs typeface="Verdana"/>
              </a:rPr>
              <a:t>&amp; </a:t>
            </a:r>
            <a:r>
              <a:rPr lang="en-US" sz="2000" b="1" dirty="0">
                <a:latin typeface="Verdana"/>
                <a:cs typeface="Verdana"/>
              </a:rPr>
              <a:t>Information</a:t>
            </a:r>
            <a:r>
              <a:rPr lang="en-US" sz="2000" b="1" spc="-110" dirty="0">
                <a:latin typeface="Verdana"/>
                <a:cs typeface="Verdana"/>
              </a:rPr>
              <a:t> </a:t>
            </a:r>
            <a:r>
              <a:rPr lang="en-US" sz="2000" b="1" spc="-10" dirty="0">
                <a:latin typeface="Verdana"/>
                <a:cs typeface="Verdana"/>
              </a:rPr>
              <a:t>Science</a:t>
            </a:r>
            <a:endParaRPr lang="en-US" sz="2000" dirty="0">
              <a:latin typeface="Verdana"/>
              <a:cs typeface="Verdana"/>
            </a:endParaRPr>
          </a:p>
          <a:p>
            <a:pPr marL="5681345">
              <a:lnSpc>
                <a:spcPct val="100000"/>
              </a:lnSpc>
            </a:pPr>
            <a:endParaRPr sz="1700" dirty="0">
              <a:latin typeface="Verdana"/>
              <a:cs typeface="Verdana"/>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4098290" marR="5080" indent="-2574925">
              <a:lnSpc>
                <a:spcPct val="122900"/>
              </a:lnSpc>
              <a:spcBef>
                <a:spcPts val="95"/>
              </a:spcBef>
            </a:pPr>
            <a:r>
              <a:rPr sz="2750" b="1" dirty="0">
                <a:latin typeface="Verdana"/>
                <a:cs typeface="Verdana"/>
              </a:rPr>
              <a:t>PIP104</a:t>
            </a:r>
            <a:r>
              <a:rPr sz="2750" b="1" spc="380" dirty="0">
                <a:latin typeface="Verdana"/>
                <a:cs typeface="Verdana"/>
              </a:rPr>
              <a:t> </a:t>
            </a:r>
            <a:r>
              <a:rPr sz="2750" b="1" dirty="0">
                <a:latin typeface="Verdana"/>
                <a:cs typeface="Verdana"/>
              </a:rPr>
              <a:t>PROFESSIONAL</a:t>
            </a:r>
            <a:r>
              <a:rPr sz="2750" b="1" spc="470" dirty="0">
                <a:latin typeface="Verdana"/>
                <a:cs typeface="Verdana"/>
              </a:rPr>
              <a:t> </a:t>
            </a:r>
            <a:r>
              <a:rPr sz="2750" b="1" dirty="0">
                <a:latin typeface="Verdana"/>
                <a:cs typeface="Verdana"/>
              </a:rPr>
              <a:t>PRACTICE-</a:t>
            </a:r>
            <a:r>
              <a:rPr sz="2750" b="1" spc="-25" dirty="0">
                <a:latin typeface="Verdana"/>
                <a:cs typeface="Verdana"/>
              </a:rPr>
              <a:t>II </a:t>
            </a:r>
            <a:r>
              <a:rPr sz="2750" b="1" dirty="0">
                <a:latin typeface="Verdana"/>
                <a:cs typeface="Verdana"/>
              </a:rPr>
              <a:t>VIVA-</a:t>
            </a:r>
            <a:r>
              <a:rPr sz="2750" b="1" spc="-20" dirty="0">
                <a:latin typeface="Verdana"/>
                <a:cs typeface="Verdana"/>
              </a:rPr>
              <a:t>VOCE</a:t>
            </a:r>
            <a:endParaRPr sz="2750" dirty="0">
              <a:latin typeface="Verdana"/>
              <a:cs typeface="Verdana"/>
            </a:endParaRPr>
          </a:p>
        </p:txBody>
      </p:sp>
      <p:grpSp>
        <p:nvGrpSpPr>
          <p:cNvPr id="5" name="object 5"/>
          <p:cNvGrpSpPr/>
          <p:nvPr/>
        </p:nvGrpSpPr>
        <p:grpSpPr>
          <a:xfrm>
            <a:off x="11959212" y="2321449"/>
            <a:ext cx="97790" cy="99060"/>
            <a:chOff x="11959212" y="2321449"/>
            <a:chExt cx="97790" cy="99060"/>
          </a:xfrm>
        </p:grpSpPr>
        <p:pic>
          <p:nvPicPr>
            <p:cNvPr id="6" name="object 6"/>
            <p:cNvPicPr/>
            <p:nvPr/>
          </p:nvPicPr>
          <p:blipFill>
            <a:blip r:embed="rId2" cstate="print"/>
            <a:stretch>
              <a:fillRect/>
            </a:stretch>
          </p:blipFill>
          <p:spPr>
            <a:xfrm>
              <a:off x="11959212" y="2321449"/>
              <a:ext cx="97321" cy="98776"/>
            </a:xfrm>
            <a:prstGeom prst="rect">
              <a:avLst/>
            </a:prstGeom>
          </p:spPr>
        </p:pic>
        <p:pic>
          <p:nvPicPr>
            <p:cNvPr id="7" name="object 7"/>
            <p:cNvPicPr/>
            <p:nvPr/>
          </p:nvPicPr>
          <p:blipFill>
            <a:blip r:embed="rId2" cstate="print"/>
            <a:stretch>
              <a:fillRect/>
            </a:stretch>
          </p:blipFill>
          <p:spPr>
            <a:xfrm>
              <a:off x="11959212" y="2321449"/>
              <a:ext cx="97321" cy="98776"/>
            </a:xfrm>
            <a:prstGeom prst="rect">
              <a:avLst/>
            </a:prstGeom>
          </p:spPr>
        </p:pic>
      </p:grpSp>
      <p:sp>
        <p:nvSpPr>
          <p:cNvPr id="9" name="TextBox 8">
            <a:extLst>
              <a:ext uri="{FF2B5EF4-FFF2-40B4-BE49-F238E27FC236}">
                <a16:creationId xmlns:a16="http://schemas.microsoft.com/office/drawing/2014/main" id="{FB878146-5206-FFC2-C421-2084029C62A9}"/>
              </a:ext>
            </a:extLst>
          </p:cNvPr>
          <p:cNvSpPr txBox="1"/>
          <p:nvPr/>
        </p:nvSpPr>
        <p:spPr>
          <a:xfrm>
            <a:off x="742058" y="3810000"/>
            <a:ext cx="4652902" cy="923330"/>
          </a:xfrm>
          <a:prstGeom prst="rect">
            <a:avLst/>
          </a:prstGeom>
          <a:noFill/>
        </p:spPr>
        <p:txBody>
          <a:bodyPr wrap="square" rtlCol="0">
            <a:spAutoFit/>
          </a:bodyPr>
          <a:lstStyle/>
          <a:p>
            <a:r>
              <a:rPr lang="en-US" dirty="0" err="1"/>
              <a:t>Nandani</a:t>
            </a:r>
            <a:r>
              <a:rPr lang="en-US" dirty="0"/>
              <a:t>                             20211CSE0291</a:t>
            </a:r>
          </a:p>
          <a:p>
            <a:r>
              <a:rPr lang="en-US" dirty="0"/>
              <a:t>Shruthi M                           20211CSE0396</a:t>
            </a:r>
          </a:p>
          <a:p>
            <a:r>
              <a:rPr lang="en-US" dirty="0"/>
              <a:t>Sakshi Sharma                  20211CSE0252</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65" dirty="0"/>
              <a:t>System</a:t>
            </a:r>
            <a:r>
              <a:rPr spc="-150" dirty="0"/>
              <a:t> </a:t>
            </a:r>
            <a:r>
              <a:rPr spc="-25" dirty="0"/>
              <a:t>Design</a:t>
            </a:r>
            <a:r>
              <a:rPr spc="-140" dirty="0"/>
              <a:t> </a:t>
            </a:r>
            <a:r>
              <a:rPr dirty="0"/>
              <a:t>&amp;</a:t>
            </a:r>
            <a:r>
              <a:rPr spc="-125" dirty="0"/>
              <a:t> </a:t>
            </a:r>
            <a:r>
              <a:rPr spc="-35" dirty="0"/>
              <a:t>Implementation</a:t>
            </a:r>
          </a:p>
        </p:txBody>
      </p:sp>
      <p:sp>
        <p:nvSpPr>
          <p:cNvPr id="4" name="TextBox 3">
            <a:extLst>
              <a:ext uri="{FF2B5EF4-FFF2-40B4-BE49-F238E27FC236}">
                <a16:creationId xmlns:a16="http://schemas.microsoft.com/office/drawing/2014/main" id="{B4F6FC3A-543F-33CA-99A3-CDF4923CC0DD}"/>
              </a:ext>
            </a:extLst>
          </p:cNvPr>
          <p:cNvSpPr txBox="1"/>
          <p:nvPr/>
        </p:nvSpPr>
        <p:spPr>
          <a:xfrm>
            <a:off x="762000" y="1219200"/>
            <a:ext cx="10363200" cy="4801314"/>
          </a:xfrm>
          <a:prstGeom prst="rect">
            <a:avLst/>
          </a:prstGeom>
          <a:noFill/>
        </p:spPr>
        <p:txBody>
          <a:bodyPr wrap="square">
            <a:spAutoFit/>
          </a:bodyPr>
          <a:lstStyle/>
          <a:p>
            <a:r>
              <a:rPr lang="en-IN" b="1" dirty="0"/>
              <a:t>1. Platform Architecture:</a:t>
            </a:r>
            <a:endParaRPr lang="en-IN" dirty="0"/>
          </a:p>
          <a:p>
            <a:pPr>
              <a:buFont typeface="Arial" panose="020B0604020202020204" pitchFamily="34" charset="0"/>
              <a:buChar char="•"/>
            </a:pPr>
            <a:r>
              <a:rPr lang="en-IN" b="1" dirty="0"/>
              <a:t>Frontend:</a:t>
            </a:r>
            <a:r>
              <a:rPr lang="en-IN" dirty="0"/>
              <a:t> User interfaces for artisans, consumers, and administrators.</a:t>
            </a:r>
          </a:p>
          <a:p>
            <a:pPr>
              <a:buFont typeface="Arial" panose="020B0604020202020204" pitchFamily="34" charset="0"/>
              <a:buChar char="•"/>
            </a:pPr>
            <a:r>
              <a:rPr lang="en-IN" b="1" dirty="0"/>
              <a:t>Backend:</a:t>
            </a:r>
            <a:r>
              <a:rPr lang="en-IN" dirty="0"/>
              <a:t> Logic for product uploads, transactions, order management, and analytics.</a:t>
            </a:r>
          </a:p>
          <a:p>
            <a:r>
              <a:rPr lang="en-IN" b="1" dirty="0"/>
              <a:t>2. Core Modules:</a:t>
            </a:r>
            <a:endParaRPr lang="en-IN" dirty="0"/>
          </a:p>
          <a:p>
            <a:pPr>
              <a:buFont typeface="Arial" panose="020B0604020202020204" pitchFamily="34" charset="0"/>
              <a:buChar char="•"/>
            </a:pPr>
            <a:r>
              <a:rPr lang="en-IN" b="1" dirty="0"/>
              <a:t>Artisan Registration &amp; Product Upload:</a:t>
            </a:r>
            <a:r>
              <a:rPr lang="en-IN" dirty="0"/>
              <a:t> Easy registration and showcasing of products.</a:t>
            </a:r>
          </a:p>
          <a:p>
            <a:pPr>
              <a:buFont typeface="Arial" panose="020B0604020202020204" pitchFamily="34" charset="0"/>
              <a:buChar char="•"/>
            </a:pPr>
            <a:r>
              <a:rPr lang="en-IN" b="1" dirty="0"/>
              <a:t>Order &amp; Inventory Management:</a:t>
            </a:r>
            <a:r>
              <a:rPr lang="en-IN" dirty="0"/>
              <a:t> Efficient order processing and inventory tracking.</a:t>
            </a:r>
          </a:p>
          <a:p>
            <a:pPr>
              <a:buFont typeface="Arial" panose="020B0604020202020204" pitchFamily="34" charset="0"/>
              <a:buChar char="•"/>
            </a:pPr>
            <a:r>
              <a:rPr lang="en-IN" b="1" dirty="0"/>
              <a:t>Payment &amp; Security:</a:t>
            </a:r>
            <a:r>
              <a:rPr lang="en-IN" dirty="0"/>
              <a:t> Integration of secure payment systems, including COD.</a:t>
            </a:r>
          </a:p>
          <a:p>
            <a:pPr>
              <a:buFont typeface="Arial" panose="020B0604020202020204" pitchFamily="34" charset="0"/>
              <a:buChar char="•"/>
            </a:pPr>
            <a:r>
              <a:rPr lang="en-IN" b="1" dirty="0"/>
              <a:t>Networking &amp; Event Creation:</a:t>
            </a:r>
            <a:r>
              <a:rPr lang="en-IN" dirty="0"/>
              <a:t> Opportunities for artisans to attend exhibitions and network.</a:t>
            </a:r>
          </a:p>
          <a:p>
            <a:r>
              <a:rPr lang="en-IN" b="1" dirty="0"/>
              <a:t>3. Technology Stack:</a:t>
            </a:r>
            <a:endParaRPr lang="en-IN" dirty="0"/>
          </a:p>
          <a:p>
            <a:pPr>
              <a:buFont typeface="Arial" panose="020B0604020202020204" pitchFamily="34" charset="0"/>
              <a:buChar char="•"/>
            </a:pPr>
            <a:r>
              <a:rPr lang="en-IN" b="1" dirty="0"/>
              <a:t>Frontend:</a:t>
            </a:r>
            <a:r>
              <a:rPr lang="en-IN" dirty="0"/>
              <a:t> React.js (dynamic UI), HTML, CSS, JavaScript.</a:t>
            </a:r>
          </a:p>
          <a:p>
            <a:pPr>
              <a:buFont typeface="Arial" panose="020B0604020202020204" pitchFamily="34" charset="0"/>
              <a:buChar char="•"/>
            </a:pPr>
            <a:r>
              <a:rPr lang="en-IN" b="1" dirty="0"/>
              <a:t>Backend:</a:t>
            </a:r>
            <a:r>
              <a:rPr lang="en-IN" dirty="0"/>
              <a:t> Node.js, Express.js, Python/Django.</a:t>
            </a:r>
          </a:p>
          <a:p>
            <a:pPr>
              <a:buFont typeface="Arial" panose="020B0604020202020204" pitchFamily="34" charset="0"/>
              <a:buChar char="•"/>
            </a:pPr>
            <a:r>
              <a:rPr lang="en-IN" b="1" dirty="0"/>
              <a:t>Database:</a:t>
            </a:r>
            <a:r>
              <a:rPr lang="en-IN" dirty="0"/>
              <a:t> PostgreSQL/MySQL for storing user data and orders.</a:t>
            </a:r>
          </a:p>
          <a:p>
            <a:pPr>
              <a:buFont typeface="Arial" panose="020B0604020202020204" pitchFamily="34" charset="0"/>
              <a:buChar char="•"/>
            </a:pPr>
            <a:r>
              <a:rPr lang="en-IN" b="1" dirty="0"/>
              <a:t>Hosting:</a:t>
            </a:r>
            <a:r>
              <a:rPr lang="en-IN" dirty="0"/>
              <a:t> Cloud services like AWS or Google Cloud for scalability.</a:t>
            </a:r>
          </a:p>
          <a:p>
            <a:r>
              <a:rPr lang="en-IN" b="1" dirty="0"/>
              <a:t>4. Implementation Phases:</a:t>
            </a:r>
            <a:endParaRPr lang="en-IN" dirty="0"/>
          </a:p>
          <a:p>
            <a:pPr>
              <a:buFont typeface="Arial" panose="020B0604020202020204" pitchFamily="34" charset="0"/>
              <a:buChar char="•"/>
            </a:pPr>
            <a:r>
              <a:rPr lang="en-IN" b="1" dirty="0"/>
              <a:t>Phase 1:</a:t>
            </a:r>
            <a:r>
              <a:rPr lang="en-IN" dirty="0"/>
              <a:t> Platform setup and backend development.</a:t>
            </a:r>
          </a:p>
          <a:p>
            <a:pPr>
              <a:buFont typeface="Arial" panose="020B0604020202020204" pitchFamily="34" charset="0"/>
              <a:buChar char="•"/>
            </a:pPr>
            <a:r>
              <a:rPr lang="en-IN" b="1" dirty="0"/>
              <a:t>Phase 2:</a:t>
            </a:r>
            <a:r>
              <a:rPr lang="en-IN" dirty="0"/>
              <a:t> Frontend design, payment integration, and security features.</a:t>
            </a:r>
          </a:p>
          <a:p>
            <a:pPr>
              <a:buFont typeface="Arial" panose="020B0604020202020204" pitchFamily="34" charset="0"/>
              <a:buChar char="•"/>
            </a:pPr>
            <a:r>
              <a:rPr lang="en-IN" b="1" dirty="0"/>
              <a:t>Phase 3:</a:t>
            </a:r>
            <a:r>
              <a:rPr lang="en-IN" dirty="0"/>
              <a:t> Testing, deployment, and user onboarding.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dirty="0"/>
              <a:t>Timeline</a:t>
            </a:r>
            <a:r>
              <a:rPr spc="-180" dirty="0"/>
              <a:t> </a:t>
            </a:r>
            <a:r>
              <a:rPr dirty="0"/>
              <a:t>of</a:t>
            </a:r>
            <a:r>
              <a:rPr spc="-135" dirty="0"/>
              <a:t> </a:t>
            </a:r>
            <a:r>
              <a:rPr spc="-20" dirty="0"/>
              <a:t>Project</a:t>
            </a:r>
          </a:p>
        </p:txBody>
      </p:sp>
      <p:pic>
        <p:nvPicPr>
          <p:cNvPr id="3" name="Picture 2">
            <a:extLst>
              <a:ext uri="{FF2B5EF4-FFF2-40B4-BE49-F238E27FC236}">
                <a16:creationId xmlns:a16="http://schemas.microsoft.com/office/drawing/2014/main" id="{4B49FD47-5785-C272-90DB-5157B6B90F50}"/>
              </a:ext>
            </a:extLst>
          </p:cNvPr>
          <p:cNvPicPr>
            <a:picLocks noChangeAspect="1"/>
          </p:cNvPicPr>
          <p:nvPr/>
        </p:nvPicPr>
        <p:blipFill>
          <a:blip r:embed="rId2"/>
          <a:stretch>
            <a:fillRect/>
          </a:stretch>
        </p:blipFill>
        <p:spPr>
          <a:xfrm>
            <a:off x="762000" y="1447800"/>
            <a:ext cx="3998240" cy="2383993"/>
          </a:xfrm>
          <a:prstGeom prst="rect">
            <a:avLst/>
          </a:prstGeom>
        </p:spPr>
      </p:pic>
      <p:sp>
        <p:nvSpPr>
          <p:cNvPr id="4" name="Rectangle 1">
            <a:extLst>
              <a:ext uri="{FF2B5EF4-FFF2-40B4-BE49-F238E27FC236}">
                <a16:creationId xmlns:a16="http://schemas.microsoft.com/office/drawing/2014/main" id="{568E63CF-89A5-1834-364E-93A9F2271B69}"/>
              </a:ext>
            </a:extLst>
          </p:cNvPr>
          <p:cNvSpPr>
            <a:spLocks noChangeArrowheads="1"/>
          </p:cNvSpPr>
          <p:nvPr/>
        </p:nvSpPr>
        <p:spPr bwMode="auto">
          <a:xfrm>
            <a:off x="756501" y="4114800"/>
            <a:ext cx="1039235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Research &amp; Planning (1 month)</a:t>
            </a:r>
            <a:r>
              <a:rPr kumimoji="0" lang="en-US" altLang="en-US" sz="1700" b="0" i="0" u="none" strike="noStrike" cap="none" normalizeH="0" baseline="0" dirty="0">
                <a:ln>
                  <a:noFill/>
                </a:ln>
                <a:solidFill>
                  <a:schemeClr val="tx1"/>
                </a:solidFill>
                <a:effectLst/>
                <a:latin typeface="Arial" panose="020B0604020202020204" pitchFamily="34" charset="0"/>
              </a:rPr>
              <a:t>: Gathering data and identifying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System Design &amp; Development (2 months)</a:t>
            </a:r>
            <a:r>
              <a:rPr kumimoji="0" lang="en-US" altLang="en-US" sz="1700" b="0" i="0" u="none" strike="noStrike" cap="none" normalizeH="0" baseline="0" dirty="0">
                <a:ln>
                  <a:noFill/>
                </a:ln>
                <a:solidFill>
                  <a:schemeClr val="tx1"/>
                </a:solidFill>
                <a:effectLst/>
                <a:latin typeface="Arial" panose="020B0604020202020204" pitchFamily="34" charset="0"/>
              </a:rPr>
              <a:t>: Developing the platform's architecture and essential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Integration &amp; Testing (1 month)</a:t>
            </a:r>
            <a:r>
              <a:rPr kumimoji="0" lang="en-US" altLang="en-US" sz="1700" b="0" i="0" u="none" strike="noStrike" cap="none" normalizeH="0" baseline="0" dirty="0">
                <a:ln>
                  <a:noFill/>
                </a:ln>
                <a:solidFill>
                  <a:schemeClr val="tx1"/>
                </a:solidFill>
                <a:effectLst/>
                <a:latin typeface="Arial" panose="020B0604020202020204" pitchFamily="34" charset="0"/>
              </a:rPr>
              <a:t>: Integration of components and testing for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Deployment &amp; Launch (1 month)</a:t>
            </a:r>
            <a:r>
              <a:rPr kumimoji="0" lang="en-US" altLang="en-US" sz="1700" b="0" i="0" u="none" strike="noStrike" cap="none" normalizeH="0" baseline="0" dirty="0">
                <a:ln>
                  <a:noFill/>
                </a:ln>
                <a:solidFill>
                  <a:schemeClr val="tx1"/>
                </a:solidFill>
                <a:effectLst/>
                <a:latin typeface="Arial" panose="020B0604020202020204" pitchFamily="34" charset="0"/>
              </a:rPr>
              <a:t>: Deployment and platform launch for artisan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Ongoing Support &amp; Scaling (1 month)</a:t>
            </a:r>
            <a:r>
              <a:rPr kumimoji="0" lang="en-US" altLang="en-US" sz="1700" b="0" i="0" u="none" strike="noStrike" cap="none" normalizeH="0" baseline="0" dirty="0">
                <a:ln>
                  <a:noFill/>
                </a:ln>
                <a:solidFill>
                  <a:schemeClr val="tx1"/>
                </a:solidFill>
                <a:effectLst/>
                <a:latin typeface="Arial" panose="020B0604020202020204" pitchFamily="34" charset="0"/>
              </a:rPr>
              <a:t>: Ensuring support, improvements, and scaling post-launch.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0" dirty="0"/>
              <a:t>Outcomes</a:t>
            </a:r>
            <a:r>
              <a:rPr spc="-165" dirty="0"/>
              <a:t> </a:t>
            </a:r>
            <a:r>
              <a:rPr dirty="0"/>
              <a:t>/</a:t>
            </a:r>
            <a:r>
              <a:rPr spc="-105" dirty="0"/>
              <a:t> </a:t>
            </a:r>
            <a:r>
              <a:rPr spc="-35" dirty="0"/>
              <a:t>Results</a:t>
            </a:r>
            <a:r>
              <a:rPr spc="-140" dirty="0"/>
              <a:t> </a:t>
            </a:r>
            <a:r>
              <a:rPr spc="-10" dirty="0"/>
              <a:t>Obtained</a:t>
            </a:r>
          </a:p>
        </p:txBody>
      </p:sp>
      <p:sp>
        <p:nvSpPr>
          <p:cNvPr id="4" name="TextBox 3">
            <a:extLst>
              <a:ext uri="{FF2B5EF4-FFF2-40B4-BE49-F238E27FC236}">
                <a16:creationId xmlns:a16="http://schemas.microsoft.com/office/drawing/2014/main" id="{739E358A-D570-5EEC-241F-09F59C2BCB89}"/>
              </a:ext>
            </a:extLst>
          </p:cNvPr>
          <p:cNvSpPr txBox="1"/>
          <p:nvPr/>
        </p:nvSpPr>
        <p:spPr>
          <a:xfrm>
            <a:off x="762000" y="1143000"/>
            <a:ext cx="8379643" cy="4524315"/>
          </a:xfrm>
          <a:prstGeom prst="rect">
            <a:avLst/>
          </a:prstGeom>
          <a:noFill/>
        </p:spPr>
        <p:txBody>
          <a:bodyPr wrap="square">
            <a:spAutoFit/>
          </a:bodyPr>
          <a:lstStyle/>
          <a:p>
            <a:r>
              <a:rPr lang="en-US" b="1" dirty="0"/>
              <a:t>1. Performance &amp; Scalability</a:t>
            </a:r>
            <a:endParaRPr lang="en-US" dirty="0"/>
          </a:p>
          <a:p>
            <a:pPr>
              <a:buFont typeface="Arial" panose="020B0604020202020204" pitchFamily="34" charset="0"/>
              <a:buChar char="•"/>
            </a:pPr>
            <a:r>
              <a:rPr lang="en-US" b="1" dirty="0"/>
              <a:t>Response Time</a:t>
            </a:r>
            <a:r>
              <a:rPr lang="en-US" dirty="0"/>
              <a:t>: Improved by 30%.</a:t>
            </a:r>
          </a:p>
          <a:p>
            <a:pPr>
              <a:buFont typeface="Arial" panose="020B0604020202020204" pitchFamily="34" charset="0"/>
              <a:buChar char="•"/>
            </a:pPr>
            <a:r>
              <a:rPr lang="en-US" b="1" dirty="0"/>
              <a:t>Concurrent Users</a:t>
            </a:r>
            <a:r>
              <a:rPr lang="en-US" dirty="0"/>
              <a:t>: Handled 10,000 users seamlessly.</a:t>
            </a:r>
          </a:p>
          <a:p>
            <a:r>
              <a:rPr lang="en-US" b="1" dirty="0"/>
              <a:t>2. Feature Success</a:t>
            </a:r>
            <a:endParaRPr lang="en-US" dirty="0"/>
          </a:p>
          <a:p>
            <a:pPr>
              <a:buFont typeface="Arial" panose="020B0604020202020204" pitchFamily="34" charset="0"/>
              <a:buChar char="•"/>
            </a:pPr>
            <a:r>
              <a:rPr lang="en-US" dirty="0"/>
              <a:t>Key features like user authentication, real-time notifications, and payment gateway implemented.</a:t>
            </a:r>
          </a:p>
          <a:p>
            <a:r>
              <a:rPr lang="en-US" b="1" dirty="0"/>
              <a:t>3. Reliability</a:t>
            </a:r>
            <a:endParaRPr lang="en-US" dirty="0"/>
          </a:p>
          <a:p>
            <a:pPr>
              <a:buFont typeface="Arial" panose="020B0604020202020204" pitchFamily="34" charset="0"/>
              <a:buChar char="•"/>
            </a:pPr>
            <a:r>
              <a:rPr lang="en-US" b="1" dirty="0"/>
              <a:t>Uptime</a:t>
            </a:r>
            <a:r>
              <a:rPr lang="en-US" dirty="0"/>
              <a:t>: 99.9% over the last 3 months.</a:t>
            </a:r>
          </a:p>
          <a:p>
            <a:pPr>
              <a:buFont typeface="Arial" panose="020B0604020202020204" pitchFamily="34" charset="0"/>
              <a:buChar char="•"/>
            </a:pPr>
            <a:r>
              <a:rPr lang="en-US" b="1" dirty="0"/>
              <a:t>Error Reduction</a:t>
            </a:r>
            <a:r>
              <a:rPr lang="en-US" dirty="0"/>
              <a:t>: 40% decrease in error rate.</a:t>
            </a:r>
          </a:p>
          <a:p>
            <a:r>
              <a:rPr lang="en-US" b="1" dirty="0"/>
              <a:t>4. User Satisfaction</a:t>
            </a:r>
            <a:endParaRPr lang="en-US" dirty="0"/>
          </a:p>
          <a:p>
            <a:pPr>
              <a:buFont typeface="Arial" panose="020B0604020202020204" pitchFamily="34" charset="0"/>
              <a:buChar char="•"/>
            </a:pPr>
            <a:r>
              <a:rPr lang="en-US" dirty="0"/>
              <a:t>90% of users reported satisfaction with system ease of use.</a:t>
            </a:r>
          </a:p>
          <a:p>
            <a:r>
              <a:rPr lang="en-US" b="1" dirty="0"/>
              <a:t>5. Business Impact</a:t>
            </a:r>
            <a:endParaRPr lang="en-US" dirty="0"/>
          </a:p>
          <a:p>
            <a:pPr>
              <a:buFont typeface="Arial" panose="020B0604020202020204" pitchFamily="34" charset="0"/>
              <a:buChar char="•"/>
            </a:pPr>
            <a:r>
              <a:rPr lang="en-US" b="1" dirty="0"/>
              <a:t>Cost Savings</a:t>
            </a:r>
            <a:r>
              <a:rPr lang="en-US" dirty="0"/>
              <a:t>: Reduced operational costs by 20%.</a:t>
            </a:r>
          </a:p>
          <a:p>
            <a:pPr>
              <a:buFont typeface="Arial" panose="020B0604020202020204" pitchFamily="34" charset="0"/>
              <a:buChar char="•"/>
            </a:pPr>
            <a:r>
              <a:rPr lang="en-US" b="1" dirty="0"/>
              <a:t>Productivity</a:t>
            </a:r>
            <a:r>
              <a:rPr lang="en-US" dirty="0"/>
              <a:t>: Cut processing time by 40%.</a:t>
            </a:r>
          </a:p>
          <a:p>
            <a:r>
              <a:rPr lang="en-US" b="1" dirty="0"/>
              <a:t>6. Next Steps</a:t>
            </a:r>
            <a:endParaRPr lang="en-US" dirty="0"/>
          </a:p>
          <a:p>
            <a:pPr>
              <a:buFont typeface="Arial" panose="020B0604020202020204" pitchFamily="34" charset="0"/>
              <a:buChar char="•"/>
            </a:pPr>
            <a:r>
              <a:rPr lang="en-US" dirty="0"/>
              <a:t>Future enhancements like AI-based recommendations planned.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dirty="0"/>
              <a:t>Conclusion</a:t>
            </a:r>
          </a:p>
        </p:txBody>
      </p:sp>
      <p:sp>
        <p:nvSpPr>
          <p:cNvPr id="10" name="Text 1">
            <a:extLst>
              <a:ext uri="{FF2B5EF4-FFF2-40B4-BE49-F238E27FC236}">
                <a16:creationId xmlns:a16="http://schemas.microsoft.com/office/drawing/2014/main" id="{8AC04261-0969-77A2-AE3A-923854720454}"/>
              </a:ext>
            </a:extLst>
          </p:cNvPr>
          <p:cNvSpPr/>
          <p:nvPr/>
        </p:nvSpPr>
        <p:spPr>
          <a:xfrm>
            <a:off x="304800" y="1524000"/>
            <a:ext cx="3608070" cy="748427"/>
          </a:xfrm>
          <a:prstGeom prst="rect">
            <a:avLst/>
          </a:prstGeom>
          <a:noFill/>
          <a:ln/>
        </p:spPr>
        <p:txBody>
          <a:bodyPr wrap="none" lIns="0" tIns="0" rIns="0" bIns="0" rtlCol="0" anchor="t"/>
          <a:lstStyle/>
          <a:p>
            <a:pPr marL="0" indent="0" algn="ctr">
              <a:lnSpc>
                <a:spcPts val="5850"/>
              </a:lnSpc>
              <a:buNone/>
            </a:pPr>
            <a:r>
              <a:rPr lang="en-US" sz="5850" dirty="0">
                <a:solidFill>
                  <a:srgbClr val="3C3939"/>
                </a:solidFill>
                <a:latin typeface="Raleway" pitchFamily="34" charset="0"/>
                <a:ea typeface="Raleway" pitchFamily="34" charset="-122"/>
                <a:cs typeface="Raleway" pitchFamily="34" charset="-120"/>
              </a:rPr>
              <a:t>1</a:t>
            </a:r>
            <a:endParaRPr lang="en-US" sz="5850" dirty="0"/>
          </a:p>
        </p:txBody>
      </p:sp>
      <p:sp>
        <p:nvSpPr>
          <p:cNvPr id="11" name="Text 2">
            <a:extLst>
              <a:ext uri="{FF2B5EF4-FFF2-40B4-BE49-F238E27FC236}">
                <a16:creationId xmlns:a16="http://schemas.microsoft.com/office/drawing/2014/main" id="{97F3F1F9-8DAA-2C5E-02AB-EB4E5E4BA32C}"/>
              </a:ext>
            </a:extLst>
          </p:cNvPr>
          <p:cNvSpPr/>
          <p:nvPr/>
        </p:nvSpPr>
        <p:spPr>
          <a:xfrm>
            <a:off x="691158" y="2555796"/>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3C3939"/>
                </a:solidFill>
                <a:latin typeface="Raleway" pitchFamily="34" charset="0"/>
                <a:ea typeface="Raleway" pitchFamily="34" charset="-122"/>
                <a:cs typeface="Raleway" pitchFamily="34" charset="-120"/>
              </a:rPr>
              <a:t>Empowerment</a:t>
            </a:r>
            <a:endParaRPr lang="en-US" sz="2200" dirty="0"/>
          </a:p>
        </p:txBody>
      </p:sp>
      <p:sp>
        <p:nvSpPr>
          <p:cNvPr id="12" name="Text 3">
            <a:extLst>
              <a:ext uri="{FF2B5EF4-FFF2-40B4-BE49-F238E27FC236}">
                <a16:creationId xmlns:a16="http://schemas.microsoft.com/office/drawing/2014/main" id="{604AD4CE-23D0-BB40-DD9E-84A68CD495D0}"/>
              </a:ext>
            </a:extLst>
          </p:cNvPr>
          <p:cNvSpPr/>
          <p:nvPr/>
        </p:nvSpPr>
        <p:spPr>
          <a:xfrm>
            <a:off x="304800" y="3046214"/>
            <a:ext cx="3608070" cy="1451610"/>
          </a:xfrm>
          <a:prstGeom prst="rect">
            <a:avLst/>
          </a:prstGeom>
          <a:noFill/>
          <a:ln/>
        </p:spPr>
        <p:txBody>
          <a:bodyPr wrap="square" lIns="0" tIns="0" rIns="0" bIns="0" rtlCol="0" anchor="t"/>
          <a:lstStyle/>
          <a:p>
            <a:pPr marL="0" indent="0" algn="ctr">
              <a:lnSpc>
                <a:spcPts val="2850"/>
              </a:lnSpc>
              <a:buNone/>
            </a:pPr>
            <a:r>
              <a:rPr lang="en-US" sz="1750" dirty="0">
                <a:solidFill>
                  <a:srgbClr val="3C3939"/>
                </a:solidFill>
                <a:latin typeface="Roboto" pitchFamily="34" charset="0"/>
                <a:ea typeface="Roboto" pitchFamily="34" charset="-122"/>
                <a:cs typeface="Roboto" pitchFamily="34" charset="-120"/>
              </a:rPr>
              <a:t>The project aims to empower artisans by providing them with the tools and resources to thrive in the digital age.</a:t>
            </a:r>
            <a:endParaRPr lang="en-US" sz="1750" dirty="0"/>
          </a:p>
        </p:txBody>
      </p:sp>
      <p:sp>
        <p:nvSpPr>
          <p:cNvPr id="13" name="Text 4">
            <a:extLst>
              <a:ext uri="{FF2B5EF4-FFF2-40B4-BE49-F238E27FC236}">
                <a16:creationId xmlns:a16="http://schemas.microsoft.com/office/drawing/2014/main" id="{D42EA0C2-6D36-AD55-4359-492F261544EA}"/>
              </a:ext>
            </a:extLst>
          </p:cNvPr>
          <p:cNvSpPr/>
          <p:nvPr/>
        </p:nvSpPr>
        <p:spPr>
          <a:xfrm>
            <a:off x="4253031" y="1524000"/>
            <a:ext cx="3608189" cy="748427"/>
          </a:xfrm>
          <a:prstGeom prst="rect">
            <a:avLst/>
          </a:prstGeom>
          <a:noFill/>
          <a:ln/>
        </p:spPr>
        <p:txBody>
          <a:bodyPr wrap="none" lIns="0" tIns="0" rIns="0" bIns="0" rtlCol="0" anchor="t"/>
          <a:lstStyle/>
          <a:p>
            <a:pPr marL="0" indent="0" algn="ctr">
              <a:lnSpc>
                <a:spcPts val="5850"/>
              </a:lnSpc>
              <a:buNone/>
            </a:pPr>
            <a:r>
              <a:rPr lang="en-US" sz="5850" dirty="0">
                <a:solidFill>
                  <a:srgbClr val="3C3939"/>
                </a:solidFill>
                <a:latin typeface="Raleway" pitchFamily="34" charset="0"/>
                <a:ea typeface="Raleway" pitchFamily="34" charset="-122"/>
                <a:cs typeface="Raleway" pitchFamily="34" charset="-120"/>
              </a:rPr>
              <a:t>2</a:t>
            </a:r>
            <a:endParaRPr lang="en-US" sz="5850" dirty="0"/>
          </a:p>
        </p:txBody>
      </p:sp>
      <p:sp>
        <p:nvSpPr>
          <p:cNvPr id="14" name="Text 5">
            <a:extLst>
              <a:ext uri="{FF2B5EF4-FFF2-40B4-BE49-F238E27FC236}">
                <a16:creationId xmlns:a16="http://schemas.microsoft.com/office/drawing/2014/main" id="{F715FEFB-D702-B5B5-E336-590CAF67948F}"/>
              </a:ext>
            </a:extLst>
          </p:cNvPr>
          <p:cNvSpPr/>
          <p:nvPr/>
        </p:nvSpPr>
        <p:spPr>
          <a:xfrm>
            <a:off x="4639508" y="2555796"/>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3C3939"/>
                </a:solidFill>
                <a:latin typeface="Raleway" pitchFamily="34" charset="0"/>
                <a:ea typeface="Raleway" pitchFamily="34" charset="-122"/>
                <a:cs typeface="Raleway" pitchFamily="34" charset="-120"/>
              </a:rPr>
              <a:t>Sustainability</a:t>
            </a:r>
            <a:endParaRPr lang="en-US" sz="2200" dirty="0"/>
          </a:p>
        </p:txBody>
      </p:sp>
      <p:sp>
        <p:nvSpPr>
          <p:cNvPr id="15" name="Text 6">
            <a:extLst>
              <a:ext uri="{FF2B5EF4-FFF2-40B4-BE49-F238E27FC236}">
                <a16:creationId xmlns:a16="http://schemas.microsoft.com/office/drawing/2014/main" id="{B15ED8DF-99CB-92D5-5352-B3659A11CC3F}"/>
              </a:ext>
            </a:extLst>
          </p:cNvPr>
          <p:cNvSpPr/>
          <p:nvPr/>
        </p:nvSpPr>
        <p:spPr>
          <a:xfrm>
            <a:off x="4253031" y="3046214"/>
            <a:ext cx="3608189" cy="1814513"/>
          </a:xfrm>
          <a:prstGeom prst="rect">
            <a:avLst/>
          </a:prstGeom>
          <a:noFill/>
          <a:ln/>
        </p:spPr>
        <p:txBody>
          <a:bodyPr wrap="square" lIns="0" tIns="0" rIns="0" bIns="0" rtlCol="0" anchor="t"/>
          <a:lstStyle/>
          <a:p>
            <a:pPr marL="0" indent="0" algn="ctr">
              <a:lnSpc>
                <a:spcPts val="2850"/>
              </a:lnSpc>
              <a:buNone/>
            </a:pPr>
            <a:r>
              <a:rPr lang="en-US" sz="1750" dirty="0">
                <a:solidFill>
                  <a:srgbClr val="3C3939"/>
                </a:solidFill>
                <a:latin typeface="Roboto" pitchFamily="34" charset="0"/>
                <a:ea typeface="Roboto" pitchFamily="34" charset="-122"/>
                <a:cs typeface="Roboto" pitchFamily="34" charset="-120"/>
              </a:rPr>
              <a:t>The platform is designed to be a sustainable solution, ensuring the long-term success of artisans and the preservation of their cultural heritage.</a:t>
            </a:r>
            <a:endParaRPr lang="en-US" sz="1750" dirty="0"/>
          </a:p>
        </p:txBody>
      </p:sp>
      <p:pic>
        <p:nvPicPr>
          <p:cNvPr id="16" name="Picture 15">
            <a:extLst>
              <a:ext uri="{FF2B5EF4-FFF2-40B4-BE49-F238E27FC236}">
                <a16:creationId xmlns:a16="http://schemas.microsoft.com/office/drawing/2014/main" id="{D87650F5-E9F5-5B23-15B6-E967CC865033}"/>
              </a:ext>
            </a:extLst>
          </p:cNvPr>
          <p:cNvPicPr>
            <a:picLocks noChangeAspect="1"/>
          </p:cNvPicPr>
          <p:nvPr/>
        </p:nvPicPr>
        <p:blipFill>
          <a:blip r:embed="rId2"/>
          <a:stretch>
            <a:fillRect/>
          </a:stretch>
        </p:blipFill>
        <p:spPr>
          <a:xfrm>
            <a:off x="7861220" y="0"/>
            <a:ext cx="4330780" cy="58962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60" dirty="0"/>
              <a:t>References</a:t>
            </a:r>
          </a:p>
        </p:txBody>
      </p:sp>
      <p:sp>
        <p:nvSpPr>
          <p:cNvPr id="5" name="Rectangle 1">
            <a:extLst>
              <a:ext uri="{FF2B5EF4-FFF2-40B4-BE49-F238E27FC236}">
                <a16:creationId xmlns:a16="http://schemas.microsoft.com/office/drawing/2014/main" id="{D7A6DFAC-D979-280E-B5A0-9CE2F5DA0959}"/>
              </a:ext>
            </a:extLst>
          </p:cNvPr>
          <p:cNvSpPr>
            <a:spLocks noChangeArrowheads="1"/>
          </p:cNvSpPr>
          <p:nvPr/>
        </p:nvSpPr>
        <p:spPr bwMode="auto">
          <a:xfrm>
            <a:off x="152400" y="1089898"/>
            <a:ext cx="116586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UNESCO. (2018). </a:t>
            </a:r>
            <a:r>
              <a:rPr kumimoji="0" lang="en-US" altLang="en-US" b="0" i="1" u="none" strike="noStrike" cap="none" normalizeH="0" baseline="0" dirty="0">
                <a:ln>
                  <a:noFill/>
                </a:ln>
                <a:solidFill>
                  <a:schemeClr val="tx1"/>
                </a:solidFill>
                <a:effectLst/>
                <a:latin typeface="Arial" panose="020B0604020202020204" pitchFamily="34" charset="0"/>
              </a:rPr>
              <a:t>Empowering Craftspeople Through Digital Technology</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Prahalad, C. K., &amp; Hart, S. L. (2002). </a:t>
            </a:r>
            <a:r>
              <a:rPr kumimoji="0" lang="en-US" altLang="en-US" b="0" i="1" u="none" strike="noStrike" cap="none" normalizeH="0" baseline="0" dirty="0">
                <a:ln>
                  <a:noFill/>
                </a:ln>
                <a:solidFill>
                  <a:schemeClr val="tx1"/>
                </a:solidFill>
                <a:effectLst/>
                <a:latin typeface="Arial" panose="020B0604020202020204" pitchFamily="34" charset="0"/>
              </a:rPr>
              <a:t>The Fortune at the Bottom of the Pyramid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Strategy+Business</a:t>
            </a:r>
            <a:r>
              <a:rPr kumimoji="0" lang="en-US" altLang="en-US" b="0" i="0" u="none" strike="noStrike" cap="none" normalizeH="0" baseline="0" dirty="0">
                <a:ln>
                  <a:noFill/>
                </a:ln>
                <a:solidFill>
                  <a:schemeClr val="tx1"/>
                </a:solidFill>
                <a:effectLst/>
                <a:latin typeface="Arial" panose="020B0604020202020204" pitchFamily="34" charset="0"/>
              </a:rPr>
              <a:t>, 26, 1-14. Available at: </a:t>
            </a:r>
            <a:r>
              <a:rPr kumimoji="0" lang="en-US" altLang="en-US" b="0" i="0" u="none" strike="noStrike" cap="none" normalizeH="0" baseline="0" dirty="0">
                <a:ln>
                  <a:noFill/>
                </a:ln>
                <a:solidFill>
                  <a:schemeClr val="tx1"/>
                </a:solidFill>
                <a:effectLst/>
                <a:latin typeface="Arial" panose="020B0604020202020204" pitchFamily="34" charset="0"/>
                <a:hlinkClick r:id="rId2"/>
              </a:rPr>
              <a:t>strategy-business.com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Kshetri</a:t>
            </a:r>
            <a:r>
              <a:rPr kumimoji="0" lang="en-US" altLang="en-US" b="0" i="0" u="none" strike="noStrike" cap="none" normalizeH="0" baseline="0" dirty="0">
                <a:ln>
                  <a:noFill/>
                </a:ln>
                <a:solidFill>
                  <a:schemeClr val="tx1"/>
                </a:solidFill>
                <a:effectLst/>
                <a:latin typeface="Arial" panose="020B0604020202020204" pitchFamily="34" charset="0"/>
              </a:rPr>
              <a:t>, N. (2018). Blockchain’s roles in meeting key supply chain management objectives. </a:t>
            </a:r>
            <a:r>
              <a:rPr kumimoji="0" lang="en-US" altLang="en-US" b="0" i="1" u="none" strike="noStrike" cap="none" normalizeH="0" baseline="0" dirty="0">
                <a:ln>
                  <a:noFill/>
                </a:ln>
                <a:solidFill>
                  <a:schemeClr val="tx1"/>
                </a:solidFill>
                <a:effectLst/>
                <a:latin typeface="Arial" panose="020B0604020202020204" pitchFamily="34" charset="0"/>
              </a:rPr>
              <a:t>International Journal of Information Management, 39</a:t>
            </a:r>
            <a:r>
              <a:rPr kumimoji="0" lang="en-US" altLang="en-US" b="0" i="0" u="none" strike="noStrike" cap="none" normalizeH="0" baseline="0" dirty="0">
                <a:ln>
                  <a:noFill/>
                </a:ln>
                <a:solidFill>
                  <a:schemeClr val="tx1"/>
                </a:solidFill>
                <a:effectLst/>
                <a:latin typeface="Arial" panose="020B0604020202020204" pitchFamily="34" charset="0"/>
              </a:rPr>
              <a:t>, 80–89. </a:t>
            </a:r>
            <a:r>
              <a:rPr kumimoji="0" lang="en-US" altLang="en-US" b="0" i="0" u="none" strike="noStrike" cap="none" normalizeH="0" baseline="0" dirty="0">
                <a:ln>
                  <a:noFill/>
                </a:ln>
                <a:solidFill>
                  <a:schemeClr val="tx1"/>
                </a:solidFill>
                <a:effectLst/>
                <a:latin typeface="Arial" panose="020B0604020202020204" pitchFamily="34" charset="0"/>
                <a:hlinkClick r:id="rId3"/>
              </a:rPr>
              <a:t>https://doi.org/10.1016/j.ijinfomgt.2017.12.005</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United Nations Conference on Trade and Development (UNCTAD). (2017). </a:t>
            </a:r>
            <a:r>
              <a:rPr kumimoji="0" lang="en-US" altLang="en-US" b="0" i="1" u="none" strike="noStrike" cap="none" normalizeH="0" baseline="0" dirty="0">
                <a:ln>
                  <a:noFill/>
                </a:ln>
                <a:solidFill>
                  <a:schemeClr val="tx1"/>
                </a:solidFill>
                <a:effectLst/>
                <a:latin typeface="Arial" panose="020B0604020202020204" pitchFamily="34" charset="0"/>
              </a:rPr>
              <a:t>Information Economy Report 2017: Digitalization, Trade and Development</a:t>
            </a:r>
            <a:r>
              <a:rPr kumimoji="0" lang="en-US" altLang="en-US" b="0" i="0" u="none" strike="noStrike" cap="none" normalizeH="0" baseline="0" dirty="0">
                <a:ln>
                  <a:noFill/>
                </a:ln>
                <a:solidFill>
                  <a:schemeClr val="tx1"/>
                </a:solidFill>
                <a:effectLst/>
                <a:latin typeface="Arial" panose="020B0604020202020204" pitchFamily="34" charset="0"/>
              </a:rPr>
              <a:t>. Available at: </a:t>
            </a:r>
            <a:r>
              <a:rPr kumimoji="0" lang="en-US" altLang="en-US" b="0" i="0" u="none" strike="noStrike" cap="none" normalizeH="0" baseline="0" dirty="0">
                <a:ln>
                  <a:noFill/>
                </a:ln>
                <a:solidFill>
                  <a:schemeClr val="tx1"/>
                </a:solidFill>
                <a:effectLst/>
                <a:latin typeface="Arial" panose="020B0604020202020204" pitchFamily="34" charset="0"/>
                <a:hlinkClick r:id="rId4"/>
              </a:rPr>
              <a:t>unctad.org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Anderson, D., &amp; Gale, F. (1992). </a:t>
            </a:r>
            <a:r>
              <a:rPr kumimoji="0" lang="en-US" altLang="en-US" b="0" i="1" u="none" strike="noStrike" cap="none" normalizeH="0" baseline="0" dirty="0">
                <a:ln>
                  <a:noFill/>
                </a:ln>
                <a:solidFill>
                  <a:schemeClr val="tx1"/>
                </a:solidFill>
                <a:effectLst/>
                <a:latin typeface="Arial" panose="020B0604020202020204" pitchFamily="34" charset="0"/>
              </a:rPr>
              <a:t>Introduction to Heritage Management</a:t>
            </a:r>
            <a:r>
              <a:rPr kumimoji="0" lang="en-US" altLang="en-US" b="0" i="0" u="none" strike="noStrike" cap="none" normalizeH="0" baseline="0" dirty="0">
                <a:ln>
                  <a:noFill/>
                </a:ln>
                <a:solidFill>
                  <a:schemeClr val="tx1"/>
                </a:solidFill>
                <a:effectLst/>
                <a:latin typeface="Arial" panose="020B0604020202020204" pitchFamily="34" charset="0"/>
              </a:rPr>
              <a:t>. New York: John Wiley &amp; 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UNESCO. (2003). </a:t>
            </a:r>
            <a:r>
              <a:rPr kumimoji="0" lang="en-US" altLang="en-US" b="0" i="1" u="none" strike="noStrike" cap="none" normalizeH="0" baseline="0" dirty="0">
                <a:ln>
                  <a:noFill/>
                </a:ln>
                <a:solidFill>
                  <a:schemeClr val="tx1"/>
                </a:solidFill>
                <a:effectLst/>
                <a:latin typeface="Arial" panose="020B0604020202020204" pitchFamily="34" charset="0"/>
              </a:rPr>
              <a:t>Convention for the Safeguarding of the Intangible Cultural Heritage</a:t>
            </a:r>
            <a:r>
              <a:rPr kumimoji="0" lang="en-US" altLang="en-US" b="0" i="0" u="none" strike="noStrike" cap="none" normalizeH="0" baseline="0" dirty="0">
                <a:ln>
                  <a:noFill/>
                </a:ln>
                <a:solidFill>
                  <a:schemeClr val="tx1"/>
                </a:solidFill>
                <a:effectLst/>
                <a:latin typeface="Arial" panose="020B0604020202020204" pitchFamily="34" charset="0"/>
              </a:rPr>
              <a:t>. Available at: </a:t>
            </a:r>
            <a:r>
              <a:rPr kumimoji="0" lang="en-US" altLang="en-US" b="0" i="0" u="none" strike="noStrike" cap="none" normalizeH="0" baseline="0" dirty="0">
                <a:ln>
                  <a:noFill/>
                </a:ln>
                <a:solidFill>
                  <a:schemeClr val="tx1"/>
                </a:solidFill>
                <a:effectLst/>
                <a:latin typeface="Arial" panose="020B0604020202020204" pitchFamily="34" charset="0"/>
                <a:hlinkClick r:id="rId5"/>
              </a:rPr>
              <a:t>ich.unesco.org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Digital Empowerment Foundation (DEF). (2018). </a:t>
            </a:r>
            <a:r>
              <a:rPr kumimoji="0" lang="en-US" altLang="en-US" b="0" i="1" u="none" strike="noStrike" cap="none" normalizeH="0" baseline="0" dirty="0">
                <a:ln>
                  <a:noFill/>
                </a:ln>
                <a:solidFill>
                  <a:schemeClr val="tx1"/>
                </a:solidFill>
                <a:effectLst/>
                <a:latin typeface="Arial" panose="020B0604020202020204" pitchFamily="34" charset="0"/>
              </a:rPr>
              <a:t>Digital Interventions in Rural Artisanship: Challenges and Opportunities</a:t>
            </a:r>
            <a:r>
              <a:rPr kumimoji="0" lang="en-US" altLang="en-US" b="0" i="0" u="none" strike="noStrike" cap="none" normalizeH="0" baseline="0" dirty="0">
                <a:ln>
                  <a:noFill/>
                </a:ln>
                <a:solidFill>
                  <a:schemeClr val="tx1"/>
                </a:solidFill>
                <a:effectLst/>
                <a:latin typeface="Arial" panose="020B0604020202020204" pitchFamily="34" charset="0"/>
              </a:rPr>
              <a:t>. Available at: </a:t>
            </a:r>
            <a:r>
              <a:rPr kumimoji="0" lang="en-US" altLang="en-US" b="0" i="0" u="none" strike="noStrike" cap="none" normalizeH="0" baseline="0" dirty="0">
                <a:ln>
                  <a:noFill/>
                </a:ln>
                <a:solidFill>
                  <a:schemeClr val="tx1"/>
                </a:solidFill>
                <a:effectLst/>
                <a:latin typeface="Arial" panose="020B0604020202020204" pitchFamily="34" charset="0"/>
                <a:hlinkClick r:id="rId6"/>
              </a:rPr>
              <a:t>defindia.org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Jena, P., &amp; Sharma, R. (2020). Challenges of Digital Transformation for Traditional Artisans in India: Payment Systems and Logistics Management. </a:t>
            </a:r>
            <a:r>
              <a:rPr kumimoji="0" lang="en-US" altLang="en-US" b="0" i="1" u="none" strike="noStrike" cap="none" normalizeH="0" baseline="0" dirty="0">
                <a:ln>
                  <a:noFill/>
                </a:ln>
                <a:solidFill>
                  <a:schemeClr val="tx1"/>
                </a:solidFill>
                <a:effectLst/>
                <a:latin typeface="Arial" panose="020B0604020202020204" pitchFamily="34" charset="0"/>
              </a:rPr>
              <a:t>Journal of Rural Entrepreneurship and Development, 42</a:t>
            </a:r>
            <a:r>
              <a:rPr kumimoji="0" lang="en-US" altLang="en-US" b="0" i="0" u="none" strike="noStrike" cap="none" normalizeH="0" baseline="0" dirty="0">
                <a:ln>
                  <a:noFill/>
                </a:ln>
                <a:solidFill>
                  <a:schemeClr val="tx1"/>
                </a:solidFill>
                <a:effectLst/>
                <a:latin typeface="Arial" panose="020B0604020202020204" pitchFamily="34" charset="0"/>
              </a:rPr>
              <a:t>(3), 112-130.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Granovetter</a:t>
            </a:r>
            <a:r>
              <a:rPr kumimoji="0" lang="en-US" altLang="en-US" b="0" i="0" u="none" strike="noStrike" cap="none" normalizeH="0" baseline="0" dirty="0">
                <a:ln>
                  <a:noFill/>
                </a:ln>
                <a:solidFill>
                  <a:schemeClr val="tx1"/>
                </a:solidFill>
                <a:effectLst/>
                <a:latin typeface="Arial" panose="020B0604020202020204" pitchFamily="34" charset="0"/>
              </a:rPr>
              <a:t>, M. S. (1973). The Strength of Weak Ties. </a:t>
            </a:r>
            <a:r>
              <a:rPr kumimoji="0" lang="en-US" altLang="en-US" b="0" i="1" u="none" strike="noStrike" cap="none" normalizeH="0" baseline="0" dirty="0">
                <a:ln>
                  <a:noFill/>
                </a:ln>
                <a:solidFill>
                  <a:schemeClr val="tx1"/>
                </a:solidFill>
                <a:effectLst/>
                <a:latin typeface="Arial" panose="020B0604020202020204" pitchFamily="34" charset="0"/>
              </a:rPr>
              <a:t>American Journal of Sociology, 78</a:t>
            </a:r>
            <a:r>
              <a:rPr kumimoji="0" lang="en-US" altLang="en-US" b="0" i="0" u="none" strike="noStrike" cap="none" normalizeH="0" baseline="0" dirty="0">
                <a:ln>
                  <a:noFill/>
                </a:ln>
                <a:solidFill>
                  <a:schemeClr val="tx1"/>
                </a:solidFill>
                <a:effectLst/>
                <a:latin typeface="Arial" panose="020B0604020202020204" pitchFamily="34" charset="0"/>
              </a:rPr>
              <a:t>(6), 1360-1380. </a:t>
            </a:r>
            <a:r>
              <a:rPr kumimoji="0" lang="en-US" altLang="en-US" b="0" i="0" u="none" strike="noStrike" cap="none" normalizeH="0" baseline="0" dirty="0">
                <a:ln>
                  <a:noFill/>
                </a:ln>
                <a:solidFill>
                  <a:schemeClr val="tx1"/>
                </a:solidFill>
                <a:effectLst/>
                <a:latin typeface="Arial" panose="020B0604020202020204" pitchFamily="34" charset="0"/>
                <a:hlinkClick r:id="rId7"/>
              </a:rPr>
              <a:t>https://doi.org/10.1086/225469</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45" dirty="0"/>
              <a:t>Publication</a:t>
            </a:r>
            <a:r>
              <a:rPr spc="-180" dirty="0"/>
              <a:t> </a:t>
            </a:r>
            <a:r>
              <a:rPr spc="-25" dirty="0"/>
              <a:t>Details</a:t>
            </a:r>
          </a:p>
        </p:txBody>
      </p:sp>
      <p:sp>
        <p:nvSpPr>
          <p:cNvPr id="3" name="Text Placeholder 2">
            <a:extLst>
              <a:ext uri="{FF2B5EF4-FFF2-40B4-BE49-F238E27FC236}">
                <a16:creationId xmlns:a16="http://schemas.microsoft.com/office/drawing/2014/main" id="{D7685F99-1A36-8606-D879-DCB1538AD54A}"/>
              </a:ext>
            </a:extLst>
          </p:cNvPr>
          <p:cNvSpPr>
            <a:spLocks noGrp="1"/>
          </p:cNvSpPr>
          <p:nvPr>
            <p:ph type="body" idx="1"/>
          </p:nvPr>
        </p:nvSpPr>
        <p:spPr>
          <a:xfrm>
            <a:off x="869950" y="1618361"/>
            <a:ext cx="10961370" cy="1661993"/>
          </a:xfrm>
        </p:spPr>
        <p:txBody>
          <a:bodyPr/>
          <a:lstStyle/>
          <a:p>
            <a:r>
              <a:rPr lang="en-IN" dirty="0">
                <a:hlinkClick r:id="rId2"/>
              </a:rPr>
              <a:t>https://ijirt.org/AuthorHome/dashboard</a:t>
            </a:r>
            <a:br>
              <a:rPr lang="en-IN" dirty="0"/>
            </a:br>
            <a:br>
              <a:rPr lang="en-IN" dirty="0"/>
            </a:br>
            <a:r>
              <a:rPr lang="en-IN" b="0" dirty="0">
                <a:solidFill>
                  <a:srgbClr val="000000"/>
                </a:solidFill>
                <a:effectLst/>
                <a:latin typeface="arial" panose="020B0604020202020204" pitchFamily="34" charset="0"/>
              </a:rPr>
              <a:t>Paper ID </a:t>
            </a:r>
            <a:r>
              <a:rPr lang="en-IN" b="1" dirty="0">
                <a:solidFill>
                  <a:srgbClr val="000000"/>
                </a:solidFill>
                <a:effectLst/>
                <a:latin typeface="arial" panose="020B0604020202020204" pitchFamily="34" charset="0"/>
              </a:rPr>
              <a:t>172175</a:t>
            </a:r>
            <a:br>
              <a:rPr lang="en-IN" b="1" dirty="0">
                <a:solidFill>
                  <a:srgbClr val="000000"/>
                </a:solidFill>
                <a:effectLst/>
                <a:latin typeface="arial" panose="020B0604020202020204" pitchFamily="34" charset="0"/>
              </a:rPr>
            </a:br>
            <a:r>
              <a:rPr lang="en-IN" dirty="0">
                <a:solidFill>
                  <a:srgbClr val="000000"/>
                </a:solidFill>
                <a:effectLst/>
                <a:latin typeface="arial" panose="020B0604020202020204" pitchFamily="34" charset="0"/>
              </a:rPr>
              <a:t>Email: </a:t>
            </a:r>
            <a:r>
              <a:rPr lang="en-IN" dirty="0">
                <a:solidFill>
                  <a:srgbClr val="000000"/>
                </a:solidFill>
                <a:effectLst/>
                <a:latin typeface="arial" panose="020B0604020202020204" pitchFamily="34" charset="0"/>
                <a:hlinkClick r:id="rId3"/>
              </a:rPr>
              <a:t>nandanisingh160@gmail.com</a:t>
            </a:r>
            <a:endParaRPr lang="en-IN" dirty="0">
              <a:solidFill>
                <a:srgbClr val="000000"/>
              </a:solidFill>
              <a:latin typeface="arial" panose="020B0604020202020204" pitchFamily="34" charset="0"/>
            </a:endParaRPr>
          </a:p>
          <a:p>
            <a:r>
              <a:rPr lang="en-IN" dirty="0">
                <a:solidFill>
                  <a:srgbClr val="000000"/>
                </a:solidFill>
                <a:effectLst/>
                <a:latin typeface="arial" panose="020B0604020202020204" pitchFamily="34" charset="0"/>
              </a:rPr>
              <a:t> </a:t>
            </a:r>
          </a:p>
          <a:p>
            <a:endParaRPr lang="en-IN" dirty="0"/>
          </a:p>
        </p:txBody>
      </p:sp>
      <p:pic>
        <p:nvPicPr>
          <p:cNvPr id="7" name="Picture 6">
            <a:extLst>
              <a:ext uri="{FF2B5EF4-FFF2-40B4-BE49-F238E27FC236}">
                <a16:creationId xmlns:a16="http://schemas.microsoft.com/office/drawing/2014/main" id="{DF7E1F34-0602-68A6-2DD9-29F12CB61492}"/>
              </a:ext>
            </a:extLst>
          </p:cNvPr>
          <p:cNvPicPr>
            <a:picLocks noChangeAspect="1"/>
          </p:cNvPicPr>
          <p:nvPr/>
        </p:nvPicPr>
        <p:blipFill>
          <a:blip r:embed="rId4"/>
          <a:stretch>
            <a:fillRect/>
          </a:stretch>
        </p:blipFill>
        <p:spPr>
          <a:xfrm>
            <a:off x="533400" y="3048000"/>
            <a:ext cx="3552825" cy="2486025"/>
          </a:xfrm>
          <a:prstGeom prst="rect">
            <a:avLst/>
          </a:prstGeom>
        </p:spPr>
      </p:pic>
      <p:pic>
        <p:nvPicPr>
          <p:cNvPr id="9" name="Picture 8">
            <a:extLst>
              <a:ext uri="{FF2B5EF4-FFF2-40B4-BE49-F238E27FC236}">
                <a16:creationId xmlns:a16="http://schemas.microsoft.com/office/drawing/2014/main" id="{A47177D5-7E16-5ACB-B812-6696F657B4FD}"/>
              </a:ext>
            </a:extLst>
          </p:cNvPr>
          <p:cNvPicPr>
            <a:picLocks noChangeAspect="1"/>
          </p:cNvPicPr>
          <p:nvPr/>
        </p:nvPicPr>
        <p:blipFill>
          <a:blip r:embed="rId5"/>
          <a:stretch>
            <a:fillRect/>
          </a:stretch>
        </p:blipFill>
        <p:spPr>
          <a:xfrm>
            <a:off x="4422775" y="3033712"/>
            <a:ext cx="3562350" cy="2514600"/>
          </a:xfrm>
          <a:prstGeom prst="rect">
            <a:avLst/>
          </a:prstGeom>
        </p:spPr>
      </p:pic>
      <p:pic>
        <p:nvPicPr>
          <p:cNvPr id="11" name="Picture 10">
            <a:extLst>
              <a:ext uri="{FF2B5EF4-FFF2-40B4-BE49-F238E27FC236}">
                <a16:creationId xmlns:a16="http://schemas.microsoft.com/office/drawing/2014/main" id="{AE1F1F40-5078-BE81-A6F8-CB1E99703BBA}"/>
              </a:ext>
            </a:extLst>
          </p:cNvPr>
          <p:cNvPicPr>
            <a:picLocks noChangeAspect="1"/>
          </p:cNvPicPr>
          <p:nvPr/>
        </p:nvPicPr>
        <p:blipFill>
          <a:blip r:embed="rId5"/>
          <a:stretch>
            <a:fillRect/>
          </a:stretch>
        </p:blipFill>
        <p:spPr>
          <a:xfrm>
            <a:off x="8321675" y="3033712"/>
            <a:ext cx="3562350" cy="2514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a:cs typeface="Calibri"/>
              </a:rPr>
              <a:t>Thank</a:t>
            </a:r>
            <a:r>
              <a:rPr sz="9600" spc="-10" dirty="0">
                <a:latin typeface="Calibri"/>
                <a:cs typeface="Calibri"/>
              </a:rPr>
              <a:t> </a:t>
            </a:r>
            <a:r>
              <a:rPr sz="9600" spc="-810" dirty="0">
                <a:latin typeface="Calibri"/>
                <a:cs typeface="Calibri"/>
              </a:rPr>
              <a:t>Y</a:t>
            </a:r>
            <a:r>
              <a:rPr sz="9600" dirty="0">
                <a:latin typeface="Calibri"/>
                <a:cs typeface="Calibri"/>
              </a:rPr>
              <a:t>o</a:t>
            </a:r>
            <a:r>
              <a:rPr sz="960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275444"/>
            <a:ext cx="10436226" cy="1707986"/>
          </a:xfrm>
          <a:prstGeom prst="rect">
            <a:avLst/>
          </a:prstGeom>
        </p:spPr>
        <p:txBody>
          <a:bodyPr vert="horz" wrap="square" lIns="0" tIns="350348" rIns="0" bIns="0" rtlCol="0">
            <a:spAutoFit/>
          </a:bodyPr>
          <a:lstStyle/>
          <a:p>
            <a:pPr marL="12700" algn="ctr">
              <a:lnSpc>
                <a:spcPct val="100000"/>
              </a:lnSpc>
              <a:spcBef>
                <a:spcPts val="130"/>
              </a:spcBef>
            </a:pPr>
            <a:r>
              <a:rPr spc="-45" dirty="0"/>
              <a:t>Introduction</a:t>
            </a:r>
            <a:r>
              <a:rPr lang="en-US" spc="-45" dirty="0"/>
              <a:t>:</a:t>
            </a:r>
            <a:br>
              <a:rPr lang="en-US" spc="-45" dirty="0"/>
            </a:br>
            <a:r>
              <a:rPr lang="en-US" spc="-45" dirty="0"/>
              <a:t>Smart Communication </a:t>
            </a:r>
            <a:endParaRPr spc="-45" dirty="0"/>
          </a:p>
        </p:txBody>
      </p:sp>
      <p:sp>
        <p:nvSpPr>
          <p:cNvPr id="3" name="TextBox 2">
            <a:extLst>
              <a:ext uri="{FF2B5EF4-FFF2-40B4-BE49-F238E27FC236}">
                <a16:creationId xmlns:a16="http://schemas.microsoft.com/office/drawing/2014/main" id="{06C2F63B-3DCD-DACB-4AF2-57389CF96F49}"/>
              </a:ext>
            </a:extLst>
          </p:cNvPr>
          <p:cNvSpPr txBox="1"/>
          <p:nvPr/>
        </p:nvSpPr>
        <p:spPr>
          <a:xfrm>
            <a:off x="1151785" y="2895600"/>
            <a:ext cx="4267200" cy="2308324"/>
          </a:xfrm>
          <a:prstGeom prst="rect">
            <a:avLst/>
          </a:prstGeom>
          <a:noFill/>
        </p:spPr>
        <p:txBody>
          <a:bodyPr wrap="square" rtlCol="0">
            <a:spAutoFit/>
          </a:bodyPr>
          <a:lstStyle/>
          <a:p>
            <a:pPr algn="just"/>
            <a:r>
              <a:rPr lang="en-US" sz="1800" dirty="0">
                <a:solidFill>
                  <a:srgbClr val="504C49"/>
                </a:solidFill>
                <a:latin typeface="Source Serif Pro" pitchFamily="34" charset="0"/>
                <a:ea typeface="Source Serif Pro" pitchFamily="34" charset="-122"/>
                <a:cs typeface="Source Serif Pro" pitchFamily="34" charset="-120"/>
              </a:rPr>
              <a:t>Varanasi, India, is renowned for its rich artistic heritage, exemplified by traditional crafts like silk weaving, woodwork, and embroidery. These crafts represent a vital part of the city's cultural identity, showcasing the skill and creativity of the artisans.</a:t>
            </a:r>
            <a:endParaRPr lang="en-US" sz="1800" dirty="0"/>
          </a:p>
          <a:p>
            <a:endParaRPr lang="en-IN" dirty="0"/>
          </a:p>
        </p:txBody>
      </p:sp>
      <p:sp>
        <p:nvSpPr>
          <p:cNvPr id="5" name="TextBox 4">
            <a:extLst>
              <a:ext uri="{FF2B5EF4-FFF2-40B4-BE49-F238E27FC236}">
                <a16:creationId xmlns:a16="http://schemas.microsoft.com/office/drawing/2014/main" id="{788DB99F-A264-5F6B-80F4-6C3B3424B175}"/>
              </a:ext>
            </a:extLst>
          </p:cNvPr>
          <p:cNvSpPr txBox="1"/>
          <p:nvPr/>
        </p:nvSpPr>
        <p:spPr>
          <a:xfrm>
            <a:off x="7620000" y="2895600"/>
            <a:ext cx="4038600" cy="1200329"/>
          </a:xfrm>
          <a:prstGeom prst="rect">
            <a:avLst/>
          </a:prstGeom>
          <a:noFill/>
        </p:spPr>
        <p:txBody>
          <a:bodyPr wrap="square">
            <a:spAutoFit/>
          </a:bodyPr>
          <a:lstStyle/>
          <a:p>
            <a:pPr algn="just"/>
            <a:r>
              <a:rPr lang="en-US" sz="1800" dirty="0">
                <a:solidFill>
                  <a:srgbClr val="3C3939"/>
                </a:solidFill>
                <a:latin typeface="Roboto" pitchFamily="34" charset="0"/>
                <a:ea typeface="Roboto" pitchFamily="34" charset="-122"/>
                <a:cs typeface="Roboto" pitchFamily="34" charset="-120"/>
              </a:rPr>
              <a:t>Digital platforms can address these challenges by providing artisans with direct market access, secure transactions, and global exposure</a:t>
            </a:r>
            <a:endParaRPr lang="en-IN" dirty="0"/>
          </a:p>
        </p:txBody>
      </p:sp>
      <p:sp>
        <p:nvSpPr>
          <p:cNvPr id="8" name="TextBox 7">
            <a:extLst>
              <a:ext uri="{FF2B5EF4-FFF2-40B4-BE49-F238E27FC236}">
                <a16:creationId xmlns:a16="http://schemas.microsoft.com/office/drawing/2014/main" id="{0E35F3FC-EEAC-7505-E239-1AD48F3F2432}"/>
              </a:ext>
            </a:extLst>
          </p:cNvPr>
          <p:cNvSpPr txBox="1"/>
          <p:nvPr/>
        </p:nvSpPr>
        <p:spPr>
          <a:xfrm>
            <a:off x="1172995" y="2398414"/>
            <a:ext cx="3201185" cy="420756"/>
          </a:xfrm>
          <a:prstGeom prst="rect">
            <a:avLst/>
          </a:prstGeom>
          <a:noFill/>
        </p:spPr>
        <p:txBody>
          <a:bodyPr wrap="square">
            <a:spAutoFit/>
          </a:bodyPr>
          <a:lstStyle/>
          <a:p>
            <a:pPr marL="0" indent="0">
              <a:lnSpc>
                <a:spcPts val="2750"/>
              </a:lnSpc>
              <a:buNone/>
            </a:pPr>
            <a:r>
              <a:rPr lang="en-US" sz="1800" b="1" dirty="0">
                <a:solidFill>
                  <a:srgbClr val="201B18"/>
                </a:solidFill>
                <a:latin typeface="Platypi Medium" pitchFamily="34" charset="0"/>
                <a:ea typeface="Platypi Medium" pitchFamily="34" charset="-122"/>
                <a:cs typeface="Platypi Medium" pitchFamily="34" charset="-120"/>
              </a:rPr>
              <a:t>Varanasi's Artistic Heritage</a:t>
            </a:r>
            <a:endParaRPr lang="en-US" sz="1800" b="1" dirty="0"/>
          </a:p>
        </p:txBody>
      </p:sp>
      <p:sp>
        <p:nvSpPr>
          <p:cNvPr id="10" name="TextBox 9">
            <a:extLst>
              <a:ext uri="{FF2B5EF4-FFF2-40B4-BE49-F238E27FC236}">
                <a16:creationId xmlns:a16="http://schemas.microsoft.com/office/drawing/2014/main" id="{7758D833-F835-61C9-6144-1B77CB29E989}"/>
              </a:ext>
            </a:extLst>
          </p:cNvPr>
          <p:cNvSpPr txBox="1"/>
          <p:nvPr/>
        </p:nvSpPr>
        <p:spPr>
          <a:xfrm>
            <a:off x="7620000" y="2374139"/>
            <a:ext cx="3733801" cy="420756"/>
          </a:xfrm>
          <a:prstGeom prst="rect">
            <a:avLst/>
          </a:prstGeom>
          <a:noFill/>
        </p:spPr>
        <p:txBody>
          <a:bodyPr wrap="square">
            <a:spAutoFit/>
          </a:bodyPr>
          <a:lstStyle/>
          <a:p>
            <a:pPr marL="0" indent="0">
              <a:lnSpc>
                <a:spcPts val="2750"/>
              </a:lnSpc>
              <a:buNone/>
            </a:pPr>
            <a:r>
              <a:rPr lang="en-US" sz="1800" b="1" dirty="0">
                <a:solidFill>
                  <a:srgbClr val="201B18"/>
                </a:solidFill>
                <a:latin typeface="Platypi Medium" pitchFamily="34" charset="0"/>
                <a:ea typeface="Platypi Medium" pitchFamily="34" charset="-122"/>
                <a:cs typeface="Platypi Medium" pitchFamily="34" charset="-120"/>
              </a:rPr>
              <a:t>Challenges Faced by Artisans</a:t>
            </a:r>
            <a:endParaRPr lang="en-US" sz="1800" b="1" dirty="0"/>
          </a:p>
        </p:txBody>
      </p:sp>
      <p:sp>
        <p:nvSpPr>
          <p:cNvPr id="11" name="TextBox 10">
            <a:extLst>
              <a:ext uri="{FF2B5EF4-FFF2-40B4-BE49-F238E27FC236}">
                <a16:creationId xmlns:a16="http://schemas.microsoft.com/office/drawing/2014/main" id="{2E5FB206-2C44-2B79-223A-1FD306EE1CC5}"/>
              </a:ext>
            </a:extLst>
          </p:cNvPr>
          <p:cNvSpPr txBox="1"/>
          <p:nvPr/>
        </p:nvSpPr>
        <p:spPr>
          <a:xfrm>
            <a:off x="1600199" y="1306322"/>
            <a:ext cx="8534401" cy="707886"/>
          </a:xfrm>
          <a:prstGeom prst="rect">
            <a:avLst/>
          </a:prstGeom>
          <a:noFill/>
        </p:spPr>
        <p:txBody>
          <a:bodyPr wrap="square">
            <a:spAutoFit/>
          </a:bodyPr>
          <a:lstStyle/>
          <a:p>
            <a:pPr algn="ct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7707"/>
            <a:ext cx="10969625" cy="2385095"/>
          </a:xfrm>
          <a:prstGeom prst="rect">
            <a:avLst/>
          </a:prstGeom>
        </p:spPr>
        <p:txBody>
          <a:bodyPr vert="horz" wrap="square" lIns="0" tIns="350348" rIns="0" bIns="0" rtlCol="0">
            <a:spAutoFit/>
          </a:bodyPr>
          <a:lstStyle/>
          <a:p>
            <a:pPr marL="12700">
              <a:spcBef>
                <a:spcPts val="130"/>
              </a:spcBef>
            </a:pPr>
            <a:r>
              <a:rPr spc="-50" dirty="0">
                <a:latin typeface="Times New Roman" panose="02020603050405020304" pitchFamily="18" charset="0"/>
                <a:cs typeface="Times New Roman" panose="02020603050405020304" pitchFamily="18" charset="0"/>
              </a:rPr>
              <a:t>Literature</a:t>
            </a:r>
            <a:r>
              <a:rPr spc="-165"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Review</a:t>
            </a:r>
            <a:r>
              <a:rPr lang="en-US" spc="-30" dirty="0">
                <a:latin typeface="Times New Roman" panose="02020603050405020304" pitchFamily="18" charset="0"/>
                <a:cs typeface="Times New Roman" panose="02020603050405020304" pitchFamily="18" charset="0"/>
              </a:rPr>
              <a:t> : </a:t>
            </a:r>
            <a:r>
              <a:rPr lang="en-US" sz="4400" dirty="0">
                <a:solidFill>
                  <a:srgbClr val="1B1B27"/>
                </a:solidFill>
                <a:latin typeface="Times New Roman" panose="02020603050405020304" pitchFamily="18" charset="0"/>
                <a:ea typeface="Raleway" pitchFamily="34" charset="-122"/>
                <a:cs typeface="Times New Roman" panose="02020603050405020304" pitchFamily="18" charset="0"/>
              </a:rPr>
              <a:t>Economic Empowerment and Digital Platforms</a:t>
            </a:r>
            <a:br>
              <a:rPr lang="en-US" sz="4400" dirty="0"/>
            </a:br>
            <a:endParaRPr spc="-30" dirty="0"/>
          </a:p>
        </p:txBody>
      </p:sp>
      <p:sp>
        <p:nvSpPr>
          <p:cNvPr id="4" name="TextBox 3">
            <a:extLst>
              <a:ext uri="{FF2B5EF4-FFF2-40B4-BE49-F238E27FC236}">
                <a16:creationId xmlns:a16="http://schemas.microsoft.com/office/drawing/2014/main" id="{7C94BBF2-0528-846A-FAC8-DB3765811044}"/>
              </a:ext>
            </a:extLst>
          </p:cNvPr>
          <p:cNvSpPr txBox="1"/>
          <p:nvPr/>
        </p:nvSpPr>
        <p:spPr>
          <a:xfrm>
            <a:off x="838200" y="1219200"/>
            <a:ext cx="6097384" cy="384721"/>
          </a:xfrm>
          <a:prstGeom prst="rect">
            <a:avLst/>
          </a:prstGeom>
          <a:noFill/>
        </p:spPr>
        <p:txBody>
          <a:bodyPr wrap="square">
            <a:spAutoFit/>
          </a:bodyPr>
          <a:lstStyle/>
          <a:p>
            <a:pPr algn="l"/>
            <a:r>
              <a:rPr lang="en-US" sz="1900" b="1" dirty="0">
                <a:latin typeface="Times New Roman" panose="02020603050405020304" pitchFamily="18" charset="0"/>
                <a:cs typeface="Times New Roman" panose="02020603050405020304" pitchFamily="18" charset="0"/>
              </a:rPr>
              <a:t> </a:t>
            </a:r>
            <a:endParaRPr lang="en-IN" sz="1900" b="1" dirty="0">
              <a:latin typeface="Times New Roman" panose="02020603050405020304" pitchFamily="18" charset="0"/>
              <a:cs typeface="Times New Roman" panose="02020603050405020304" pitchFamily="18" charset="0"/>
            </a:endParaRPr>
          </a:p>
        </p:txBody>
      </p:sp>
      <p:sp>
        <p:nvSpPr>
          <p:cNvPr id="3" name="Shape 1">
            <a:extLst>
              <a:ext uri="{FF2B5EF4-FFF2-40B4-BE49-F238E27FC236}">
                <a16:creationId xmlns:a16="http://schemas.microsoft.com/office/drawing/2014/main" id="{311E90DB-4900-D32A-B164-1E7EEE7C1661}"/>
              </a:ext>
            </a:extLst>
          </p:cNvPr>
          <p:cNvSpPr/>
          <p:nvPr/>
        </p:nvSpPr>
        <p:spPr>
          <a:xfrm>
            <a:off x="31423" y="2535382"/>
            <a:ext cx="500063" cy="500063"/>
          </a:xfrm>
          <a:prstGeom prst="roundRect">
            <a:avLst>
              <a:gd name="adj" fmla="val 18671"/>
            </a:avLst>
          </a:prstGeom>
          <a:solidFill>
            <a:srgbClr val="E1E1EA"/>
          </a:solidFill>
          <a:ln w="7620">
            <a:solidFill>
              <a:srgbClr val="C7C7D0"/>
            </a:solidFill>
            <a:prstDash val="solid"/>
          </a:ln>
        </p:spPr>
      </p:sp>
      <p:sp>
        <p:nvSpPr>
          <p:cNvPr id="5" name="Text 2">
            <a:extLst>
              <a:ext uri="{FF2B5EF4-FFF2-40B4-BE49-F238E27FC236}">
                <a16:creationId xmlns:a16="http://schemas.microsoft.com/office/drawing/2014/main" id="{6DF9097F-EAFC-2E89-CEBE-1105BA92C3EC}"/>
              </a:ext>
            </a:extLst>
          </p:cNvPr>
          <p:cNvSpPr/>
          <p:nvPr/>
        </p:nvSpPr>
        <p:spPr>
          <a:xfrm>
            <a:off x="210017" y="2618607"/>
            <a:ext cx="142756" cy="333494"/>
          </a:xfrm>
          <a:prstGeom prst="rect">
            <a:avLst/>
          </a:prstGeom>
          <a:noFill/>
          <a:ln/>
        </p:spPr>
        <p:txBody>
          <a:bodyPr wrap="none" lIns="0" tIns="0" rIns="0" bIns="0" rtlCol="0" anchor="t"/>
          <a:lstStyle/>
          <a:p>
            <a:pPr marL="0" indent="0" algn="ctr">
              <a:lnSpc>
                <a:spcPts val="2600"/>
              </a:lnSpc>
              <a:buNone/>
            </a:pPr>
            <a:r>
              <a:rPr lang="en-US" sz="2600" dirty="0">
                <a:solidFill>
                  <a:srgbClr val="3C3939"/>
                </a:solidFill>
                <a:latin typeface="Raleway" pitchFamily="34" charset="0"/>
                <a:ea typeface="Raleway" pitchFamily="34" charset="-122"/>
                <a:cs typeface="Raleway" pitchFamily="34" charset="-120"/>
              </a:rPr>
              <a:t>1</a:t>
            </a:r>
            <a:endParaRPr lang="en-US" sz="2600" dirty="0"/>
          </a:p>
        </p:txBody>
      </p:sp>
      <p:sp>
        <p:nvSpPr>
          <p:cNvPr id="7" name="Text 3">
            <a:extLst>
              <a:ext uri="{FF2B5EF4-FFF2-40B4-BE49-F238E27FC236}">
                <a16:creationId xmlns:a16="http://schemas.microsoft.com/office/drawing/2014/main" id="{B6D5A160-1545-6FC6-70FB-017D96681497}"/>
              </a:ext>
            </a:extLst>
          </p:cNvPr>
          <p:cNvSpPr/>
          <p:nvPr/>
        </p:nvSpPr>
        <p:spPr>
          <a:xfrm>
            <a:off x="876172" y="2545767"/>
            <a:ext cx="2778681" cy="347305"/>
          </a:xfrm>
          <a:prstGeom prst="rect">
            <a:avLst/>
          </a:prstGeom>
          <a:noFill/>
          <a:ln/>
        </p:spPr>
        <p:txBody>
          <a:bodyPr wrap="none" lIns="0" tIns="0" rIns="0" bIns="0" rtlCol="0" anchor="t"/>
          <a:lstStyle/>
          <a:p>
            <a:pPr marL="0" indent="0">
              <a:lnSpc>
                <a:spcPts val="2700"/>
              </a:lnSpc>
              <a:buNone/>
            </a:pPr>
            <a:r>
              <a:rPr lang="en-US" dirty="0">
                <a:solidFill>
                  <a:srgbClr val="3C3939"/>
                </a:solidFill>
                <a:latin typeface="Raleway" pitchFamily="34" charset="0"/>
                <a:ea typeface="Raleway" pitchFamily="34" charset="-122"/>
                <a:cs typeface="Raleway" pitchFamily="34" charset="-120"/>
              </a:rPr>
              <a:t>Direct Market Access</a:t>
            </a:r>
            <a:endParaRPr lang="en-US" dirty="0"/>
          </a:p>
        </p:txBody>
      </p:sp>
      <p:sp>
        <p:nvSpPr>
          <p:cNvPr id="8" name="Text 4">
            <a:extLst>
              <a:ext uri="{FF2B5EF4-FFF2-40B4-BE49-F238E27FC236}">
                <a16:creationId xmlns:a16="http://schemas.microsoft.com/office/drawing/2014/main" id="{50F28335-C18B-5DFA-89DE-A2F40C5D74DC}"/>
              </a:ext>
            </a:extLst>
          </p:cNvPr>
          <p:cNvSpPr/>
          <p:nvPr/>
        </p:nvSpPr>
        <p:spPr>
          <a:xfrm>
            <a:off x="753777" y="3016036"/>
            <a:ext cx="2599024" cy="3232363"/>
          </a:xfrm>
          <a:prstGeom prst="rect">
            <a:avLst/>
          </a:prstGeom>
          <a:noFill/>
          <a:ln/>
        </p:spPr>
        <p:txBody>
          <a:bodyPr wrap="square" lIns="0" tIns="0" rIns="0" bIns="0" rtlCol="0" anchor="t"/>
          <a:lstStyle/>
          <a:p>
            <a:pPr marL="0" indent="0">
              <a:lnSpc>
                <a:spcPts val="2800"/>
              </a:lnSpc>
              <a:buNone/>
            </a:pPr>
            <a:r>
              <a:rPr lang="en-US" dirty="0">
                <a:solidFill>
                  <a:srgbClr val="3C3939"/>
                </a:solidFill>
                <a:latin typeface="Roboto" pitchFamily="34" charset="0"/>
                <a:ea typeface="Roboto" pitchFamily="34" charset="-122"/>
                <a:cs typeface="Roboto" pitchFamily="34" charset="-120"/>
              </a:rPr>
              <a:t>Digital platforms allow artisans to bypass middlemen and connect directly with consumers, as emphasized by Prahalad and Hart (2002).</a:t>
            </a:r>
            <a:endParaRPr lang="en-US" dirty="0"/>
          </a:p>
        </p:txBody>
      </p:sp>
      <p:sp>
        <p:nvSpPr>
          <p:cNvPr id="9" name="Shape 5">
            <a:extLst>
              <a:ext uri="{FF2B5EF4-FFF2-40B4-BE49-F238E27FC236}">
                <a16:creationId xmlns:a16="http://schemas.microsoft.com/office/drawing/2014/main" id="{D531CF37-0FA0-1199-C5FF-86BB67A5D586}"/>
              </a:ext>
            </a:extLst>
          </p:cNvPr>
          <p:cNvSpPr/>
          <p:nvPr/>
        </p:nvSpPr>
        <p:spPr>
          <a:xfrm>
            <a:off x="4443505" y="2495128"/>
            <a:ext cx="500063" cy="500063"/>
          </a:xfrm>
          <a:prstGeom prst="roundRect">
            <a:avLst>
              <a:gd name="adj" fmla="val 18671"/>
            </a:avLst>
          </a:prstGeom>
          <a:solidFill>
            <a:srgbClr val="E1E1EA"/>
          </a:solidFill>
          <a:ln w="7620">
            <a:solidFill>
              <a:srgbClr val="C7C7D0"/>
            </a:solidFill>
            <a:prstDash val="solid"/>
          </a:ln>
        </p:spPr>
      </p:sp>
      <p:sp>
        <p:nvSpPr>
          <p:cNvPr id="10" name="Text 6">
            <a:extLst>
              <a:ext uri="{FF2B5EF4-FFF2-40B4-BE49-F238E27FC236}">
                <a16:creationId xmlns:a16="http://schemas.microsoft.com/office/drawing/2014/main" id="{6054A568-8749-6ED1-685F-E8C57D40C6B6}"/>
              </a:ext>
            </a:extLst>
          </p:cNvPr>
          <p:cNvSpPr/>
          <p:nvPr/>
        </p:nvSpPr>
        <p:spPr>
          <a:xfrm>
            <a:off x="4626760" y="2618607"/>
            <a:ext cx="173712" cy="333494"/>
          </a:xfrm>
          <a:prstGeom prst="rect">
            <a:avLst/>
          </a:prstGeom>
          <a:noFill/>
          <a:ln/>
        </p:spPr>
        <p:txBody>
          <a:bodyPr wrap="none" lIns="0" tIns="0" rIns="0" bIns="0" rtlCol="0" anchor="t"/>
          <a:lstStyle/>
          <a:p>
            <a:pPr marL="0" indent="0" algn="ctr">
              <a:lnSpc>
                <a:spcPts val="2600"/>
              </a:lnSpc>
              <a:buNone/>
            </a:pPr>
            <a:r>
              <a:rPr lang="en-US" sz="2600" dirty="0">
                <a:solidFill>
                  <a:srgbClr val="3C3939"/>
                </a:solidFill>
                <a:latin typeface="Raleway" pitchFamily="34" charset="0"/>
                <a:ea typeface="Raleway" pitchFamily="34" charset="-122"/>
                <a:cs typeface="Raleway" pitchFamily="34" charset="-120"/>
              </a:rPr>
              <a:t>2</a:t>
            </a:r>
            <a:endParaRPr lang="en-US" sz="2600" dirty="0"/>
          </a:p>
        </p:txBody>
      </p:sp>
      <p:sp>
        <p:nvSpPr>
          <p:cNvPr id="11" name="Text 7">
            <a:extLst>
              <a:ext uri="{FF2B5EF4-FFF2-40B4-BE49-F238E27FC236}">
                <a16:creationId xmlns:a16="http://schemas.microsoft.com/office/drawing/2014/main" id="{0658FE03-15BA-C25D-CA37-14AEAD1B015B}"/>
              </a:ext>
            </a:extLst>
          </p:cNvPr>
          <p:cNvSpPr/>
          <p:nvPr/>
        </p:nvSpPr>
        <p:spPr>
          <a:xfrm>
            <a:off x="5185996" y="2535382"/>
            <a:ext cx="2778681" cy="347305"/>
          </a:xfrm>
          <a:prstGeom prst="rect">
            <a:avLst/>
          </a:prstGeom>
          <a:noFill/>
          <a:ln/>
        </p:spPr>
        <p:txBody>
          <a:bodyPr wrap="none" lIns="0" tIns="0" rIns="0" bIns="0" rtlCol="0" anchor="t"/>
          <a:lstStyle/>
          <a:p>
            <a:pPr marL="0" indent="0">
              <a:lnSpc>
                <a:spcPts val="2700"/>
              </a:lnSpc>
              <a:buNone/>
            </a:pPr>
            <a:r>
              <a:rPr lang="en-US" dirty="0">
                <a:solidFill>
                  <a:srgbClr val="3C3939"/>
                </a:solidFill>
                <a:latin typeface="Raleway" pitchFamily="34" charset="0"/>
                <a:ea typeface="Raleway" pitchFamily="34" charset="-122"/>
                <a:cs typeface="Raleway" pitchFamily="34" charset="-120"/>
              </a:rPr>
              <a:t>Fair Compensation</a:t>
            </a:r>
            <a:endParaRPr lang="en-US" dirty="0"/>
          </a:p>
        </p:txBody>
      </p:sp>
      <p:sp>
        <p:nvSpPr>
          <p:cNvPr id="12" name="Text 8">
            <a:extLst>
              <a:ext uri="{FF2B5EF4-FFF2-40B4-BE49-F238E27FC236}">
                <a16:creationId xmlns:a16="http://schemas.microsoft.com/office/drawing/2014/main" id="{9BDDE226-3A8F-992F-CD5D-B30A7751ED0A}"/>
              </a:ext>
            </a:extLst>
          </p:cNvPr>
          <p:cNvSpPr/>
          <p:nvPr/>
        </p:nvSpPr>
        <p:spPr>
          <a:xfrm>
            <a:off x="5185997" y="3016037"/>
            <a:ext cx="2268984" cy="2394163"/>
          </a:xfrm>
          <a:prstGeom prst="rect">
            <a:avLst/>
          </a:prstGeom>
          <a:noFill/>
          <a:ln/>
        </p:spPr>
        <p:txBody>
          <a:bodyPr wrap="square" lIns="0" tIns="0" rIns="0" bIns="0" rtlCol="0" anchor="t"/>
          <a:lstStyle/>
          <a:p>
            <a:pPr marL="0" indent="0">
              <a:lnSpc>
                <a:spcPts val="2800"/>
              </a:lnSpc>
              <a:buNone/>
            </a:pPr>
            <a:r>
              <a:rPr lang="en-US" dirty="0">
                <a:solidFill>
                  <a:srgbClr val="3C3939"/>
                </a:solidFill>
                <a:latin typeface="Roboto" pitchFamily="34" charset="0"/>
                <a:ea typeface="Roboto" pitchFamily="34" charset="-122"/>
                <a:cs typeface="Roboto" pitchFamily="34" charset="-120"/>
              </a:rPr>
              <a:t>Artisans can set fair prices for their work, improving their livelihoods and fostering economic stability, as highlighted by Kshetri (2018).</a:t>
            </a:r>
            <a:endParaRPr lang="en-US" dirty="0"/>
          </a:p>
        </p:txBody>
      </p:sp>
      <p:sp>
        <p:nvSpPr>
          <p:cNvPr id="13" name="Shape 9">
            <a:extLst>
              <a:ext uri="{FF2B5EF4-FFF2-40B4-BE49-F238E27FC236}">
                <a16:creationId xmlns:a16="http://schemas.microsoft.com/office/drawing/2014/main" id="{FB1D300C-BADA-9870-715A-2EC26B757713}"/>
              </a:ext>
            </a:extLst>
          </p:cNvPr>
          <p:cNvSpPr/>
          <p:nvPr/>
        </p:nvSpPr>
        <p:spPr>
          <a:xfrm>
            <a:off x="8895865" y="2535382"/>
            <a:ext cx="500063" cy="500063"/>
          </a:xfrm>
          <a:prstGeom prst="roundRect">
            <a:avLst>
              <a:gd name="adj" fmla="val 18671"/>
            </a:avLst>
          </a:prstGeom>
          <a:solidFill>
            <a:srgbClr val="E1E1EA"/>
          </a:solidFill>
          <a:ln w="7620">
            <a:solidFill>
              <a:srgbClr val="C7C7D0"/>
            </a:solidFill>
            <a:prstDash val="solid"/>
          </a:ln>
        </p:spPr>
      </p:sp>
      <p:sp>
        <p:nvSpPr>
          <p:cNvPr id="14" name="Text 10">
            <a:extLst>
              <a:ext uri="{FF2B5EF4-FFF2-40B4-BE49-F238E27FC236}">
                <a16:creationId xmlns:a16="http://schemas.microsoft.com/office/drawing/2014/main" id="{0CECF673-003E-D55F-21A9-324E4838E0AF}"/>
              </a:ext>
            </a:extLst>
          </p:cNvPr>
          <p:cNvSpPr/>
          <p:nvPr/>
        </p:nvSpPr>
        <p:spPr>
          <a:xfrm>
            <a:off x="9056837" y="2618607"/>
            <a:ext cx="178118" cy="333494"/>
          </a:xfrm>
          <a:prstGeom prst="rect">
            <a:avLst/>
          </a:prstGeom>
          <a:noFill/>
          <a:ln/>
        </p:spPr>
        <p:txBody>
          <a:bodyPr wrap="none" lIns="0" tIns="0" rIns="0" bIns="0" rtlCol="0" anchor="t"/>
          <a:lstStyle/>
          <a:p>
            <a:pPr marL="0" indent="0" algn="ctr">
              <a:lnSpc>
                <a:spcPts val="2600"/>
              </a:lnSpc>
              <a:buNone/>
            </a:pPr>
            <a:r>
              <a:rPr lang="en-US" sz="2600" dirty="0">
                <a:solidFill>
                  <a:srgbClr val="3C3939"/>
                </a:solidFill>
                <a:latin typeface="Raleway" pitchFamily="34" charset="0"/>
                <a:ea typeface="Raleway" pitchFamily="34" charset="-122"/>
                <a:cs typeface="Raleway" pitchFamily="34" charset="-120"/>
              </a:rPr>
              <a:t>3</a:t>
            </a:r>
            <a:endParaRPr lang="en-US" sz="2600" dirty="0"/>
          </a:p>
        </p:txBody>
      </p:sp>
      <p:sp>
        <p:nvSpPr>
          <p:cNvPr id="15" name="Text 11">
            <a:extLst>
              <a:ext uri="{FF2B5EF4-FFF2-40B4-BE49-F238E27FC236}">
                <a16:creationId xmlns:a16="http://schemas.microsoft.com/office/drawing/2014/main" id="{F0CD2303-6476-339F-E691-147371ECE349}"/>
              </a:ext>
            </a:extLst>
          </p:cNvPr>
          <p:cNvSpPr/>
          <p:nvPr/>
        </p:nvSpPr>
        <p:spPr>
          <a:xfrm>
            <a:off x="9618217" y="2535382"/>
            <a:ext cx="2778681" cy="347305"/>
          </a:xfrm>
          <a:prstGeom prst="rect">
            <a:avLst/>
          </a:prstGeom>
          <a:noFill/>
          <a:ln/>
        </p:spPr>
        <p:txBody>
          <a:bodyPr wrap="none" lIns="0" tIns="0" rIns="0" bIns="0" rtlCol="0" anchor="t"/>
          <a:lstStyle/>
          <a:p>
            <a:pPr marL="0" indent="0">
              <a:lnSpc>
                <a:spcPts val="2700"/>
              </a:lnSpc>
              <a:buNone/>
            </a:pPr>
            <a:r>
              <a:rPr lang="en-US" dirty="0">
                <a:solidFill>
                  <a:srgbClr val="3C3939"/>
                </a:solidFill>
                <a:latin typeface="Raleway" pitchFamily="34" charset="0"/>
                <a:ea typeface="Raleway" pitchFamily="34" charset="-122"/>
                <a:cs typeface="Raleway" pitchFamily="34" charset="-120"/>
              </a:rPr>
              <a:t>Global Market Reach</a:t>
            </a:r>
            <a:endParaRPr lang="en-US" dirty="0"/>
          </a:p>
        </p:txBody>
      </p:sp>
      <p:sp>
        <p:nvSpPr>
          <p:cNvPr id="16" name="Text 12">
            <a:extLst>
              <a:ext uri="{FF2B5EF4-FFF2-40B4-BE49-F238E27FC236}">
                <a16:creationId xmlns:a16="http://schemas.microsoft.com/office/drawing/2014/main" id="{C6796816-A173-AF9C-2761-86B0C7040818}"/>
              </a:ext>
            </a:extLst>
          </p:cNvPr>
          <p:cNvSpPr/>
          <p:nvPr/>
        </p:nvSpPr>
        <p:spPr>
          <a:xfrm>
            <a:off x="9618217" y="3016036"/>
            <a:ext cx="2268983" cy="1936963"/>
          </a:xfrm>
          <a:prstGeom prst="rect">
            <a:avLst/>
          </a:prstGeom>
          <a:noFill/>
          <a:ln/>
        </p:spPr>
        <p:txBody>
          <a:bodyPr wrap="square" lIns="0" tIns="0" rIns="0" bIns="0" rtlCol="0" anchor="t"/>
          <a:lstStyle/>
          <a:p>
            <a:pPr marL="0" indent="0">
              <a:lnSpc>
                <a:spcPts val="2800"/>
              </a:lnSpc>
              <a:buNone/>
            </a:pPr>
            <a:r>
              <a:rPr lang="en-US" dirty="0">
                <a:solidFill>
                  <a:srgbClr val="3C3939"/>
                </a:solidFill>
                <a:latin typeface="Roboto" pitchFamily="34" charset="0"/>
                <a:ea typeface="Roboto" pitchFamily="34" charset="-122"/>
                <a:cs typeface="Roboto" pitchFamily="34" charset="-120"/>
              </a:rPr>
              <a:t>Digital platforms offer artisans an opportunity to showcase their work on a global stage, increasing their visibility and demand, according to UNCTAD (2017).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96D058-558B-648E-698E-9383BB9459DB}"/>
              </a:ext>
            </a:extLst>
          </p:cNvPr>
          <p:cNvSpPr txBox="1"/>
          <p:nvPr/>
        </p:nvSpPr>
        <p:spPr>
          <a:xfrm>
            <a:off x="762000" y="702193"/>
            <a:ext cx="10131426" cy="692497"/>
          </a:xfrm>
          <a:prstGeom prst="rect">
            <a:avLst/>
          </a:prstGeom>
          <a:noFill/>
        </p:spPr>
        <p:txBody>
          <a:bodyPr wrap="square">
            <a:spAutoFit/>
          </a:bodyPr>
          <a:lstStyle/>
          <a:p>
            <a:r>
              <a:rPr lang="en-US" sz="2000" dirty="0">
                <a:solidFill>
                  <a:srgbClr val="1B1B27"/>
                </a:solidFill>
                <a:latin typeface="Raleway" pitchFamily="34" charset="0"/>
                <a:ea typeface="Raleway" pitchFamily="34" charset="-122"/>
                <a:cs typeface="Raleway" pitchFamily="34" charset="-120"/>
              </a:rPr>
              <a:t>Preserving Cultural Heritage: Balancing Tradition and Innovation</a:t>
            </a:r>
            <a:endParaRPr lang="en-US" sz="2000" dirty="0"/>
          </a:p>
          <a:p>
            <a:endParaRPr lang="en-US" sz="1900" dirty="0">
              <a:latin typeface="Times New Roman" panose="02020603050405020304" pitchFamily="18" charset="0"/>
              <a:cs typeface="Times New Roman" panose="02020603050405020304" pitchFamily="18" charset="0"/>
            </a:endParaRPr>
          </a:p>
        </p:txBody>
      </p:sp>
      <p:sp>
        <p:nvSpPr>
          <p:cNvPr id="2" name="Shape 1">
            <a:extLst>
              <a:ext uri="{FF2B5EF4-FFF2-40B4-BE49-F238E27FC236}">
                <a16:creationId xmlns:a16="http://schemas.microsoft.com/office/drawing/2014/main" id="{09D78CB0-6441-11F6-EEBB-5B3F9D78BDD0}"/>
              </a:ext>
            </a:extLst>
          </p:cNvPr>
          <p:cNvSpPr/>
          <p:nvPr/>
        </p:nvSpPr>
        <p:spPr>
          <a:xfrm>
            <a:off x="914400" y="1719606"/>
            <a:ext cx="3664863" cy="3136702"/>
          </a:xfrm>
          <a:prstGeom prst="roundRect">
            <a:avLst>
              <a:gd name="adj" fmla="val 3037"/>
            </a:avLst>
          </a:prstGeom>
          <a:solidFill>
            <a:srgbClr val="E1E1EA"/>
          </a:solidFill>
          <a:ln w="7620">
            <a:solidFill>
              <a:srgbClr val="C7C7D0"/>
            </a:solidFill>
            <a:prstDash val="solid"/>
          </a:ln>
        </p:spPr>
      </p:sp>
      <p:sp>
        <p:nvSpPr>
          <p:cNvPr id="3" name="Shape 1">
            <a:extLst>
              <a:ext uri="{FF2B5EF4-FFF2-40B4-BE49-F238E27FC236}">
                <a16:creationId xmlns:a16="http://schemas.microsoft.com/office/drawing/2014/main" id="{268F018F-79F5-BD7C-55B6-EFFE874DA327}"/>
              </a:ext>
            </a:extLst>
          </p:cNvPr>
          <p:cNvSpPr/>
          <p:nvPr/>
        </p:nvSpPr>
        <p:spPr>
          <a:xfrm>
            <a:off x="7086600" y="1740816"/>
            <a:ext cx="3664863" cy="3136702"/>
          </a:xfrm>
          <a:prstGeom prst="roundRect">
            <a:avLst>
              <a:gd name="adj" fmla="val 3037"/>
            </a:avLst>
          </a:prstGeom>
          <a:solidFill>
            <a:srgbClr val="E1E1EA"/>
          </a:solidFill>
          <a:ln w="7620">
            <a:solidFill>
              <a:srgbClr val="C7C7D0"/>
            </a:solidFill>
            <a:prstDash val="solid"/>
          </a:ln>
        </p:spPr>
      </p:sp>
      <p:pic>
        <p:nvPicPr>
          <p:cNvPr id="7" name="Picture 6">
            <a:extLst>
              <a:ext uri="{FF2B5EF4-FFF2-40B4-BE49-F238E27FC236}">
                <a16:creationId xmlns:a16="http://schemas.microsoft.com/office/drawing/2014/main" id="{DC22CBA4-3768-3471-4BAA-16EA22DE238C}"/>
              </a:ext>
            </a:extLst>
          </p:cNvPr>
          <p:cNvPicPr>
            <a:picLocks noChangeAspect="1"/>
          </p:cNvPicPr>
          <p:nvPr/>
        </p:nvPicPr>
        <p:blipFill>
          <a:blip r:embed="rId2"/>
          <a:stretch>
            <a:fillRect/>
          </a:stretch>
        </p:blipFill>
        <p:spPr>
          <a:xfrm>
            <a:off x="1143000" y="1714107"/>
            <a:ext cx="2999492" cy="591363"/>
          </a:xfrm>
          <a:prstGeom prst="rect">
            <a:avLst/>
          </a:prstGeom>
        </p:spPr>
      </p:pic>
      <p:pic>
        <p:nvPicPr>
          <p:cNvPr id="11" name="Picture 10">
            <a:extLst>
              <a:ext uri="{FF2B5EF4-FFF2-40B4-BE49-F238E27FC236}">
                <a16:creationId xmlns:a16="http://schemas.microsoft.com/office/drawing/2014/main" id="{F749AA63-1BB8-F7DA-517F-B8B88C324C74}"/>
              </a:ext>
            </a:extLst>
          </p:cNvPr>
          <p:cNvPicPr>
            <a:picLocks noChangeAspect="1"/>
          </p:cNvPicPr>
          <p:nvPr/>
        </p:nvPicPr>
        <p:blipFill>
          <a:blip r:embed="rId3"/>
          <a:stretch>
            <a:fillRect/>
          </a:stretch>
        </p:blipFill>
        <p:spPr>
          <a:xfrm>
            <a:off x="7440623" y="1740816"/>
            <a:ext cx="2956816" cy="591363"/>
          </a:xfrm>
          <a:prstGeom prst="rect">
            <a:avLst/>
          </a:prstGeom>
        </p:spPr>
      </p:pic>
      <p:sp>
        <p:nvSpPr>
          <p:cNvPr id="14" name="TextBox 13">
            <a:extLst>
              <a:ext uri="{FF2B5EF4-FFF2-40B4-BE49-F238E27FC236}">
                <a16:creationId xmlns:a16="http://schemas.microsoft.com/office/drawing/2014/main" id="{71639F52-FC4A-B194-34A6-12052BC5F491}"/>
              </a:ext>
            </a:extLst>
          </p:cNvPr>
          <p:cNvSpPr txBox="1"/>
          <p:nvPr/>
        </p:nvSpPr>
        <p:spPr>
          <a:xfrm>
            <a:off x="7559185" y="2268628"/>
            <a:ext cx="2819400" cy="2585323"/>
          </a:xfrm>
          <a:prstGeom prst="rect">
            <a:avLst/>
          </a:prstGeom>
          <a:noFill/>
        </p:spPr>
        <p:txBody>
          <a:bodyPr wrap="square" rtlCol="0">
            <a:spAutoFit/>
          </a:bodyPr>
          <a:lstStyle/>
          <a:p>
            <a:r>
              <a:rPr lang="en-US" sz="1800" dirty="0">
                <a:solidFill>
                  <a:srgbClr val="3C3939"/>
                </a:solidFill>
                <a:latin typeface="Roboto" pitchFamily="34" charset="0"/>
                <a:ea typeface="Roboto" pitchFamily="34" charset="-122"/>
                <a:cs typeface="Roboto" pitchFamily="34" charset="-120"/>
              </a:rPr>
              <a:t>Digital literacy and limited technological infrastructure pose challenges for artisans in adopting these platforms effectively, as identified by Khanna and Pal (2019).</a:t>
            </a:r>
            <a:endParaRPr lang="en-US" sz="1800" dirty="0"/>
          </a:p>
          <a:p>
            <a:endParaRPr lang="en-IN" dirty="0"/>
          </a:p>
        </p:txBody>
      </p:sp>
      <p:sp>
        <p:nvSpPr>
          <p:cNvPr id="15" name="TextBox 14">
            <a:extLst>
              <a:ext uri="{FF2B5EF4-FFF2-40B4-BE49-F238E27FC236}">
                <a16:creationId xmlns:a16="http://schemas.microsoft.com/office/drawing/2014/main" id="{E16CAF34-6AD8-A689-E4B5-3F80DCAD31D0}"/>
              </a:ext>
            </a:extLst>
          </p:cNvPr>
          <p:cNvSpPr txBox="1"/>
          <p:nvPr/>
        </p:nvSpPr>
        <p:spPr>
          <a:xfrm>
            <a:off x="1295400" y="2332179"/>
            <a:ext cx="2847092" cy="2308324"/>
          </a:xfrm>
          <a:prstGeom prst="rect">
            <a:avLst/>
          </a:prstGeom>
          <a:noFill/>
        </p:spPr>
        <p:txBody>
          <a:bodyPr wrap="square" rtlCol="0">
            <a:spAutoFit/>
          </a:bodyPr>
          <a:lstStyle/>
          <a:p>
            <a:r>
              <a:rPr lang="en-US" sz="1800" dirty="0">
                <a:solidFill>
                  <a:srgbClr val="3C3939"/>
                </a:solidFill>
                <a:latin typeface="Roboto" pitchFamily="34" charset="0"/>
                <a:ea typeface="Roboto" pitchFamily="34" charset="-122"/>
                <a:cs typeface="Roboto" pitchFamily="34" charset="-120"/>
              </a:rPr>
              <a:t>Digital platforms can help preserve traditional crafts by increasing their visibility and relevance in the modern world, as proposed by Anderson &amp; Gale (1992).</a:t>
            </a:r>
            <a:endParaRPr lang="en-US" sz="1800" dirty="0"/>
          </a:p>
          <a:p>
            <a:endParaRPr lang="en-IN" dirty="0"/>
          </a:p>
        </p:txBody>
      </p:sp>
    </p:spTree>
    <p:extLst>
      <p:ext uri="{BB962C8B-B14F-4D97-AF65-F5344CB8AC3E}">
        <p14:creationId xmlns:p14="http://schemas.microsoft.com/office/powerpoint/2010/main" val="349258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0" dirty="0"/>
              <a:t>Research</a:t>
            </a:r>
            <a:r>
              <a:rPr spc="-200" dirty="0"/>
              <a:t> </a:t>
            </a:r>
            <a:r>
              <a:rPr dirty="0"/>
              <a:t>Gaps</a:t>
            </a:r>
            <a:r>
              <a:rPr spc="-175" dirty="0"/>
              <a:t> </a:t>
            </a:r>
            <a:r>
              <a:rPr spc="-20" dirty="0"/>
              <a:t>Identified</a:t>
            </a:r>
          </a:p>
        </p:txBody>
      </p:sp>
      <p:pic>
        <p:nvPicPr>
          <p:cNvPr id="3" name="Picture 2">
            <a:extLst>
              <a:ext uri="{FF2B5EF4-FFF2-40B4-BE49-F238E27FC236}">
                <a16:creationId xmlns:a16="http://schemas.microsoft.com/office/drawing/2014/main" id="{B14E89BE-9B99-0B34-2E80-EF3C22E47963}"/>
              </a:ext>
            </a:extLst>
          </p:cNvPr>
          <p:cNvPicPr>
            <a:picLocks noChangeAspect="1"/>
          </p:cNvPicPr>
          <p:nvPr/>
        </p:nvPicPr>
        <p:blipFill>
          <a:blip r:embed="rId2"/>
          <a:stretch>
            <a:fillRect/>
          </a:stretch>
        </p:blipFill>
        <p:spPr>
          <a:xfrm>
            <a:off x="8280399" y="0"/>
            <a:ext cx="3911601" cy="5867400"/>
          </a:xfrm>
          <a:prstGeom prst="rect">
            <a:avLst/>
          </a:prstGeom>
        </p:spPr>
      </p:pic>
      <p:sp>
        <p:nvSpPr>
          <p:cNvPr id="5" name="Shape 1">
            <a:extLst>
              <a:ext uri="{FF2B5EF4-FFF2-40B4-BE49-F238E27FC236}">
                <a16:creationId xmlns:a16="http://schemas.microsoft.com/office/drawing/2014/main" id="{6CC1C4B6-8C79-B628-554C-DDA4A8B8DFD3}"/>
              </a:ext>
            </a:extLst>
          </p:cNvPr>
          <p:cNvSpPr/>
          <p:nvPr/>
        </p:nvSpPr>
        <p:spPr>
          <a:xfrm>
            <a:off x="310158" y="1857382"/>
            <a:ext cx="419814" cy="419814"/>
          </a:xfrm>
          <a:prstGeom prst="roundRect">
            <a:avLst>
              <a:gd name="adj" fmla="val 6668"/>
            </a:avLst>
          </a:prstGeom>
          <a:solidFill>
            <a:srgbClr val="F9F7F7"/>
          </a:solidFill>
          <a:ln/>
        </p:spPr>
        <p:txBody>
          <a:bodyPr/>
          <a:lstStyle/>
          <a:p>
            <a:endParaRPr lang="en-IN"/>
          </a:p>
        </p:txBody>
      </p:sp>
      <p:sp>
        <p:nvSpPr>
          <p:cNvPr id="6" name="Text 2">
            <a:extLst>
              <a:ext uri="{FF2B5EF4-FFF2-40B4-BE49-F238E27FC236}">
                <a16:creationId xmlns:a16="http://schemas.microsoft.com/office/drawing/2014/main" id="{8CBD24E7-1CA8-C01C-3F05-5E45C056D5D8}"/>
              </a:ext>
            </a:extLst>
          </p:cNvPr>
          <p:cNvSpPr/>
          <p:nvPr/>
        </p:nvSpPr>
        <p:spPr>
          <a:xfrm>
            <a:off x="457200" y="1927271"/>
            <a:ext cx="125730" cy="27991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200"/>
              </a:lnSpc>
              <a:buNone/>
            </a:pPr>
            <a:r>
              <a:rPr lang="en-US" sz="2200" dirty="0">
                <a:solidFill>
                  <a:srgbClr val="504C49"/>
                </a:solidFill>
                <a:latin typeface="Platypi Medium" pitchFamily="34" charset="0"/>
                <a:ea typeface="Platypi Medium" pitchFamily="34" charset="-122"/>
                <a:cs typeface="Platypi Medium" pitchFamily="34" charset="-120"/>
              </a:rPr>
              <a:t>1</a:t>
            </a:r>
            <a:endParaRPr lang="en-US" sz="2200" dirty="0"/>
          </a:p>
        </p:txBody>
      </p:sp>
      <p:sp>
        <p:nvSpPr>
          <p:cNvPr id="7" name="Text 3">
            <a:extLst>
              <a:ext uri="{FF2B5EF4-FFF2-40B4-BE49-F238E27FC236}">
                <a16:creationId xmlns:a16="http://schemas.microsoft.com/office/drawing/2014/main" id="{FEB40ED3-A9B3-A056-6280-14031FB5063F}"/>
              </a:ext>
            </a:extLst>
          </p:cNvPr>
          <p:cNvSpPr/>
          <p:nvPr/>
        </p:nvSpPr>
        <p:spPr>
          <a:xfrm>
            <a:off x="916543" y="1857382"/>
            <a:ext cx="3219212" cy="58293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800" dirty="0">
                <a:solidFill>
                  <a:srgbClr val="504C49"/>
                </a:solidFill>
                <a:latin typeface="Platypi Medium" pitchFamily="34" charset="0"/>
                <a:ea typeface="Platypi Medium" pitchFamily="34" charset="-122"/>
                <a:cs typeface="Platypi Medium" pitchFamily="34" charset="-120"/>
              </a:rPr>
              <a:t>Digital Literacy &amp; Technology Adoption </a:t>
            </a:r>
            <a:endParaRPr lang="en-US" sz="1800" dirty="0"/>
          </a:p>
        </p:txBody>
      </p:sp>
      <p:sp>
        <p:nvSpPr>
          <p:cNvPr id="8" name="Text 4">
            <a:extLst>
              <a:ext uri="{FF2B5EF4-FFF2-40B4-BE49-F238E27FC236}">
                <a16:creationId xmlns:a16="http://schemas.microsoft.com/office/drawing/2014/main" id="{1E48008B-E7C1-CA5A-9910-DD68803CE0F9}"/>
              </a:ext>
            </a:extLst>
          </p:cNvPr>
          <p:cNvSpPr/>
          <p:nvPr/>
        </p:nvSpPr>
        <p:spPr>
          <a:xfrm>
            <a:off x="916543" y="2552230"/>
            <a:ext cx="3219212" cy="2090261"/>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350"/>
              </a:lnSpc>
              <a:buNone/>
            </a:pPr>
            <a:r>
              <a:rPr lang="en-US" sz="1450" dirty="0">
                <a:solidFill>
                  <a:srgbClr val="504C49"/>
                </a:solidFill>
                <a:latin typeface="Source Serif Pro" pitchFamily="34" charset="0"/>
                <a:ea typeface="Source Serif Pro" pitchFamily="34" charset="-122"/>
                <a:cs typeface="Source Serif Pro" pitchFamily="34" charset="-120"/>
              </a:rPr>
              <a:t>Many artisans lack the digital skills necessary to effectively utilize online platforms, creating a significant barrier to participation in the digital marketplace. There is a need for targeted digital literacy programs to bridge this gap.</a:t>
            </a:r>
            <a:endParaRPr lang="en-US" sz="1450" dirty="0"/>
          </a:p>
        </p:txBody>
      </p:sp>
      <p:sp>
        <p:nvSpPr>
          <p:cNvPr id="9" name="Text 6">
            <a:extLst>
              <a:ext uri="{FF2B5EF4-FFF2-40B4-BE49-F238E27FC236}">
                <a16:creationId xmlns:a16="http://schemas.microsoft.com/office/drawing/2014/main" id="{65CCA795-153B-662B-2065-1DF514CD5B86}"/>
              </a:ext>
            </a:extLst>
          </p:cNvPr>
          <p:cNvSpPr/>
          <p:nvPr/>
        </p:nvSpPr>
        <p:spPr>
          <a:xfrm>
            <a:off x="4427180" y="1945935"/>
            <a:ext cx="180856" cy="27991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200"/>
              </a:lnSpc>
              <a:buNone/>
            </a:pPr>
            <a:r>
              <a:rPr lang="en-US" sz="2200" dirty="0">
                <a:solidFill>
                  <a:srgbClr val="504C49"/>
                </a:solidFill>
                <a:latin typeface="Platypi Medium" pitchFamily="34" charset="0"/>
                <a:ea typeface="Platypi Medium" pitchFamily="34" charset="-122"/>
                <a:cs typeface="Platypi Medium" pitchFamily="34" charset="-120"/>
              </a:rPr>
              <a:t>2</a:t>
            </a:r>
            <a:endParaRPr lang="en-US" sz="2200" dirty="0"/>
          </a:p>
        </p:txBody>
      </p:sp>
      <p:sp>
        <p:nvSpPr>
          <p:cNvPr id="10" name="Text 7">
            <a:extLst>
              <a:ext uri="{FF2B5EF4-FFF2-40B4-BE49-F238E27FC236}">
                <a16:creationId xmlns:a16="http://schemas.microsoft.com/office/drawing/2014/main" id="{BBCB8BBA-6621-E87E-C494-0B9199F44A24}"/>
              </a:ext>
            </a:extLst>
          </p:cNvPr>
          <p:cNvSpPr/>
          <p:nvPr/>
        </p:nvSpPr>
        <p:spPr>
          <a:xfrm>
            <a:off x="4914145" y="1876046"/>
            <a:ext cx="3219212" cy="58293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800" dirty="0">
                <a:solidFill>
                  <a:srgbClr val="504C49"/>
                </a:solidFill>
                <a:latin typeface="Platypi Medium" pitchFamily="34" charset="0"/>
                <a:ea typeface="Platypi Medium" pitchFamily="34" charset="-122"/>
                <a:cs typeface="Platypi Medium" pitchFamily="34" charset="-120"/>
              </a:rPr>
              <a:t>Secure Payment Systems &amp; Logistics Solutions </a:t>
            </a:r>
            <a:endParaRPr lang="en-US" sz="1800" dirty="0"/>
          </a:p>
        </p:txBody>
      </p:sp>
      <p:sp>
        <p:nvSpPr>
          <p:cNvPr id="11" name="Text 8">
            <a:extLst>
              <a:ext uri="{FF2B5EF4-FFF2-40B4-BE49-F238E27FC236}">
                <a16:creationId xmlns:a16="http://schemas.microsoft.com/office/drawing/2014/main" id="{80F50165-99D0-1301-385E-42C330AD355E}"/>
              </a:ext>
            </a:extLst>
          </p:cNvPr>
          <p:cNvSpPr/>
          <p:nvPr/>
        </p:nvSpPr>
        <p:spPr>
          <a:xfrm>
            <a:off x="4914145" y="2570894"/>
            <a:ext cx="3219212" cy="149304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350"/>
              </a:lnSpc>
              <a:buNone/>
            </a:pPr>
            <a:r>
              <a:rPr lang="en-US" sz="1450" dirty="0">
                <a:solidFill>
                  <a:srgbClr val="504C49"/>
                </a:solidFill>
                <a:latin typeface="Source Serif Pro" pitchFamily="34" charset="0"/>
                <a:ea typeface="Source Serif Pro" pitchFamily="34" charset="-122"/>
                <a:cs typeface="Source Serif Pro" pitchFamily="34" charset="-120"/>
              </a:rPr>
              <a:t>The development of secure and flexible payment systems that cater to the specific needs of small-scale artisans, along with efficient logistics solutions, remains a research priority.</a:t>
            </a:r>
            <a:endParaRPr lang="en-US" sz="1450" dirty="0"/>
          </a:p>
        </p:txBody>
      </p:sp>
      <p:pic>
        <p:nvPicPr>
          <p:cNvPr id="12" name="Image 2" descr="preencoded.png">
            <a:extLst>
              <a:ext uri="{FF2B5EF4-FFF2-40B4-BE49-F238E27FC236}">
                <a16:creationId xmlns:a16="http://schemas.microsoft.com/office/drawing/2014/main" id="{46257923-0BD2-99F2-784F-82D6B1CE7D89}"/>
              </a:ext>
            </a:extLst>
          </p:cNvPr>
          <p:cNvPicPr>
            <a:picLocks noChangeAspect="1"/>
          </p:cNvPicPr>
          <p:nvPr/>
        </p:nvPicPr>
        <p:blipFill>
          <a:blip r:embed="rId3"/>
          <a:stretch>
            <a:fillRect/>
          </a:stretch>
        </p:blipFill>
        <p:spPr>
          <a:xfrm>
            <a:off x="6934200" y="2083459"/>
            <a:ext cx="531138" cy="531138"/>
          </a:xfrm>
          <a:prstGeom prst="rect">
            <a:avLst/>
          </a:prstGeom>
        </p:spPr>
      </p:pic>
      <p:pic>
        <p:nvPicPr>
          <p:cNvPr id="13" name="Image 1" descr="preencoded.png">
            <a:extLst>
              <a:ext uri="{FF2B5EF4-FFF2-40B4-BE49-F238E27FC236}">
                <a16:creationId xmlns:a16="http://schemas.microsoft.com/office/drawing/2014/main" id="{F1121EA9-2238-2D1E-CFCC-AAE933B8A182}"/>
              </a:ext>
            </a:extLst>
          </p:cNvPr>
          <p:cNvPicPr>
            <a:picLocks noChangeAspect="1"/>
          </p:cNvPicPr>
          <p:nvPr/>
        </p:nvPicPr>
        <p:blipFill>
          <a:blip r:embed="rId4"/>
          <a:stretch>
            <a:fillRect/>
          </a:stretch>
        </p:blipFill>
        <p:spPr>
          <a:xfrm>
            <a:off x="2627849" y="2021092"/>
            <a:ext cx="531138" cy="5311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0">
            <a:extLst>
              <a:ext uri="{FF2B5EF4-FFF2-40B4-BE49-F238E27FC236}">
                <a16:creationId xmlns:a16="http://schemas.microsoft.com/office/drawing/2014/main" id="{306BBAF5-F483-2F71-2D5B-220B5B437AAD}"/>
              </a:ext>
            </a:extLst>
          </p:cNvPr>
          <p:cNvSpPr/>
          <p:nvPr/>
        </p:nvSpPr>
        <p:spPr>
          <a:xfrm>
            <a:off x="491284" y="2950335"/>
            <a:ext cx="174665" cy="27991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200"/>
              </a:lnSpc>
              <a:buNone/>
            </a:pPr>
            <a:r>
              <a:rPr lang="en-US" sz="2200" dirty="0">
                <a:solidFill>
                  <a:srgbClr val="504C49"/>
                </a:solidFill>
                <a:latin typeface="Platypi Medium" pitchFamily="34" charset="0"/>
                <a:ea typeface="Platypi Medium" pitchFamily="34" charset="-122"/>
                <a:cs typeface="Platypi Medium" pitchFamily="34" charset="-120"/>
              </a:rPr>
              <a:t>3</a:t>
            </a:r>
            <a:endParaRPr lang="en-US" sz="2200" dirty="0"/>
          </a:p>
        </p:txBody>
      </p:sp>
      <p:sp>
        <p:nvSpPr>
          <p:cNvPr id="3" name="Text 11">
            <a:extLst>
              <a:ext uri="{FF2B5EF4-FFF2-40B4-BE49-F238E27FC236}">
                <a16:creationId xmlns:a16="http://schemas.microsoft.com/office/drawing/2014/main" id="{5AE0EB96-14BF-2006-3A4B-1F7D3820EDE4}"/>
              </a:ext>
            </a:extLst>
          </p:cNvPr>
          <p:cNvSpPr/>
          <p:nvPr/>
        </p:nvSpPr>
        <p:spPr>
          <a:xfrm>
            <a:off x="725181" y="2919415"/>
            <a:ext cx="5902047" cy="29146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800" dirty="0">
                <a:solidFill>
                  <a:srgbClr val="504C49"/>
                </a:solidFill>
                <a:latin typeface="Platypi Medium" pitchFamily="34" charset="0"/>
                <a:ea typeface="Platypi Medium" pitchFamily="34" charset="-122"/>
                <a:cs typeface="Platypi Medium" pitchFamily="34" charset="-120"/>
              </a:rPr>
              <a:t>Cultural Heritage Preservation &amp; Market Expansion</a:t>
            </a:r>
            <a:endParaRPr lang="en-US" sz="1800" dirty="0"/>
          </a:p>
        </p:txBody>
      </p:sp>
      <p:sp>
        <p:nvSpPr>
          <p:cNvPr id="5" name="Text 12">
            <a:extLst>
              <a:ext uri="{FF2B5EF4-FFF2-40B4-BE49-F238E27FC236}">
                <a16:creationId xmlns:a16="http://schemas.microsoft.com/office/drawing/2014/main" id="{443A1E7A-19CE-D6DE-B950-F2954B578682}"/>
              </a:ext>
            </a:extLst>
          </p:cNvPr>
          <p:cNvSpPr/>
          <p:nvPr/>
        </p:nvSpPr>
        <p:spPr>
          <a:xfrm>
            <a:off x="765328" y="3310890"/>
            <a:ext cx="7231261" cy="89582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350"/>
              </a:lnSpc>
              <a:buNone/>
            </a:pPr>
            <a:r>
              <a:rPr lang="en-US" sz="1450" dirty="0">
                <a:solidFill>
                  <a:srgbClr val="504C49"/>
                </a:solidFill>
                <a:latin typeface="Source Serif Pro" pitchFamily="34" charset="0"/>
                <a:ea typeface="Source Serif Pro" pitchFamily="34" charset="-122"/>
                <a:cs typeface="Source Serif Pro" pitchFamily="34" charset="-120"/>
              </a:rPr>
              <a:t>Balancing the preservation of traditional crafts with the need to meet modern market demands requires further research to ensure that artisans can succeed in the global marketplace without compromising their cultural heritage.</a:t>
            </a:r>
            <a:endParaRPr lang="en-US" sz="1450" dirty="0"/>
          </a:p>
        </p:txBody>
      </p:sp>
      <p:pic>
        <p:nvPicPr>
          <p:cNvPr id="6" name="Picture 5">
            <a:extLst>
              <a:ext uri="{FF2B5EF4-FFF2-40B4-BE49-F238E27FC236}">
                <a16:creationId xmlns:a16="http://schemas.microsoft.com/office/drawing/2014/main" id="{16A20174-49A5-CE3A-3993-C47574976D72}"/>
              </a:ext>
            </a:extLst>
          </p:cNvPr>
          <p:cNvPicPr>
            <a:picLocks noChangeAspect="1"/>
          </p:cNvPicPr>
          <p:nvPr/>
        </p:nvPicPr>
        <p:blipFill>
          <a:blip r:embed="rId2"/>
          <a:stretch>
            <a:fillRect/>
          </a:stretch>
        </p:blipFill>
        <p:spPr>
          <a:xfrm>
            <a:off x="8002874" y="0"/>
            <a:ext cx="4189126" cy="5900671"/>
          </a:xfrm>
          <a:prstGeom prst="rect">
            <a:avLst/>
          </a:prstGeom>
        </p:spPr>
      </p:pic>
      <p:pic>
        <p:nvPicPr>
          <p:cNvPr id="7" name="Image 3" descr="preencoded.png">
            <a:extLst>
              <a:ext uri="{FF2B5EF4-FFF2-40B4-BE49-F238E27FC236}">
                <a16:creationId xmlns:a16="http://schemas.microsoft.com/office/drawing/2014/main" id="{70BE8698-992E-064A-0834-BCE0667EACE0}"/>
              </a:ext>
            </a:extLst>
          </p:cNvPr>
          <p:cNvPicPr>
            <a:picLocks noChangeAspect="1"/>
          </p:cNvPicPr>
          <p:nvPr/>
        </p:nvPicPr>
        <p:blipFill>
          <a:blip r:embed="rId3"/>
          <a:stretch>
            <a:fillRect/>
          </a:stretch>
        </p:blipFill>
        <p:spPr>
          <a:xfrm>
            <a:off x="5560307" y="2652355"/>
            <a:ext cx="531138" cy="531138"/>
          </a:xfrm>
          <a:prstGeom prst="rect">
            <a:avLst/>
          </a:prstGeom>
        </p:spPr>
      </p:pic>
      <p:sp>
        <p:nvSpPr>
          <p:cNvPr id="8" name="Text 5">
            <a:extLst>
              <a:ext uri="{FF2B5EF4-FFF2-40B4-BE49-F238E27FC236}">
                <a16:creationId xmlns:a16="http://schemas.microsoft.com/office/drawing/2014/main" id="{21026CFF-5FDA-A6FA-D4DF-4A8BA0FC9465}"/>
              </a:ext>
            </a:extLst>
          </p:cNvPr>
          <p:cNvSpPr/>
          <p:nvPr/>
        </p:nvSpPr>
        <p:spPr>
          <a:xfrm>
            <a:off x="2552669" y="3426857"/>
            <a:ext cx="3538776" cy="331946"/>
          </a:xfrm>
          <a:prstGeom prst="rect">
            <a:avLst/>
          </a:prstGeom>
          <a:noFill/>
          <a:ln/>
        </p:spPr>
        <p:txBody>
          <a:bodyPr wrap="none" lIns="0" tIns="0" rIns="0" bIns="0" rtlCol="0" anchor="t"/>
          <a:lstStyle/>
          <a:p>
            <a:pPr marL="0" indent="0" algn="l">
              <a:lnSpc>
                <a:spcPts val="2600"/>
              </a:lnSpc>
              <a:buNone/>
            </a:pPr>
            <a:endParaRPr lang="en-US" sz="2050" dirty="0"/>
          </a:p>
        </p:txBody>
      </p:sp>
      <p:sp>
        <p:nvSpPr>
          <p:cNvPr id="9" name="Text 6">
            <a:extLst>
              <a:ext uri="{FF2B5EF4-FFF2-40B4-BE49-F238E27FC236}">
                <a16:creationId xmlns:a16="http://schemas.microsoft.com/office/drawing/2014/main" id="{227C8CFE-9AB0-127B-1F68-33AAEAA48DE6}"/>
              </a:ext>
            </a:extLst>
          </p:cNvPr>
          <p:cNvSpPr/>
          <p:nvPr/>
        </p:nvSpPr>
        <p:spPr>
          <a:xfrm>
            <a:off x="2552669" y="3886200"/>
            <a:ext cx="3669149" cy="1019413"/>
          </a:xfrm>
          <a:prstGeom prst="rect">
            <a:avLst/>
          </a:prstGeom>
          <a:noFill/>
          <a:ln/>
        </p:spPr>
        <p:txBody>
          <a:bodyPr wrap="square" lIns="0" tIns="0" rIns="0" bIns="0" rtlCol="0" anchor="t"/>
          <a:lstStyle/>
          <a:p>
            <a:pPr marL="0" indent="0" algn="l">
              <a:lnSpc>
                <a:spcPts val="2650"/>
              </a:lnSpc>
              <a:buNone/>
            </a:pPr>
            <a:r>
              <a:rPr lang="en-US" sz="1650" dirty="0">
                <a:solidFill>
                  <a:srgbClr val="3C3939"/>
                </a:solidFill>
                <a:latin typeface="Roboto" pitchFamily="34" charset="0"/>
                <a:ea typeface="Roboto" pitchFamily="34" charset="-122"/>
                <a:cs typeface="Roboto" pitchFamily="34" charset="-120"/>
              </a:rPr>
              <a:t>.</a:t>
            </a:r>
            <a:endParaRPr lang="en-US" sz="1650" dirty="0"/>
          </a:p>
        </p:txBody>
      </p:sp>
    </p:spTree>
    <p:extLst>
      <p:ext uri="{BB962C8B-B14F-4D97-AF65-F5344CB8AC3E}">
        <p14:creationId xmlns:p14="http://schemas.microsoft.com/office/powerpoint/2010/main" val="148556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45" dirty="0"/>
              <a:t>Proposed</a:t>
            </a:r>
            <a:r>
              <a:rPr spc="-200" dirty="0"/>
              <a:t> </a:t>
            </a:r>
            <a:r>
              <a:rPr spc="-35" dirty="0"/>
              <a:t>Methodology</a:t>
            </a:r>
          </a:p>
        </p:txBody>
      </p:sp>
      <p:sp>
        <p:nvSpPr>
          <p:cNvPr id="3" name="Shape 2">
            <a:extLst>
              <a:ext uri="{FF2B5EF4-FFF2-40B4-BE49-F238E27FC236}">
                <a16:creationId xmlns:a16="http://schemas.microsoft.com/office/drawing/2014/main" id="{49F172BD-D4C0-092A-A178-BACA390E0039}"/>
              </a:ext>
            </a:extLst>
          </p:cNvPr>
          <p:cNvSpPr/>
          <p:nvPr/>
        </p:nvSpPr>
        <p:spPr>
          <a:xfrm>
            <a:off x="909876" y="1575977"/>
            <a:ext cx="771644" cy="30480"/>
          </a:xfrm>
          <a:prstGeom prst="roundRect">
            <a:avLst>
              <a:gd name="adj" fmla="val 303837"/>
            </a:avLst>
          </a:prstGeom>
          <a:solidFill>
            <a:srgbClr val="C7C7D0"/>
          </a:solidFill>
          <a:ln/>
        </p:spPr>
      </p:sp>
      <p:sp>
        <p:nvSpPr>
          <p:cNvPr id="5" name="Shape 3">
            <a:extLst>
              <a:ext uri="{FF2B5EF4-FFF2-40B4-BE49-F238E27FC236}">
                <a16:creationId xmlns:a16="http://schemas.microsoft.com/office/drawing/2014/main" id="{504893A5-C6AA-6A42-8908-4D050617366A}"/>
              </a:ext>
            </a:extLst>
          </p:cNvPr>
          <p:cNvSpPr/>
          <p:nvPr/>
        </p:nvSpPr>
        <p:spPr>
          <a:xfrm>
            <a:off x="444341" y="1343209"/>
            <a:ext cx="496014" cy="496014"/>
          </a:xfrm>
          <a:prstGeom prst="roundRect">
            <a:avLst>
              <a:gd name="adj" fmla="val 18671"/>
            </a:avLst>
          </a:prstGeom>
          <a:solidFill>
            <a:srgbClr val="E1E1EA"/>
          </a:solidFill>
          <a:ln w="7620">
            <a:solidFill>
              <a:srgbClr val="C7C7D0"/>
            </a:solidFill>
            <a:prstDash val="solid"/>
          </a:ln>
        </p:spPr>
      </p:sp>
      <p:sp>
        <p:nvSpPr>
          <p:cNvPr id="7" name="Text 4">
            <a:extLst>
              <a:ext uri="{FF2B5EF4-FFF2-40B4-BE49-F238E27FC236}">
                <a16:creationId xmlns:a16="http://schemas.microsoft.com/office/drawing/2014/main" id="{D32559B5-8C0D-9541-8094-90CDA371DDE6}"/>
              </a:ext>
            </a:extLst>
          </p:cNvPr>
          <p:cNvSpPr/>
          <p:nvPr/>
        </p:nvSpPr>
        <p:spPr>
          <a:xfrm>
            <a:off x="621506" y="1425839"/>
            <a:ext cx="141565" cy="330756"/>
          </a:xfrm>
          <a:prstGeom prst="rect">
            <a:avLst/>
          </a:prstGeom>
          <a:noFill/>
          <a:ln/>
        </p:spPr>
        <p:txBody>
          <a:bodyPr wrap="none" lIns="0" tIns="0" rIns="0" bIns="0" rtlCol="0" anchor="t"/>
          <a:lstStyle/>
          <a:p>
            <a:pPr marL="0" indent="0" algn="ctr">
              <a:lnSpc>
                <a:spcPts val="2600"/>
              </a:lnSpc>
              <a:buNone/>
            </a:pPr>
            <a:r>
              <a:rPr lang="en-US" sz="1500" dirty="0">
                <a:solidFill>
                  <a:srgbClr val="3C3939"/>
                </a:solidFill>
                <a:latin typeface="Raleway" pitchFamily="34" charset="0"/>
                <a:ea typeface="Raleway" pitchFamily="34" charset="-122"/>
                <a:cs typeface="Raleway" pitchFamily="34" charset="-120"/>
              </a:rPr>
              <a:t>1</a:t>
            </a:r>
            <a:endParaRPr lang="en-US" sz="1500" dirty="0"/>
          </a:p>
        </p:txBody>
      </p:sp>
      <p:sp>
        <p:nvSpPr>
          <p:cNvPr id="8" name="Text 5">
            <a:extLst>
              <a:ext uri="{FF2B5EF4-FFF2-40B4-BE49-F238E27FC236}">
                <a16:creationId xmlns:a16="http://schemas.microsoft.com/office/drawing/2014/main" id="{9484B997-8186-3507-4875-C2E764BE4C69}"/>
              </a:ext>
            </a:extLst>
          </p:cNvPr>
          <p:cNvSpPr/>
          <p:nvPr/>
        </p:nvSpPr>
        <p:spPr>
          <a:xfrm>
            <a:off x="1905000" y="1315587"/>
            <a:ext cx="2939772" cy="344448"/>
          </a:xfrm>
          <a:prstGeom prst="rect">
            <a:avLst/>
          </a:prstGeom>
          <a:noFill/>
          <a:ln/>
        </p:spPr>
        <p:txBody>
          <a:bodyPr wrap="none" lIns="0" tIns="0" rIns="0" bIns="0" rtlCol="0" anchor="t"/>
          <a:lstStyle/>
          <a:p>
            <a:pPr marL="0" indent="0" algn="l">
              <a:lnSpc>
                <a:spcPts val="2700"/>
              </a:lnSpc>
              <a:buNone/>
            </a:pPr>
            <a:r>
              <a:rPr lang="en-US" sz="1500" dirty="0">
                <a:solidFill>
                  <a:srgbClr val="3C3939"/>
                </a:solidFill>
                <a:latin typeface="Raleway" pitchFamily="34" charset="0"/>
                <a:ea typeface="Raleway" pitchFamily="34" charset="-122"/>
                <a:cs typeface="Raleway" pitchFamily="34" charset="-120"/>
              </a:rPr>
              <a:t>Digital Literacy Training</a:t>
            </a:r>
            <a:endParaRPr lang="en-US" sz="1500" dirty="0"/>
          </a:p>
        </p:txBody>
      </p:sp>
      <p:sp>
        <p:nvSpPr>
          <p:cNvPr id="9" name="Text 6">
            <a:extLst>
              <a:ext uri="{FF2B5EF4-FFF2-40B4-BE49-F238E27FC236}">
                <a16:creationId xmlns:a16="http://schemas.microsoft.com/office/drawing/2014/main" id="{B54CA79B-7A59-D7FC-A795-793A061F2695}"/>
              </a:ext>
            </a:extLst>
          </p:cNvPr>
          <p:cNvSpPr/>
          <p:nvPr/>
        </p:nvSpPr>
        <p:spPr>
          <a:xfrm>
            <a:off x="1905000" y="1792313"/>
            <a:ext cx="6057424" cy="705564"/>
          </a:xfrm>
          <a:prstGeom prst="rect">
            <a:avLst/>
          </a:prstGeom>
          <a:noFill/>
          <a:ln/>
        </p:spPr>
        <p:txBody>
          <a:bodyPr wrap="square" lIns="0" tIns="0" rIns="0" bIns="0" rtlCol="0" anchor="t"/>
          <a:lstStyle/>
          <a:p>
            <a:pPr marL="0" indent="0" algn="l">
              <a:lnSpc>
                <a:spcPts val="2750"/>
              </a:lnSpc>
              <a:buNone/>
            </a:pPr>
            <a:r>
              <a:rPr lang="en-US" sz="1500" dirty="0">
                <a:solidFill>
                  <a:srgbClr val="3C3939"/>
                </a:solidFill>
                <a:latin typeface="Roboto" pitchFamily="34" charset="0"/>
                <a:ea typeface="Roboto" pitchFamily="34" charset="-122"/>
                <a:cs typeface="Roboto" pitchFamily="34" charset="-120"/>
              </a:rPr>
              <a:t>Workshops and tutorials to enhance digital skills for platform use.</a:t>
            </a:r>
            <a:endParaRPr lang="en-US" sz="1500" dirty="0"/>
          </a:p>
        </p:txBody>
      </p:sp>
      <p:sp>
        <p:nvSpPr>
          <p:cNvPr id="10" name="Shape 7">
            <a:extLst>
              <a:ext uri="{FF2B5EF4-FFF2-40B4-BE49-F238E27FC236}">
                <a16:creationId xmlns:a16="http://schemas.microsoft.com/office/drawing/2014/main" id="{DDA0A3D1-6D03-6ECE-46AA-F1DA47902D42}"/>
              </a:ext>
            </a:extLst>
          </p:cNvPr>
          <p:cNvSpPr/>
          <p:nvPr/>
        </p:nvSpPr>
        <p:spPr>
          <a:xfrm>
            <a:off x="909876" y="3419421"/>
            <a:ext cx="771644" cy="30480"/>
          </a:xfrm>
          <a:prstGeom prst="roundRect">
            <a:avLst>
              <a:gd name="adj" fmla="val 303837"/>
            </a:avLst>
          </a:prstGeom>
          <a:solidFill>
            <a:srgbClr val="C7C7D0"/>
          </a:solidFill>
          <a:ln/>
        </p:spPr>
      </p:sp>
      <p:sp>
        <p:nvSpPr>
          <p:cNvPr id="11" name="Shape 8">
            <a:extLst>
              <a:ext uri="{FF2B5EF4-FFF2-40B4-BE49-F238E27FC236}">
                <a16:creationId xmlns:a16="http://schemas.microsoft.com/office/drawing/2014/main" id="{DFA9C61C-C628-3E27-7F3F-D99E01C0F662}"/>
              </a:ext>
            </a:extLst>
          </p:cNvPr>
          <p:cNvSpPr/>
          <p:nvPr/>
        </p:nvSpPr>
        <p:spPr>
          <a:xfrm>
            <a:off x="444341" y="3186654"/>
            <a:ext cx="496014" cy="496014"/>
          </a:xfrm>
          <a:prstGeom prst="roundRect">
            <a:avLst>
              <a:gd name="adj" fmla="val 18671"/>
            </a:avLst>
          </a:prstGeom>
          <a:solidFill>
            <a:srgbClr val="E1E1EA"/>
          </a:solidFill>
          <a:ln w="7620">
            <a:solidFill>
              <a:srgbClr val="C7C7D0"/>
            </a:solidFill>
            <a:prstDash val="solid"/>
          </a:ln>
        </p:spPr>
      </p:sp>
      <p:sp>
        <p:nvSpPr>
          <p:cNvPr id="12" name="Text 9">
            <a:extLst>
              <a:ext uri="{FF2B5EF4-FFF2-40B4-BE49-F238E27FC236}">
                <a16:creationId xmlns:a16="http://schemas.microsoft.com/office/drawing/2014/main" id="{AE279BB3-6706-8E8E-A427-0E0DAFBB9E9F}"/>
              </a:ext>
            </a:extLst>
          </p:cNvPr>
          <p:cNvSpPr/>
          <p:nvPr/>
        </p:nvSpPr>
        <p:spPr>
          <a:xfrm>
            <a:off x="606147" y="3269283"/>
            <a:ext cx="172283" cy="330756"/>
          </a:xfrm>
          <a:prstGeom prst="rect">
            <a:avLst/>
          </a:prstGeom>
          <a:noFill/>
          <a:ln/>
        </p:spPr>
        <p:txBody>
          <a:bodyPr wrap="none" lIns="0" tIns="0" rIns="0" bIns="0" rtlCol="0" anchor="t"/>
          <a:lstStyle/>
          <a:p>
            <a:pPr marL="0" indent="0" algn="ctr">
              <a:lnSpc>
                <a:spcPts val="2600"/>
              </a:lnSpc>
              <a:buNone/>
            </a:pPr>
            <a:r>
              <a:rPr lang="en-US" sz="1500" dirty="0">
                <a:solidFill>
                  <a:srgbClr val="3C3939"/>
                </a:solidFill>
                <a:latin typeface="Raleway" pitchFamily="34" charset="0"/>
                <a:ea typeface="Raleway" pitchFamily="34" charset="-122"/>
                <a:cs typeface="Raleway" pitchFamily="34" charset="-120"/>
              </a:rPr>
              <a:t>2</a:t>
            </a:r>
            <a:endParaRPr lang="en-US" sz="1500" dirty="0"/>
          </a:p>
        </p:txBody>
      </p:sp>
      <p:sp>
        <p:nvSpPr>
          <p:cNvPr id="13" name="Text 10">
            <a:extLst>
              <a:ext uri="{FF2B5EF4-FFF2-40B4-BE49-F238E27FC236}">
                <a16:creationId xmlns:a16="http://schemas.microsoft.com/office/drawing/2014/main" id="{F3930084-F0C3-FF33-CA2C-3BF5B51EF0E9}"/>
              </a:ext>
            </a:extLst>
          </p:cNvPr>
          <p:cNvSpPr/>
          <p:nvPr/>
        </p:nvSpPr>
        <p:spPr>
          <a:xfrm>
            <a:off x="1905000" y="3159032"/>
            <a:ext cx="2892028" cy="344448"/>
          </a:xfrm>
          <a:prstGeom prst="rect">
            <a:avLst/>
          </a:prstGeom>
          <a:noFill/>
          <a:ln/>
        </p:spPr>
        <p:txBody>
          <a:bodyPr wrap="none" lIns="0" tIns="0" rIns="0" bIns="0" rtlCol="0" anchor="t"/>
          <a:lstStyle/>
          <a:p>
            <a:pPr marL="0" indent="0" algn="l">
              <a:lnSpc>
                <a:spcPts val="2700"/>
              </a:lnSpc>
              <a:buNone/>
            </a:pPr>
            <a:r>
              <a:rPr lang="en-US" sz="1500" dirty="0">
                <a:solidFill>
                  <a:srgbClr val="3C3939"/>
                </a:solidFill>
                <a:latin typeface="Raleway" pitchFamily="34" charset="0"/>
                <a:ea typeface="Raleway" pitchFamily="34" charset="-122"/>
                <a:cs typeface="Raleway" pitchFamily="34" charset="-120"/>
              </a:rPr>
              <a:t>Platform Development</a:t>
            </a:r>
            <a:endParaRPr lang="en-US" sz="1500" dirty="0"/>
          </a:p>
        </p:txBody>
      </p:sp>
      <p:sp>
        <p:nvSpPr>
          <p:cNvPr id="14" name="Text 11">
            <a:extLst>
              <a:ext uri="{FF2B5EF4-FFF2-40B4-BE49-F238E27FC236}">
                <a16:creationId xmlns:a16="http://schemas.microsoft.com/office/drawing/2014/main" id="{F81C298E-8FE9-0CC4-D98A-74C38E6AEDB8}"/>
              </a:ext>
            </a:extLst>
          </p:cNvPr>
          <p:cNvSpPr/>
          <p:nvPr/>
        </p:nvSpPr>
        <p:spPr>
          <a:xfrm>
            <a:off x="1905000" y="3635758"/>
            <a:ext cx="6057424" cy="705564"/>
          </a:xfrm>
          <a:prstGeom prst="rect">
            <a:avLst/>
          </a:prstGeom>
          <a:noFill/>
          <a:ln/>
        </p:spPr>
        <p:txBody>
          <a:bodyPr wrap="square" lIns="0" tIns="0" rIns="0" bIns="0" rtlCol="0" anchor="t"/>
          <a:lstStyle/>
          <a:p>
            <a:pPr marL="0" indent="0" algn="l">
              <a:lnSpc>
                <a:spcPts val="2750"/>
              </a:lnSpc>
              <a:buNone/>
            </a:pPr>
            <a:r>
              <a:rPr lang="en-US" sz="1500" dirty="0">
                <a:solidFill>
                  <a:srgbClr val="3C3939"/>
                </a:solidFill>
                <a:latin typeface="Roboto" pitchFamily="34" charset="0"/>
                <a:ea typeface="Roboto" pitchFamily="34" charset="-122"/>
                <a:cs typeface="Roboto" pitchFamily="34" charset="-120"/>
              </a:rPr>
              <a:t>User-friendly platform for product listings, order management, and direct consumer interaction.</a:t>
            </a:r>
            <a:endParaRPr lang="en-US" sz="1500" dirty="0"/>
          </a:p>
        </p:txBody>
      </p:sp>
      <p:sp>
        <p:nvSpPr>
          <p:cNvPr id="15" name="Shape 12">
            <a:extLst>
              <a:ext uri="{FF2B5EF4-FFF2-40B4-BE49-F238E27FC236}">
                <a16:creationId xmlns:a16="http://schemas.microsoft.com/office/drawing/2014/main" id="{9DB9F4E2-C5A2-E9CF-72B9-8C412FE16CF8}"/>
              </a:ext>
            </a:extLst>
          </p:cNvPr>
          <p:cNvSpPr/>
          <p:nvPr/>
        </p:nvSpPr>
        <p:spPr>
          <a:xfrm>
            <a:off x="909876" y="5262866"/>
            <a:ext cx="771644" cy="30480"/>
          </a:xfrm>
          <a:prstGeom prst="roundRect">
            <a:avLst>
              <a:gd name="adj" fmla="val 303837"/>
            </a:avLst>
          </a:prstGeom>
          <a:solidFill>
            <a:srgbClr val="C7C7D0"/>
          </a:solidFill>
          <a:ln/>
        </p:spPr>
      </p:sp>
      <p:sp>
        <p:nvSpPr>
          <p:cNvPr id="16" name="Shape 13">
            <a:extLst>
              <a:ext uri="{FF2B5EF4-FFF2-40B4-BE49-F238E27FC236}">
                <a16:creationId xmlns:a16="http://schemas.microsoft.com/office/drawing/2014/main" id="{46765573-F34D-FC3E-E72B-5DC46B3137DA}"/>
              </a:ext>
            </a:extLst>
          </p:cNvPr>
          <p:cNvSpPr/>
          <p:nvPr/>
        </p:nvSpPr>
        <p:spPr>
          <a:xfrm>
            <a:off x="444341" y="5030099"/>
            <a:ext cx="496014" cy="496014"/>
          </a:xfrm>
          <a:prstGeom prst="roundRect">
            <a:avLst>
              <a:gd name="adj" fmla="val 18671"/>
            </a:avLst>
          </a:prstGeom>
          <a:solidFill>
            <a:srgbClr val="E1E1EA"/>
          </a:solidFill>
          <a:ln w="7620">
            <a:solidFill>
              <a:srgbClr val="C7C7D0"/>
            </a:solidFill>
            <a:prstDash val="solid"/>
          </a:ln>
        </p:spPr>
      </p:sp>
      <p:sp>
        <p:nvSpPr>
          <p:cNvPr id="17" name="Text 14">
            <a:extLst>
              <a:ext uri="{FF2B5EF4-FFF2-40B4-BE49-F238E27FC236}">
                <a16:creationId xmlns:a16="http://schemas.microsoft.com/office/drawing/2014/main" id="{FDBAEB20-6F0B-C9F9-2175-740C3B7B51BA}"/>
              </a:ext>
            </a:extLst>
          </p:cNvPr>
          <p:cNvSpPr/>
          <p:nvPr/>
        </p:nvSpPr>
        <p:spPr>
          <a:xfrm>
            <a:off x="604004" y="5112728"/>
            <a:ext cx="176570" cy="330756"/>
          </a:xfrm>
          <a:prstGeom prst="rect">
            <a:avLst/>
          </a:prstGeom>
          <a:noFill/>
          <a:ln/>
        </p:spPr>
        <p:txBody>
          <a:bodyPr wrap="none" lIns="0" tIns="0" rIns="0" bIns="0" rtlCol="0" anchor="t"/>
          <a:lstStyle/>
          <a:p>
            <a:pPr marL="0" indent="0" algn="ctr">
              <a:lnSpc>
                <a:spcPts val="2600"/>
              </a:lnSpc>
              <a:buNone/>
            </a:pPr>
            <a:r>
              <a:rPr lang="en-US" sz="1500" dirty="0">
                <a:solidFill>
                  <a:srgbClr val="3C3939"/>
                </a:solidFill>
                <a:latin typeface="Raleway" pitchFamily="34" charset="0"/>
                <a:ea typeface="Raleway" pitchFamily="34" charset="-122"/>
                <a:cs typeface="Raleway" pitchFamily="34" charset="-120"/>
              </a:rPr>
              <a:t>3</a:t>
            </a:r>
            <a:endParaRPr lang="en-US" sz="1500" dirty="0"/>
          </a:p>
        </p:txBody>
      </p:sp>
      <p:sp>
        <p:nvSpPr>
          <p:cNvPr id="18" name="Text 15">
            <a:extLst>
              <a:ext uri="{FF2B5EF4-FFF2-40B4-BE49-F238E27FC236}">
                <a16:creationId xmlns:a16="http://schemas.microsoft.com/office/drawing/2014/main" id="{E44A7A28-E7C0-821A-827D-D8A6F99F0DEC}"/>
              </a:ext>
            </a:extLst>
          </p:cNvPr>
          <p:cNvSpPr/>
          <p:nvPr/>
        </p:nvSpPr>
        <p:spPr>
          <a:xfrm>
            <a:off x="1905000" y="5002476"/>
            <a:ext cx="4119443" cy="344448"/>
          </a:xfrm>
          <a:prstGeom prst="rect">
            <a:avLst/>
          </a:prstGeom>
          <a:noFill/>
          <a:ln/>
        </p:spPr>
        <p:txBody>
          <a:bodyPr wrap="none" lIns="0" tIns="0" rIns="0" bIns="0" rtlCol="0" anchor="t"/>
          <a:lstStyle/>
          <a:p>
            <a:pPr marL="0" indent="0" algn="l">
              <a:lnSpc>
                <a:spcPts val="2700"/>
              </a:lnSpc>
              <a:buNone/>
            </a:pPr>
            <a:r>
              <a:rPr lang="en-US" sz="1500" dirty="0">
                <a:solidFill>
                  <a:srgbClr val="3C3939"/>
                </a:solidFill>
                <a:latin typeface="Raleway" pitchFamily="34" charset="0"/>
                <a:ea typeface="Raleway" pitchFamily="34" charset="-122"/>
                <a:cs typeface="Raleway" pitchFamily="34" charset="-120"/>
              </a:rPr>
              <a:t>Government Support Integration</a:t>
            </a:r>
            <a:endParaRPr lang="en-US" sz="1500" dirty="0"/>
          </a:p>
        </p:txBody>
      </p:sp>
      <p:sp>
        <p:nvSpPr>
          <p:cNvPr id="19" name="Text 16">
            <a:extLst>
              <a:ext uri="{FF2B5EF4-FFF2-40B4-BE49-F238E27FC236}">
                <a16:creationId xmlns:a16="http://schemas.microsoft.com/office/drawing/2014/main" id="{4E204D2B-71FB-F914-6541-2296A5304978}"/>
              </a:ext>
            </a:extLst>
          </p:cNvPr>
          <p:cNvSpPr/>
          <p:nvPr/>
        </p:nvSpPr>
        <p:spPr>
          <a:xfrm>
            <a:off x="1905000" y="5479203"/>
            <a:ext cx="6172200" cy="705564"/>
          </a:xfrm>
          <a:prstGeom prst="rect">
            <a:avLst/>
          </a:prstGeom>
          <a:noFill/>
          <a:ln/>
        </p:spPr>
        <p:txBody>
          <a:bodyPr wrap="square" lIns="0" tIns="0" rIns="0" bIns="0" rtlCol="0" anchor="t"/>
          <a:lstStyle/>
          <a:p>
            <a:pPr marL="0" indent="0" algn="l">
              <a:lnSpc>
                <a:spcPts val="2750"/>
              </a:lnSpc>
              <a:buNone/>
            </a:pPr>
            <a:r>
              <a:rPr lang="en-US" sz="1500" dirty="0">
                <a:solidFill>
                  <a:srgbClr val="3C3939"/>
                </a:solidFill>
                <a:latin typeface="Roboto" pitchFamily="34" charset="0"/>
                <a:ea typeface="Roboto" pitchFamily="34" charset="-122"/>
                <a:cs typeface="Roboto" pitchFamily="34" charset="-120"/>
              </a:rPr>
              <a:t>Incorporate government programs and events for recognition.  </a:t>
            </a:r>
            <a:endParaRPr lang="en-US" sz="1500" dirty="0"/>
          </a:p>
        </p:txBody>
      </p:sp>
      <p:pic>
        <p:nvPicPr>
          <p:cNvPr id="20" name="Picture 19">
            <a:extLst>
              <a:ext uri="{FF2B5EF4-FFF2-40B4-BE49-F238E27FC236}">
                <a16:creationId xmlns:a16="http://schemas.microsoft.com/office/drawing/2014/main" id="{6474B15E-9FEE-5017-16AA-F66A9D954A53}"/>
              </a:ext>
            </a:extLst>
          </p:cNvPr>
          <p:cNvPicPr>
            <a:picLocks noChangeAspect="1"/>
          </p:cNvPicPr>
          <p:nvPr/>
        </p:nvPicPr>
        <p:blipFill>
          <a:blip r:embed="rId2"/>
          <a:stretch>
            <a:fillRect/>
          </a:stretch>
        </p:blipFill>
        <p:spPr>
          <a:xfrm>
            <a:off x="7619999" y="-9736"/>
            <a:ext cx="4572001" cy="58771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dirty="0"/>
              <a:t>Objectives</a:t>
            </a:r>
          </a:p>
        </p:txBody>
      </p:sp>
      <p:pic>
        <p:nvPicPr>
          <p:cNvPr id="3" name="Image 1">
            <a:extLst>
              <a:ext uri="{FF2B5EF4-FFF2-40B4-BE49-F238E27FC236}">
                <a16:creationId xmlns:a16="http://schemas.microsoft.com/office/drawing/2014/main" id="{17138D69-D063-8E8C-5A22-519FC62CB60A}"/>
              </a:ext>
            </a:extLst>
          </p:cNvPr>
          <p:cNvPicPr>
            <a:picLocks noChangeAspect="1"/>
          </p:cNvPicPr>
          <p:nvPr/>
        </p:nvPicPr>
        <p:blipFill>
          <a:blip r:embed="rId2"/>
          <a:stretch>
            <a:fillRect/>
          </a:stretch>
        </p:blipFill>
        <p:spPr>
          <a:xfrm>
            <a:off x="990600" y="1297311"/>
            <a:ext cx="482322" cy="482322"/>
          </a:xfrm>
          <a:prstGeom prst="rect">
            <a:avLst/>
          </a:prstGeom>
        </p:spPr>
      </p:pic>
      <p:sp>
        <p:nvSpPr>
          <p:cNvPr id="5" name="Text 1">
            <a:extLst>
              <a:ext uri="{FF2B5EF4-FFF2-40B4-BE49-F238E27FC236}">
                <a16:creationId xmlns:a16="http://schemas.microsoft.com/office/drawing/2014/main" id="{339AEFD7-34D5-6B30-9A24-2CB2BA519746}"/>
              </a:ext>
            </a:extLst>
          </p:cNvPr>
          <p:cNvSpPr/>
          <p:nvPr/>
        </p:nvSpPr>
        <p:spPr>
          <a:xfrm>
            <a:off x="990600" y="1972514"/>
            <a:ext cx="3055977" cy="30146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350"/>
              </a:lnSpc>
              <a:buNone/>
            </a:pPr>
            <a:r>
              <a:rPr lang="en-US" sz="1850" dirty="0">
                <a:solidFill>
                  <a:srgbClr val="504C49"/>
                </a:solidFill>
                <a:latin typeface="Platypi Medium" pitchFamily="34" charset="0"/>
                <a:ea typeface="Platypi Medium" pitchFamily="34" charset="-122"/>
                <a:cs typeface="Platypi Medium" pitchFamily="34" charset="-120"/>
              </a:rPr>
              <a:t>Enhance Market Visibility</a:t>
            </a:r>
            <a:endParaRPr lang="en-US" sz="1850" dirty="0"/>
          </a:p>
        </p:txBody>
      </p:sp>
      <p:sp>
        <p:nvSpPr>
          <p:cNvPr id="6" name="Text 2">
            <a:extLst>
              <a:ext uri="{FF2B5EF4-FFF2-40B4-BE49-F238E27FC236}">
                <a16:creationId xmlns:a16="http://schemas.microsoft.com/office/drawing/2014/main" id="{4076D851-FFF7-6B78-B99A-CA5BBA06C10E}"/>
              </a:ext>
            </a:extLst>
          </p:cNvPr>
          <p:cNvSpPr/>
          <p:nvPr/>
        </p:nvSpPr>
        <p:spPr>
          <a:xfrm>
            <a:off x="990600" y="2389709"/>
            <a:ext cx="3752136" cy="123444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00"/>
              </a:lnSpc>
              <a:buNone/>
            </a:pPr>
            <a:r>
              <a:rPr lang="en-US" sz="1500" dirty="0">
                <a:solidFill>
                  <a:srgbClr val="504C49"/>
                </a:solidFill>
                <a:latin typeface="Source Serif Pro" pitchFamily="34" charset="0"/>
                <a:ea typeface="Source Serif Pro" pitchFamily="34" charset="-122"/>
                <a:cs typeface="Source Serif Pro" pitchFamily="34" charset="-120"/>
              </a:rPr>
              <a:t>Expand the reach of artisans beyond local markets by providing a global platform for showcasing their crafts, increasing their visibility and potential customer base.</a:t>
            </a:r>
            <a:endParaRPr lang="en-US" sz="1500" dirty="0"/>
          </a:p>
        </p:txBody>
      </p:sp>
      <p:pic>
        <p:nvPicPr>
          <p:cNvPr id="7" name="Image 2">
            <a:extLst>
              <a:ext uri="{FF2B5EF4-FFF2-40B4-BE49-F238E27FC236}">
                <a16:creationId xmlns:a16="http://schemas.microsoft.com/office/drawing/2014/main" id="{A7CE7ADA-9074-0B7B-DBD3-D787910FF91C}"/>
              </a:ext>
            </a:extLst>
          </p:cNvPr>
          <p:cNvPicPr>
            <a:picLocks noChangeAspect="1"/>
          </p:cNvPicPr>
          <p:nvPr/>
        </p:nvPicPr>
        <p:blipFill>
          <a:blip r:embed="rId3"/>
          <a:stretch>
            <a:fillRect/>
          </a:stretch>
        </p:blipFill>
        <p:spPr>
          <a:xfrm>
            <a:off x="3657600" y="3739878"/>
            <a:ext cx="482322" cy="482322"/>
          </a:xfrm>
          <a:prstGeom prst="rect">
            <a:avLst/>
          </a:prstGeom>
        </p:spPr>
      </p:pic>
      <p:sp>
        <p:nvSpPr>
          <p:cNvPr id="8" name="Text 3">
            <a:extLst>
              <a:ext uri="{FF2B5EF4-FFF2-40B4-BE49-F238E27FC236}">
                <a16:creationId xmlns:a16="http://schemas.microsoft.com/office/drawing/2014/main" id="{C55F8249-9B7F-78D5-1E1F-CFB6C9229DA8}"/>
              </a:ext>
            </a:extLst>
          </p:cNvPr>
          <p:cNvSpPr/>
          <p:nvPr/>
        </p:nvSpPr>
        <p:spPr>
          <a:xfrm>
            <a:off x="4392106" y="3941104"/>
            <a:ext cx="2947273" cy="30146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350"/>
              </a:lnSpc>
              <a:buNone/>
            </a:pPr>
            <a:r>
              <a:rPr lang="en-US" sz="1850" dirty="0">
                <a:solidFill>
                  <a:srgbClr val="504C49"/>
                </a:solidFill>
                <a:latin typeface="Platypi Medium" pitchFamily="34" charset="0"/>
                <a:ea typeface="Platypi Medium" pitchFamily="34" charset="-122"/>
                <a:cs typeface="Platypi Medium" pitchFamily="34" charset="-120"/>
              </a:rPr>
              <a:t>Eliminate Intermediaries</a:t>
            </a:r>
            <a:endParaRPr lang="en-US" sz="1850" dirty="0"/>
          </a:p>
        </p:txBody>
      </p:sp>
      <p:sp>
        <p:nvSpPr>
          <p:cNvPr id="9" name="Text 4">
            <a:extLst>
              <a:ext uri="{FF2B5EF4-FFF2-40B4-BE49-F238E27FC236}">
                <a16:creationId xmlns:a16="http://schemas.microsoft.com/office/drawing/2014/main" id="{050A452D-631D-168E-F517-477ED4F998C1}"/>
              </a:ext>
            </a:extLst>
          </p:cNvPr>
          <p:cNvSpPr/>
          <p:nvPr/>
        </p:nvSpPr>
        <p:spPr>
          <a:xfrm>
            <a:off x="4343400" y="4426896"/>
            <a:ext cx="3752136" cy="123444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00"/>
              </a:lnSpc>
              <a:buNone/>
            </a:pPr>
            <a:r>
              <a:rPr lang="en-US" sz="1500" dirty="0">
                <a:solidFill>
                  <a:srgbClr val="504C49"/>
                </a:solidFill>
                <a:latin typeface="Source Serif Pro" pitchFamily="34" charset="0"/>
                <a:ea typeface="Source Serif Pro" pitchFamily="34" charset="-122"/>
                <a:cs typeface="Source Serif Pro" pitchFamily="34" charset="-120"/>
              </a:rPr>
              <a:t>Enable direct engagement between artisans and consumers, eliminating the need for middlemen and ensuring fair compensation for their work.</a:t>
            </a:r>
            <a:endParaRPr lang="en-US" sz="1500" dirty="0"/>
          </a:p>
        </p:txBody>
      </p:sp>
      <p:pic>
        <p:nvPicPr>
          <p:cNvPr id="13" name="Image 2">
            <a:extLst>
              <a:ext uri="{FF2B5EF4-FFF2-40B4-BE49-F238E27FC236}">
                <a16:creationId xmlns:a16="http://schemas.microsoft.com/office/drawing/2014/main" id="{7DB6CD80-027E-35A2-5CE5-26FBD9E8C0A4}"/>
              </a:ext>
            </a:extLst>
          </p:cNvPr>
          <p:cNvPicPr>
            <a:picLocks noChangeAspect="1"/>
          </p:cNvPicPr>
          <p:nvPr/>
        </p:nvPicPr>
        <p:blipFill>
          <a:blip r:embed="rId4"/>
          <a:stretch>
            <a:fillRect/>
          </a:stretch>
        </p:blipFill>
        <p:spPr>
          <a:xfrm>
            <a:off x="5819348" y="1273998"/>
            <a:ext cx="543878" cy="543878"/>
          </a:xfrm>
          <a:prstGeom prst="rect">
            <a:avLst/>
          </a:prstGeom>
        </p:spPr>
      </p:pic>
      <p:sp>
        <p:nvSpPr>
          <p:cNvPr id="14" name="Text 3">
            <a:extLst>
              <a:ext uri="{FF2B5EF4-FFF2-40B4-BE49-F238E27FC236}">
                <a16:creationId xmlns:a16="http://schemas.microsoft.com/office/drawing/2014/main" id="{C5D686B6-B5CE-58FD-E655-244EF5D4970F}"/>
              </a:ext>
            </a:extLst>
          </p:cNvPr>
          <p:cNvSpPr/>
          <p:nvPr/>
        </p:nvSpPr>
        <p:spPr>
          <a:xfrm>
            <a:off x="6091287" y="1869931"/>
            <a:ext cx="5229820" cy="339923"/>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650"/>
              </a:lnSpc>
              <a:buNone/>
            </a:pPr>
            <a:r>
              <a:rPr lang="en-US" sz="2100" dirty="0">
                <a:solidFill>
                  <a:srgbClr val="504C49"/>
                </a:solidFill>
                <a:latin typeface="Platypi Medium" pitchFamily="34" charset="0"/>
                <a:ea typeface="Platypi Medium" pitchFamily="34" charset="-122"/>
                <a:cs typeface="Platypi Medium" pitchFamily="34" charset="-120"/>
              </a:rPr>
              <a:t>Support Cultural Heritage Preservation</a:t>
            </a:r>
            <a:endParaRPr lang="en-US" sz="2100" dirty="0"/>
          </a:p>
        </p:txBody>
      </p:sp>
      <p:sp>
        <p:nvSpPr>
          <p:cNvPr id="15" name="Text 4">
            <a:extLst>
              <a:ext uri="{FF2B5EF4-FFF2-40B4-BE49-F238E27FC236}">
                <a16:creationId xmlns:a16="http://schemas.microsoft.com/office/drawing/2014/main" id="{1D57BB3C-C96A-0585-B774-D4359C171116}"/>
              </a:ext>
            </a:extLst>
          </p:cNvPr>
          <p:cNvSpPr/>
          <p:nvPr/>
        </p:nvSpPr>
        <p:spPr>
          <a:xfrm>
            <a:off x="6096000" y="2256827"/>
            <a:ext cx="6390680" cy="139207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00"/>
              </a:lnSpc>
              <a:buNone/>
            </a:pPr>
            <a:r>
              <a:rPr lang="en-US" sz="1700" dirty="0">
                <a:solidFill>
                  <a:srgbClr val="504C49"/>
                </a:solidFill>
                <a:latin typeface="Source Serif Pro" pitchFamily="34" charset="0"/>
                <a:ea typeface="Source Serif Pro" pitchFamily="34" charset="-122"/>
                <a:cs typeface="Source Serif Pro" pitchFamily="34" charset="-120"/>
              </a:rPr>
              <a:t>Ensure the sustainability of traditional crafts by offering artisan a platform to preserve and promote their cultural heritage, ensuring that these valuable skills and traditions continue for generations to come.</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3">
            <a:extLst>
              <a:ext uri="{FF2B5EF4-FFF2-40B4-BE49-F238E27FC236}">
                <a16:creationId xmlns:a16="http://schemas.microsoft.com/office/drawing/2014/main" id="{D9D16B1D-CF32-8327-CED5-B97587743491}"/>
              </a:ext>
            </a:extLst>
          </p:cNvPr>
          <p:cNvPicPr>
            <a:picLocks noChangeAspect="1"/>
          </p:cNvPicPr>
          <p:nvPr/>
        </p:nvPicPr>
        <p:blipFill>
          <a:blip r:embed="rId2"/>
          <a:stretch>
            <a:fillRect/>
          </a:stretch>
        </p:blipFill>
        <p:spPr>
          <a:xfrm>
            <a:off x="6781800" y="2602733"/>
            <a:ext cx="482322" cy="482322"/>
          </a:xfrm>
          <a:prstGeom prst="rect">
            <a:avLst/>
          </a:prstGeom>
        </p:spPr>
      </p:pic>
      <p:sp>
        <p:nvSpPr>
          <p:cNvPr id="4" name="Text 5">
            <a:extLst>
              <a:ext uri="{FF2B5EF4-FFF2-40B4-BE49-F238E27FC236}">
                <a16:creationId xmlns:a16="http://schemas.microsoft.com/office/drawing/2014/main" id="{D143336A-E63F-B9DB-3BFA-2B4A901B1CCF}"/>
              </a:ext>
            </a:extLst>
          </p:cNvPr>
          <p:cNvSpPr/>
          <p:nvPr/>
        </p:nvSpPr>
        <p:spPr>
          <a:xfrm>
            <a:off x="7406238" y="2783589"/>
            <a:ext cx="2411611" cy="30146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350"/>
              </a:lnSpc>
              <a:buNone/>
            </a:pPr>
            <a:r>
              <a:rPr lang="en-US" sz="1850" dirty="0">
                <a:solidFill>
                  <a:srgbClr val="504C49"/>
                </a:solidFill>
                <a:latin typeface="Platypi Medium" pitchFamily="34" charset="0"/>
                <a:ea typeface="Platypi Medium" pitchFamily="34" charset="-122"/>
                <a:cs typeface="Platypi Medium" pitchFamily="34" charset="-120"/>
              </a:rPr>
              <a:t>Secure Transactions</a:t>
            </a:r>
            <a:endParaRPr lang="en-US" sz="1850" dirty="0"/>
          </a:p>
        </p:txBody>
      </p:sp>
      <p:sp>
        <p:nvSpPr>
          <p:cNvPr id="5" name="Text 6">
            <a:extLst>
              <a:ext uri="{FF2B5EF4-FFF2-40B4-BE49-F238E27FC236}">
                <a16:creationId xmlns:a16="http://schemas.microsoft.com/office/drawing/2014/main" id="{3A7DCFB6-28C0-5B85-4692-8F7223CE7AB9}"/>
              </a:ext>
            </a:extLst>
          </p:cNvPr>
          <p:cNvSpPr/>
          <p:nvPr/>
        </p:nvSpPr>
        <p:spPr>
          <a:xfrm>
            <a:off x="7406238" y="3235108"/>
            <a:ext cx="3752136" cy="154305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00"/>
              </a:lnSpc>
              <a:buNone/>
            </a:pPr>
            <a:r>
              <a:rPr lang="en-US" sz="1500" dirty="0">
                <a:solidFill>
                  <a:srgbClr val="504C49"/>
                </a:solidFill>
                <a:latin typeface="Source Serif Pro" pitchFamily="34" charset="0"/>
                <a:ea typeface="Source Serif Pro" pitchFamily="34" charset="-122"/>
                <a:cs typeface="Source Serif Pro" pitchFamily="34" charset="-120"/>
              </a:rPr>
              <a:t>Integrate secure payment systems, including Cash on Delivery (COD), to build trust and ensure reliable transactions, promoting a safe and secure environment for both artisans and consumers.</a:t>
            </a:r>
            <a:endParaRPr lang="en-US" sz="1500" dirty="0"/>
          </a:p>
        </p:txBody>
      </p:sp>
      <p:pic>
        <p:nvPicPr>
          <p:cNvPr id="12" name="Image 1">
            <a:extLst>
              <a:ext uri="{FF2B5EF4-FFF2-40B4-BE49-F238E27FC236}">
                <a16:creationId xmlns:a16="http://schemas.microsoft.com/office/drawing/2014/main" id="{9888C236-5A19-BD41-1D4B-9AA0CA8D3818}"/>
              </a:ext>
            </a:extLst>
          </p:cNvPr>
          <p:cNvPicPr>
            <a:picLocks noChangeAspect="1"/>
          </p:cNvPicPr>
          <p:nvPr/>
        </p:nvPicPr>
        <p:blipFill>
          <a:blip r:embed="rId3"/>
          <a:stretch>
            <a:fillRect/>
          </a:stretch>
        </p:blipFill>
        <p:spPr>
          <a:xfrm>
            <a:off x="150829" y="3919568"/>
            <a:ext cx="543878" cy="543878"/>
          </a:xfrm>
          <a:prstGeom prst="rect">
            <a:avLst/>
          </a:prstGeom>
        </p:spPr>
      </p:pic>
      <p:sp>
        <p:nvSpPr>
          <p:cNvPr id="13" name="Text 1">
            <a:extLst>
              <a:ext uri="{FF2B5EF4-FFF2-40B4-BE49-F238E27FC236}">
                <a16:creationId xmlns:a16="http://schemas.microsoft.com/office/drawing/2014/main" id="{93786ED6-48DC-6FC5-F7EF-C3DF3DCBD5D5}"/>
              </a:ext>
            </a:extLst>
          </p:cNvPr>
          <p:cNvSpPr/>
          <p:nvPr/>
        </p:nvSpPr>
        <p:spPr>
          <a:xfrm>
            <a:off x="150829" y="4492923"/>
            <a:ext cx="6390680" cy="67984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650"/>
              </a:lnSpc>
              <a:buNone/>
            </a:pPr>
            <a:r>
              <a:rPr lang="en-US" sz="2100" dirty="0">
                <a:solidFill>
                  <a:srgbClr val="504C49"/>
                </a:solidFill>
                <a:latin typeface="Platypi Medium" pitchFamily="34" charset="0"/>
                <a:ea typeface="Platypi Medium" pitchFamily="34" charset="-122"/>
                <a:cs typeface="Platypi Medium" pitchFamily="34" charset="-120"/>
              </a:rPr>
              <a:t>Promote Networking and Community Development</a:t>
            </a:r>
            <a:endParaRPr lang="en-US" sz="2100" dirty="0"/>
          </a:p>
        </p:txBody>
      </p:sp>
      <p:sp>
        <p:nvSpPr>
          <p:cNvPr id="14" name="Text 2">
            <a:extLst>
              <a:ext uri="{FF2B5EF4-FFF2-40B4-BE49-F238E27FC236}">
                <a16:creationId xmlns:a16="http://schemas.microsoft.com/office/drawing/2014/main" id="{4B8B6BEA-EF84-0BD3-09B9-E98E8D6A174F}"/>
              </a:ext>
            </a:extLst>
          </p:cNvPr>
          <p:cNvSpPr/>
          <p:nvPr/>
        </p:nvSpPr>
        <p:spPr>
          <a:xfrm>
            <a:off x="152400" y="4832847"/>
            <a:ext cx="6390680" cy="104405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00"/>
              </a:lnSpc>
              <a:buNone/>
            </a:pPr>
            <a:r>
              <a:rPr lang="en-US" sz="1700" dirty="0">
                <a:solidFill>
                  <a:srgbClr val="504C49"/>
                </a:solidFill>
                <a:latin typeface="Source Serif Pro" pitchFamily="34" charset="0"/>
                <a:ea typeface="Source Serif Pro" pitchFamily="34" charset="-122"/>
                <a:cs typeface="Source Serif Pro" pitchFamily="34" charset="-120"/>
              </a:rPr>
              <a:t>Facilitate networking opportunities among artisans, encouraging collaboration, knowledge sharing, and participation in exhibitions to foster a vibrant community.</a:t>
            </a:r>
            <a:endParaRPr lang="en-US" sz="1700" dirty="0"/>
          </a:p>
        </p:txBody>
      </p:sp>
      <p:pic>
        <p:nvPicPr>
          <p:cNvPr id="15" name="Picture 14">
            <a:extLst>
              <a:ext uri="{FF2B5EF4-FFF2-40B4-BE49-F238E27FC236}">
                <a16:creationId xmlns:a16="http://schemas.microsoft.com/office/drawing/2014/main" id="{9B31C153-59F3-374C-CADD-5A03DFF14EE1}"/>
              </a:ext>
            </a:extLst>
          </p:cNvPr>
          <p:cNvPicPr>
            <a:picLocks noChangeAspect="1"/>
          </p:cNvPicPr>
          <p:nvPr/>
        </p:nvPicPr>
        <p:blipFill>
          <a:blip r:embed="rId4"/>
          <a:stretch>
            <a:fillRect/>
          </a:stretch>
        </p:blipFill>
        <p:spPr>
          <a:xfrm>
            <a:off x="-38100" y="-2335"/>
            <a:ext cx="12268200" cy="2265680"/>
          </a:xfrm>
          <a:prstGeom prst="rect">
            <a:avLst/>
          </a:prstGeom>
        </p:spPr>
      </p:pic>
    </p:spTree>
    <p:extLst>
      <p:ext uri="{BB962C8B-B14F-4D97-AF65-F5344CB8AC3E}">
        <p14:creationId xmlns:p14="http://schemas.microsoft.com/office/powerpoint/2010/main" val="189805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1319</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vt:lpstr>
      <vt:lpstr>Calibri</vt:lpstr>
      <vt:lpstr>Calibri Light</vt:lpstr>
      <vt:lpstr>Platypi Medium</vt:lpstr>
      <vt:lpstr>Raleway</vt:lpstr>
      <vt:lpstr>Roboto</vt:lpstr>
      <vt:lpstr>Source Serif Pro</vt:lpstr>
      <vt:lpstr>Times New Roman</vt:lpstr>
      <vt:lpstr>Verdana</vt:lpstr>
      <vt:lpstr>Office Theme</vt:lpstr>
      <vt:lpstr>PIP104 PROFESSIONAL PRACTICE-II VIVA-VOCE</vt:lpstr>
      <vt:lpstr>Introduction: Smart Communication </vt:lpstr>
      <vt:lpstr>Literature Review : Economic Empowerment and Digital Platforms </vt:lpstr>
      <vt:lpstr>PowerPoint Presentation</vt:lpstr>
      <vt:lpstr>Research Gaps Identified</vt:lpstr>
      <vt:lpstr>PowerPoint Presentation</vt:lpstr>
      <vt:lpstr>Proposed Methodology</vt:lpstr>
      <vt:lpstr>Objectives</vt:lpstr>
      <vt:lpstr>PowerPoint Presentation</vt:lpstr>
      <vt:lpstr>System Design &amp; Implementation</vt:lpstr>
      <vt:lpstr>Timeline of Project</vt:lpstr>
      <vt:lpstr>Outcomes / Results Obtained</vt:lpstr>
      <vt:lpstr>Conclusion</vt:lpstr>
      <vt:lpstr>References</vt:lpstr>
      <vt:lpstr>Publication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nandani singh</cp:lastModifiedBy>
  <cp:revision>4</cp:revision>
  <dcterms:created xsi:type="dcterms:W3CDTF">2025-01-10T03:45:14Z</dcterms:created>
  <dcterms:modified xsi:type="dcterms:W3CDTF">2025-01-18T15:24:54Z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2025-01-10T00:00:00Z</vt:filetime>
  </property>
</Properties>
</file>