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557" r:id="rId2"/>
    <p:sldId id="558" r:id="rId3"/>
    <p:sldId id="559" r:id="rId4"/>
    <p:sldId id="584" r:id="rId5"/>
    <p:sldId id="589" r:id="rId6"/>
    <p:sldId id="585" r:id="rId7"/>
    <p:sldId id="586" r:id="rId8"/>
    <p:sldId id="587" r:id="rId9"/>
    <p:sldId id="588" r:id="rId10"/>
    <p:sldId id="593" r:id="rId11"/>
    <p:sldId id="505" r:id="rId12"/>
    <p:sldId id="560" r:id="rId13"/>
    <p:sldId id="561" r:id="rId14"/>
    <p:sldId id="563" r:id="rId15"/>
    <p:sldId id="564" r:id="rId16"/>
    <p:sldId id="565" r:id="rId17"/>
    <p:sldId id="566" r:id="rId18"/>
    <p:sldId id="594" r:id="rId19"/>
    <p:sldId id="353" r:id="rId20"/>
    <p:sldId id="426" r:id="rId21"/>
    <p:sldId id="427" r:id="rId22"/>
    <p:sldId id="428" r:id="rId23"/>
    <p:sldId id="429" r:id="rId24"/>
    <p:sldId id="430" r:id="rId25"/>
    <p:sldId id="556" r:id="rId26"/>
    <p:sldId id="431" r:id="rId27"/>
    <p:sldId id="432" r:id="rId28"/>
    <p:sldId id="433" r:id="rId29"/>
    <p:sldId id="434" r:id="rId30"/>
    <p:sldId id="435" r:id="rId31"/>
    <p:sldId id="436" r:id="rId32"/>
    <p:sldId id="437" r:id="rId33"/>
    <p:sldId id="439" r:id="rId34"/>
    <p:sldId id="440" r:id="rId35"/>
    <p:sldId id="571" r:id="rId36"/>
    <p:sldId id="572" r:id="rId37"/>
    <p:sldId id="573" r:id="rId38"/>
    <p:sldId id="574" r:id="rId39"/>
    <p:sldId id="575" r:id="rId40"/>
    <p:sldId id="481" r:id="rId41"/>
    <p:sldId id="529" r:id="rId42"/>
    <p:sldId id="535" r:id="rId43"/>
    <p:sldId id="568" r:id="rId44"/>
    <p:sldId id="569" r:id="rId45"/>
    <p:sldId id="570" r:id="rId46"/>
    <p:sldId id="31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9" autoAdjust="0"/>
    <p:restoredTop sz="96237" autoAdjust="0"/>
  </p:normalViewPr>
  <p:slideViewPr>
    <p:cSldViewPr>
      <p:cViewPr varScale="1">
        <p:scale>
          <a:sx n="82" d="100"/>
          <a:sy n="82" d="100"/>
        </p:scale>
        <p:origin x="185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886E4-5165-4BCF-8844-A906B66CB609}" type="datetimeFigureOut">
              <a:rPr lang="en-US" smtClean="0"/>
              <a:pPr/>
              <a:t>11/20/2021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FCA58-0662-4222-9939-2A55F2800C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this case above diagram consist of User, database, checking query and Sub query. Each actor performs certain function to achieve the goal. First a user enters into a system by providing correct user name and password. After that he will be able to type the query. A use case diagram at its simplest is a representation of a user's interaction with the system and depicting the specifications of a use case.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A9957F64-B369-407F-BF92-ED9DE9ECA559}" type="slidenum">
              <a:rPr lang="en-US" smtClean="0"/>
              <a:pPr/>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Above Diagram contain user name and password it’s used for the verification of valid user. That user name and password we are checking with our Data Base using that we can identify the valid user. Then users enter the query and it checks in the database and display the exact query as user given.</a:t>
            </a:r>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30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Login entity having two attributes like username and password. This is used to validate the user. User entity having some attribute like username and Query. These attributes are used to display the related query. Database entity having some attributes like sub query 1, sub query2, sub query n. Relationship between User and database is data’s. So this is said to be relation.</a:t>
            </a:r>
            <a:r>
              <a:rPr lang="en-US" sz="1200" dirty="0"/>
              <a:t> </a:t>
            </a:r>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The systems architect establishes the basic structure of the system, defining the essential core design features and elements that provide the framework. The systems architect provides the architects view of the users' vision. Above diagram user first login to the account then he enter query and it search which are available in server and display query.</a:t>
            </a:r>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7FCA58-0662-4222-9939-2A55F2800CFA}"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Above Diagram contain user name and password it’s used for the verification of valid user. That user name and password we are checking with our Data Base using that we can identify the valid user. If he successfully logged in he will have ability to enter the query. Object diagrams are derived from class diagrams so object diagrams are dependent upon class diagrams. Object diagrams represent an instance of a class diagram. The basic concepts are similar for class diagrams and object diagrams. </a:t>
            </a:r>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Times New Roman" pitchFamily="18" charset="0"/>
                <a:cs typeface="Times New Roman" pitchFamily="18" charset="0"/>
              </a:rPr>
              <a:t>Above diagram consist of User, database, query and display query. Each actor performs certain function to achieve the goal. When a user enters some query and it display only the relevant content as no of sub queries. Each class has different type of variables and methods.  The class diagram is a static diagram. It represents the static view of an application.</a:t>
            </a:r>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Above diagram first the user or administrator should enter correct name and password then he will have ability to enter the query. In this diagram contain different object like User, database, Enter query, avoid irrelevant and display result. And it tells about the flow of states of each object. A state diagram is a type of diagram used in computer science and related fields to describe the behavior of systems. </a:t>
            </a:r>
          </a:p>
        </p:txBody>
      </p:sp>
      <p:sp>
        <p:nvSpPr>
          <p:cNvPr id="4" name="Slide Number Placeholder 3"/>
          <p:cNvSpPr>
            <a:spLocks noGrp="1"/>
          </p:cNvSpPr>
          <p:nvPr>
            <p:ph type="sldNum" sz="quarter" idx="10"/>
          </p:nvPr>
        </p:nvSpPr>
        <p:spPr/>
        <p:txBody>
          <a:bodyPr/>
          <a:lstStyle/>
          <a:p>
            <a:fld id="{A9957F64-B369-407F-BF92-ED9DE9ECA559}"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itchFamily="18" charset="0"/>
                <a:cs typeface="Times New Roman" pitchFamily="18" charset="0"/>
              </a:rPr>
              <a:t>Activity diagrams</a:t>
            </a:r>
            <a:r>
              <a:rPr lang="en-US" sz="1200" dirty="0">
                <a:latin typeface="Times New Roman" pitchFamily="18" charset="0"/>
                <a:cs typeface="Times New Roman" pitchFamily="18" charset="0"/>
              </a:rPr>
              <a:t> shows the activity functions. By using database it will show the relevant content to the user. And it tells about the flow of activity of each object.  Activity diagram is another important diagram to describe dynamic aspects of the system. Activity diagram is basically a flow chart to represent the flow form one activity to another activity. </a:t>
            </a:r>
          </a:p>
          <a:p>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 </a:t>
            </a:r>
            <a:r>
              <a:rPr lang="en-US" sz="1200" b="1" dirty="0">
                <a:latin typeface="Times New Roman" pitchFamily="18" charset="0"/>
                <a:cs typeface="Times New Roman" pitchFamily="18" charset="0"/>
              </a:rPr>
              <a:t>sequence diagram</a:t>
            </a:r>
            <a:r>
              <a:rPr lang="en-US" sz="1200" dirty="0">
                <a:latin typeface="Times New Roman" pitchFamily="18" charset="0"/>
                <a:cs typeface="Times New Roman" pitchFamily="18" charset="0"/>
              </a:rPr>
              <a:t> in Unified Modeling Language (UML) is a kind of interaction diagram that shows how processes operate with one another and in what order. Above Diagram tells about the different sequence we are following to make a user to view his related content. In this diagram contain different object like User, database, Validate, relevant and display queries. And it tells about the flow of sequence between the objects.   A sequence diagram is a kind of interaction diagram that shows how processes operate with one another and in what order. It is a construct of a Message Sequence Chart. </a:t>
            </a:r>
          </a:p>
        </p:txBody>
      </p:sp>
      <p:sp>
        <p:nvSpPr>
          <p:cNvPr id="4" name="Slide Number Placeholder 3"/>
          <p:cNvSpPr>
            <a:spLocks noGrp="1"/>
          </p:cNvSpPr>
          <p:nvPr>
            <p:ph type="sldNum" sz="quarter" idx="10"/>
          </p:nvPr>
        </p:nvSpPr>
        <p:spPr/>
        <p:txBody>
          <a:bodyPr/>
          <a:lstStyle/>
          <a:p>
            <a:fld id="{A9957F64-B369-407F-BF92-ED9DE9ECA559}" type="slidenum">
              <a:rPr lang="en-US" smtClean="0"/>
              <a:pPr/>
              <a:t>26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In this diagram User login, relevant query, database, validate, display queries are act as items. It indicates the collaboration between each item. Whenever the user enters the query it show only the exact queries. Collaboration diagrams represent a combination of information taken from class, sequence, and use case diagrams describing both the static structure and dynamic behavior of a system. Collaboration diagram is generated based on the flow of sequence between the objects.</a:t>
            </a:r>
          </a:p>
        </p:txBody>
      </p:sp>
      <p:sp>
        <p:nvSpPr>
          <p:cNvPr id="4" name="Slide Number Placeholder 3"/>
          <p:cNvSpPr>
            <a:spLocks noGrp="1"/>
          </p:cNvSpPr>
          <p:nvPr>
            <p:ph type="sldNum" sz="quarter" idx="10"/>
          </p:nvPr>
        </p:nvSpPr>
        <p:spPr/>
        <p:txBody>
          <a:bodyPr/>
          <a:lstStyle/>
          <a:p>
            <a:fld id="{A9957F64-B369-407F-BF92-ED9DE9ECA559}"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 Above diagram shows the connection between the components. It consists of User query, validate, display sub query, display to user and Database. Whenever the user enters the query it shows only the exact queries. A component diagram depicts how components are wired together to form larger components and or software systems. They are used to illustrate the structure of arbitrarily complex systems. </a:t>
            </a:r>
          </a:p>
          <a:p>
            <a:endParaRPr lang="en-US" dirty="0"/>
          </a:p>
        </p:txBody>
      </p:sp>
      <p:sp>
        <p:nvSpPr>
          <p:cNvPr id="4" name="Slide Number Placeholder 3"/>
          <p:cNvSpPr>
            <a:spLocks noGrp="1"/>
          </p:cNvSpPr>
          <p:nvPr>
            <p:ph type="sldNum" sz="quarter" idx="10"/>
          </p:nvPr>
        </p:nvSpPr>
        <p:spPr/>
        <p:txBody>
          <a:bodyPr/>
          <a:lstStyle/>
          <a:p>
            <a:fld id="{A9957F64-B369-407F-BF92-ED9DE9ECA559}" type="slidenum">
              <a:rPr lang="en-US" smtClean="0"/>
              <a:pPr/>
              <a:t>28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Above Diagram contain user name and password it’s used for the verification of valid user. That user name and password we are checking with our Data Base using that we can identify the valid user.</a:t>
            </a:r>
          </a:p>
        </p:txBody>
      </p:sp>
      <p:sp>
        <p:nvSpPr>
          <p:cNvPr id="4" name="Slide Number Placeholder 3"/>
          <p:cNvSpPr>
            <a:spLocks noGrp="1"/>
          </p:cNvSpPr>
          <p:nvPr>
            <p:ph type="sldNum" sz="quarter" idx="10"/>
          </p:nvPr>
        </p:nvSpPr>
        <p:spPr/>
        <p:txBody>
          <a:bodyPr/>
          <a:lstStyle/>
          <a:p>
            <a:fld id="{A9957F64-B369-407F-BF92-ED9DE9ECA559}"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11/20/2021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manag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gartner.com/newsroom/id/383776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7400"/>
            <a:ext cx="7315200" cy="1219200"/>
          </a:xfrm>
        </p:spPr>
        <p:txBody>
          <a:bodyPr>
            <a:normAutofit/>
          </a:bodyPr>
          <a:lstStyle/>
          <a:p>
            <a:pPr algn="ctr"/>
            <a:r>
              <a:rPr lang="en-US" sz="2200" b="1" dirty="0">
                <a:latin typeface="Times New Roman" pitchFamily="18" charset="0"/>
                <a:cs typeface="Times New Roman" pitchFamily="18" charset="0"/>
              </a:rPr>
              <a:t>A Resume Evaluation System Based on Text Mining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7498080" cy="4800600"/>
          </a:xfrm>
        </p:spPr>
        <p:txBody>
          <a:bodyPr>
            <a:normAutofit fontScale="40000" lnSpcReduction="20000"/>
          </a:bodyPr>
          <a:lstStyle/>
          <a:p>
            <a:pPr algn="just">
              <a:lnSpc>
                <a:spcPct val="150000"/>
              </a:lnSpc>
              <a:spcAft>
                <a:spcPts val="1000"/>
              </a:spcAft>
            </a:pPr>
            <a:r>
              <a:rPr lang="en-US" b="1" dirty="0">
                <a:latin typeface="Times New Roman"/>
                <a:ea typeface="Calibri"/>
                <a:cs typeface="Times New Roman"/>
              </a:rPr>
              <a:t>Title</a:t>
            </a:r>
            <a:r>
              <a:rPr lang="en-US" dirty="0">
                <a:latin typeface="Times New Roman"/>
                <a:ea typeface="Calibri"/>
                <a:cs typeface="Times New Roman"/>
              </a:rPr>
              <a:t>: Resume Parser: Semi-structured Chinese Document Analysis</a:t>
            </a:r>
            <a:endParaRPr lang="en-US" sz="2800" dirty="0">
              <a:latin typeface="Calibri"/>
              <a:ea typeface="Calibri"/>
              <a:cs typeface="Times New Roman"/>
            </a:endParaRPr>
          </a:p>
          <a:p>
            <a:pPr algn="just">
              <a:lnSpc>
                <a:spcPct val="150000"/>
              </a:lnSpc>
              <a:spcAft>
                <a:spcPts val="1000"/>
              </a:spcAft>
            </a:pPr>
            <a:r>
              <a:rPr lang="en-US" b="1" dirty="0">
                <a:latin typeface="Times New Roman"/>
                <a:ea typeface="Calibri"/>
                <a:cs typeface="Times New Roman"/>
              </a:rPr>
              <a:t>Author</a:t>
            </a:r>
            <a:r>
              <a:rPr lang="en-US" dirty="0">
                <a:latin typeface="Times New Roman"/>
                <a:ea typeface="Calibri"/>
                <a:cs typeface="Times New Roman"/>
              </a:rPr>
              <a:t>:</a:t>
            </a:r>
            <a:r>
              <a:rPr lang="en-US" sz="2800" dirty="0">
                <a:latin typeface="Calibri"/>
                <a:ea typeface="Calibri"/>
                <a:cs typeface="Times New Roman"/>
              </a:rPr>
              <a:t> </a:t>
            </a:r>
            <a:r>
              <a:rPr lang="en-US" dirty="0">
                <a:latin typeface="Times New Roman"/>
                <a:ea typeface="Calibri"/>
                <a:cs typeface="Times New Roman"/>
              </a:rPr>
              <a:t>Zhang Chuang, Wu Ming,  Li Chun </a:t>
            </a:r>
            <a:r>
              <a:rPr lang="en-US" dirty="0" err="1">
                <a:latin typeface="Times New Roman"/>
                <a:ea typeface="Calibri"/>
                <a:cs typeface="Times New Roman"/>
              </a:rPr>
              <a:t>Guang</a:t>
            </a:r>
            <a:r>
              <a:rPr lang="en-US" dirty="0">
                <a:latin typeface="Times New Roman"/>
                <a:ea typeface="Calibri"/>
                <a:cs typeface="Times New Roman"/>
              </a:rPr>
              <a:t>,  Xiao Bo, Lin </a:t>
            </a:r>
            <a:r>
              <a:rPr lang="en-US" dirty="0" err="1">
                <a:latin typeface="Times New Roman"/>
                <a:ea typeface="Calibri"/>
                <a:cs typeface="Times New Roman"/>
              </a:rPr>
              <a:t>Zhi-qing</a:t>
            </a:r>
            <a:endParaRPr lang="en-US" sz="2800" dirty="0">
              <a:latin typeface="Calibri"/>
              <a:ea typeface="Calibri"/>
              <a:cs typeface="Times New Roman"/>
            </a:endParaRPr>
          </a:p>
          <a:p>
            <a:pPr algn="just">
              <a:lnSpc>
                <a:spcPct val="150000"/>
              </a:lnSpc>
              <a:spcAft>
                <a:spcPts val="1000"/>
              </a:spcAft>
            </a:pPr>
            <a:r>
              <a:rPr lang="en-US" b="1" dirty="0">
                <a:latin typeface="Times New Roman"/>
                <a:ea typeface="Calibri"/>
                <a:cs typeface="Times New Roman"/>
              </a:rPr>
              <a:t>Year: 2009</a:t>
            </a:r>
            <a:endParaRPr lang="en-US" sz="2800" dirty="0">
              <a:latin typeface="Calibri"/>
              <a:ea typeface="Calibri"/>
              <a:cs typeface="Times New Roman"/>
            </a:endParaRPr>
          </a:p>
          <a:p>
            <a:pPr algn="just">
              <a:lnSpc>
                <a:spcPct val="150000"/>
              </a:lnSpc>
              <a:spcAft>
                <a:spcPts val="1000"/>
              </a:spcAft>
            </a:pPr>
            <a:r>
              <a:rPr lang="en-US" b="1" dirty="0">
                <a:latin typeface="Times New Roman"/>
                <a:ea typeface="Calibri"/>
                <a:cs typeface="Times New Roman"/>
              </a:rPr>
              <a:t>Description: </a:t>
            </a:r>
            <a:endParaRPr lang="en-US" sz="2800" dirty="0">
              <a:latin typeface="Calibri"/>
              <a:ea typeface="Calibri"/>
              <a:cs typeface="Times New Roman"/>
            </a:endParaRPr>
          </a:p>
          <a:p>
            <a:pPr algn="just">
              <a:lnSpc>
                <a:spcPct val="150000"/>
              </a:lnSpc>
              <a:spcAft>
                <a:spcPts val="1000"/>
              </a:spcAft>
            </a:pPr>
            <a:r>
              <a:rPr lang="en-US" dirty="0">
                <a:latin typeface="Times New Roman"/>
                <a:ea typeface="Calibri"/>
                <a:cs typeface="Times New Roman"/>
              </a:rPr>
              <a:t>Semi-structured Chinese document analysis is the most difficult task for complex structure and Chinese semantics. According to the generic characteristics of the semi-structured document and the specific characteristics of the resume document, the paper researched on resume document block analysis based on pattern matching, multi-level information identification and feedback control algorithms was also prompted. Based on the research, resume parser system was implemented for China HR, which is the biggest recruitment Website. It can read, analysis, retrieval and store the information automatically. According to all kinds of experiments results, the accuracy and efficiency of this system can generally satisfy the practical requirements. As the research on the processing of the semi-structured document, it will not only be as a directive of the further research on the resume analysis, but also be as the reference to other form of the semi-structured document.</a:t>
            </a:r>
            <a:endParaRPr lang="en-US" sz="2800" dirty="0">
              <a:latin typeface="Calibri"/>
              <a:ea typeface="Calibri"/>
              <a:cs typeface="Times New Roman"/>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0"/>
            <a:ext cx="7467600" cy="1143000"/>
          </a:xfrm>
        </p:spPr>
        <p:txBody>
          <a:bodyPr>
            <a:normAutofit/>
          </a:bodyPr>
          <a:lstStyle/>
          <a:p>
            <a:r>
              <a:rPr lang="en-US" sz="2800" b="1" dirty="0">
                <a:latin typeface="Times New Roman" pitchFamily="18" charset="0"/>
                <a:cs typeface="Times New Roman" pitchFamily="18" charset="0"/>
              </a:rPr>
              <a:t>MODULES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52600" y="1371600"/>
            <a:ext cx="6019800" cy="4525963"/>
          </a:xfrm>
        </p:spPr>
        <p:txBody>
          <a:bodyPr>
            <a:normAutofit/>
          </a:bodyPr>
          <a:lstStyle/>
          <a:p>
            <a:pPr>
              <a:lnSpc>
                <a:spcPct val="150000"/>
              </a:lnSpc>
              <a:spcAft>
                <a:spcPts val="1000"/>
              </a:spcAft>
              <a:buNone/>
            </a:pPr>
            <a:r>
              <a:rPr lang="en-US" sz="1800" b="1" dirty="0">
                <a:latin typeface="Times New Roman"/>
                <a:ea typeface="Calibri"/>
                <a:cs typeface="Times New Roman"/>
              </a:rPr>
              <a:t>1. Seeker</a:t>
            </a:r>
            <a:endParaRPr lang="en-US" sz="1600" dirty="0">
              <a:latin typeface="Calibri"/>
              <a:ea typeface="Calibri"/>
              <a:cs typeface="Times New Roman"/>
            </a:endParaRPr>
          </a:p>
          <a:p>
            <a:pPr>
              <a:lnSpc>
                <a:spcPct val="150000"/>
              </a:lnSpc>
              <a:spcAft>
                <a:spcPts val="1000"/>
              </a:spcAft>
              <a:buNone/>
            </a:pPr>
            <a:r>
              <a:rPr lang="en-US" sz="1800" b="1" dirty="0">
                <a:latin typeface="Times New Roman"/>
                <a:ea typeface="Calibri"/>
                <a:cs typeface="Times New Roman"/>
              </a:rPr>
              <a:t>2. HR</a:t>
            </a:r>
            <a:endParaRPr lang="en-US" sz="1600" dirty="0">
              <a:latin typeface="Calibri"/>
              <a:ea typeface="Calibri"/>
              <a:cs typeface="Times New Roman"/>
            </a:endParaRPr>
          </a:p>
          <a:p>
            <a:pPr>
              <a:lnSpc>
                <a:spcPct val="150000"/>
              </a:lnSpc>
              <a:spcAft>
                <a:spcPts val="1000"/>
              </a:spcAft>
              <a:buNone/>
            </a:pPr>
            <a:r>
              <a:rPr lang="en-US" sz="1800" b="1" dirty="0">
                <a:latin typeface="Times New Roman"/>
                <a:ea typeface="Calibri"/>
                <a:cs typeface="Times New Roman"/>
              </a:rPr>
              <a:t>3. Admin</a:t>
            </a:r>
            <a:endParaRPr lang="en-US" sz="1600" dirty="0">
              <a:latin typeface="Calibri"/>
              <a:ea typeface="Calibri"/>
              <a:cs typeface="Times New Roman"/>
            </a:endParaRPr>
          </a:p>
          <a:p>
            <a:pPr>
              <a:lnSpc>
                <a:spcPct val="150000"/>
              </a:lnSpc>
              <a:spcAft>
                <a:spcPts val="1000"/>
              </a:spcAft>
              <a:buNone/>
            </a:pPr>
            <a:r>
              <a:rPr lang="en-US" sz="1800" b="1" dirty="0">
                <a:latin typeface="Times New Roman"/>
                <a:ea typeface="Calibri"/>
                <a:cs typeface="Times New Roman"/>
              </a:rPr>
              <a:t>4. Robot</a:t>
            </a:r>
            <a:endParaRPr lang="en-US" sz="1600" dirty="0">
              <a:latin typeface="Calibri"/>
              <a:ea typeface="Calibri"/>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
            <a:ext cx="8001000" cy="5791200"/>
          </a:xfrm>
        </p:spPr>
        <p:txBody>
          <a:bodyPr>
            <a:noAutofit/>
          </a:bodyPr>
          <a:lstStyle/>
          <a:p>
            <a:pPr>
              <a:lnSpc>
                <a:spcPct val="150000"/>
              </a:lnSpc>
              <a:spcAft>
                <a:spcPts val="1000"/>
              </a:spcAft>
              <a:buNone/>
            </a:pPr>
            <a:r>
              <a:rPr lang="en-US" sz="1800" dirty="0">
                <a:latin typeface="Times New Roman"/>
                <a:ea typeface="Calibri"/>
                <a:cs typeface="Times New Roman"/>
              </a:rPr>
              <a:t>1.</a:t>
            </a:r>
            <a:r>
              <a:rPr lang="en-US" sz="1800" b="1" dirty="0">
                <a:latin typeface="Times New Roman"/>
                <a:ea typeface="Calibri"/>
                <a:cs typeface="Times New Roman"/>
              </a:rPr>
              <a:t>Seeker:</a:t>
            </a:r>
            <a:endParaRPr lang="en-US" sz="1600" dirty="0">
              <a:latin typeface="Calibri"/>
              <a:ea typeface="Calibri"/>
              <a:cs typeface="Times New Roman"/>
            </a:endParaRPr>
          </a:p>
          <a:p>
            <a:pPr algn="just">
              <a:lnSpc>
                <a:spcPct val="150000"/>
              </a:lnSpc>
              <a:spcAft>
                <a:spcPts val="1000"/>
              </a:spcAft>
            </a:pPr>
            <a:r>
              <a:rPr lang="en-US" sz="1800" dirty="0">
                <a:latin typeface="Times New Roman"/>
                <a:ea typeface="Calibri"/>
                <a:cs typeface="Times New Roman"/>
              </a:rPr>
              <a:t>A seeker first need to Register and Login with a valid mail –Id and password. Than Seeker need to give profile. Seeker can able to see all notifications of HR and Seeker can apply which is suitable to they own profile. Seekers will get reply from HR.</a:t>
            </a:r>
            <a:endParaRPr lang="en-US" sz="1600" dirty="0">
              <a:latin typeface="Calibri"/>
              <a:ea typeface="Calibri"/>
              <a:cs typeface="Times New Roman"/>
            </a:endParaRPr>
          </a:p>
          <a:p>
            <a:pPr algn="just">
              <a:lnSpc>
                <a:spcPct val="150000"/>
              </a:lnSpc>
              <a:buNone/>
            </a:pPr>
            <a:endParaRPr lang="en-US" sz="800" dirty="0">
              <a:latin typeface="Times New Roman" pitchFamily="18" charset="0"/>
              <a:cs typeface="Times New Roman" pitchFamily="18" charset="0"/>
            </a:endParaRPr>
          </a:p>
          <a:p>
            <a:pPr algn="just">
              <a:lnSpc>
                <a:spcPct val="150000"/>
              </a:lnSpc>
              <a:spcAft>
                <a:spcPts val="1000"/>
              </a:spcAft>
              <a:buNone/>
            </a:pPr>
            <a:r>
              <a:rPr lang="en-US" sz="2000" b="1" dirty="0">
                <a:latin typeface="Times New Roman"/>
                <a:ea typeface="Calibri"/>
                <a:cs typeface="Times New Roman"/>
              </a:rPr>
              <a:t>2. HR</a:t>
            </a:r>
            <a:endParaRPr lang="en-US" sz="1800" dirty="0">
              <a:latin typeface="Calibri"/>
              <a:ea typeface="Calibri"/>
              <a:cs typeface="Times New Roman"/>
            </a:endParaRPr>
          </a:p>
          <a:p>
            <a:pPr algn="just">
              <a:lnSpc>
                <a:spcPct val="150000"/>
              </a:lnSpc>
              <a:spcAft>
                <a:spcPts val="1000"/>
              </a:spcAft>
            </a:pPr>
            <a:r>
              <a:rPr lang="en-US" sz="2000" dirty="0">
                <a:latin typeface="Times New Roman"/>
                <a:ea typeface="Calibri"/>
                <a:cs typeface="Times New Roman"/>
              </a:rPr>
              <a:t>First hr need to register and hr can able to add notifications. Hr  can able to see all Seekers list they can select which profile is suitable to they own requirements. Admin will give valid seeker’s list which is already evaluated by Robot.</a:t>
            </a:r>
            <a:endParaRPr lang="en-US" sz="1800" dirty="0">
              <a:latin typeface="Calibri"/>
              <a:ea typeface="Calibri"/>
              <a:cs typeface="Times New Roman"/>
            </a:endParaRPr>
          </a:p>
          <a:p>
            <a:pPr algn="just">
              <a:lnSpc>
                <a:spcPct val="150000"/>
              </a:lnSpc>
              <a:spcAft>
                <a:spcPts val="1000"/>
              </a:spcAft>
              <a:buNone/>
            </a:pPr>
            <a:r>
              <a:rPr lang="en-US" sz="2400" dirty="0">
                <a:latin typeface="Times New Roman"/>
                <a:ea typeface="Calibri"/>
                <a:cs typeface="Times New Roman"/>
              </a:rPr>
              <a:t> </a:t>
            </a:r>
            <a:endParaRPr lang="en-US" sz="2000" dirty="0">
              <a:latin typeface="Calibri"/>
              <a:ea typeface="Calibri"/>
              <a:cs typeface="Times New Roman"/>
            </a:endParaRPr>
          </a:p>
          <a:p>
            <a:pPr algn="just">
              <a:lnSpc>
                <a:spcPct val="150000"/>
              </a:lnSpc>
              <a:buNone/>
            </a:pP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467600" cy="5943600"/>
          </a:xfrm>
        </p:spPr>
        <p:txBody>
          <a:bodyPr>
            <a:noAutofit/>
          </a:bodyPr>
          <a:lstStyle/>
          <a:p>
            <a:pPr algn="just">
              <a:lnSpc>
                <a:spcPct val="150000"/>
              </a:lnSpc>
              <a:spcAft>
                <a:spcPts val="1000"/>
              </a:spcAft>
              <a:buNone/>
            </a:pPr>
            <a:r>
              <a:rPr lang="en-US" sz="1600" b="1" dirty="0">
                <a:latin typeface="Times New Roman"/>
                <a:ea typeface="Calibri"/>
                <a:cs typeface="Times New Roman"/>
              </a:rPr>
              <a:t>3. Admin</a:t>
            </a:r>
            <a:endParaRPr lang="en-US" sz="1400" dirty="0">
              <a:latin typeface="Calibri"/>
              <a:ea typeface="Calibri"/>
              <a:cs typeface="Times New Roman"/>
            </a:endParaRPr>
          </a:p>
          <a:p>
            <a:pPr algn="just">
              <a:lnSpc>
                <a:spcPct val="150000"/>
              </a:lnSpc>
              <a:spcAft>
                <a:spcPts val="1000"/>
              </a:spcAft>
            </a:pPr>
            <a:r>
              <a:rPr lang="en-US" sz="1600" dirty="0">
                <a:latin typeface="Times New Roman"/>
                <a:ea typeface="Calibri"/>
                <a:cs typeface="Times New Roman"/>
              </a:rPr>
              <a:t>An admin need to login and they can able to see all the information about seekers and HR. Admin will get  an information from Robot and Admin will give that update to HR, Which mean Admin can act like a mediator in between Robot and HR.</a:t>
            </a:r>
            <a:endParaRPr lang="en-US" sz="1400" dirty="0">
              <a:latin typeface="Calibri"/>
              <a:ea typeface="Calibri"/>
              <a:cs typeface="Times New Roman"/>
            </a:endParaRPr>
          </a:p>
          <a:p>
            <a:pPr>
              <a:lnSpc>
                <a:spcPct val="150000"/>
              </a:lnSpc>
              <a:spcAft>
                <a:spcPts val="1000"/>
              </a:spcAft>
              <a:buNone/>
            </a:pPr>
            <a:r>
              <a:rPr lang="en-US" sz="1400" b="1" dirty="0">
                <a:latin typeface="Times New Roman"/>
                <a:ea typeface="Calibri"/>
                <a:cs typeface="Times New Roman"/>
              </a:rPr>
              <a:t>4. Robot</a:t>
            </a:r>
            <a:endParaRPr lang="en-US" sz="1200" dirty="0">
              <a:latin typeface="Calibri"/>
              <a:ea typeface="Calibri"/>
              <a:cs typeface="Times New Roman"/>
            </a:endParaRPr>
          </a:p>
          <a:p>
            <a:pPr algn="just">
              <a:lnSpc>
                <a:spcPct val="150000"/>
              </a:lnSpc>
              <a:spcAft>
                <a:spcPts val="1000"/>
              </a:spcAft>
            </a:pPr>
            <a:r>
              <a:rPr lang="en-US" sz="1400" dirty="0">
                <a:latin typeface="Times New Roman"/>
                <a:ea typeface="Calibri"/>
                <a:cs typeface="Times New Roman"/>
              </a:rPr>
              <a:t>This module is main module, because it’s playing very important role in this project. To solve this HR problem, businesses have begun to incorporate AI into HR tasks, giving rise to AI-based job matching. Robot will evaluate the Resume’s of Seekers. Robot will give updates to Admin.</a:t>
            </a:r>
            <a:endParaRPr lang="en-US" sz="1200" dirty="0">
              <a:latin typeface="Calibri"/>
              <a:ea typeface="Calibri"/>
              <a:cs typeface="Times New Roman"/>
            </a:endParaRPr>
          </a:p>
          <a:p>
            <a:pPr algn="just">
              <a:lnSpc>
                <a:spcPct val="115000"/>
              </a:lnSpc>
              <a:spcAft>
                <a:spcPts val="1000"/>
              </a:spcAft>
            </a:pPr>
            <a:endParaRPr lang="en-US" sz="1400" dirty="0">
              <a:latin typeface="Calibri"/>
              <a:ea typeface="Calibri"/>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8229600" cy="715962"/>
          </a:xfrm>
        </p:spPr>
        <p:txBody>
          <a:bodyPr>
            <a:noAutofit/>
          </a:bodyPr>
          <a:lstStyle/>
          <a:p>
            <a:r>
              <a:rPr lang="en-US" sz="2400" b="1" dirty="0"/>
              <a:t>MODULE DIAGRAMS:</a:t>
            </a:r>
            <a:br>
              <a:rPr lang="en-US" sz="2400" dirty="0"/>
            </a:br>
            <a:endParaRPr lang="en-US" sz="2400" dirty="0"/>
          </a:p>
        </p:txBody>
      </p:sp>
      <p:sp>
        <p:nvSpPr>
          <p:cNvPr id="6163" name="Rectangle 19"/>
          <p:cNvSpPr>
            <a:spLocks noChangeArrowheads="1"/>
          </p:cNvSpPr>
          <p:nvPr/>
        </p:nvSpPr>
        <p:spPr bwMode="auto">
          <a:xfrm>
            <a:off x="990600" y="457200"/>
            <a:ext cx="6781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a:p>
        </p:txBody>
      </p:sp>
      <p:sp>
        <p:nvSpPr>
          <p:cNvPr id="6171" name="Rectangle 27"/>
          <p:cNvSpPr>
            <a:spLocks noChangeArrowheads="1"/>
          </p:cNvSpPr>
          <p:nvPr/>
        </p:nvSpPr>
        <p:spPr bwMode="auto">
          <a:xfrm>
            <a:off x="1371600" y="838200"/>
            <a:ext cx="6781800" cy="4221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spcAft>
                <a:spcPts val="1000"/>
              </a:spcAft>
            </a:pPr>
            <a:r>
              <a:rPr lang="en-US" sz="1600" dirty="0">
                <a:latin typeface="Times New Roman"/>
                <a:ea typeface="Calibri"/>
                <a:cs typeface="Times New Roman"/>
              </a:rPr>
              <a:t>1.</a:t>
            </a:r>
            <a:r>
              <a:rPr lang="en-US" sz="1600" b="1" dirty="0">
                <a:latin typeface="Times New Roman"/>
                <a:ea typeface="Calibri"/>
                <a:cs typeface="Times New Roman"/>
              </a:rPr>
              <a:t>Seeker:</a:t>
            </a:r>
            <a:endParaRPr lang="en-US" sz="1400" dirty="0">
              <a:latin typeface="Calibri"/>
              <a:ea typeface="Calibri"/>
              <a:cs typeface="Times New Roman"/>
            </a:endParaRPr>
          </a:p>
        </p:txBody>
      </p:sp>
      <p:grpSp>
        <p:nvGrpSpPr>
          <p:cNvPr id="1026" name="Group 2"/>
          <p:cNvGrpSpPr>
            <a:grpSpLocks/>
          </p:cNvGrpSpPr>
          <p:nvPr/>
        </p:nvGrpSpPr>
        <p:grpSpPr bwMode="auto">
          <a:xfrm>
            <a:off x="1905000" y="1981200"/>
            <a:ext cx="5748337" cy="2994025"/>
            <a:chOff x="892" y="4993"/>
            <a:chExt cx="9053" cy="4715"/>
          </a:xfrm>
        </p:grpSpPr>
        <p:sp>
          <p:nvSpPr>
            <p:cNvPr id="8" name="Oval 3"/>
            <p:cNvSpPr>
              <a:spLocks noChangeArrowheads="1"/>
            </p:cNvSpPr>
            <p:nvPr/>
          </p:nvSpPr>
          <p:spPr bwMode="auto">
            <a:xfrm>
              <a:off x="892" y="4993"/>
              <a:ext cx="1534" cy="861"/>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Seeker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AutoShape 4"/>
            <p:cNvSpPr>
              <a:spLocks noChangeArrowheads="1"/>
            </p:cNvSpPr>
            <p:nvPr/>
          </p:nvSpPr>
          <p:spPr bwMode="auto">
            <a:xfrm>
              <a:off x="3084" y="4993"/>
              <a:ext cx="1174" cy="971"/>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Register/login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4712" y="4993"/>
              <a:ext cx="1173" cy="798"/>
            </a:xfrm>
            <a:prstGeom prst="roundRect">
              <a:avLst>
                <a:gd name="adj" fmla="val 16667"/>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Add profile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AutoShape 6"/>
            <p:cNvSpPr>
              <a:spLocks noChangeArrowheads="1"/>
            </p:cNvSpPr>
            <p:nvPr/>
          </p:nvSpPr>
          <p:spPr bwMode="auto">
            <a:xfrm>
              <a:off x="6527" y="4993"/>
              <a:ext cx="1440" cy="798"/>
            </a:xfrm>
            <a:prstGeom prst="roundRect">
              <a:avLst>
                <a:gd name="adj" fmla="val 16667"/>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HR Notifications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4946" y="7795"/>
              <a:ext cx="1440" cy="1913"/>
            </a:xfrm>
            <a:prstGeom prst="can">
              <a:avLst>
                <a:gd name="adj" fmla="val 33212"/>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Data 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AutoShape 8"/>
            <p:cNvSpPr>
              <a:spLocks noChangeArrowheads="1"/>
            </p:cNvSpPr>
            <p:nvPr/>
          </p:nvSpPr>
          <p:spPr bwMode="auto">
            <a:xfrm>
              <a:off x="8505" y="5056"/>
              <a:ext cx="1440" cy="798"/>
            </a:xfrm>
            <a:prstGeom prst="roundRect">
              <a:avLst>
                <a:gd name="adj" fmla="val 16667"/>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Apply Job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1" name="AutoShape 9"/>
            <p:cNvCxnSpPr>
              <a:cxnSpLocks noChangeShapeType="1"/>
            </p:cNvCxnSpPr>
            <p:nvPr/>
          </p:nvCxnSpPr>
          <p:spPr bwMode="auto">
            <a:xfrm>
              <a:off x="2426" y="5431"/>
              <a:ext cx="658" cy="32"/>
            </a:xfrm>
            <a:prstGeom prst="straightConnector1">
              <a:avLst/>
            </a:prstGeom>
            <a:noFill/>
            <a:ln w="9525">
              <a:solidFill>
                <a:srgbClr val="000000"/>
              </a:solidFill>
              <a:round/>
              <a:headEnd/>
              <a:tailEnd type="triangle" w="med" len="med"/>
            </a:ln>
          </p:spPr>
        </p:cxnSp>
        <p:cxnSp>
          <p:nvCxnSpPr>
            <p:cNvPr id="12" name="AutoShape 10"/>
            <p:cNvCxnSpPr>
              <a:cxnSpLocks noChangeShapeType="1"/>
            </p:cNvCxnSpPr>
            <p:nvPr/>
          </p:nvCxnSpPr>
          <p:spPr bwMode="auto">
            <a:xfrm>
              <a:off x="4258" y="5463"/>
              <a:ext cx="454" cy="0"/>
            </a:xfrm>
            <a:prstGeom prst="straightConnector1">
              <a:avLst/>
            </a:prstGeom>
            <a:noFill/>
            <a:ln w="9525">
              <a:solidFill>
                <a:srgbClr val="000000"/>
              </a:solidFill>
              <a:round/>
              <a:headEnd/>
              <a:tailEnd type="triangle" w="med" len="med"/>
            </a:ln>
          </p:spPr>
        </p:cxnSp>
        <p:cxnSp>
          <p:nvCxnSpPr>
            <p:cNvPr id="13" name="AutoShape 11"/>
            <p:cNvCxnSpPr>
              <a:cxnSpLocks noChangeShapeType="1"/>
            </p:cNvCxnSpPr>
            <p:nvPr/>
          </p:nvCxnSpPr>
          <p:spPr bwMode="auto">
            <a:xfrm>
              <a:off x="5885" y="5463"/>
              <a:ext cx="642" cy="0"/>
            </a:xfrm>
            <a:prstGeom prst="straightConnector1">
              <a:avLst/>
            </a:prstGeom>
            <a:noFill/>
            <a:ln w="9525">
              <a:solidFill>
                <a:srgbClr val="000000"/>
              </a:solidFill>
              <a:round/>
              <a:headEnd/>
              <a:tailEnd type="triangle" w="med" len="med"/>
            </a:ln>
          </p:spPr>
        </p:cxnSp>
        <p:cxnSp>
          <p:nvCxnSpPr>
            <p:cNvPr id="14" name="AutoShape 12"/>
            <p:cNvCxnSpPr>
              <a:cxnSpLocks noChangeShapeType="1"/>
            </p:cNvCxnSpPr>
            <p:nvPr/>
          </p:nvCxnSpPr>
          <p:spPr bwMode="auto">
            <a:xfrm>
              <a:off x="7967" y="5463"/>
              <a:ext cx="538" cy="0"/>
            </a:xfrm>
            <a:prstGeom prst="straightConnector1">
              <a:avLst/>
            </a:prstGeom>
            <a:noFill/>
            <a:ln w="9525">
              <a:solidFill>
                <a:srgbClr val="000000"/>
              </a:solidFill>
              <a:round/>
              <a:headEnd/>
              <a:tailEnd type="triangle" w="med" len="med"/>
            </a:ln>
          </p:spPr>
        </p:cxnSp>
        <p:cxnSp>
          <p:nvCxnSpPr>
            <p:cNvPr id="15" name="AutoShape 13"/>
            <p:cNvCxnSpPr>
              <a:cxnSpLocks noChangeShapeType="1"/>
            </p:cNvCxnSpPr>
            <p:nvPr/>
          </p:nvCxnSpPr>
          <p:spPr bwMode="auto">
            <a:xfrm>
              <a:off x="3616" y="5964"/>
              <a:ext cx="1690" cy="1925"/>
            </a:xfrm>
            <a:prstGeom prst="straightConnector1">
              <a:avLst/>
            </a:prstGeom>
            <a:noFill/>
            <a:ln w="9525">
              <a:solidFill>
                <a:srgbClr val="000000"/>
              </a:solidFill>
              <a:round/>
              <a:headEnd/>
              <a:tailEnd type="triangle" w="med" len="med"/>
            </a:ln>
          </p:spPr>
        </p:cxnSp>
        <p:cxnSp>
          <p:nvCxnSpPr>
            <p:cNvPr id="16" name="AutoShape 14"/>
            <p:cNvCxnSpPr>
              <a:cxnSpLocks noChangeShapeType="1"/>
            </p:cNvCxnSpPr>
            <p:nvPr/>
          </p:nvCxnSpPr>
          <p:spPr bwMode="auto">
            <a:xfrm>
              <a:off x="5306" y="5791"/>
              <a:ext cx="110" cy="2098"/>
            </a:xfrm>
            <a:prstGeom prst="straightConnector1">
              <a:avLst/>
            </a:prstGeom>
            <a:noFill/>
            <a:ln w="9525">
              <a:solidFill>
                <a:srgbClr val="000000"/>
              </a:solidFill>
              <a:round/>
              <a:headEnd/>
              <a:tailEnd type="triangle" w="med" len="med"/>
            </a:ln>
          </p:spPr>
        </p:cxnSp>
        <p:cxnSp>
          <p:nvCxnSpPr>
            <p:cNvPr id="17" name="AutoShape 15"/>
            <p:cNvCxnSpPr>
              <a:cxnSpLocks noChangeShapeType="1"/>
            </p:cNvCxnSpPr>
            <p:nvPr/>
          </p:nvCxnSpPr>
          <p:spPr bwMode="auto">
            <a:xfrm flipH="1">
              <a:off x="5713" y="5854"/>
              <a:ext cx="1674" cy="2004"/>
            </a:xfrm>
            <a:prstGeom prst="straightConnector1">
              <a:avLst/>
            </a:prstGeom>
            <a:noFill/>
            <a:ln w="9525">
              <a:solidFill>
                <a:srgbClr val="000000"/>
              </a:solidFill>
              <a:round/>
              <a:headEnd/>
              <a:tailEnd type="triangle" w="med" len="med"/>
            </a:ln>
          </p:spPr>
        </p:cxnSp>
        <p:cxnSp>
          <p:nvCxnSpPr>
            <p:cNvPr id="18" name="AutoShape 16"/>
            <p:cNvCxnSpPr>
              <a:cxnSpLocks noChangeShapeType="1"/>
            </p:cNvCxnSpPr>
            <p:nvPr/>
          </p:nvCxnSpPr>
          <p:spPr bwMode="auto">
            <a:xfrm flipH="1">
              <a:off x="5885" y="5791"/>
              <a:ext cx="3021" cy="2067"/>
            </a:xfrm>
            <a:prstGeom prst="straightConnector1">
              <a:avLst/>
            </a:prstGeom>
            <a:noFill/>
            <a:ln w="9525">
              <a:solidFill>
                <a:srgbClr val="000000"/>
              </a:solidFill>
              <a:round/>
              <a:headEnd/>
              <a:tailEnd type="triangl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1143000" y="304800"/>
            <a:ext cx="1210588" cy="7520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lnSpc>
                <a:spcPct val="150000"/>
              </a:lnSpc>
              <a:spcAft>
                <a:spcPts val="1000"/>
              </a:spcAft>
            </a:pPr>
            <a:r>
              <a:rPr lang="en-US" sz="3200" b="1" dirty="0">
                <a:latin typeface="Times New Roman"/>
                <a:ea typeface="Calibri"/>
                <a:cs typeface="Times New Roman"/>
              </a:rPr>
              <a:t>2. HR</a:t>
            </a:r>
            <a:endParaRPr lang="en-US" sz="2800" dirty="0">
              <a:latin typeface="Calibri"/>
              <a:ea typeface="Calibri"/>
              <a:cs typeface="Times New Roman"/>
            </a:endParaRPr>
          </a:p>
        </p:txBody>
      </p:sp>
      <p:grpSp>
        <p:nvGrpSpPr>
          <p:cNvPr id="2050" name="Group 2"/>
          <p:cNvGrpSpPr>
            <a:grpSpLocks/>
          </p:cNvGrpSpPr>
          <p:nvPr/>
        </p:nvGrpSpPr>
        <p:grpSpPr bwMode="auto">
          <a:xfrm>
            <a:off x="1447800" y="2362200"/>
            <a:ext cx="5873750" cy="2716213"/>
            <a:chOff x="1143" y="5009"/>
            <a:chExt cx="9249" cy="4276"/>
          </a:xfrm>
        </p:grpSpPr>
        <p:sp>
          <p:nvSpPr>
            <p:cNvPr id="2051" name="Oval 3"/>
            <p:cNvSpPr>
              <a:spLocks noChangeArrowheads="1"/>
            </p:cNvSpPr>
            <p:nvPr/>
          </p:nvSpPr>
          <p:spPr bwMode="auto">
            <a:xfrm>
              <a:off x="1143" y="5212"/>
              <a:ext cx="1142" cy="579"/>
            </a:xfrm>
            <a:prstGeom prst="ellipse">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2" name="AutoShape 4"/>
            <p:cNvSpPr>
              <a:spLocks noChangeArrowheads="1"/>
            </p:cNvSpPr>
            <p:nvPr/>
          </p:nvSpPr>
          <p:spPr bwMode="auto">
            <a:xfrm>
              <a:off x="2864" y="5009"/>
              <a:ext cx="1331" cy="1143"/>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Register </a:t>
              </a:r>
            </a:p>
            <a:p>
              <a:pPr marL="0" marR="0" lvl="0" indent="0" algn="just"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&amp; 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4963" y="5118"/>
              <a:ext cx="1595" cy="1034"/>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Add Notifications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7294" y="5009"/>
              <a:ext cx="1284" cy="1081"/>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Choose Seeker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AutoShape 7"/>
            <p:cNvSpPr>
              <a:spLocks noChangeArrowheads="1"/>
            </p:cNvSpPr>
            <p:nvPr/>
          </p:nvSpPr>
          <p:spPr bwMode="auto">
            <a:xfrm>
              <a:off x="9250" y="5009"/>
              <a:ext cx="1142" cy="955"/>
            </a:xfrm>
            <a:prstGeom prst="roundRect">
              <a:avLst>
                <a:gd name="adj" fmla="val 16667"/>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AutoShape 8"/>
            <p:cNvSpPr>
              <a:spLocks noChangeArrowheads="1"/>
            </p:cNvSpPr>
            <p:nvPr/>
          </p:nvSpPr>
          <p:spPr bwMode="auto">
            <a:xfrm>
              <a:off x="5384" y="7372"/>
              <a:ext cx="1440" cy="1913"/>
            </a:xfrm>
            <a:prstGeom prst="can">
              <a:avLst>
                <a:gd name="adj" fmla="val 33212"/>
              </a:avLst>
            </a:prstGeom>
            <a:gradFill rotWithShape="0">
              <a:gsLst>
                <a:gs pos="0">
                  <a:srgbClr val="92CDDC"/>
                </a:gs>
                <a:gs pos="50000">
                  <a:srgbClr val="DAEEF3"/>
                </a:gs>
                <a:gs pos="100000">
                  <a:srgbClr val="92CDDC"/>
                </a:gs>
              </a:gsLst>
              <a:lin ang="189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Data 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057" name="AutoShape 9"/>
            <p:cNvCxnSpPr>
              <a:cxnSpLocks noChangeShapeType="1"/>
            </p:cNvCxnSpPr>
            <p:nvPr/>
          </p:nvCxnSpPr>
          <p:spPr bwMode="auto">
            <a:xfrm>
              <a:off x="2285" y="5510"/>
              <a:ext cx="579" cy="15"/>
            </a:xfrm>
            <a:prstGeom prst="straightConnector1">
              <a:avLst/>
            </a:prstGeom>
            <a:noFill/>
            <a:ln w="9525">
              <a:solidFill>
                <a:srgbClr val="000000"/>
              </a:solidFill>
              <a:round/>
              <a:headEnd/>
              <a:tailEnd type="triangle" w="med" len="med"/>
            </a:ln>
          </p:spPr>
        </p:cxnSp>
        <p:cxnSp>
          <p:nvCxnSpPr>
            <p:cNvPr id="2058" name="AutoShape 10"/>
            <p:cNvCxnSpPr>
              <a:cxnSpLocks noChangeShapeType="1"/>
            </p:cNvCxnSpPr>
            <p:nvPr/>
          </p:nvCxnSpPr>
          <p:spPr bwMode="auto">
            <a:xfrm>
              <a:off x="4195" y="5525"/>
              <a:ext cx="861" cy="0"/>
            </a:xfrm>
            <a:prstGeom prst="straightConnector1">
              <a:avLst/>
            </a:prstGeom>
            <a:noFill/>
            <a:ln w="9525">
              <a:solidFill>
                <a:srgbClr val="000000"/>
              </a:solidFill>
              <a:round/>
              <a:headEnd/>
              <a:tailEnd type="triangle" w="med" len="med"/>
            </a:ln>
          </p:spPr>
        </p:cxnSp>
        <p:cxnSp>
          <p:nvCxnSpPr>
            <p:cNvPr id="2059" name="AutoShape 11"/>
            <p:cNvCxnSpPr>
              <a:cxnSpLocks noChangeShapeType="1"/>
            </p:cNvCxnSpPr>
            <p:nvPr/>
          </p:nvCxnSpPr>
          <p:spPr bwMode="auto">
            <a:xfrm>
              <a:off x="6558" y="5525"/>
              <a:ext cx="736" cy="0"/>
            </a:xfrm>
            <a:prstGeom prst="straightConnector1">
              <a:avLst/>
            </a:prstGeom>
            <a:noFill/>
            <a:ln w="9525">
              <a:solidFill>
                <a:srgbClr val="000000"/>
              </a:solidFill>
              <a:round/>
              <a:headEnd/>
              <a:tailEnd type="triangle" w="med" len="med"/>
            </a:ln>
          </p:spPr>
        </p:cxnSp>
        <p:cxnSp>
          <p:nvCxnSpPr>
            <p:cNvPr id="2060" name="AutoShape 12"/>
            <p:cNvCxnSpPr>
              <a:cxnSpLocks noChangeShapeType="1"/>
            </p:cNvCxnSpPr>
            <p:nvPr/>
          </p:nvCxnSpPr>
          <p:spPr bwMode="auto">
            <a:xfrm>
              <a:off x="8578" y="5525"/>
              <a:ext cx="672" cy="0"/>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a:off x="3694" y="6152"/>
              <a:ext cx="2003" cy="1314"/>
            </a:xfrm>
            <a:prstGeom prst="straightConnector1">
              <a:avLst/>
            </a:prstGeom>
            <a:noFill/>
            <a:ln w="9525">
              <a:solidFill>
                <a:srgbClr val="000000"/>
              </a:solidFill>
              <a:round/>
              <a:headEnd/>
              <a:tailEnd type="triangle" w="med" len="med"/>
            </a:ln>
          </p:spPr>
        </p:cxnSp>
        <p:cxnSp>
          <p:nvCxnSpPr>
            <p:cNvPr id="2062" name="AutoShape 14"/>
            <p:cNvCxnSpPr>
              <a:cxnSpLocks noChangeShapeType="1"/>
            </p:cNvCxnSpPr>
            <p:nvPr/>
          </p:nvCxnSpPr>
          <p:spPr bwMode="auto">
            <a:xfrm>
              <a:off x="5776" y="6090"/>
              <a:ext cx="47" cy="1376"/>
            </a:xfrm>
            <a:prstGeom prst="straightConnector1">
              <a:avLst/>
            </a:prstGeom>
            <a:noFill/>
            <a:ln w="9525">
              <a:solidFill>
                <a:srgbClr val="000000"/>
              </a:solidFill>
              <a:round/>
              <a:headEnd/>
              <a:tailEnd type="triangle" w="med" len="med"/>
            </a:ln>
          </p:spPr>
        </p:cxnSp>
        <p:cxnSp>
          <p:nvCxnSpPr>
            <p:cNvPr id="2063" name="AutoShape 15"/>
            <p:cNvCxnSpPr>
              <a:cxnSpLocks noChangeShapeType="1"/>
            </p:cNvCxnSpPr>
            <p:nvPr/>
          </p:nvCxnSpPr>
          <p:spPr bwMode="auto">
            <a:xfrm flipH="1">
              <a:off x="6104" y="6090"/>
              <a:ext cx="1816" cy="1376"/>
            </a:xfrm>
            <a:prstGeom prst="straightConnector1">
              <a:avLst/>
            </a:prstGeom>
            <a:noFill/>
            <a:ln w="9525">
              <a:solidFill>
                <a:srgbClr val="000000"/>
              </a:solidFill>
              <a:round/>
              <a:headEnd/>
              <a:tailEnd type="triangle" w="med" len="med"/>
            </a:ln>
          </p:spPr>
        </p:cxnSp>
        <p:cxnSp>
          <p:nvCxnSpPr>
            <p:cNvPr id="2064" name="AutoShape 16"/>
            <p:cNvCxnSpPr>
              <a:cxnSpLocks noChangeShapeType="1"/>
            </p:cNvCxnSpPr>
            <p:nvPr/>
          </p:nvCxnSpPr>
          <p:spPr bwMode="auto">
            <a:xfrm flipH="1">
              <a:off x="6558" y="5964"/>
              <a:ext cx="3131" cy="1502"/>
            </a:xfrm>
            <a:prstGeom prst="straightConnector1">
              <a:avLst/>
            </a:prstGeom>
            <a:noFill/>
            <a:ln w="9525">
              <a:solidFill>
                <a:srgbClr val="000000"/>
              </a:solidFill>
              <a:round/>
              <a:headEnd/>
              <a:tailEnd type="triangle"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Rectangle 23"/>
          <p:cNvSpPr>
            <a:spLocks noChangeArrowheads="1"/>
          </p:cNvSpPr>
          <p:nvPr/>
        </p:nvSpPr>
        <p:spPr bwMode="auto">
          <a:xfrm>
            <a:off x="990600" y="304800"/>
            <a:ext cx="1181990" cy="5046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lnSpc>
                <a:spcPct val="150000"/>
              </a:lnSpc>
              <a:spcAft>
                <a:spcPts val="1000"/>
              </a:spcAft>
            </a:pPr>
            <a:r>
              <a:rPr lang="en-US" sz="2000" b="1" dirty="0">
                <a:latin typeface="Times New Roman"/>
                <a:ea typeface="Calibri"/>
                <a:cs typeface="Times New Roman"/>
              </a:rPr>
              <a:t>3. Admin</a:t>
            </a:r>
            <a:endParaRPr lang="en-US" sz="2000" dirty="0">
              <a:latin typeface="Calibri"/>
              <a:ea typeface="Calibri"/>
              <a:cs typeface="Times New Roman"/>
            </a:endParaRPr>
          </a:p>
        </p:txBody>
      </p:sp>
      <p:sp>
        <p:nvSpPr>
          <p:cNvPr id="33826" name="Rectangle 34"/>
          <p:cNvSpPr>
            <a:spLocks noChangeArrowheads="1"/>
          </p:cNvSpPr>
          <p:nvPr/>
        </p:nvSpPr>
        <p:spPr bwMode="auto">
          <a:xfrm>
            <a:off x="228600" y="3810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1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ea typeface="Calibri" pitchFamily="34" charset="0"/>
                <a:cs typeface="Times New Roman" pitchFamily="18" charset="0"/>
              </a:rPr>
              <a:t> </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3074" name="Group 2"/>
          <p:cNvGrpSpPr>
            <a:grpSpLocks/>
          </p:cNvGrpSpPr>
          <p:nvPr/>
        </p:nvGrpSpPr>
        <p:grpSpPr bwMode="auto">
          <a:xfrm>
            <a:off x="1524000" y="2209800"/>
            <a:ext cx="5019675" cy="2686050"/>
            <a:chOff x="1675" y="4711"/>
            <a:chExt cx="7904" cy="4230"/>
          </a:xfrm>
        </p:grpSpPr>
        <p:sp>
          <p:nvSpPr>
            <p:cNvPr id="3075" name="Oval 3"/>
            <p:cNvSpPr>
              <a:spLocks noChangeArrowheads="1"/>
            </p:cNvSpPr>
            <p:nvPr/>
          </p:nvSpPr>
          <p:spPr bwMode="auto">
            <a:xfrm>
              <a:off x="1675" y="4961"/>
              <a:ext cx="1549" cy="783"/>
            </a:xfrm>
            <a:prstGeom prst="ellipse">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6" name="AutoShape 4"/>
            <p:cNvSpPr>
              <a:spLocks noChangeArrowheads="1"/>
            </p:cNvSpPr>
            <p:nvPr/>
          </p:nvSpPr>
          <p:spPr bwMode="auto">
            <a:xfrm>
              <a:off x="3945" y="4852"/>
              <a:ext cx="1518" cy="892"/>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7" name="AutoShape 5"/>
            <p:cNvSpPr>
              <a:spLocks noChangeArrowheads="1"/>
            </p:cNvSpPr>
            <p:nvPr/>
          </p:nvSpPr>
          <p:spPr bwMode="auto">
            <a:xfrm>
              <a:off x="6167" y="4711"/>
              <a:ext cx="1299" cy="1048"/>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HR &amp; Seeker’s list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8" name="AutoShape 6"/>
            <p:cNvSpPr>
              <a:spLocks noChangeArrowheads="1"/>
            </p:cNvSpPr>
            <p:nvPr/>
          </p:nvSpPr>
          <p:spPr bwMode="auto">
            <a:xfrm>
              <a:off x="8280" y="4711"/>
              <a:ext cx="1299" cy="1048"/>
            </a:xfrm>
            <a:prstGeom prst="roundRect">
              <a:avLst>
                <a:gd name="adj" fmla="val 16667"/>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from 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9" name="AutoShape 7"/>
            <p:cNvSpPr>
              <a:spLocks noChangeArrowheads="1"/>
            </p:cNvSpPr>
            <p:nvPr/>
          </p:nvSpPr>
          <p:spPr bwMode="auto">
            <a:xfrm>
              <a:off x="4977" y="7028"/>
              <a:ext cx="1440" cy="1913"/>
            </a:xfrm>
            <a:prstGeom prst="can">
              <a:avLst>
                <a:gd name="adj" fmla="val 33212"/>
              </a:avLst>
            </a:prstGeom>
            <a:gradFill rotWithShape="0">
              <a:gsLst>
                <a:gs pos="0">
                  <a:srgbClr val="FABF8F"/>
                </a:gs>
                <a:gs pos="50000">
                  <a:srgbClr val="FDE9D9"/>
                </a:gs>
                <a:gs pos="100000">
                  <a:srgbClr val="FABF8F"/>
                </a:gs>
              </a:gsLst>
              <a:lin ang="18900000" scaled="1"/>
            </a:gra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Data 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3080" name="AutoShape 8"/>
            <p:cNvCxnSpPr>
              <a:cxnSpLocks noChangeShapeType="1"/>
            </p:cNvCxnSpPr>
            <p:nvPr/>
          </p:nvCxnSpPr>
          <p:spPr bwMode="auto">
            <a:xfrm>
              <a:off x="3224" y="5306"/>
              <a:ext cx="721" cy="0"/>
            </a:xfrm>
            <a:prstGeom prst="straightConnector1">
              <a:avLst/>
            </a:prstGeom>
            <a:noFill/>
            <a:ln w="9525">
              <a:solidFill>
                <a:srgbClr val="000000"/>
              </a:solidFill>
              <a:round/>
              <a:headEnd/>
              <a:tailEnd type="triangle" w="med" len="med"/>
            </a:ln>
          </p:spPr>
        </p:cxnSp>
        <p:cxnSp>
          <p:nvCxnSpPr>
            <p:cNvPr id="3081" name="AutoShape 9"/>
            <p:cNvCxnSpPr>
              <a:cxnSpLocks noChangeShapeType="1"/>
            </p:cNvCxnSpPr>
            <p:nvPr/>
          </p:nvCxnSpPr>
          <p:spPr bwMode="auto">
            <a:xfrm>
              <a:off x="5463" y="5306"/>
              <a:ext cx="704" cy="0"/>
            </a:xfrm>
            <a:prstGeom prst="straightConnector1">
              <a:avLst/>
            </a:prstGeom>
            <a:noFill/>
            <a:ln w="9525">
              <a:solidFill>
                <a:srgbClr val="000000"/>
              </a:solidFill>
              <a:round/>
              <a:headEnd/>
              <a:tailEnd type="triangle" w="med" len="med"/>
            </a:ln>
          </p:spPr>
        </p:cxnSp>
        <p:cxnSp>
          <p:nvCxnSpPr>
            <p:cNvPr id="3082" name="AutoShape 10"/>
            <p:cNvCxnSpPr>
              <a:cxnSpLocks noChangeShapeType="1"/>
            </p:cNvCxnSpPr>
            <p:nvPr/>
          </p:nvCxnSpPr>
          <p:spPr bwMode="auto">
            <a:xfrm>
              <a:off x="7466" y="5306"/>
              <a:ext cx="814" cy="0"/>
            </a:xfrm>
            <a:prstGeom prst="straightConnector1">
              <a:avLst/>
            </a:prstGeom>
            <a:noFill/>
            <a:ln w="9525">
              <a:solidFill>
                <a:srgbClr val="000000"/>
              </a:solidFill>
              <a:round/>
              <a:headEnd/>
              <a:tailEnd type="triangle" w="med" len="med"/>
            </a:ln>
          </p:spPr>
        </p:cxnSp>
        <p:cxnSp>
          <p:nvCxnSpPr>
            <p:cNvPr id="3083" name="AutoShape 11"/>
            <p:cNvCxnSpPr>
              <a:cxnSpLocks noChangeShapeType="1"/>
            </p:cNvCxnSpPr>
            <p:nvPr/>
          </p:nvCxnSpPr>
          <p:spPr bwMode="auto">
            <a:xfrm>
              <a:off x="5056" y="5759"/>
              <a:ext cx="657" cy="1269"/>
            </a:xfrm>
            <a:prstGeom prst="straightConnector1">
              <a:avLst/>
            </a:prstGeom>
            <a:noFill/>
            <a:ln w="9525">
              <a:solidFill>
                <a:srgbClr val="000000"/>
              </a:solidFill>
              <a:round/>
              <a:headEnd/>
              <a:tailEnd type="triangle" w="med" len="med"/>
            </a:ln>
          </p:spPr>
        </p:cxnSp>
        <p:cxnSp>
          <p:nvCxnSpPr>
            <p:cNvPr id="3084" name="AutoShape 12"/>
            <p:cNvCxnSpPr>
              <a:cxnSpLocks noChangeShapeType="1"/>
            </p:cNvCxnSpPr>
            <p:nvPr/>
          </p:nvCxnSpPr>
          <p:spPr bwMode="auto">
            <a:xfrm flipH="1">
              <a:off x="5713" y="5666"/>
              <a:ext cx="1158" cy="1362"/>
            </a:xfrm>
            <a:prstGeom prst="straightConnector1">
              <a:avLst/>
            </a:prstGeom>
            <a:noFill/>
            <a:ln w="9525">
              <a:solidFill>
                <a:srgbClr val="000000"/>
              </a:solidFill>
              <a:round/>
              <a:headEnd/>
              <a:tailEnd type="triangle" w="med" len="med"/>
            </a:ln>
          </p:spPr>
        </p:cxnSp>
        <p:cxnSp>
          <p:nvCxnSpPr>
            <p:cNvPr id="3085" name="AutoShape 13"/>
            <p:cNvCxnSpPr>
              <a:cxnSpLocks noChangeShapeType="1"/>
            </p:cNvCxnSpPr>
            <p:nvPr/>
          </p:nvCxnSpPr>
          <p:spPr bwMode="auto">
            <a:xfrm flipH="1">
              <a:off x="5713" y="5666"/>
              <a:ext cx="3224" cy="1362"/>
            </a:xfrm>
            <a:prstGeom prst="straightConnector1">
              <a:avLst/>
            </a:prstGeom>
            <a:noFill/>
            <a:ln w="9525">
              <a:solidFill>
                <a:srgbClr val="000000"/>
              </a:solidFill>
              <a:round/>
              <a:headEnd/>
              <a:tailEnd type="triangl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8" name="Rectangle 30"/>
          <p:cNvSpPr>
            <a:spLocks noChangeArrowheads="1"/>
          </p:cNvSpPr>
          <p:nvPr/>
        </p:nvSpPr>
        <p:spPr bwMode="auto">
          <a:xfrm>
            <a:off x="1143000" y="381000"/>
            <a:ext cx="1111202" cy="5046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50000"/>
              </a:lnSpc>
              <a:spcAft>
                <a:spcPts val="1000"/>
              </a:spcAft>
            </a:pPr>
            <a:r>
              <a:rPr lang="en-US" sz="2000" b="1" dirty="0">
                <a:latin typeface="Times New Roman"/>
                <a:ea typeface="Calibri"/>
                <a:cs typeface="Times New Roman"/>
              </a:rPr>
              <a:t>4. Robot</a:t>
            </a:r>
            <a:endParaRPr lang="en-US" sz="2000" dirty="0">
              <a:latin typeface="Calibri"/>
              <a:ea typeface="Calibri"/>
              <a:cs typeface="Times New Roman"/>
            </a:endParaRPr>
          </a:p>
        </p:txBody>
      </p:sp>
      <p:sp>
        <p:nvSpPr>
          <p:cNvPr id="32812" name="Rectangle 44"/>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4098" name="Group 2"/>
          <p:cNvGrpSpPr>
            <a:grpSpLocks/>
          </p:cNvGrpSpPr>
          <p:nvPr/>
        </p:nvGrpSpPr>
        <p:grpSpPr bwMode="auto">
          <a:xfrm>
            <a:off x="1295400" y="2286000"/>
            <a:ext cx="6134100" cy="2517775"/>
            <a:chOff x="1409" y="4946"/>
            <a:chExt cx="9662" cy="3964"/>
          </a:xfrm>
        </p:grpSpPr>
        <p:sp>
          <p:nvSpPr>
            <p:cNvPr id="4099" name="Oval 3"/>
            <p:cNvSpPr>
              <a:spLocks noChangeArrowheads="1"/>
            </p:cNvSpPr>
            <p:nvPr/>
          </p:nvSpPr>
          <p:spPr bwMode="auto">
            <a:xfrm>
              <a:off x="1409" y="5180"/>
              <a:ext cx="1534" cy="783"/>
            </a:xfrm>
            <a:prstGeom prst="ellipse">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00" name="AutoShape 4"/>
            <p:cNvSpPr>
              <a:spLocks noChangeArrowheads="1"/>
            </p:cNvSpPr>
            <p:nvPr/>
          </p:nvSpPr>
          <p:spPr bwMode="auto">
            <a:xfrm>
              <a:off x="3522" y="5180"/>
              <a:ext cx="1440" cy="78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Seeker’s List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01" name="AutoShape 5"/>
            <p:cNvSpPr>
              <a:spLocks noChangeArrowheads="1"/>
            </p:cNvSpPr>
            <p:nvPr/>
          </p:nvSpPr>
          <p:spPr bwMode="auto">
            <a:xfrm>
              <a:off x="5870" y="5055"/>
              <a:ext cx="1273" cy="908"/>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Applied Seekers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02" name="AutoShape 6"/>
            <p:cNvSpPr>
              <a:spLocks noChangeArrowheads="1"/>
            </p:cNvSpPr>
            <p:nvPr/>
          </p:nvSpPr>
          <p:spPr bwMode="auto">
            <a:xfrm>
              <a:off x="7623" y="5055"/>
              <a:ext cx="1440" cy="78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Resume Evaluation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03" name="AutoShape 7"/>
            <p:cNvSpPr>
              <a:spLocks noChangeArrowheads="1"/>
            </p:cNvSpPr>
            <p:nvPr/>
          </p:nvSpPr>
          <p:spPr bwMode="auto">
            <a:xfrm>
              <a:off x="9631" y="4946"/>
              <a:ext cx="1440" cy="114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Give Update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04" name="AutoShape 8"/>
            <p:cNvSpPr>
              <a:spLocks noChangeArrowheads="1"/>
            </p:cNvSpPr>
            <p:nvPr/>
          </p:nvSpPr>
          <p:spPr bwMode="auto">
            <a:xfrm>
              <a:off x="5557" y="6997"/>
              <a:ext cx="1440" cy="1913"/>
            </a:xfrm>
            <a:prstGeom prst="can">
              <a:avLst>
                <a:gd name="adj" fmla="val 33212"/>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Data 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4105" name="AutoShape 9"/>
            <p:cNvCxnSpPr>
              <a:cxnSpLocks noChangeShapeType="1"/>
            </p:cNvCxnSpPr>
            <p:nvPr/>
          </p:nvCxnSpPr>
          <p:spPr bwMode="auto">
            <a:xfrm>
              <a:off x="2943" y="5557"/>
              <a:ext cx="579" cy="15"/>
            </a:xfrm>
            <a:prstGeom prst="straightConnector1">
              <a:avLst/>
            </a:prstGeom>
            <a:noFill/>
            <a:ln w="9525">
              <a:solidFill>
                <a:srgbClr val="000000"/>
              </a:solidFill>
              <a:round/>
              <a:headEnd/>
              <a:tailEnd type="triangle" w="med" len="med"/>
            </a:ln>
          </p:spPr>
        </p:cxnSp>
        <p:cxnSp>
          <p:nvCxnSpPr>
            <p:cNvPr id="4106" name="AutoShape 10"/>
            <p:cNvCxnSpPr>
              <a:cxnSpLocks noChangeShapeType="1"/>
            </p:cNvCxnSpPr>
            <p:nvPr/>
          </p:nvCxnSpPr>
          <p:spPr bwMode="auto">
            <a:xfrm>
              <a:off x="4962" y="5557"/>
              <a:ext cx="908" cy="0"/>
            </a:xfrm>
            <a:prstGeom prst="straightConnector1">
              <a:avLst/>
            </a:prstGeom>
            <a:noFill/>
            <a:ln w="9525">
              <a:solidFill>
                <a:srgbClr val="000000"/>
              </a:solidFill>
              <a:round/>
              <a:headEnd/>
              <a:tailEnd type="triangle" w="med" len="med"/>
            </a:ln>
          </p:spPr>
        </p:cxnSp>
        <p:cxnSp>
          <p:nvCxnSpPr>
            <p:cNvPr id="4107" name="AutoShape 11"/>
            <p:cNvCxnSpPr>
              <a:cxnSpLocks noChangeShapeType="1"/>
            </p:cNvCxnSpPr>
            <p:nvPr/>
          </p:nvCxnSpPr>
          <p:spPr bwMode="auto">
            <a:xfrm flipV="1">
              <a:off x="7143" y="5557"/>
              <a:ext cx="480" cy="15"/>
            </a:xfrm>
            <a:prstGeom prst="straightConnector1">
              <a:avLst/>
            </a:prstGeom>
            <a:noFill/>
            <a:ln w="9525">
              <a:solidFill>
                <a:srgbClr val="000000"/>
              </a:solidFill>
              <a:round/>
              <a:headEnd/>
              <a:tailEnd type="triangle" w="med" len="med"/>
            </a:ln>
          </p:spPr>
        </p:cxnSp>
        <p:cxnSp>
          <p:nvCxnSpPr>
            <p:cNvPr id="4108" name="AutoShape 12"/>
            <p:cNvCxnSpPr>
              <a:cxnSpLocks noChangeShapeType="1"/>
            </p:cNvCxnSpPr>
            <p:nvPr/>
          </p:nvCxnSpPr>
          <p:spPr bwMode="auto">
            <a:xfrm>
              <a:off x="9063" y="5572"/>
              <a:ext cx="568" cy="0"/>
            </a:xfrm>
            <a:prstGeom prst="straightConnector1">
              <a:avLst/>
            </a:prstGeom>
            <a:noFill/>
            <a:ln w="9525">
              <a:solidFill>
                <a:srgbClr val="000000"/>
              </a:solidFill>
              <a:round/>
              <a:headEnd/>
              <a:tailEnd type="triangle" w="med" len="med"/>
            </a:ln>
          </p:spPr>
        </p:cxnSp>
        <p:cxnSp>
          <p:nvCxnSpPr>
            <p:cNvPr id="4109" name="AutoShape 13"/>
            <p:cNvCxnSpPr>
              <a:cxnSpLocks noChangeShapeType="1"/>
            </p:cNvCxnSpPr>
            <p:nvPr/>
          </p:nvCxnSpPr>
          <p:spPr bwMode="auto">
            <a:xfrm>
              <a:off x="4226" y="5963"/>
              <a:ext cx="1487" cy="1143"/>
            </a:xfrm>
            <a:prstGeom prst="straightConnector1">
              <a:avLst/>
            </a:prstGeom>
            <a:noFill/>
            <a:ln w="9525">
              <a:solidFill>
                <a:srgbClr val="000000"/>
              </a:solidFill>
              <a:round/>
              <a:headEnd/>
              <a:tailEnd type="triangle" w="med" len="med"/>
            </a:ln>
          </p:spPr>
        </p:cxnSp>
        <p:cxnSp>
          <p:nvCxnSpPr>
            <p:cNvPr id="4110" name="AutoShape 14"/>
            <p:cNvCxnSpPr>
              <a:cxnSpLocks noChangeShapeType="1"/>
            </p:cNvCxnSpPr>
            <p:nvPr/>
          </p:nvCxnSpPr>
          <p:spPr bwMode="auto">
            <a:xfrm flipH="1">
              <a:off x="6198" y="5963"/>
              <a:ext cx="251" cy="1034"/>
            </a:xfrm>
            <a:prstGeom prst="straightConnector1">
              <a:avLst/>
            </a:prstGeom>
            <a:noFill/>
            <a:ln w="9525">
              <a:solidFill>
                <a:srgbClr val="000000"/>
              </a:solidFill>
              <a:round/>
              <a:headEnd/>
              <a:tailEnd type="triangle" w="med" len="med"/>
            </a:ln>
          </p:spPr>
        </p:cxnSp>
        <p:cxnSp>
          <p:nvCxnSpPr>
            <p:cNvPr id="4111" name="AutoShape 15"/>
            <p:cNvCxnSpPr>
              <a:cxnSpLocks noChangeShapeType="1"/>
            </p:cNvCxnSpPr>
            <p:nvPr/>
          </p:nvCxnSpPr>
          <p:spPr bwMode="auto">
            <a:xfrm flipH="1">
              <a:off x="6323" y="5838"/>
              <a:ext cx="1800" cy="1159"/>
            </a:xfrm>
            <a:prstGeom prst="straightConnector1">
              <a:avLst/>
            </a:prstGeom>
            <a:noFill/>
            <a:ln w="9525">
              <a:solidFill>
                <a:srgbClr val="000000"/>
              </a:solidFill>
              <a:round/>
              <a:headEnd/>
              <a:tailEnd type="triangle" w="med" len="med"/>
            </a:ln>
          </p:spPr>
        </p:cxnSp>
        <p:cxnSp>
          <p:nvCxnSpPr>
            <p:cNvPr id="4112" name="AutoShape 16"/>
            <p:cNvCxnSpPr>
              <a:cxnSpLocks noChangeShapeType="1"/>
            </p:cNvCxnSpPr>
            <p:nvPr/>
          </p:nvCxnSpPr>
          <p:spPr bwMode="auto">
            <a:xfrm flipH="1">
              <a:off x="6762" y="6089"/>
              <a:ext cx="3130" cy="1017"/>
            </a:xfrm>
            <a:prstGeom prst="straightConnector1">
              <a:avLst/>
            </a:prstGeom>
            <a:noFill/>
            <a:ln w="9525">
              <a:solidFill>
                <a:srgbClr val="000000"/>
              </a:solidFill>
              <a:round/>
              <a:headEnd/>
              <a:tailEnd type="triangl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26680" cy="5943600"/>
          </a:xfrm>
        </p:spPr>
        <p:txBody>
          <a:bodyPr>
            <a:normAutofit fontScale="40000" lnSpcReduction="20000"/>
          </a:bodyPr>
          <a:lstStyle/>
          <a:p>
            <a:pPr algn="just">
              <a:lnSpc>
                <a:spcPct val="120000"/>
              </a:lnSpc>
              <a:spcAft>
                <a:spcPts val="1000"/>
              </a:spcAft>
              <a:tabLst>
                <a:tab pos="1771650" algn="l"/>
              </a:tabLst>
            </a:pPr>
            <a:r>
              <a:rPr lang="en-US" sz="3600" b="1" dirty="0">
                <a:latin typeface="Times New Roman" pitchFamily="18" charset="0"/>
                <a:ea typeface="Calibri"/>
                <a:cs typeface="Times New Roman" pitchFamily="18" charset="0"/>
              </a:rPr>
              <a:t>GIVEN INPUT EXPECTED OUTPUT:</a:t>
            </a:r>
            <a:endParaRPr lang="en-US" sz="2800" dirty="0">
              <a:latin typeface="Times New Roman" pitchFamily="18" charset="0"/>
              <a:ea typeface="Calibri"/>
              <a:cs typeface="Times New Roman" pitchFamily="18" charset="0"/>
            </a:endParaRPr>
          </a:p>
          <a:p>
            <a:pPr marL="342900" lvl="0" indent="-342900" algn="just">
              <a:lnSpc>
                <a:spcPct val="120000"/>
              </a:lnSpc>
              <a:spcAft>
                <a:spcPts val="1000"/>
              </a:spcAft>
              <a:buFont typeface="Wingdings"/>
              <a:buChar char=""/>
            </a:pPr>
            <a:r>
              <a:rPr lang="en-US" b="1" dirty="0">
                <a:latin typeface="Times New Roman" pitchFamily="18" charset="0"/>
                <a:ea typeface="Times New Roman"/>
                <a:cs typeface="Times New Roman" pitchFamily="18" charset="0"/>
              </a:rPr>
              <a:t>Job Seeker</a:t>
            </a:r>
            <a:endParaRPr lang="en-US" sz="2800" dirty="0">
              <a:latin typeface="Times New Roman" pitchFamily="18" charset="0"/>
              <a:ea typeface="Times New Roman"/>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Input      :  Register and login with a valid name Mail-Id and password and upload profile. Seeker can able to see all notifications of HR and they can apply.</a:t>
            </a:r>
            <a:endParaRPr lang="en-US" sz="2800" dirty="0">
              <a:latin typeface="Times New Roman" pitchFamily="18" charset="0"/>
              <a:ea typeface="Calibri"/>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Output     : Based on profile robot will evaluate the resume and Hr will give reply.  </a:t>
            </a:r>
            <a:endParaRPr lang="en-US" sz="2800" dirty="0">
              <a:latin typeface="Times New Roman" pitchFamily="18" charset="0"/>
              <a:ea typeface="Calibri"/>
              <a:cs typeface="Times New Roman" pitchFamily="18" charset="0"/>
            </a:endParaRPr>
          </a:p>
          <a:p>
            <a:pPr algn="just">
              <a:lnSpc>
                <a:spcPct val="120000"/>
              </a:lnSpc>
              <a:spcAft>
                <a:spcPts val="1000"/>
              </a:spcAft>
              <a:buFont typeface="Wingdings" pitchFamily="2" charset="2"/>
              <a:buChar char="Ø"/>
            </a:pPr>
            <a:r>
              <a:rPr lang="en-US" dirty="0">
                <a:latin typeface="Times New Roman" pitchFamily="18" charset="0"/>
                <a:ea typeface="Calibri"/>
                <a:cs typeface="Times New Roman" pitchFamily="18" charset="0"/>
              </a:rPr>
              <a:t> </a:t>
            </a:r>
            <a:r>
              <a:rPr lang="en-US" b="1" dirty="0">
                <a:latin typeface="Times New Roman" pitchFamily="18" charset="0"/>
                <a:ea typeface="Times New Roman"/>
                <a:cs typeface="Times New Roman" pitchFamily="18" charset="0"/>
              </a:rPr>
              <a:t>HR</a:t>
            </a:r>
            <a:endParaRPr lang="en-US" sz="2800" dirty="0">
              <a:latin typeface="Times New Roman" pitchFamily="18" charset="0"/>
              <a:ea typeface="Times New Roman"/>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Input      :  HR first need to register and login with valid name and password. HR can able to add notifications and HR can able to see Seekers list.</a:t>
            </a:r>
            <a:endParaRPr lang="en-US" sz="2800" dirty="0">
              <a:latin typeface="Times New Roman" pitchFamily="18" charset="0"/>
              <a:ea typeface="Calibri"/>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Output     : HR will get Updates from Admin and HR need to give updates to Seekers.</a:t>
            </a:r>
            <a:endParaRPr lang="en-US" sz="2800" dirty="0">
              <a:latin typeface="Times New Roman" pitchFamily="18" charset="0"/>
              <a:ea typeface="Calibri"/>
              <a:cs typeface="Times New Roman" pitchFamily="18" charset="0"/>
            </a:endParaRPr>
          </a:p>
          <a:p>
            <a:pPr marL="342900" lvl="0" indent="-342900" algn="just">
              <a:lnSpc>
                <a:spcPct val="120000"/>
              </a:lnSpc>
              <a:spcAft>
                <a:spcPts val="1000"/>
              </a:spcAft>
              <a:buFont typeface="Wingdings"/>
              <a:buChar char=""/>
            </a:pPr>
            <a:r>
              <a:rPr lang="en-US" b="1" dirty="0">
                <a:latin typeface="Times New Roman" pitchFamily="18" charset="0"/>
                <a:ea typeface="Times New Roman"/>
                <a:cs typeface="Times New Roman" pitchFamily="18" charset="0"/>
              </a:rPr>
              <a:t>Admin</a:t>
            </a:r>
            <a:endParaRPr lang="en-US" sz="2800" dirty="0">
              <a:latin typeface="Times New Roman" pitchFamily="18" charset="0"/>
              <a:ea typeface="Times New Roman"/>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Input      :  Admin need login and admin can able to see all Information about Seekers and HR’s.</a:t>
            </a:r>
            <a:endParaRPr lang="en-US" sz="2800" dirty="0">
              <a:latin typeface="Times New Roman" pitchFamily="18" charset="0"/>
              <a:ea typeface="Calibri"/>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Input      :  Admin will get updates from Robot and need to pass that updates to HR about seekers.</a:t>
            </a:r>
            <a:endParaRPr lang="en-US" sz="2800" dirty="0">
              <a:latin typeface="Times New Roman" pitchFamily="18" charset="0"/>
              <a:ea typeface="Calibri"/>
              <a:cs typeface="Times New Roman" pitchFamily="18" charset="0"/>
            </a:endParaRPr>
          </a:p>
          <a:p>
            <a:pPr marL="342900" lvl="0" indent="-342900" algn="just">
              <a:lnSpc>
                <a:spcPct val="120000"/>
              </a:lnSpc>
              <a:spcAft>
                <a:spcPts val="1000"/>
              </a:spcAft>
              <a:buFont typeface="Wingdings"/>
              <a:buChar char=""/>
            </a:pPr>
            <a:r>
              <a:rPr lang="en-US" b="1" dirty="0">
                <a:latin typeface="Times New Roman" pitchFamily="18" charset="0"/>
                <a:ea typeface="Times New Roman"/>
                <a:cs typeface="Times New Roman" pitchFamily="18" charset="0"/>
              </a:rPr>
              <a:t>Robot</a:t>
            </a:r>
            <a:endParaRPr lang="en-US" sz="2800" dirty="0">
              <a:latin typeface="Times New Roman" pitchFamily="18" charset="0"/>
              <a:ea typeface="Times New Roman"/>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Input      :   Robot playing a very important role in this project. Robot will do resume evaluate and robot can able to choose seekers.</a:t>
            </a:r>
            <a:endParaRPr lang="en-US" sz="2800" dirty="0">
              <a:latin typeface="Times New Roman" pitchFamily="18" charset="0"/>
              <a:ea typeface="Calibri"/>
              <a:cs typeface="Times New Roman" pitchFamily="18" charset="0"/>
            </a:endParaRPr>
          </a:p>
          <a:p>
            <a:pPr algn="just">
              <a:lnSpc>
                <a:spcPct val="120000"/>
              </a:lnSpc>
              <a:spcAft>
                <a:spcPts val="1000"/>
              </a:spcAft>
            </a:pPr>
            <a:r>
              <a:rPr lang="en-US" dirty="0">
                <a:latin typeface="Times New Roman" pitchFamily="18" charset="0"/>
                <a:ea typeface="Calibri"/>
                <a:cs typeface="Times New Roman" pitchFamily="18" charset="0"/>
              </a:rPr>
              <a:t> Output      :  Robot will give response to admin about the seekers based on their requirements.</a:t>
            </a:r>
            <a:endParaRPr lang="en-US" sz="2800" dirty="0">
              <a:latin typeface="Times New Roman" pitchFamily="18" charset="0"/>
              <a:ea typeface="Calibri"/>
              <a:cs typeface="Times New Roman" pitchFamily="18" charset="0"/>
            </a:endParaRPr>
          </a:p>
          <a:p>
            <a:pPr algn="just">
              <a:lnSpc>
                <a:spcPct val="120000"/>
              </a:lnSpc>
            </a:pP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2400" b="1" dirty="0">
                <a:latin typeface="Times New Roman" pitchFamily="18" charset="0"/>
                <a:cs typeface="Times New Roman" pitchFamily="18" charset="0"/>
              </a:rPr>
              <a:t>SYSTEM REQUIREMENTS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1219200"/>
            <a:ext cx="7543800" cy="5029200"/>
          </a:xfrm>
        </p:spPr>
        <p:txBody>
          <a:bodyPr>
            <a:normAutofit fontScale="40000" lnSpcReduction="20000"/>
          </a:bodyPr>
          <a:lstStyle/>
          <a:p>
            <a:pPr algn="just">
              <a:lnSpc>
                <a:spcPct val="170000"/>
              </a:lnSpc>
              <a:buNone/>
            </a:pPr>
            <a:r>
              <a:rPr lang="en-US" dirty="0"/>
              <a:t>	</a:t>
            </a:r>
            <a:r>
              <a:rPr lang="en-US" sz="3400" b="1" dirty="0">
                <a:latin typeface="Times New Roman" pitchFamily="18" charset="0"/>
                <a:cs typeface="Times New Roman" pitchFamily="18" charset="0"/>
              </a:rPr>
              <a:t> </a:t>
            </a:r>
          </a:p>
          <a:p>
            <a:pPr algn="just">
              <a:lnSpc>
                <a:spcPct val="170000"/>
              </a:lnSpc>
              <a:buNone/>
            </a:pPr>
            <a:r>
              <a:rPr lang="en-US" sz="3400" b="1" dirty="0">
                <a:latin typeface="Times New Roman" pitchFamily="18" charset="0"/>
                <a:cs typeface="Times New Roman" pitchFamily="18" charset="0"/>
              </a:rPr>
              <a:t>HARDWARE REQUIREMENTS</a:t>
            </a:r>
          </a:p>
          <a:p>
            <a:pPr algn="just">
              <a:lnSpc>
                <a:spcPct val="170000"/>
              </a:lnSpc>
              <a:buNone/>
            </a:pPr>
            <a:r>
              <a:rPr lang="en-US" sz="3400" b="1" dirty="0">
                <a:latin typeface="Times New Roman" pitchFamily="18" charset="0"/>
                <a:cs typeface="Times New Roman" pitchFamily="18" charset="0"/>
              </a:rPr>
              <a:t>PROCESSOR		        :  	      PENTIUM IV 2.6 GHz, Intel Core 2 Duo.</a:t>
            </a:r>
          </a:p>
          <a:p>
            <a:pPr algn="just">
              <a:lnSpc>
                <a:spcPct val="170000"/>
              </a:lnSpc>
              <a:buNone/>
            </a:pPr>
            <a:r>
              <a:rPr lang="en-US" sz="3400" b="1" dirty="0">
                <a:latin typeface="Times New Roman" pitchFamily="18" charset="0"/>
                <a:cs typeface="Times New Roman" pitchFamily="18" charset="0"/>
              </a:rPr>
              <a:t>RAM			        :	      4GB DD RAM</a:t>
            </a:r>
          </a:p>
          <a:p>
            <a:pPr algn="just">
              <a:lnSpc>
                <a:spcPct val="170000"/>
              </a:lnSpc>
              <a:buNone/>
            </a:pPr>
            <a:r>
              <a:rPr lang="en-US" sz="3400" b="1" dirty="0">
                <a:latin typeface="Times New Roman" pitchFamily="18" charset="0"/>
                <a:cs typeface="Times New Roman" pitchFamily="18" charset="0"/>
              </a:rPr>
              <a:t>MONITOR		        :	      15” LCD,LED MONITOR</a:t>
            </a:r>
          </a:p>
          <a:p>
            <a:pPr algn="just">
              <a:lnSpc>
                <a:spcPct val="170000"/>
              </a:lnSpc>
              <a:buNone/>
            </a:pPr>
            <a:r>
              <a:rPr lang="en-US" sz="3400" b="1" dirty="0">
                <a:latin typeface="Times New Roman" pitchFamily="18" charset="0"/>
                <a:cs typeface="Times New Roman" pitchFamily="18" charset="0"/>
              </a:rPr>
              <a:t>HARD DISK 		        :	      40 GB</a:t>
            </a:r>
          </a:p>
          <a:p>
            <a:pPr algn="just">
              <a:lnSpc>
                <a:spcPct val="170000"/>
              </a:lnSpc>
              <a:buNone/>
            </a:pPr>
            <a:r>
              <a:rPr lang="en-US" sz="3400" b="1" dirty="0">
                <a:latin typeface="Times New Roman" pitchFamily="18" charset="0"/>
                <a:cs typeface="Times New Roman" pitchFamily="18" charset="0"/>
              </a:rPr>
              <a:t> </a:t>
            </a:r>
          </a:p>
          <a:p>
            <a:pPr algn="just">
              <a:lnSpc>
                <a:spcPct val="170000"/>
              </a:lnSpc>
              <a:buNone/>
            </a:pPr>
            <a:r>
              <a:rPr lang="en-US" sz="3400" b="1" dirty="0">
                <a:latin typeface="Times New Roman" pitchFamily="18" charset="0"/>
                <a:cs typeface="Times New Roman" pitchFamily="18" charset="0"/>
              </a:rPr>
              <a:t>SOFTWARE REQUIREMENTS</a:t>
            </a:r>
          </a:p>
          <a:p>
            <a:pPr algn="just">
              <a:lnSpc>
                <a:spcPct val="170000"/>
              </a:lnSpc>
              <a:buNone/>
            </a:pPr>
            <a:r>
              <a:rPr lang="en-US" sz="3400" b="1" dirty="0">
                <a:latin typeface="Times New Roman" pitchFamily="18" charset="0"/>
                <a:cs typeface="Times New Roman" pitchFamily="18" charset="0"/>
              </a:rPr>
              <a:t>FRONT END 		        :  	      J2EE (JSP, SERVLET)</a:t>
            </a:r>
          </a:p>
          <a:p>
            <a:pPr algn="just">
              <a:lnSpc>
                <a:spcPct val="170000"/>
              </a:lnSpc>
              <a:buNone/>
            </a:pPr>
            <a:r>
              <a:rPr lang="en-US" sz="3400" b="1" dirty="0">
                <a:latin typeface="Times New Roman" pitchFamily="18" charset="0"/>
                <a:cs typeface="Times New Roman" pitchFamily="18" charset="0"/>
              </a:rPr>
              <a:t>BACK END		        : 	      MY SQL 5.5</a:t>
            </a:r>
          </a:p>
          <a:p>
            <a:pPr algn="just">
              <a:lnSpc>
                <a:spcPct val="170000"/>
              </a:lnSpc>
              <a:buNone/>
            </a:pPr>
            <a:r>
              <a:rPr lang="en-US" sz="3400" b="1" dirty="0">
                <a:latin typeface="Times New Roman" pitchFamily="18" charset="0"/>
                <a:cs typeface="Times New Roman" pitchFamily="18" charset="0"/>
              </a:rPr>
              <a:t>OPERATING SYSTEM                          :  	      WINDOWS 7</a:t>
            </a:r>
          </a:p>
          <a:p>
            <a:pPr algn="just">
              <a:lnSpc>
                <a:spcPct val="170000"/>
              </a:lnSpc>
              <a:buNone/>
            </a:pPr>
            <a:r>
              <a:rPr lang="en-US" sz="3400" b="1" dirty="0">
                <a:latin typeface="Times New Roman" pitchFamily="18" charset="0"/>
                <a:cs typeface="Times New Roman" pitchFamily="18" charset="0"/>
              </a:rPr>
              <a:t>IDE			        :	      ECLIPSE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48600" cy="6172200"/>
          </a:xfrm>
        </p:spPr>
        <p:txBody>
          <a:bodyPr>
            <a:normAutofit/>
          </a:bodyPr>
          <a:lstStyle/>
          <a:p>
            <a:r>
              <a:rPr lang="en-US" sz="2200" b="1" dirty="0">
                <a:latin typeface="Times New Roman" pitchFamily="18" charset="0"/>
                <a:cs typeface="Times New Roman" pitchFamily="18" charset="0"/>
              </a:rPr>
              <a:t>INTRODUCTION</a:t>
            </a:r>
            <a:endParaRPr lang="en-US" sz="2200" dirty="0">
              <a:latin typeface="Times New Roman" pitchFamily="18" charset="0"/>
              <a:cs typeface="Times New Roman" pitchFamily="18" charset="0"/>
            </a:endParaRPr>
          </a:p>
          <a:p>
            <a:pPr algn="just">
              <a:lnSpc>
                <a:spcPct val="150000"/>
              </a:lnSpc>
              <a:spcAft>
                <a:spcPts val="1000"/>
              </a:spcAft>
            </a:pPr>
            <a:r>
              <a:rPr lang="en-US" sz="2000" dirty="0">
                <a:latin typeface="Times New Roman" pitchFamily="18" charset="0"/>
                <a:cs typeface="Times New Roman" pitchFamily="18" charset="0"/>
              </a:rPr>
              <a:t> </a:t>
            </a:r>
            <a:r>
              <a:rPr lang="en-US" sz="2000" dirty="0">
                <a:latin typeface="Times New Roman"/>
                <a:ea typeface="Calibri"/>
                <a:cs typeface="Times New Roman"/>
              </a:rPr>
              <a:t>This study explored the application of interview robots on recruitment process. By adopting techniques including web crawling, text mining, and natural language processing, this study developed an effective system that matches job candidates with recruiters. The designed system analyzed electronic résumés in Traditional Chinese, on which the words were graded according to the job market on the Internet and implemented with techniques related to big data. The results demonstrated that the designed system identified the current demand on talent-seeking and quickly presented candidate rankings for a specific position, thereby fulfilling the needs of both job-hunting candidates and talent-seeking recruiters.</a:t>
            </a:r>
            <a:endParaRPr lang="en-US" sz="1800" dirty="0">
              <a:latin typeface="Calibri"/>
              <a:ea typeface="Calibri"/>
              <a:cs typeface="Times New Roman"/>
            </a:endParaRPr>
          </a:p>
          <a:p>
            <a:pPr algn="just">
              <a:lnSpc>
                <a:spcPct val="150000"/>
              </a:lnSpc>
            </a:pPr>
            <a:endParaRPr lang="en-US" sz="2000" dirty="0">
              <a:latin typeface="Times New Roman" pitchFamily="18" charset="0"/>
              <a:cs typeface="Times New Roman" pitchFamily="18" charset="0"/>
            </a:endParaRPr>
          </a:p>
          <a:p>
            <a:pPr algn="just">
              <a:lnSpc>
                <a:spcPct val="170000"/>
              </a:lnSpc>
              <a:buNone/>
            </a:pPr>
            <a:endParaRPr lang="en-US" sz="4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8229600" cy="990600"/>
          </a:xfrm>
        </p:spPr>
        <p:txBody>
          <a:bodyPr>
            <a:normAutofit fontScale="90000"/>
          </a:bodyPr>
          <a:lstStyle/>
          <a:p>
            <a:r>
              <a:rPr lang="en-US" sz="2700" b="1" dirty="0">
                <a:latin typeface="Times New Roman" pitchFamily="18" charset="0"/>
                <a:cs typeface="Times New Roman" pitchFamily="18" charset="0"/>
              </a:rPr>
              <a:t>                                System Design:</a:t>
            </a:r>
            <a:br>
              <a:rPr lang="en-US" dirty="0"/>
            </a:br>
            <a:endParaRPr lang="en-US" dirty="0"/>
          </a:p>
        </p:txBody>
      </p:sp>
      <p:sp>
        <p:nvSpPr>
          <p:cNvPr id="3" name="Content Placeholder 2"/>
          <p:cNvSpPr>
            <a:spLocks noGrp="1"/>
          </p:cNvSpPr>
          <p:nvPr>
            <p:ph idx="1"/>
          </p:nvPr>
        </p:nvSpPr>
        <p:spPr>
          <a:xfrm>
            <a:off x="1219200" y="685800"/>
            <a:ext cx="8077200" cy="6400800"/>
          </a:xfrm>
        </p:spPr>
        <p:txBody>
          <a:bodyPr>
            <a:normAutofit/>
          </a:bodyPr>
          <a:lstStyle/>
          <a:p>
            <a:pPr>
              <a:buNone/>
            </a:pPr>
            <a:r>
              <a:rPr lang="en-US" sz="2400" b="1" dirty="0">
                <a:latin typeface="Times New Roman" pitchFamily="18" charset="0"/>
                <a:cs typeface="Times New Roman" pitchFamily="18" charset="0"/>
              </a:rPr>
              <a:t>Use Case Diagram:</a:t>
            </a:r>
            <a:endParaRPr lang="en-US" sz="2400" dirty="0">
              <a:latin typeface="Times New Roman" pitchFamily="18" charset="0"/>
              <a:cs typeface="Times New Roman" pitchFamily="18" charset="0"/>
            </a:endParaRP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pic>
        <p:nvPicPr>
          <p:cNvPr id="6" name="Picture 5"/>
          <p:cNvPicPr/>
          <p:nvPr/>
        </p:nvPicPr>
        <p:blipFill>
          <a:blip r:embed="rId3"/>
          <a:srcRect/>
          <a:stretch>
            <a:fillRect/>
          </a:stretch>
        </p:blipFill>
        <p:spPr bwMode="auto">
          <a:xfrm>
            <a:off x="1981200" y="1143000"/>
            <a:ext cx="5715000" cy="468133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696200" cy="533400"/>
          </a:xfrm>
        </p:spPr>
        <p:txBody>
          <a:bodyPr>
            <a:normAutofit fontScale="90000"/>
          </a:bodyPr>
          <a:lstStyle/>
          <a:p>
            <a:pPr>
              <a:lnSpc>
                <a:spcPct val="150000"/>
              </a:lnSpc>
            </a:pPr>
            <a:r>
              <a:rPr lang="en-US" sz="2800" b="1" dirty="0">
                <a:latin typeface="Times New Roman" pitchFamily="18" charset="0"/>
                <a:cs typeface="Times New Roman" pitchFamily="18" charset="0"/>
              </a:rPr>
              <a:t>Object Diagram:</a:t>
            </a:r>
            <a:endParaRPr lang="en-US" sz="2800" dirty="0">
              <a:latin typeface="Times New Roman" pitchFamily="18" charset="0"/>
              <a:cs typeface="Times New Roman" pitchFamily="18" charset="0"/>
            </a:endParaRPr>
          </a:p>
        </p:txBody>
      </p:sp>
      <p:pic>
        <p:nvPicPr>
          <p:cNvPr id="6" name="Picture 5"/>
          <p:cNvPicPr/>
          <p:nvPr/>
        </p:nvPicPr>
        <p:blipFill>
          <a:blip r:embed="rId3"/>
          <a:srcRect/>
          <a:stretch>
            <a:fillRect/>
          </a:stretch>
        </p:blipFill>
        <p:spPr bwMode="auto">
          <a:xfrm>
            <a:off x="2355532" y="1878647"/>
            <a:ext cx="4432935" cy="310070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8229600" cy="685800"/>
          </a:xfrm>
        </p:spPr>
        <p:txBody>
          <a:bodyPr>
            <a:normAutofit fontScale="90000"/>
          </a:bodyPr>
          <a:lstStyle/>
          <a:p>
            <a:r>
              <a:rPr lang="en-US" sz="2700" b="1" dirty="0">
                <a:latin typeface="Times New Roman" pitchFamily="18" charset="0"/>
                <a:cs typeface="Times New Roman" pitchFamily="18" charset="0"/>
              </a:rPr>
              <a:t>Class Diagram:</a:t>
            </a:r>
            <a:br>
              <a:rPr lang="en-US" dirty="0"/>
            </a:br>
            <a:endParaRPr lang="en-US" dirty="0"/>
          </a:p>
        </p:txBody>
      </p:sp>
      <p:sp>
        <p:nvSpPr>
          <p:cNvPr id="5" name="Content Placeholder 4"/>
          <p:cNvSpPr>
            <a:spLocks noGrp="1"/>
          </p:cNvSpPr>
          <p:nvPr>
            <p:ph idx="1"/>
          </p:nvPr>
        </p:nvSpPr>
        <p:spPr>
          <a:xfrm>
            <a:off x="381000" y="609600"/>
            <a:ext cx="7848600" cy="5715000"/>
          </a:xfrm>
        </p:spPr>
        <p:txBody>
          <a:bodyPr>
            <a:normAutofit fontScale="700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lgn="just">
              <a:lnSpc>
                <a:spcPct val="170000"/>
              </a:lnSpc>
              <a:buNone/>
            </a:pPr>
            <a:r>
              <a:rPr lang="en-US" dirty="0"/>
              <a:t>		</a:t>
            </a:r>
            <a:endParaRPr lang="en-US" sz="2500" dirty="0">
              <a:latin typeface="Times New Roman" pitchFamily="18" charset="0"/>
              <a:cs typeface="Times New Roman" pitchFamily="18" charset="0"/>
            </a:endParaRPr>
          </a:p>
          <a:p>
            <a:pPr algn="just">
              <a:lnSpc>
                <a:spcPct val="170000"/>
              </a:lnSpc>
              <a:buNone/>
            </a:pPr>
            <a:endParaRPr lang="en-US" sz="2300" dirty="0">
              <a:latin typeface="Times New Roman" pitchFamily="18" charset="0"/>
              <a:cs typeface="Times New Roman" pitchFamily="18" charset="0"/>
            </a:endParaRPr>
          </a:p>
          <a:p>
            <a:pPr>
              <a:buNone/>
            </a:pPr>
            <a:endParaRPr lang="en-US" dirty="0"/>
          </a:p>
        </p:txBody>
      </p:sp>
      <p:pic>
        <p:nvPicPr>
          <p:cNvPr id="6" name="Picture 5"/>
          <p:cNvPicPr/>
          <p:nvPr/>
        </p:nvPicPr>
        <p:blipFill>
          <a:blip r:embed="rId3"/>
          <a:srcRect/>
          <a:stretch>
            <a:fillRect/>
          </a:stretch>
        </p:blipFill>
        <p:spPr bwMode="auto">
          <a:xfrm>
            <a:off x="1883410" y="1073467"/>
            <a:ext cx="5377180" cy="471106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781800" cy="1143000"/>
          </a:xfrm>
        </p:spPr>
        <p:txBody>
          <a:bodyPr>
            <a:normAutofit/>
          </a:bodyPr>
          <a:lstStyle/>
          <a:p>
            <a:pPr>
              <a:lnSpc>
                <a:spcPct val="150000"/>
              </a:lnSpc>
            </a:pPr>
            <a:r>
              <a:rPr lang="en-US" sz="2700" b="1" dirty="0">
                <a:latin typeface="Times New Roman" pitchFamily="18" charset="0"/>
                <a:cs typeface="Times New Roman" pitchFamily="18" charset="0"/>
              </a:rPr>
              <a:t>State Diagram:</a:t>
            </a:r>
            <a:endParaRPr lang="en-US" dirty="0"/>
          </a:p>
        </p:txBody>
      </p:sp>
      <p:sp>
        <p:nvSpPr>
          <p:cNvPr id="3" name="Content Placeholder 2"/>
          <p:cNvSpPr>
            <a:spLocks noGrp="1"/>
          </p:cNvSpPr>
          <p:nvPr>
            <p:ph idx="1"/>
          </p:nvPr>
        </p:nvSpPr>
        <p:spPr>
          <a:xfrm>
            <a:off x="1435608" y="1524000"/>
            <a:ext cx="7498080" cy="4800600"/>
          </a:xfrm>
        </p:spPr>
        <p:txBody>
          <a:bodyPr>
            <a:normAutofit/>
          </a:bodyPr>
          <a:lstStyle/>
          <a:p>
            <a:pPr algn="just">
              <a:lnSpc>
                <a:spcPct val="150000"/>
              </a:lnSpc>
              <a:buNone/>
            </a:pPr>
            <a:r>
              <a:rPr lang="en-US" sz="1800" dirty="0"/>
              <a:t>	</a:t>
            </a:r>
          </a:p>
        </p:txBody>
      </p:sp>
      <p:pic>
        <p:nvPicPr>
          <p:cNvPr id="6" name="Picture 5"/>
          <p:cNvPicPr/>
          <p:nvPr/>
        </p:nvPicPr>
        <p:blipFill>
          <a:blip r:embed="rId3"/>
          <a:srcRect/>
          <a:stretch>
            <a:fillRect/>
          </a:stretch>
        </p:blipFill>
        <p:spPr bwMode="auto">
          <a:xfrm>
            <a:off x="1600200" y="1524000"/>
            <a:ext cx="5943600" cy="364534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934200" cy="838200"/>
          </a:xfrm>
        </p:spPr>
        <p:txBody>
          <a:bodyPr>
            <a:normAutofit/>
          </a:bodyPr>
          <a:lstStyle/>
          <a:p>
            <a:pPr>
              <a:lnSpc>
                <a:spcPct val="150000"/>
              </a:lnSpc>
            </a:pPr>
            <a:r>
              <a:rPr lang="en-US" sz="2800" b="1" dirty="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a:buNone/>
            </a:pPr>
            <a:r>
              <a:rPr lang="en-US" dirty="0"/>
              <a:t>	</a:t>
            </a:r>
          </a:p>
        </p:txBody>
      </p:sp>
      <p:pic>
        <p:nvPicPr>
          <p:cNvPr id="7" name="Picture 6"/>
          <p:cNvPicPr/>
          <p:nvPr/>
        </p:nvPicPr>
        <p:blipFill>
          <a:blip r:embed="rId3"/>
          <a:srcRect/>
          <a:stretch>
            <a:fillRect/>
          </a:stretch>
        </p:blipFill>
        <p:spPr bwMode="auto">
          <a:xfrm>
            <a:off x="1600200" y="1655373"/>
            <a:ext cx="5943600" cy="354725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066800" y="228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COMPONENT DIAGRAM: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5" name="Picture 4"/>
          <p:cNvPicPr/>
          <p:nvPr/>
        </p:nvPicPr>
        <p:blipFill>
          <a:blip r:embed="rId2"/>
          <a:srcRect/>
          <a:stretch>
            <a:fillRect/>
          </a:stretch>
        </p:blipFill>
        <p:spPr bwMode="auto">
          <a:xfrm>
            <a:off x="1888435" y="1540565"/>
            <a:ext cx="5367130" cy="377686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7086600" cy="868362"/>
          </a:xfrm>
        </p:spPr>
        <p:txBody>
          <a:bodyPr>
            <a:normAutofit fontScale="90000"/>
          </a:bodyPr>
          <a:lstStyle/>
          <a:p>
            <a:r>
              <a:rPr lang="en-US" sz="3100" b="1" dirty="0">
                <a:latin typeface="Times New Roman" pitchFamily="18" charset="0"/>
                <a:cs typeface="Times New Roman" pitchFamily="18" charset="0"/>
              </a:rPr>
              <a:t>Sequence Diagram:</a:t>
            </a:r>
            <a:br>
              <a:rPr lang="en-US" dirty="0"/>
            </a:br>
            <a:endParaRPr lang="en-US" dirty="0"/>
          </a:p>
        </p:txBody>
      </p:sp>
      <p:sp>
        <p:nvSpPr>
          <p:cNvPr id="5" name="Content Placeholder 4"/>
          <p:cNvSpPr>
            <a:spLocks noGrp="1"/>
          </p:cNvSpPr>
          <p:nvPr>
            <p:ph idx="1"/>
          </p:nvPr>
        </p:nvSpPr>
        <p:spPr/>
        <p:txBody>
          <a:bodyPr/>
          <a:lstStyle/>
          <a:p>
            <a:pPr>
              <a:buNone/>
            </a:pPr>
            <a:r>
              <a:rPr lang="en-US" dirty="0"/>
              <a:t>	</a:t>
            </a:r>
          </a:p>
        </p:txBody>
      </p:sp>
      <p:pic>
        <p:nvPicPr>
          <p:cNvPr id="7" name="Picture 6"/>
          <p:cNvPicPr/>
          <p:nvPr/>
        </p:nvPicPr>
        <p:blipFill>
          <a:blip r:embed="rId3"/>
          <a:srcRect/>
          <a:stretch>
            <a:fillRect/>
          </a:stretch>
        </p:blipFill>
        <p:spPr bwMode="auto">
          <a:xfrm>
            <a:off x="1063487" y="1066801"/>
            <a:ext cx="7017026" cy="450408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086600" cy="1143000"/>
          </a:xfrm>
        </p:spPr>
        <p:txBody>
          <a:bodyPr>
            <a:normAutofit/>
          </a:bodyPr>
          <a:lstStyle/>
          <a:p>
            <a:pPr>
              <a:lnSpc>
                <a:spcPct val="150000"/>
              </a:lnSpc>
            </a:pPr>
            <a:r>
              <a:rPr lang="en-US" sz="2800" b="1" dirty="0">
                <a:latin typeface="Times New Roman" pitchFamily="18" charset="0"/>
                <a:cs typeface="Times New Roman" pitchFamily="18" charset="0"/>
              </a:rPr>
              <a:t>COLLABORATION DIAGRAM: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696200" cy="4525963"/>
          </a:xfrm>
        </p:spPr>
        <p:txBody>
          <a:bodyPr/>
          <a:lstStyle/>
          <a:p>
            <a:pPr>
              <a:buNone/>
            </a:pPr>
            <a:r>
              <a:rPr lang="en-US" dirty="0"/>
              <a:t>	</a:t>
            </a:r>
          </a:p>
        </p:txBody>
      </p:sp>
      <p:pic>
        <p:nvPicPr>
          <p:cNvPr id="5" name="Picture 4"/>
          <p:cNvPicPr/>
          <p:nvPr/>
        </p:nvPicPr>
        <p:blipFill>
          <a:blip r:embed="rId3"/>
          <a:srcRect/>
          <a:stretch>
            <a:fillRect/>
          </a:stretch>
        </p:blipFill>
        <p:spPr bwMode="auto">
          <a:xfrm>
            <a:off x="2544183" y="1707776"/>
            <a:ext cx="4055633" cy="344244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858000" cy="838200"/>
          </a:xfrm>
        </p:spPr>
        <p:txBody>
          <a:bodyPr>
            <a:normAutofit/>
          </a:bodyPr>
          <a:lstStyle/>
          <a:p>
            <a:pPr>
              <a:lnSpc>
                <a:spcPct val="150000"/>
              </a:lnSpc>
            </a:pPr>
            <a:r>
              <a:rPr lang="en-US" sz="2800" b="1" dirty="0">
                <a:latin typeface="Times New Roman" pitchFamily="18" charset="0"/>
                <a:cs typeface="Times New Roman" pitchFamily="18" charset="0"/>
              </a:rPr>
              <a:t>Deployment Diagram:</a:t>
            </a:r>
            <a:endParaRPr lang="en-US" sz="2800"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pPr>
              <a:buNone/>
            </a:pPr>
            <a:r>
              <a:rPr lang="en-US" dirty="0"/>
              <a:t>	</a:t>
            </a:r>
          </a:p>
        </p:txBody>
      </p:sp>
      <p:pic>
        <p:nvPicPr>
          <p:cNvPr id="5" name="Picture 4"/>
          <p:cNvPicPr/>
          <p:nvPr/>
        </p:nvPicPr>
        <p:blipFill>
          <a:blip r:embed="rId3"/>
          <a:srcRect/>
          <a:stretch>
            <a:fillRect/>
          </a:stretch>
        </p:blipFill>
        <p:spPr bwMode="auto">
          <a:xfrm>
            <a:off x="1600200" y="1416326"/>
            <a:ext cx="5943600" cy="402534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6858000" cy="1143000"/>
          </a:xfrm>
        </p:spPr>
        <p:txBody>
          <a:bodyPr>
            <a:normAutofit fontScale="90000"/>
          </a:bodyPr>
          <a:lstStyle/>
          <a:p>
            <a:pPr>
              <a:lnSpc>
                <a:spcPct val="150000"/>
              </a:lnSpc>
            </a:pPr>
            <a:r>
              <a:rPr lang="en-US" sz="2800" b="1" dirty="0">
                <a:latin typeface="Times New Roman" pitchFamily="18" charset="0"/>
                <a:cs typeface="Times New Roman" pitchFamily="18" charset="0"/>
              </a:rPr>
              <a:t>Dataflow Diagram:</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Level 0</a:t>
            </a:r>
            <a:endParaRPr lang="en-US" sz="2800" dirty="0">
              <a:latin typeface="Times New Roman" pitchFamily="18" charset="0"/>
              <a:cs typeface="Times New Roman" pitchFamily="18" charset="0"/>
            </a:endParaRPr>
          </a:p>
        </p:txBody>
      </p:sp>
      <p:grpSp>
        <p:nvGrpSpPr>
          <p:cNvPr id="22" name="Group 2"/>
          <p:cNvGrpSpPr>
            <a:grpSpLocks/>
          </p:cNvGrpSpPr>
          <p:nvPr/>
        </p:nvGrpSpPr>
        <p:grpSpPr bwMode="auto">
          <a:xfrm>
            <a:off x="1981200" y="1295400"/>
            <a:ext cx="5943600" cy="4572000"/>
            <a:chOff x="1937" y="2496"/>
            <a:chExt cx="7473" cy="7118"/>
          </a:xfrm>
        </p:grpSpPr>
        <p:sp>
          <p:nvSpPr>
            <p:cNvPr id="42" name="AutoShape 3"/>
            <p:cNvSpPr>
              <a:spLocks noChangeArrowheads="1"/>
            </p:cNvSpPr>
            <p:nvPr/>
          </p:nvSpPr>
          <p:spPr bwMode="auto">
            <a:xfrm>
              <a:off x="4739" y="4285"/>
              <a:ext cx="1193" cy="661"/>
            </a:xfrm>
            <a:prstGeom prst="roundRect">
              <a:avLst>
                <a:gd name="adj" fmla="val 16667"/>
              </a:avLst>
            </a:prstGeom>
            <a:gradFill rotWithShape="0">
              <a:gsLst>
                <a:gs pos="0">
                  <a:srgbClr val="FFFFFF"/>
                </a:gs>
                <a:gs pos="100000">
                  <a:srgbClr val="B8CCE4"/>
                </a:gs>
              </a:gsLst>
              <a:lin ang="5400000" scaled="1"/>
            </a:gradFill>
            <a:ln w="12700">
              <a:solidFill>
                <a:srgbClr val="95B3D7"/>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AutoShape 4"/>
            <p:cNvSpPr>
              <a:spLocks noChangeArrowheads="1"/>
            </p:cNvSpPr>
            <p:nvPr/>
          </p:nvSpPr>
          <p:spPr bwMode="auto">
            <a:xfrm>
              <a:off x="1937" y="4226"/>
              <a:ext cx="1440" cy="720"/>
            </a:xfrm>
            <a:prstGeom prst="roundRect">
              <a:avLst>
                <a:gd name="adj" fmla="val 16667"/>
              </a:avLst>
            </a:prstGeom>
            <a:gradFill rotWithShape="0">
              <a:gsLst>
                <a:gs pos="0">
                  <a:srgbClr val="FFFFFF"/>
                </a:gs>
                <a:gs pos="100000">
                  <a:srgbClr val="CCC0D9"/>
                </a:gs>
              </a:gsLst>
              <a:lin ang="5400000" scaled="1"/>
            </a:gradFill>
            <a:ln w="12700">
              <a:solidFill>
                <a:srgbClr val="B2A1C7"/>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Register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AutoShape 5"/>
            <p:cNvSpPr>
              <a:spLocks noChangeArrowheads="1"/>
            </p:cNvSpPr>
            <p:nvPr/>
          </p:nvSpPr>
          <p:spPr bwMode="auto">
            <a:xfrm>
              <a:off x="3520" y="6180"/>
              <a:ext cx="1310" cy="1570"/>
            </a:xfrm>
            <a:prstGeom prst="can">
              <a:avLst>
                <a:gd name="adj" fmla="val 29962"/>
              </a:avLst>
            </a:prstGeom>
            <a:gradFill rotWithShape="0">
              <a:gsLst>
                <a:gs pos="0">
                  <a:srgbClr val="FFFFFF"/>
                </a:gs>
                <a:gs pos="100000">
                  <a:srgbClr val="B6DDE8"/>
                </a:gs>
              </a:gsLst>
              <a:lin ang="5400000" scaled="1"/>
            </a:gradFill>
            <a:ln w="12700">
              <a:solidFill>
                <a:srgbClr val="92CDDC"/>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Database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AutoShape 6"/>
            <p:cNvSpPr>
              <a:spLocks noChangeArrowheads="1"/>
            </p:cNvSpPr>
            <p:nvPr/>
          </p:nvSpPr>
          <p:spPr bwMode="auto">
            <a:xfrm>
              <a:off x="5505" y="5886"/>
              <a:ext cx="1791" cy="1864"/>
            </a:xfrm>
            <a:prstGeom prst="diamond">
              <a:avLst/>
            </a:prstGeom>
            <a:gradFill rotWithShape="0">
              <a:gsLst>
                <a:gs pos="0">
                  <a:srgbClr val="FFFFFF"/>
                </a:gs>
                <a:gs pos="100000">
                  <a:srgbClr val="D6E3BC"/>
                </a:gs>
              </a:gsLst>
              <a:lin ang="54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Login</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Valid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7"/>
            <p:cNvSpPr>
              <a:spLocks noChangeArrowheads="1"/>
            </p:cNvSpPr>
            <p:nvPr/>
          </p:nvSpPr>
          <p:spPr bwMode="auto">
            <a:xfrm>
              <a:off x="7516" y="8644"/>
              <a:ext cx="1894" cy="970"/>
            </a:xfrm>
            <a:prstGeom prst="rect">
              <a:avLst/>
            </a:prstGeom>
            <a:gradFill rotWithShape="0">
              <a:gsLst>
                <a:gs pos="0">
                  <a:srgbClr val="D99594"/>
                </a:gs>
                <a:gs pos="50000">
                  <a:srgbClr val="C0504D"/>
                </a:gs>
                <a:gs pos="100000">
                  <a:srgbClr val="D99594"/>
                </a:gs>
              </a:gsLst>
              <a:lin ang="5400000" scaled="1"/>
            </a:gradFill>
            <a:ln w="12700">
              <a:solidFill>
                <a:srgbClr val="C0504D"/>
              </a:solidFill>
              <a:miter lim="800000"/>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Error page/Login page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8"/>
            <p:cNvSpPr>
              <a:spLocks noChangeArrowheads="1"/>
            </p:cNvSpPr>
            <p:nvPr/>
          </p:nvSpPr>
          <p:spPr bwMode="auto">
            <a:xfrm>
              <a:off x="4947" y="8718"/>
              <a:ext cx="1440" cy="792"/>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 Homepage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48" name="AutoShape 9"/>
            <p:cNvCxnSpPr>
              <a:cxnSpLocks noChangeShapeType="1"/>
            </p:cNvCxnSpPr>
            <p:nvPr/>
          </p:nvCxnSpPr>
          <p:spPr bwMode="auto">
            <a:xfrm>
              <a:off x="4168" y="3492"/>
              <a:ext cx="779" cy="793"/>
            </a:xfrm>
            <a:prstGeom prst="straightConnector1">
              <a:avLst/>
            </a:prstGeom>
            <a:noFill/>
            <a:ln w="9525">
              <a:solidFill>
                <a:srgbClr val="000000"/>
              </a:solidFill>
              <a:round/>
              <a:headEnd/>
              <a:tailEnd type="triangle" w="med" len="med"/>
            </a:ln>
          </p:spPr>
        </p:cxnSp>
        <p:cxnSp>
          <p:nvCxnSpPr>
            <p:cNvPr id="49" name="AutoShape 10"/>
            <p:cNvCxnSpPr>
              <a:cxnSpLocks noChangeShapeType="1"/>
            </p:cNvCxnSpPr>
            <p:nvPr/>
          </p:nvCxnSpPr>
          <p:spPr bwMode="auto">
            <a:xfrm>
              <a:off x="3131" y="4946"/>
              <a:ext cx="622" cy="1234"/>
            </a:xfrm>
            <a:prstGeom prst="straightConnector1">
              <a:avLst/>
            </a:prstGeom>
            <a:noFill/>
            <a:ln w="9525">
              <a:solidFill>
                <a:srgbClr val="000000"/>
              </a:solidFill>
              <a:round/>
              <a:headEnd/>
              <a:tailEnd type="triangle" w="med" len="med"/>
            </a:ln>
          </p:spPr>
        </p:cxnSp>
        <p:cxnSp>
          <p:nvCxnSpPr>
            <p:cNvPr id="50" name="AutoShape 11"/>
            <p:cNvCxnSpPr>
              <a:cxnSpLocks noChangeShapeType="1"/>
            </p:cNvCxnSpPr>
            <p:nvPr/>
          </p:nvCxnSpPr>
          <p:spPr bwMode="auto">
            <a:xfrm flipH="1">
              <a:off x="4467" y="4946"/>
              <a:ext cx="752" cy="1234"/>
            </a:xfrm>
            <a:prstGeom prst="straightConnector1">
              <a:avLst/>
            </a:prstGeom>
            <a:noFill/>
            <a:ln w="9525">
              <a:solidFill>
                <a:srgbClr val="000000"/>
              </a:solidFill>
              <a:round/>
              <a:headEnd/>
              <a:tailEnd type="triangle" w="med" len="med"/>
            </a:ln>
          </p:spPr>
        </p:cxnSp>
        <p:cxnSp>
          <p:nvCxnSpPr>
            <p:cNvPr id="51" name="AutoShape 12"/>
            <p:cNvCxnSpPr>
              <a:cxnSpLocks noChangeShapeType="1"/>
            </p:cNvCxnSpPr>
            <p:nvPr/>
          </p:nvCxnSpPr>
          <p:spPr bwMode="auto">
            <a:xfrm flipV="1">
              <a:off x="4830" y="6839"/>
              <a:ext cx="765" cy="30"/>
            </a:xfrm>
            <a:prstGeom prst="straightConnector1">
              <a:avLst/>
            </a:prstGeom>
            <a:noFill/>
            <a:ln w="9525">
              <a:solidFill>
                <a:srgbClr val="000000"/>
              </a:solidFill>
              <a:round/>
              <a:headEnd/>
              <a:tailEnd type="triangle" w="med" len="med"/>
            </a:ln>
          </p:spPr>
        </p:cxnSp>
        <p:cxnSp>
          <p:nvCxnSpPr>
            <p:cNvPr id="52" name="AutoShape 13"/>
            <p:cNvCxnSpPr>
              <a:cxnSpLocks noChangeShapeType="1"/>
            </p:cNvCxnSpPr>
            <p:nvPr/>
          </p:nvCxnSpPr>
          <p:spPr bwMode="auto">
            <a:xfrm>
              <a:off x="6387" y="7750"/>
              <a:ext cx="0" cy="366"/>
            </a:xfrm>
            <a:prstGeom prst="straightConnector1">
              <a:avLst/>
            </a:prstGeom>
            <a:noFill/>
            <a:ln w="9525">
              <a:solidFill>
                <a:srgbClr val="000000"/>
              </a:solidFill>
              <a:round/>
              <a:headEnd/>
              <a:tailEnd/>
            </a:ln>
          </p:spPr>
        </p:cxnSp>
        <p:cxnSp>
          <p:nvCxnSpPr>
            <p:cNvPr id="53" name="AutoShape 14"/>
            <p:cNvCxnSpPr>
              <a:cxnSpLocks noChangeShapeType="1"/>
            </p:cNvCxnSpPr>
            <p:nvPr/>
          </p:nvCxnSpPr>
          <p:spPr bwMode="auto">
            <a:xfrm flipH="1">
              <a:off x="5505" y="8116"/>
              <a:ext cx="882" cy="0"/>
            </a:xfrm>
            <a:prstGeom prst="straightConnector1">
              <a:avLst/>
            </a:prstGeom>
            <a:noFill/>
            <a:ln w="9525">
              <a:solidFill>
                <a:srgbClr val="000000"/>
              </a:solidFill>
              <a:round/>
              <a:headEnd/>
              <a:tailEnd/>
            </a:ln>
          </p:spPr>
        </p:cxnSp>
        <p:cxnSp>
          <p:nvCxnSpPr>
            <p:cNvPr id="54" name="AutoShape 15"/>
            <p:cNvCxnSpPr>
              <a:cxnSpLocks noChangeShapeType="1"/>
            </p:cNvCxnSpPr>
            <p:nvPr/>
          </p:nvCxnSpPr>
          <p:spPr bwMode="auto">
            <a:xfrm>
              <a:off x="6387" y="8116"/>
              <a:ext cx="1868" cy="0"/>
            </a:xfrm>
            <a:prstGeom prst="straightConnector1">
              <a:avLst/>
            </a:prstGeom>
            <a:noFill/>
            <a:ln w="9525">
              <a:solidFill>
                <a:srgbClr val="000000"/>
              </a:solidFill>
              <a:round/>
              <a:headEnd/>
              <a:tailEnd/>
            </a:ln>
          </p:spPr>
        </p:cxnSp>
        <p:cxnSp>
          <p:nvCxnSpPr>
            <p:cNvPr id="55" name="AutoShape 16"/>
            <p:cNvCxnSpPr>
              <a:cxnSpLocks noChangeShapeType="1"/>
            </p:cNvCxnSpPr>
            <p:nvPr/>
          </p:nvCxnSpPr>
          <p:spPr bwMode="auto">
            <a:xfrm>
              <a:off x="5505" y="8116"/>
              <a:ext cx="0" cy="602"/>
            </a:xfrm>
            <a:prstGeom prst="straightConnector1">
              <a:avLst/>
            </a:prstGeom>
            <a:noFill/>
            <a:ln w="9525">
              <a:solidFill>
                <a:srgbClr val="000000"/>
              </a:solidFill>
              <a:round/>
              <a:headEnd/>
              <a:tailEnd type="triangle" w="med" len="med"/>
            </a:ln>
          </p:spPr>
        </p:cxnSp>
        <p:cxnSp>
          <p:nvCxnSpPr>
            <p:cNvPr id="56" name="AutoShape 17"/>
            <p:cNvCxnSpPr>
              <a:cxnSpLocks noChangeShapeType="1"/>
            </p:cNvCxnSpPr>
            <p:nvPr/>
          </p:nvCxnSpPr>
          <p:spPr bwMode="auto">
            <a:xfrm>
              <a:off x="8255" y="8116"/>
              <a:ext cx="0" cy="528"/>
            </a:xfrm>
            <a:prstGeom prst="straightConnector1">
              <a:avLst/>
            </a:prstGeom>
            <a:noFill/>
            <a:ln w="9525">
              <a:solidFill>
                <a:srgbClr val="000000"/>
              </a:solidFill>
              <a:round/>
              <a:headEnd/>
              <a:tailEnd type="triangle" w="med" len="med"/>
            </a:ln>
          </p:spPr>
        </p:cxnSp>
        <p:sp>
          <p:nvSpPr>
            <p:cNvPr id="57" name="Oval 18"/>
            <p:cNvSpPr>
              <a:spLocks noChangeArrowheads="1"/>
            </p:cNvSpPr>
            <p:nvPr/>
          </p:nvSpPr>
          <p:spPr bwMode="auto">
            <a:xfrm>
              <a:off x="3520" y="2496"/>
              <a:ext cx="1388" cy="905"/>
            </a:xfrm>
            <a:prstGeom prst="ellipse">
              <a:avLst/>
            </a:prstGeom>
            <a:solidFill>
              <a:srgbClr val="9BBB59"/>
            </a:solidFill>
            <a:ln w="38100">
              <a:solidFill>
                <a:srgbClr val="F2F2F2"/>
              </a:solidFill>
              <a:round/>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   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58" name="AutoShape 19"/>
            <p:cNvCxnSpPr>
              <a:cxnSpLocks noChangeShapeType="1"/>
            </p:cNvCxnSpPr>
            <p:nvPr/>
          </p:nvCxnSpPr>
          <p:spPr bwMode="auto">
            <a:xfrm flipH="1">
              <a:off x="3377" y="3492"/>
              <a:ext cx="791" cy="793"/>
            </a:xfrm>
            <a:prstGeom prst="straightConnector1">
              <a:avLst/>
            </a:prstGeom>
            <a:noFill/>
            <a:ln w="9525">
              <a:solidFill>
                <a:srgbClr val="000000"/>
              </a:solidFill>
              <a:round/>
              <a:headEnd/>
              <a:tailEnd type="triangl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14400"/>
            <a:ext cx="7696200" cy="4038600"/>
          </a:xfrm>
        </p:spPr>
        <p:txBody>
          <a:bodyPr>
            <a:normAutofit fontScale="62500" lnSpcReduction="20000"/>
          </a:bodyPr>
          <a:lstStyle/>
          <a:p>
            <a:r>
              <a:rPr lang="en-US" sz="3600" b="1" dirty="0">
                <a:latin typeface="Times New Roman" pitchFamily="18" charset="0"/>
                <a:cs typeface="Times New Roman" pitchFamily="18" charset="0"/>
              </a:rPr>
              <a:t>SCOPE OF THE PROJECT:</a:t>
            </a:r>
            <a:endParaRPr lang="en-US" sz="3600" dirty="0">
              <a:latin typeface="Times New Roman" pitchFamily="18" charset="0"/>
              <a:cs typeface="Times New Roman" pitchFamily="18" charset="0"/>
            </a:endParaRPr>
          </a:p>
          <a:p>
            <a:pPr algn="just">
              <a:lnSpc>
                <a:spcPct val="150000"/>
              </a:lnSpc>
              <a:spcAft>
                <a:spcPts val="1000"/>
              </a:spcAft>
            </a:pPr>
            <a:r>
              <a:rPr lang="en-US" sz="2800" dirty="0">
                <a:latin typeface="Times New Roman"/>
                <a:ea typeface="Calibri"/>
                <a:cs typeface="Times New Roman"/>
              </a:rPr>
              <a:t>This study explored the application of interview robots on recruitment process. By adopting techniques including web crawling, text mining, and natural language processing, this study developed an effective system that matches job candidates with recruiters. The designed system analyzed electronic résumés in Traditional Chinese, on which the words were graded according to the job market on the Internet and implemented with techniques related to big data. The results demonstrated that the designed system identified the current demand on talent-seeking and quickly presented candidate rankings for a specific position, thereby fulfilling the needs of both job-hunting candidates and talent-seeking recruiters.</a:t>
            </a:r>
            <a:endParaRPr lang="en-US" sz="2400" dirty="0">
              <a:latin typeface="Calibri"/>
              <a:ea typeface="Calibri"/>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143000"/>
          </a:xfrm>
        </p:spPr>
        <p:txBody>
          <a:bodyPr>
            <a:normAutofit/>
          </a:bodyPr>
          <a:lstStyle/>
          <a:p>
            <a:r>
              <a:rPr lang="en-US" sz="2800" dirty="0">
                <a:latin typeface="Times New Roman" pitchFamily="18" charset="0"/>
                <a:cs typeface="Times New Roman" pitchFamily="18" charset="0"/>
              </a:rPr>
              <a:t>          Level 1</a:t>
            </a:r>
          </a:p>
        </p:txBody>
      </p:sp>
      <p:grpSp>
        <p:nvGrpSpPr>
          <p:cNvPr id="5122" name="Group 2"/>
          <p:cNvGrpSpPr>
            <a:grpSpLocks/>
          </p:cNvGrpSpPr>
          <p:nvPr/>
        </p:nvGrpSpPr>
        <p:grpSpPr bwMode="auto">
          <a:xfrm>
            <a:off x="1295400" y="1524000"/>
            <a:ext cx="6810375" cy="3883025"/>
            <a:chOff x="1270" y="2406"/>
            <a:chExt cx="10724" cy="6115"/>
          </a:xfrm>
        </p:grpSpPr>
        <p:sp>
          <p:nvSpPr>
            <p:cNvPr id="5123" name="Oval 3"/>
            <p:cNvSpPr>
              <a:spLocks noChangeArrowheads="1"/>
            </p:cNvSpPr>
            <p:nvPr/>
          </p:nvSpPr>
          <p:spPr bwMode="auto">
            <a:xfrm>
              <a:off x="1270" y="2406"/>
              <a:ext cx="1779" cy="813"/>
            </a:xfrm>
            <a:prstGeom prst="ellipse">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Seeker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4" name="Oval 4"/>
            <p:cNvSpPr>
              <a:spLocks noChangeArrowheads="1"/>
            </p:cNvSpPr>
            <p:nvPr/>
          </p:nvSpPr>
          <p:spPr bwMode="auto">
            <a:xfrm>
              <a:off x="1270" y="3930"/>
              <a:ext cx="1779" cy="813"/>
            </a:xfrm>
            <a:prstGeom prst="ellipse">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5" name="AutoShape 5"/>
            <p:cNvSpPr>
              <a:spLocks noChangeArrowheads="1"/>
            </p:cNvSpPr>
            <p:nvPr/>
          </p:nvSpPr>
          <p:spPr bwMode="auto">
            <a:xfrm>
              <a:off x="3744" y="2491"/>
              <a:ext cx="1169" cy="610"/>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6" name="AutoShape 6"/>
            <p:cNvSpPr>
              <a:spLocks noChangeArrowheads="1"/>
            </p:cNvSpPr>
            <p:nvPr/>
          </p:nvSpPr>
          <p:spPr bwMode="auto">
            <a:xfrm>
              <a:off x="5320" y="2524"/>
              <a:ext cx="1541" cy="610"/>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Apply job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7" name="AutoShape 7"/>
            <p:cNvSpPr>
              <a:spLocks noChangeArrowheads="1"/>
            </p:cNvSpPr>
            <p:nvPr/>
          </p:nvSpPr>
          <p:spPr bwMode="auto">
            <a:xfrm>
              <a:off x="7200" y="2406"/>
              <a:ext cx="1711" cy="728"/>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Reply from 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8" name="AutoShape 8"/>
            <p:cNvSpPr>
              <a:spLocks noChangeArrowheads="1"/>
            </p:cNvSpPr>
            <p:nvPr/>
          </p:nvSpPr>
          <p:spPr bwMode="auto">
            <a:xfrm>
              <a:off x="3541" y="4117"/>
              <a:ext cx="1169" cy="525"/>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9" name="AutoShape 9"/>
            <p:cNvSpPr>
              <a:spLocks noChangeArrowheads="1"/>
            </p:cNvSpPr>
            <p:nvPr/>
          </p:nvSpPr>
          <p:spPr bwMode="auto">
            <a:xfrm>
              <a:off x="5116" y="3930"/>
              <a:ext cx="1541" cy="914"/>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Add notifications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0" name="AutoShape 10"/>
            <p:cNvSpPr>
              <a:spLocks noChangeArrowheads="1"/>
            </p:cNvSpPr>
            <p:nvPr/>
          </p:nvSpPr>
          <p:spPr bwMode="auto">
            <a:xfrm>
              <a:off x="7285" y="3845"/>
              <a:ext cx="1203" cy="999"/>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 updates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1" name="AutoShape 11"/>
            <p:cNvSpPr>
              <a:spLocks noChangeArrowheads="1"/>
            </p:cNvSpPr>
            <p:nvPr/>
          </p:nvSpPr>
          <p:spPr bwMode="auto">
            <a:xfrm>
              <a:off x="8911" y="3845"/>
              <a:ext cx="1321" cy="813"/>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Reply to seeker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2" name="Oval 12"/>
            <p:cNvSpPr>
              <a:spLocks noChangeArrowheads="1"/>
            </p:cNvSpPr>
            <p:nvPr/>
          </p:nvSpPr>
          <p:spPr bwMode="auto">
            <a:xfrm>
              <a:off x="1372" y="5828"/>
              <a:ext cx="1355" cy="813"/>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3" name="AutoShape 13"/>
            <p:cNvSpPr>
              <a:spLocks noChangeArrowheads="1"/>
            </p:cNvSpPr>
            <p:nvPr/>
          </p:nvSpPr>
          <p:spPr bwMode="auto">
            <a:xfrm>
              <a:off x="3354" y="5946"/>
              <a:ext cx="1085" cy="491"/>
            </a:xfrm>
            <a:prstGeom prst="roundRect">
              <a:avLst>
                <a:gd name="adj" fmla="val 16667"/>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4" name="AutoShape 14"/>
            <p:cNvSpPr>
              <a:spLocks noChangeArrowheads="1"/>
            </p:cNvSpPr>
            <p:nvPr/>
          </p:nvSpPr>
          <p:spPr bwMode="auto">
            <a:xfrm>
              <a:off x="5116" y="5591"/>
              <a:ext cx="1525" cy="1050"/>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from 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5" name="AutoShape 15"/>
            <p:cNvSpPr>
              <a:spLocks noChangeArrowheads="1"/>
            </p:cNvSpPr>
            <p:nvPr/>
          </p:nvSpPr>
          <p:spPr bwMode="auto">
            <a:xfrm>
              <a:off x="7065" y="5709"/>
              <a:ext cx="1423" cy="932"/>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to 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6" name="Oval 16"/>
            <p:cNvSpPr>
              <a:spLocks noChangeArrowheads="1"/>
            </p:cNvSpPr>
            <p:nvPr/>
          </p:nvSpPr>
          <p:spPr bwMode="auto">
            <a:xfrm>
              <a:off x="1372" y="7420"/>
              <a:ext cx="1355" cy="881"/>
            </a:xfrm>
            <a:prstGeom prst="ellipse">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7" name="AutoShape 17"/>
            <p:cNvSpPr>
              <a:spLocks noChangeArrowheads="1"/>
            </p:cNvSpPr>
            <p:nvPr/>
          </p:nvSpPr>
          <p:spPr bwMode="auto">
            <a:xfrm>
              <a:off x="3744" y="7420"/>
              <a:ext cx="1576" cy="1101"/>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Resume evaluate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8" name="AutoShape 18"/>
            <p:cNvSpPr>
              <a:spLocks noChangeArrowheads="1"/>
            </p:cNvSpPr>
            <p:nvPr/>
          </p:nvSpPr>
          <p:spPr bwMode="auto">
            <a:xfrm>
              <a:off x="6167" y="7420"/>
              <a:ext cx="1473" cy="881"/>
            </a:xfrm>
            <a:prstGeom prst="roundRect">
              <a:avLst>
                <a:gd name="adj" fmla="val 16667"/>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to 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39" name="AutoShape 19"/>
            <p:cNvSpPr>
              <a:spLocks noChangeArrowheads="1"/>
            </p:cNvSpPr>
            <p:nvPr/>
          </p:nvSpPr>
          <p:spPr bwMode="auto">
            <a:xfrm>
              <a:off x="10690" y="4303"/>
              <a:ext cx="1304" cy="3117"/>
            </a:xfrm>
            <a:prstGeom prst="can">
              <a:avLst>
                <a:gd name="adj" fmla="val 59758"/>
              </a:avLst>
            </a:prstGeom>
            <a:gradFill rotWithShape="0">
              <a:gsLst>
                <a:gs pos="0">
                  <a:srgbClr val="B2A1C7"/>
                </a:gs>
                <a:gs pos="50000">
                  <a:srgbClr val="8064A2"/>
                </a:gs>
                <a:gs pos="100000">
                  <a:srgbClr val="B2A1C7"/>
                </a:gs>
              </a:gsLst>
              <a:lin ang="5400000" scaled="1"/>
            </a:gradFill>
            <a:ln w="12700">
              <a:solidFill>
                <a:srgbClr val="8064A2"/>
              </a:solidFill>
              <a:round/>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Data 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5140" name="AutoShape 20"/>
            <p:cNvCxnSpPr>
              <a:cxnSpLocks noChangeShapeType="1"/>
            </p:cNvCxnSpPr>
            <p:nvPr/>
          </p:nvCxnSpPr>
          <p:spPr bwMode="auto">
            <a:xfrm>
              <a:off x="3049" y="2795"/>
              <a:ext cx="695" cy="17"/>
            </a:xfrm>
            <a:prstGeom prst="straightConnector1">
              <a:avLst/>
            </a:prstGeom>
            <a:noFill/>
            <a:ln w="9525">
              <a:solidFill>
                <a:srgbClr val="000000"/>
              </a:solidFill>
              <a:round/>
              <a:headEnd/>
              <a:tailEnd type="triangle" w="med" len="med"/>
            </a:ln>
          </p:spPr>
        </p:cxnSp>
        <p:cxnSp>
          <p:nvCxnSpPr>
            <p:cNvPr id="5141" name="AutoShape 21"/>
            <p:cNvCxnSpPr>
              <a:cxnSpLocks noChangeShapeType="1"/>
            </p:cNvCxnSpPr>
            <p:nvPr/>
          </p:nvCxnSpPr>
          <p:spPr bwMode="auto">
            <a:xfrm>
              <a:off x="4913" y="2812"/>
              <a:ext cx="508" cy="0"/>
            </a:xfrm>
            <a:prstGeom prst="straightConnector1">
              <a:avLst/>
            </a:prstGeom>
            <a:noFill/>
            <a:ln w="9525">
              <a:solidFill>
                <a:srgbClr val="000000"/>
              </a:solidFill>
              <a:round/>
              <a:headEnd/>
              <a:tailEnd type="triangle" w="med" len="med"/>
            </a:ln>
          </p:spPr>
        </p:cxnSp>
        <p:cxnSp>
          <p:nvCxnSpPr>
            <p:cNvPr id="5142" name="AutoShape 22"/>
            <p:cNvCxnSpPr>
              <a:cxnSpLocks noChangeShapeType="1"/>
            </p:cNvCxnSpPr>
            <p:nvPr/>
          </p:nvCxnSpPr>
          <p:spPr bwMode="auto">
            <a:xfrm>
              <a:off x="6861" y="2812"/>
              <a:ext cx="424" cy="0"/>
            </a:xfrm>
            <a:prstGeom prst="straightConnector1">
              <a:avLst/>
            </a:prstGeom>
            <a:noFill/>
            <a:ln w="9525">
              <a:solidFill>
                <a:srgbClr val="000000"/>
              </a:solidFill>
              <a:round/>
              <a:headEnd/>
              <a:tailEnd type="triangle" w="med" len="med"/>
            </a:ln>
          </p:spPr>
        </p:cxnSp>
        <p:cxnSp>
          <p:nvCxnSpPr>
            <p:cNvPr id="5143" name="AutoShape 23"/>
            <p:cNvCxnSpPr>
              <a:cxnSpLocks noChangeShapeType="1"/>
            </p:cNvCxnSpPr>
            <p:nvPr/>
          </p:nvCxnSpPr>
          <p:spPr bwMode="auto">
            <a:xfrm>
              <a:off x="3049" y="4303"/>
              <a:ext cx="695" cy="0"/>
            </a:xfrm>
            <a:prstGeom prst="straightConnector1">
              <a:avLst/>
            </a:prstGeom>
            <a:noFill/>
            <a:ln w="9525">
              <a:solidFill>
                <a:srgbClr val="000000"/>
              </a:solidFill>
              <a:round/>
              <a:headEnd/>
              <a:tailEnd type="triangle" w="med" len="med"/>
            </a:ln>
          </p:spPr>
        </p:cxnSp>
        <p:cxnSp>
          <p:nvCxnSpPr>
            <p:cNvPr id="5144" name="AutoShape 24"/>
            <p:cNvCxnSpPr>
              <a:cxnSpLocks noChangeShapeType="1"/>
            </p:cNvCxnSpPr>
            <p:nvPr/>
          </p:nvCxnSpPr>
          <p:spPr bwMode="auto">
            <a:xfrm>
              <a:off x="4710" y="4303"/>
              <a:ext cx="406" cy="0"/>
            </a:xfrm>
            <a:prstGeom prst="straightConnector1">
              <a:avLst/>
            </a:prstGeom>
            <a:noFill/>
            <a:ln w="9525">
              <a:solidFill>
                <a:srgbClr val="000000"/>
              </a:solidFill>
              <a:round/>
              <a:headEnd/>
              <a:tailEnd type="triangle" w="med" len="med"/>
            </a:ln>
          </p:spPr>
        </p:cxnSp>
        <p:cxnSp>
          <p:nvCxnSpPr>
            <p:cNvPr id="5145" name="AutoShape 25"/>
            <p:cNvCxnSpPr>
              <a:cxnSpLocks noChangeShapeType="1"/>
            </p:cNvCxnSpPr>
            <p:nvPr/>
          </p:nvCxnSpPr>
          <p:spPr bwMode="auto">
            <a:xfrm>
              <a:off x="6641" y="4405"/>
              <a:ext cx="644" cy="17"/>
            </a:xfrm>
            <a:prstGeom prst="straightConnector1">
              <a:avLst/>
            </a:prstGeom>
            <a:noFill/>
            <a:ln w="9525">
              <a:solidFill>
                <a:srgbClr val="000000"/>
              </a:solidFill>
              <a:round/>
              <a:headEnd/>
              <a:tailEnd type="triangle" w="med" len="med"/>
            </a:ln>
          </p:spPr>
        </p:cxnSp>
        <p:cxnSp>
          <p:nvCxnSpPr>
            <p:cNvPr id="5146" name="AutoShape 26"/>
            <p:cNvCxnSpPr>
              <a:cxnSpLocks noChangeShapeType="1"/>
            </p:cNvCxnSpPr>
            <p:nvPr/>
          </p:nvCxnSpPr>
          <p:spPr bwMode="auto">
            <a:xfrm>
              <a:off x="8488" y="4303"/>
              <a:ext cx="542" cy="0"/>
            </a:xfrm>
            <a:prstGeom prst="straightConnector1">
              <a:avLst/>
            </a:prstGeom>
            <a:noFill/>
            <a:ln w="9525">
              <a:solidFill>
                <a:srgbClr val="000000"/>
              </a:solidFill>
              <a:round/>
              <a:headEnd/>
              <a:tailEnd type="triangle" w="med" len="med"/>
            </a:ln>
          </p:spPr>
        </p:cxnSp>
        <p:cxnSp>
          <p:nvCxnSpPr>
            <p:cNvPr id="5147" name="AutoShape 27"/>
            <p:cNvCxnSpPr>
              <a:cxnSpLocks noChangeShapeType="1"/>
            </p:cNvCxnSpPr>
            <p:nvPr/>
          </p:nvCxnSpPr>
          <p:spPr bwMode="auto">
            <a:xfrm flipH="1" flipV="1">
              <a:off x="8488" y="3134"/>
              <a:ext cx="542" cy="711"/>
            </a:xfrm>
            <a:prstGeom prst="straightConnector1">
              <a:avLst/>
            </a:prstGeom>
            <a:noFill/>
            <a:ln w="9525">
              <a:solidFill>
                <a:srgbClr val="000000"/>
              </a:solidFill>
              <a:round/>
              <a:headEnd/>
              <a:tailEnd type="triangle" w="med" len="med"/>
            </a:ln>
          </p:spPr>
        </p:cxnSp>
        <p:cxnSp>
          <p:nvCxnSpPr>
            <p:cNvPr id="5148" name="AutoShape 28"/>
            <p:cNvCxnSpPr>
              <a:cxnSpLocks noChangeShapeType="1"/>
            </p:cNvCxnSpPr>
            <p:nvPr/>
          </p:nvCxnSpPr>
          <p:spPr bwMode="auto">
            <a:xfrm flipV="1">
              <a:off x="2727" y="6200"/>
              <a:ext cx="729" cy="34"/>
            </a:xfrm>
            <a:prstGeom prst="straightConnector1">
              <a:avLst/>
            </a:prstGeom>
            <a:noFill/>
            <a:ln w="9525">
              <a:solidFill>
                <a:srgbClr val="000000"/>
              </a:solidFill>
              <a:round/>
              <a:headEnd/>
              <a:tailEnd type="triangle" w="med" len="med"/>
            </a:ln>
          </p:spPr>
        </p:cxnSp>
        <p:cxnSp>
          <p:nvCxnSpPr>
            <p:cNvPr id="5149" name="AutoShape 29"/>
            <p:cNvCxnSpPr>
              <a:cxnSpLocks noChangeShapeType="1"/>
            </p:cNvCxnSpPr>
            <p:nvPr/>
          </p:nvCxnSpPr>
          <p:spPr bwMode="auto">
            <a:xfrm>
              <a:off x="4439" y="6234"/>
              <a:ext cx="677" cy="0"/>
            </a:xfrm>
            <a:prstGeom prst="straightConnector1">
              <a:avLst/>
            </a:prstGeom>
            <a:noFill/>
            <a:ln w="9525">
              <a:solidFill>
                <a:srgbClr val="000000"/>
              </a:solidFill>
              <a:round/>
              <a:headEnd/>
              <a:tailEnd type="triangle" w="med" len="med"/>
            </a:ln>
          </p:spPr>
        </p:cxnSp>
        <p:cxnSp>
          <p:nvCxnSpPr>
            <p:cNvPr id="5150" name="AutoShape 30"/>
            <p:cNvCxnSpPr>
              <a:cxnSpLocks noChangeShapeType="1"/>
            </p:cNvCxnSpPr>
            <p:nvPr/>
          </p:nvCxnSpPr>
          <p:spPr bwMode="auto">
            <a:xfrm>
              <a:off x="6641" y="6200"/>
              <a:ext cx="424" cy="0"/>
            </a:xfrm>
            <a:prstGeom prst="straightConnector1">
              <a:avLst/>
            </a:prstGeom>
            <a:noFill/>
            <a:ln w="9525">
              <a:solidFill>
                <a:srgbClr val="000000"/>
              </a:solidFill>
              <a:round/>
              <a:headEnd/>
              <a:tailEnd type="triangle" w="med" len="med"/>
            </a:ln>
          </p:spPr>
        </p:cxnSp>
        <p:cxnSp>
          <p:nvCxnSpPr>
            <p:cNvPr id="5151" name="AutoShape 31"/>
            <p:cNvCxnSpPr>
              <a:cxnSpLocks noChangeShapeType="1"/>
            </p:cNvCxnSpPr>
            <p:nvPr/>
          </p:nvCxnSpPr>
          <p:spPr bwMode="auto">
            <a:xfrm flipV="1">
              <a:off x="7861" y="4844"/>
              <a:ext cx="0" cy="865"/>
            </a:xfrm>
            <a:prstGeom prst="straightConnector1">
              <a:avLst/>
            </a:prstGeom>
            <a:noFill/>
            <a:ln w="9525">
              <a:solidFill>
                <a:srgbClr val="000000"/>
              </a:solidFill>
              <a:round/>
              <a:headEnd/>
              <a:tailEnd type="triangle" w="med" len="med"/>
            </a:ln>
          </p:spPr>
        </p:cxnSp>
        <p:cxnSp>
          <p:nvCxnSpPr>
            <p:cNvPr id="5152" name="AutoShape 32"/>
            <p:cNvCxnSpPr>
              <a:cxnSpLocks noChangeShapeType="1"/>
            </p:cNvCxnSpPr>
            <p:nvPr/>
          </p:nvCxnSpPr>
          <p:spPr bwMode="auto">
            <a:xfrm flipV="1">
              <a:off x="2727" y="7844"/>
              <a:ext cx="1017" cy="34"/>
            </a:xfrm>
            <a:prstGeom prst="straightConnector1">
              <a:avLst/>
            </a:prstGeom>
            <a:noFill/>
            <a:ln w="9525">
              <a:solidFill>
                <a:srgbClr val="000000"/>
              </a:solidFill>
              <a:round/>
              <a:headEnd/>
              <a:tailEnd type="triangle" w="med" len="med"/>
            </a:ln>
          </p:spPr>
        </p:cxnSp>
        <p:cxnSp>
          <p:nvCxnSpPr>
            <p:cNvPr id="5153" name="AutoShape 33"/>
            <p:cNvCxnSpPr>
              <a:cxnSpLocks noChangeShapeType="1"/>
            </p:cNvCxnSpPr>
            <p:nvPr/>
          </p:nvCxnSpPr>
          <p:spPr bwMode="auto">
            <a:xfrm>
              <a:off x="5320" y="7844"/>
              <a:ext cx="847" cy="0"/>
            </a:xfrm>
            <a:prstGeom prst="straightConnector1">
              <a:avLst/>
            </a:prstGeom>
            <a:noFill/>
            <a:ln w="9525">
              <a:solidFill>
                <a:srgbClr val="000000"/>
              </a:solidFill>
              <a:round/>
              <a:headEnd/>
              <a:tailEnd type="triangle" w="med" len="med"/>
            </a:ln>
          </p:spPr>
        </p:cxnSp>
        <p:cxnSp>
          <p:nvCxnSpPr>
            <p:cNvPr id="5154" name="AutoShape 34"/>
            <p:cNvCxnSpPr>
              <a:cxnSpLocks noChangeShapeType="1"/>
            </p:cNvCxnSpPr>
            <p:nvPr/>
          </p:nvCxnSpPr>
          <p:spPr bwMode="auto">
            <a:xfrm flipV="1">
              <a:off x="7539" y="6522"/>
              <a:ext cx="0" cy="898"/>
            </a:xfrm>
            <a:prstGeom prst="straightConnector1">
              <a:avLst/>
            </a:prstGeom>
            <a:noFill/>
            <a:ln w="9525">
              <a:solidFill>
                <a:srgbClr val="000000"/>
              </a:solidFill>
              <a:round/>
              <a:headEnd/>
              <a:tailEnd type="triangle" w="med" len="med"/>
            </a:ln>
          </p:spPr>
        </p:cxnSp>
        <p:cxnSp>
          <p:nvCxnSpPr>
            <p:cNvPr id="5155" name="AutoShape 35"/>
            <p:cNvCxnSpPr>
              <a:cxnSpLocks noChangeShapeType="1"/>
            </p:cNvCxnSpPr>
            <p:nvPr/>
          </p:nvCxnSpPr>
          <p:spPr bwMode="auto">
            <a:xfrm>
              <a:off x="8911" y="2609"/>
              <a:ext cx="2338" cy="1694"/>
            </a:xfrm>
            <a:prstGeom prst="straightConnector1">
              <a:avLst/>
            </a:prstGeom>
            <a:noFill/>
            <a:ln w="9525">
              <a:solidFill>
                <a:srgbClr val="000000"/>
              </a:solidFill>
              <a:round/>
              <a:headEnd/>
              <a:tailEnd type="triangle" w="med" len="med"/>
            </a:ln>
          </p:spPr>
        </p:cxnSp>
        <p:cxnSp>
          <p:nvCxnSpPr>
            <p:cNvPr id="5156" name="AutoShape 36"/>
            <p:cNvCxnSpPr>
              <a:cxnSpLocks noChangeShapeType="1"/>
            </p:cNvCxnSpPr>
            <p:nvPr/>
          </p:nvCxnSpPr>
          <p:spPr bwMode="auto">
            <a:xfrm>
              <a:off x="10232" y="4422"/>
              <a:ext cx="458" cy="422"/>
            </a:xfrm>
            <a:prstGeom prst="straightConnector1">
              <a:avLst/>
            </a:prstGeom>
            <a:noFill/>
            <a:ln w="9525">
              <a:solidFill>
                <a:srgbClr val="000000"/>
              </a:solidFill>
              <a:round/>
              <a:headEnd/>
              <a:tailEnd type="triangle" w="med" len="med"/>
            </a:ln>
          </p:spPr>
        </p:cxnSp>
        <p:cxnSp>
          <p:nvCxnSpPr>
            <p:cNvPr id="5157" name="AutoShape 37"/>
            <p:cNvCxnSpPr>
              <a:cxnSpLocks noChangeShapeType="1"/>
            </p:cNvCxnSpPr>
            <p:nvPr/>
          </p:nvCxnSpPr>
          <p:spPr bwMode="auto">
            <a:xfrm flipV="1">
              <a:off x="8488" y="5946"/>
              <a:ext cx="2202" cy="254"/>
            </a:xfrm>
            <a:prstGeom prst="straightConnector1">
              <a:avLst/>
            </a:prstGeom>
            <a:noFill/>
            <a:ln w="9525">
              <a:solidFill>
                <a:srgbClr val="000000"/>
              </a:solidFill>
              <a:round/>
              <a:headEnd/>
              <a:tailEnd type="triangle" w="med" len="med"/>
            </a:ln>
          </p:spPr>
        </p:cxnSp>
        <p:cxnSp>
          <p:nvCxnSpPr>
            <p:cNvPr id="5158" name="AutoShape 38"/>
            <p:cNvCxnSpPr>
              <a:cxnSpLocks noChangeShapeType="1"/>
            </p:cNvCxnSpPr>
            <p:nvPr/>
          </p:nvCxnSpPr>
          <p:spPr bwMode="auto">
            <a:xfrm flipV="1">
              <a:off x="7640" y="6641"/>
              <a:ext cx="3050" cy="1203"/>
            </a:xfrm>
            <a:prstGeom prst="straightConnector1">
              <a:avLst/>
            </a:prstGeom>
            <a:noFill/>
            <a:ln w="9525">
              <a:solidFill>
                <a:srgbClr val="000000"/>
              </a:solidFill>
              <a:round/>
              <a:headEnd/>
              <a:tailEnd type="triangle" w="med" len="med"/>
            </a:ln>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781800" cy="762000"/>
          </a:xfrm>
        </p:spPr>
        <p:txBody>
          <a:bodyPr>
            <a:normAutofit/>
          </a:bodyPr>
          <a:lstStyle/>
          <a:p>
            <a:pPr>
              <a:lnSpc>
                <a:spcPct val="150000"/>
              </a:lnSpc>
            </a:pPr>
            <a:r>
              <a:rPr lang="en-US" sz="2800" b="1" dirty="0">
                <a:latin typeface="Times New Roman" pitchFamily="18" charset="0"/>
                <a:cs typeface="Times New Roman" pitchFamily="18" charset="0"/>
              </a:rPr>
              <a:t>E-R Diagram:</a:t>
            </a:r>
            <a:endParaRPr lang="en-US" sz="2800" dirty="0">
              <a:latin typeface="Times New Roman" pitchFamily="18" charset="0"/>
              <a:cs typeface="Times New Roman" pitchFamily="18" charset="0"/>
            </a:endParaRPr>
          </a:p>
        </p:txBody>
      </p:sp>
      <p:grpSp>
        <p:nvGrpSpPr>
          <p:cNvPr id="6146" name="Group 2"/>
          <p:cNvGrpSpPr>
            <a:grpSpLocks/>
          </p:cNvGrpSpPr>
          <p:nvPr/>
        </p:nvGrpSpPr>
        <p:grpSpPr bwMode="auto">
          <a:xfrm>
            <a:off x="1524000" y="1524000"/>
            <a:ext cx="5961063" cy="3990975"/>
            <a:chOff x="1541" y="2626"/>
            <a:chExt cx="9386" cy="6285"/>
          </a:xfrm>
        </p:grpSpPr>
        <p:sp>
          <p:nvSpPr>
            <p:cNvPr id="6147" name="AutoShape 3"/>
            <p:cNvSpPr>
              <a:spLocks noChangeArrowheads="1"/>
            </p:cNvSpPr>
            <p:nvPr/>
          </p:nvSpPr>
          <p:spPr bwMode="auto">
            <a:xfrm>
              <a:off x="1541" y="2931"/>
              <a:ext cx="1118" cy="576"/>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Seeker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48" name="AutoShape 4"/>
            <p:cNvSpPr>
              <a:spLocks noChangeArrowheads="1"/>
            </p:cNvSpPr>
            <p:nvPr/>
          </p:nvSpPr>
          <p:spPr bwMode="auto">
            <a:xfrm>
              <a:off x="3201" y="2914"/>
              <a:ext cx="1051" cy="59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49" name="AutoShape 5"/>
            <p:cNvSpPr>
              <a:spLocks noChangeArrowheads="1"/>
            </p:cNvSpPr>
            <p:nvPr/>
          </p:nvSpPr>
          <p:spPr bwMode="auto">
            <a:xfrm>
              <a:off x="4912" y="2914"/>
              <a:ext cx="1152" cy="576"/>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Apply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0" name="AutoShape 6"/>
            <p:cNvSpPr>
              <a:spLocks noChangeArrowheads="1"/>
            </p:cNvSpPr>
            <p:nvPr/>
          </p:nvSpPr>
          <p:spPr bwMode="auto">
            <a:xfrm>
              <a:off x="6895" y="2626"/>
              <a:ext cx="1355" cy="999"/>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Reply from 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1" name="AutoShape 7"/>
            <p:cNvSpPr>
              <a:spLocks noChangeArrowheads="1"/>
            </p:cNvSpPr>
            <p:nvPr/>
          </p:nvSpPr>
          <p:spPr bwMode="auto">
            <a:xfrm>
              <a:off x="1541" y="4742"/>
              <a:ext cx="1118" cy="441"/>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2" name="AutoShape 8"/>
            <p:cNvSpPr>
              <a:spLocks noChangeArrowheads="1"/>
            </p:cNvSpPr>
            <p:nvPr/>
          </p:nvSpPr>
          <p:spPr bwMode="auto">
            <a:xfrm>
              <a:off x="3320" y="4624"/>
              <a:ext cx="932" cy="559"/>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3" name="AutoShape 9"/>
            <p:cNvSpPr>
              <a:spLocks noChangeArrowheads="1"/>
            </p:cNvSpPr>
            <p:nvPr/>
          </p:nvSpPr>
          <p:spPr bwMode="auto">
            <a:xfrm>
              <a:off x="4912" y="4422"/>
              <a:ext cx="1661" cy="98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Add notifications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4" name="AutoShape 10"/>
            <p:cNvSpPr>
              <a:spLocks noChangeArrowheads="1"/>
            </p:cNvSpPr>
            <p:nvPr/>
          </p:nvSpPr>
          <p:spPr bwMode="auto">
            <a:xfrm>
              <a:off x="7082" y="4286"/>
              <a:ext cx="1389" cy="1237"/>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from 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5" name="AutoShape 11"/>
            <p:cNvSpPr>
              <a:spLocks noChangeArrowheads="1"/>
            </p:cNvSpPr>
            <p:nvPr/>
          </p:nvSpPr>
          <p:spPr bwMode="auto">
            <a:xfrm>
              <a:off x="1677" y="6522"/>
              <a:ext cx="1219" cy="559"/>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6" name="AutoShape 12"/>
            <p:cNvSpPr>
              <a:spLocks noChangeArrowheads="1"/>
            </p:cNvSpPr>
            <p:nvPr/>
          </p:nvSpPr>
          <p:spPr bwMode="auto">
            <a:xfrm>
              <a:off x="3473" y="6369"/>
              <a:ext cx="1626" cy="814"/>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from 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7" name="AutoShape 13"/>
            <p:cNvSpPr>
              <a:spLocks noChangeArrowheads="1"/>
            </p:cNvSpPr>
            <p:nvPr/>
          </p:nvSpPr>
          <p:spPr bwMode="auto">
            <a:xfrm>
              <a:off x="5591" y="6420"/>
              <a:ext cx="1304" cy="763"/>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Reply to 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8" name="AutoShape 14"/>
            <p:cNvSpPr>
              <a:spLocks noChangeArrowheads="1"/>
            </p:cNvSpPr>
            <p:nvPr/>
          </p:nvSpPr>
          <p:spPr bwMode="auto">
            <a:xfrm>
              <a:off x="1779" y="8047"/>
              <a:ext cx="1237" cy="576"/>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59" name="AutoShape 15"/>
            <p:cNvSpPr>
              <a:spLocks noChangeArrowheads="1"/>
            </p:cNvSpPr>
            <p:nvPr/>
          </p:nvSpPr>
          <p:spPr bwMode="auto">
            <a:xfrm>
              <a:off x="3693" y="8047"/>
              <a:ext cx="1406" cy="864"/>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List of seekers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0" name="AutoShape 16"/>
            <p:cNvSpPr>
              <a:spLocks noChangeArrowheads="1"/>
            </p:cNvSpPr>
            <p:nvPr/>
          </p:nvSpPr>
          <p:spPr bwMode="auto">
            <a:xfrm>
              <a:off x="5862" y="8047"/>
              <a:ext cx="1355" cy="864"/>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Resume Evaluation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1" name="AutoShape 17"/>
            <p:cNvSpPr>
              <a:spLocks noChangeArrowheads="1"/>
            </p:cNvSpPr>
            <p:nvPr/>
          </p:nvSpPr>
          <p:spPr bwMode="auto">
            <a:xfrm>
              <a:off x="7996" y="7945"/>
              <a:ext cx="1711" cy="847"/>
            </a:xfrm>
            <a:prstGeom prst="roundRect">
              <a:avLst>
                <a:gd name="adj" fmla="val 16667"/>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 to 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2" name="AutoShape 18"/>
            <p:cNvSpPr>
              <a:spLocks noChangeArrowheads="1"/>
            </p:cNvSpPr>
            <p:nvPr/>
          </p:nvSpPr>
          <p:spPr bwMode="auto">
            <a:xfrm>
              <a:off x="9707" y="3795"/>
              <a:ext cx="1220" cy="2727"/>
            </a:xfrm>
            <a:prstGeom prst="can">
              <a:avLst>
                <a:gd name="adj" fmla="val 55881"/>
              </a:avLst>
            </a:prstGeom>
            <a:gradFill rotWithShape="0">
              <a:gsLst>
                <a:gs pos="0">
                  <a:srgbClr val="92CDDC"/>
                </a:gs>
                <a:gs pos="50000">
                  <a:srgbClr val="4BACC6"/>
                </a:gs>
                <a:gs pos="100000">
                  <a:srgbClr val="92CDDC"/>
                </a:gs>
              </a:gsLst>
              <a:lin ang="5400000" scaled="1"/>
            </a:gradFill>
            <a:ln w="12700">
              <a:solidFill>
                <a:srgbClr val="4BACC6"/>
              </a:solidFill>
              <a:round/>
              <a:headEnd/>
              <a:tailEnd/>
            </a:ln>
            <a:effectLst>
              <a:outerShdw dist="28398" dir="3806097" algn="ctr" rotWithShape="0">
                <a:srgbClr val="205867"/>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Data base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6163" name="AutoShape 19"/>
            <p:cNvCxnSpPr>
              <a:cxnSpLocks noChangeShapeType="1"/>
            </p:cNvCxnSpPr>
            <p:nvPr/>
          </p:nvCxnSpPr>
          <p:spPr bwMode="auto">
            <a:xfrm flipV="1">
              <a:off x="2659" y="3202"/>
              <a:ext cx="542" cy="17"/>
            </a:xfrm>
            <a:prstGeom prst="straightConnector1">
              <a:avLst/>
            </a:prstGeom>
            <a:noFill/>
            <a:ln w="9525">
              <a:solidFill>
                <a:srgbClr val="000000"/>
              </a:solidFill>
              <a:round/>
              <a:headEnd/>
              <a:tailEnd type="triangle" w="med" len="med"/>
            </a:ln>
          </p:spPr>
        </p:cxnSp>
        <p:cxnSp>
          <p:nvCxnSpPr>
            <p:cNvPr id="6164" name="AutoShape 20"/>
            <p:cNvCxnSpPr>
              <a:cxnSpLocks noChangeShapeType="1"/>
            </p:cNvCxnSpPr>
            <p:nvPr/>
          </p:nvCxnSpPr>
          <p:spPr bwMode="auto">
            <a:xfrm>
              <a:off x="4252" y="3219"/>
              <a:ext cx="660" cy="0"/>
            </a:xfrm>
            <a:prstGeom prst="straightConnector1">
              <a:avLst/>
            </a:prstGeom>
            <a:noFill/>
            <a:ln w="9525">
              <a:solidFill>
                <a:srgbClr val="000000"/>
              </a:solidFill>
              <a:round/>
              <a:headEnd/>
              <a:tailEnd type="triangle" w="med" len="med"/>
            </a:ln>
          </p:spPr>
        </p:cxnSp>
        <p:cxnSp>
          <p:nvCxnSpPr>
            <p:cNvPr id="6165" name="AutoShape 21"/>
            <p:cNvCxnSpPr>
              <a:cxnSpLocks noChangeShapeType="1"/>
            </p:cNvCxnSpPr>
            <p:nvPr/>
          </p:nvCxnSpPr>
          <p:spPr bwMode="auto">
            <a:xfrm>
              <a:off x="6064" y="3219"/>
              <a:ext cx="831" cy="0"/>
            </a:xfrm>
            <a:prstGeom prst="straightConnector1">
              <a:avLst/>
            </a:prstGeom>
            <a:noFill/>
            <a:ln w="9525">
              <a:solidFill>
                <a:srgbClr val="000000"/>
              </a:solidFill>
              <a:round/>
              <a:headEnd/>
              <a:tailEnd type="triangle" w="med" len="med"/>
            </a:ln>
          </p:spPr>
        </p:cxnSp>
        <p:cxnSp>
          <p:nvCxnSpPr>
            <p:cNvPr id="6166" name="AutoShape 22"/>
            <p:cNvCxnSpPr>
              <a:cxnSpLocks noChangeShapeType="1"/>
            </p:cNvCxnSpPr>
            <p:nvPr/>
          </p:nvCxnSpPr>
          <p:spPr bwMode="auto">
            <a:xfrm flipV="1">
              <a:off x="2659" y="4981"/>
              <a:ext cx="661" cy="17"/>
            </a:xfrm>
            <a:prstGeom prst="straightConnector1">
              <a:avLst/>
            </a:prstGeom>
            <a:noFill/>
            <a:ln w="9525">
              <a:solidFill>
                <a:srgbClr val="000000"/>
              </a:solidFill>
              <a:round/>
              <a:headEnd/>
              <a:tailEnd type="triangle" w="med" len="med"/>
            </a:ln>
          </p:spPr>
        </p:cxnSp>
        <p:cxnSp>
          <p:nvCxnSpPr>
            <p:cNvPr id="6167" name="AutoShape 23"/>
            <p:cNvCxnSpPr>
              <a:cxnSpLocks noChangeShapeType="1"/>
            </p:cNvCxnSpPr>
            <p:nvPr/>
          </p:nvCxnSpPr>
          <p:spPr bwMode="auto">
            <a:xfrm>
              <a:off x="4252" y="4981"/>
              <a:ext cx="660" cy="0"/>
            </a:xfrm>
            <a:prstGeom prst="straightConnector1">
              <a:avLst/>
            </a:prstGeom>
            <a:noFill/>
            <a:ln w="9525">
              <a:solidFill>
                <a:srgbClr val="000000"/>
              </a:solidFill>
              <a:round/>
              <a:headEnd/>
              <a:tailEnd type="triangle" w="med" len="med"/>
            </a:ln>
          </p:spPr>
        </p:cxnSp>
        <p:cxnSp>
          <p:nvCxnSpPr>
            <p:cNvPr id="6168" name="AutoShape 24"/>
            <p:cNvCxnSpPr>
              <a:cxnSpLocks noChangeShapeType="1"/>
            </p:cNvCxnSpPr>
            <p:nvPr/>
          </p:nvCxnSpPr>
          <p:spPr bwMode="auto">
            <a:xfrm>
              <a:off x="6573" y="4981"/>
              <a:ext cx="509" cy="0"/>
            </a:xfrm>
            <a:prstGeom prst="straightConnector1">
              <a:avLst/>
            </a:prstGeom>
            <a:noFill/>
            <a:ln w="9525">
              <a:solidFill>
                <a:srgbClr val="000000"/>
              </a:solidFill>
              <a:round/>
              <a:headEnd/>
              <a:tailEnd type="triangle" w="med" len="med"/>
            </a:ln>
          </p:spPr>
        </p:cxnSp>
        <p:cxnSp>
          <p:nvCxnSpPr>
            <p:cNvPr id="6169" name="AutoShape 25"/>
            <p:cNvCxnSpPr>
              <a:cxnSpLocks noChangeShapeType="1"/>
            </p:cNvCxnSpPr>
            <p:nvPr/>
          </p:nvCxnSpPr>
          <p:spPr bwMode="auto">
            <a:xfrm>
              <a:off x="2896" y="6776"/>
              <a:ext cx="577" cy="0"/>
            </a:xfrm>
            <a:prstGeom prst="straightConnector1">
              <a:avLst/>
            </a:prstGeom>
            <a:noFill/>
            <a:ln w="9525">
              <a:solidFill>
                <a:srgbClr val="000000"/>
              </a:solidFill>
              <a:round/>
              <a:headEnd/>
              <a:tailEnd type="triangle" w="med" len="med"/>
            </a:ln>
          </p:spPr>
        </p:cxnSp>
        <p:cxnSp>
          <p:nvCxnSpPr>
            <p:cNvPr id="6170" name="AutoShape 26"/>
            <p:cNvCxnSpPr>
              <a:cxnSpLocks noChangeShapeType="1"/>
            </p:cNvCxnSpPr>
            <p:nvPr/>
          </p:nvCxnSpPr>
          <p:spPr bwMode="auto">
            <a:xfrm>
              <a:off x="5099" y="6776"/>
              <a:ext cx="492" cy="0"/>
            </a:xfrm>
            <a:prstGeom prst="straightConnector1">
              <a:avLst/>
            </a:prstGeom>
            <a:noFill/>
            <a:ln w="9525">
              <a:solidFill>
                <a:srgbClr val="000000"/>
              </a:solidFill>
              <a:round/>
              <a:headEnd/>
              <a:tailEnd type="triangle" w="med" len="med"/>
            </a:ln>
          </p:spPr>
        </p:cxnSp>
        <p:cxnSp>
          <p:nvCxnSpPr>
            <p:cNvPr id="6171" name="AutoShape 27"/>
            <p:cNvCxnSpPr>
              <a:cxnSpLocks noChangeShapeType="1"/>
            </p:cNvCxnSpPr>
            <p:nvPr/>
          </p:nvCxnSpPr>
          <p:spPr bwMode="auto">
            <a:xfrm>
              <a:off x="3016" y="8301"/>
              <a:ext cx="677" cy="0"/>
            </a:xfrm>
            <a:prstGeom prst="straightConnector1">
              <a:avLst/>
            </a:prstGeom>
            <a:noFill/>
            <a:ln w="9525">
              <a:solidFill>
                <a:srgbClr val="000000"/>
              </a:solidFill>
              <a:round/>
              <a:headEnd/>
              <a:tailEnd type="triangle" w="med" len="med"/>
            </a:ln>
          </p:spPr>
        </p:cxnSp>
        <p:cxnSp>
          <p:nvCxnSpPr>
            <p:cNvPr id="6172" name="AutoShape 28"/>
            <p:cNvCxnSpPr>
              <a:cxnSpLocks noChangeShapeType="1"/>
            </p:cNvCxnSpPr>
            <p:nvPr/>
          </p:nvCxnSpPr>
          <p:spPr bwMode="auto">
            <a:xfrm>
              <a:off x="5099" y="8386"/>
              <a:ext cx="763" cy="0"/>
            </a:xfrm>
            <a:prstGeom prst="straightConnector1">
              <a:avLst/>
            </a:prstGeom>
            <a:noFill/>
            <a:ln w="9525">
              <a:solidFill>
                <a:srgbClr val="000000"/>
              </a:solidFill>
              <a:round/>
              <a:headEnd/>
              <a:tailEnd type="triangle" w="med" len="med"/>
            </a:ln>
          </p:spPr>
        </p:cxnSp>
        <p:cxnSp>
          <p:nvCxnSpPr>
            <p:cNvPr id="6173" name="AutoShape 29"/>
            <p:cNvCxnSpPr>
              <a:cxnSpLocks noChangeShapeType="1"/>
            </p:cNvCxnSpPr>
            <p:nvPr/>
          </p:nvCxnSpPr>
          <p:spPr bwMode="auto">
            <a:xfrm>
              <a:off x="7217" y="8386"/>
              <a:ext cx="779" cy="0"/>
            </a:xfrm>
            <a:prstGeom prst="straightConnector1">
              <a:avLst/>
            </a:prstGeom>
            <a:noFill/>
            <a:ln w="9525">
              <a:solidFill>
                <a:srgbClr val="000000"/>
              </a:solidFill>
              <a:round/>
              <a:headEnd/>
              <a:tailEnd type="triangle" w="med" len="med"/>
            </a:ln>
          </p:spPr>
        </p:cxnSp>
        <p:cxnSp>
          <p:nvCxnSpPr>
            <p:cNvPr id="6174" name="AutoShape 30"/>
            <p:cNvCxnSpPr>
              <a:cxnSpLocks noChangeShapeType="1"/>
            </p:cNvCxnSpPr>
            <p:nvPr/>
          </p:nvCxnSpPr>
          <p:spPr bwMode="auto">
            <a:xfrm flipV="1">
              <a:off x="6895" y="5523"/>
              <a:ext cx="542" cy="897"/>
            </a:xfrm>
            <a:prstGeom prst="straightConnector1">
              <a:avLst/>
            </a:prstGeom>
            <a:noFill/>
            <a:ln w="9525">
              <a:solidFill>
                <a:srgbClr val="000000"/>
              </a:solidFill>
              <a:round/>
              <a:headEnd/>
              <a:tailEnd type="triangle" w="med" len="med"/>
            </a:ln>
          </p:spPr>
        </p:cxnSp>
        <p:cxnSp>
          <p:nvCxnSpPr>
            <p:cNvPr id="6175" name="AutoShape 31"/>
            <p:cNvCxnSpPr>
              <a:cxnSpLocks noChangeShapeType="1"/>
            </p:cNvCxnSpPr>
            <p:nvPr/>
          </p:nvCxnSpPr>
          <p:spPr bwMode="auto">
            <a:xfrm flipH="1" flipV="1">
              <a:off x="7708" y="3625"/>
              <a:ext cx="17" cy="661"/>
            </a:xfrm>
            <a:prstGeom prst="straightConnector1">
              <a:avLst/>
            </a:prstGeom>
            <a:noFill/>
            <a:ln w="9525">
              <a:solidFill>
                <a:srgbClr val="000000"/>
              </a:solidFill>
              <a:round/>
              <a:headEnd/>
              <a:tailEnd type="triangle" w="med" len="med"/>
            </a:ln>
          </p:spPr>
        </p:cxnSp>
        <p:cxnSp>
          <p:nvCxnSpPr>
            <p:cNvPr id="6176" name="AutoShape 32"/>
            <p:cNvCxnSpPr>
              <a:cxnSpLocks noChangeShapeType="1"/>
            </p:cNvCxnSpPr>
            <p:nvPr/>
          </p:nvCxnSpPr>
          <p:spPr bwMode="auto">
            <a:xfrm flipH="1" flipV="1">
              <a:off x="5099" y="7081"/>
              <a:ext cx="2897" cy="966"/>
            </a:xfrm>
            <a:prstGeom prst="straightConnector1">
              <a:avLst/>
            </a:prstGeom>
            <a:noFill/>
            <a:ln w="9525">
              <a:solidFill>
                <a:srgbClr val="000000"/>
              </a:solidFill>
              <a:round/>
              <a:headEnd/>
              <a:tailEnd type="triangle" w="med" len="med"/>
            </a:ln>
          </p:spPr>
        </p:cxnSp>
        <p:cxnSp>
          <p:nvCxnSpPr>
            <p:cNvPr id="6177" name="AutoShape 33"/>
            <p:cNvCxnSpPr>
              <a:cxnSpLocks noChangeShapeType="1"/>
            </p:cNvCxnSpPr>
            <p:nvPr/>
          </p:nvCxnSpPr>
          <p:spPr bwMode="auto">
            <a:xfrm>
              <a:off x="8250" y="3202"/>
              <a:ext cx="1559" cy="982"/>
            </a:xfrm>
            <a:prstGeom prst="straightConnector1">
              <a:avLst/>
            </a:prstGeom>
            <a:noFill/>
            <a:ln w="9525">
              <a:solidFill>
                <a:srgbClr val="000000"/>
              </a:solidFill>
              <a:round/>
              <a:headEnd/>
              <a:tailEnd type="triangle" w="med" len="med"/>
            </a:ln>
          </p:spPr>
        </p:cxnSp>
        <p:cxnSp>
          <p:nvCxnSpPr>
            <p:cNvPr id="6178" name="AutoShape 34"/>
            <p:cNvCxnSpPr>
              <a:cxnSpLocks noChangeShapeType="1"/>
            </p:cNvCxnSpPr>
            <p:nvPr/>
          </p:nvCxnSpPr>
          <p:spPr bwMode="auto">
            <a:xfrm flipV="1">
              <a:off x="8471" y="4286"/>
              <a:ext cx="1338" cy="695"/>
            </a:xfrm>
            <a:prstGeom prst="straightConnector1">
              <a:avLst/>
            </a:prstGeom>
            <a:noFill/>
            <a:ln w="9525">
              <a:solidFill>
                <a:srgbClr val="000000"/>
              </a:solidFill>
              <a:round/>
              <a:headEnd/>
              <a:tailEnd type="triangle" w="med" len="med"/>
            </a:ln>
          </p:spPr>
        </p:cxnSp>
        <p:cxnSp>
          <p:nvCxnSpPr>
            <p:cNvPr id="6179" name="AutoShape 35"/>
            <p:cNvCxnSpPr>
              <a:cxnSpLocks noChangeShapeType="1"/>
            </p:cNvCxnSpPr>
            <p:nvPr/>
          </p:nvCxnSpPr>
          <p:spPr bwMode="auto">
            <a:xfrm flipV="1">
              <a:off x="6895" y="4998"/>
              <a:ext cx="2914" cy="1778"/>
            </a:xfrm>
            <a:prstGeom prst="straightConnector1">
              <a:avLst/>
            </a:prstGeom>
            <a:noFill/>
            <a:ln w="9525">
              <a:solidFill>
                <a:srgbClr val="000000"/>
              </a:solidFill>
              <a:round/>
              <a:headEnd/>
              <a:tailEnd type="triangle" w="med" len="med"/>
            </a:ln>
          </p:spPr>
        </p:cxnSp>
        <p:cxnSp>
          <p:nvCxnSpPr>
            <p:cNvPr id="6180" name="AutoShape 36"/>
            <p:cNvCxnSpPr>
              <a:cxnSpLocks noChangeShapeType="1"/>
            </p:cNvCxnSpPr>
            <p:nvPr/>
          </p:nvCxnSpPr>
          <p:spPr bwMode="auto">
            <a:xfrm flipV="1">
              <a:off x="8471" y="5320"/>
              <a:ext cx="1236" cy="2625"/>
            </a:xfrm>
            <a:prstGeom prst="straightConnector1">
              <a:avLst/>
            </a:prstGeom>
            <a:noFill/>
            <a:ln w="9525">
              <a:solidFill>
                <a:srgbClr val="000000"/>
              </a:solidFill>
              <a:round/>
              <a:headEnd/>
              <a:tailEnd type="triangl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010400" cy="457200"/>
          </a:xfrm>
        </p:spPr>
        <p:txBody>
          <a:bodyPr>
            <a:normAutofit fontScale="90000"/>
          </a:bodyPr>
          <a:lstStyle/>
          <a:p>
            <a:pPr>
              <a:lnSpc>
                <a:spcPct val="150000"/>
              </a:lnSpc>
            </a:pPr>
            <a:r>
              <a:rPr lang="en-US" sz="2800" b="1" dirty="0">
                <a:latin typeface="Times New Roman" pitchFamily="18" charset="0"/>
                <a:cs typeface="Times New Roman" pitchFamily="18" charset="0"/>
              </a:rPr>
              <a:t>System Architecture:</a:t>
            </a:r>
            <a:endParaRPr lang="en-US" sz="2800" dirty="0">
              <a:latin typeface="Times New Roman" pitchFamily="18" charset="0"/>
              <a:cs typeface="Times New Roman" pitchFamily="18" charset="0"/>
            </a:endParaRPr>
          </a:p>
        </p:txBody>
      </p:sp>
      <p:grpSp>
        <p:nvGrpSpPr>
          <p:cNvPr id="7170" name="Group 2"/>
          <p:cNvGrpSpPr>
            <a:grpSpLocks/>
          </p:cNvGrpSpPr>
          <p:nvPr/>
        </p:nvGrpSpPr>
        <p:grpSpPr bwMode="auto">
          <a:xfrm>
            <a:off x="2209800" y="1371600"/>
            <a:ext cx="3968750" cy="4229100"/>
            <a:chOff x="1525" y="2623"/>
            <a:chExt cx="6251" cy="6660"/>
          </a:xfrm>
        </p:grpSpPr>
        <p:sp>
          <p:nvSpPr>
            <p:cNvPr id="7171" name="AutoShape 3"/>
            <p:cNvSpPr>
              <a:spLocks noChangeArrowheads="1"/>
            </p:cNvSpPr>
            <p:nvPr/>
          </p:nvSpPr>
          <p:spPr bwMode="auto">
            <a:xfrm>
              <a:off x="1525" y="2623"/>
              <a:ext cx="1373" cy="729"/>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Seeker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2" name="AutoShape 4"/>
            <p:cNvSpPr>
              <a:spLocks noChangeArrowheads="1"/>
            </p:cNvSpPr>
            <p:nvPr/>
          </p:nvSpPr>
          <p:spPr bwMode="auto">
            <a:xfrm>
              <a:off x="3761" y="2623"/>
              <a:ext cx="1373" cy="729"/>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Apply</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3" name="AutoShape 5"/>
            <p:cNvSpPr>
              <a:spLocks noChangeArrowheads="1"/>
            </p:cNvSpPr>
            <p:nvPr/>
          </p:nvSpPr>
          <p:spPr bwMode="auto">
            <a:xfrm>
              <a:off x="1525" y="4456"/>
              <a:ext cx="1373" cy="729"/>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4" name="AutoShape 6"/>
            <p:cNvSpPr>
              <a:spLocks noChangeArrowheads="1"/>
            </p:cNvSpPr>
            <p:nvPr/>
          </p:nvSpPr>
          <p:spPr bwMode="auto">
            <a:xfrm>
              <a:off x="3761" y="4186"/>
              <a:ext cx="1542" cy="999"/>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Add notifications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5" name="AutoShape 7"/>
            <p:cNvSpPr>
              <a:spLocks noChangeArrowheads="1"/>
            </p:cNvSpPr>
            <p:nvPr/>
          </p:nvSpPr>
          <p:spPr bwMode="auto">
            <a:xfrm>
              <a:off x="1714" y="6132"/>
              <a:ext cx="1440" cy="797"/>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6" name="AutoShape 8"/>
            <p:cNvSpPr>
              <a:spLocks noChangeArrowheads="1"/>
            </p:cNvSpPr>
            <p:nvPr/>
          </p:nvSpPr>
          <p:spPr bwMode="auto">
            <a:xfrm>
              <a:off x="3863" y="6065"/>
              <a:ext cx="1440" cy="864"/>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from 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7" name="AutoShape 9"/>
            <p:cNvSpPr>
              <a:spLocks noChangeArrowheads="1"/>
            </p:cNvSpPr>
            <p:nvPr/>
          </p:nvSpPr>
          <p:spPr bwMode="auto">
            <a:xfrm>
              <a:off x="6285" y="6065"/>
              <a:ext cx="1491" cy="864"/>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Reply to 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8" name="AutoShape 10"/>
            <p:cNvSpPr>
              <a:spLocks noChangeArrowheads="1"/>
            </p:cNvSpPr>
            <p:nvPr/>
          </p:nvSpPr>
          <p:spPr bwMode="auto">
            <a:xfrm>
              <a:off x="1663" y="7895"/>
              <a:ext cx="1491" cy="864"/>
            </a:xfrm>
            <a:prstGeom prst="roundRect">
              <a:avLst>
                <a:gd name="adj" fmla="val 16667"/>
              </a:avLst>
            </a:prstGeom>
            <a:solidFill>
              <a:srgbClr val="4F81BD"/>
            </a:solidFill>
            <a:ln w="38100">
              <a:solidFill>
                <a:srgbClr val="F2F2F2"/>
              </a:solidFill>
              <a:round/>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Robot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79" name="AutoShape 11"/>
            <p:cNvSpPr>
              <a:spLocks noChangeArrowheads="1"/>
            </p:cNvSpPr>
            <p:nvPr/>
          </p:nvSpPr>
          <p:spPr bwMode="auto">
            <a:xfrm>
              <a:off x="4236" y="7640"/>
              <a:ext cx="1914" cy="1643"/>
            </a:xfrm>
            <a:prstGeom prst="diamond">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Resume Evaluate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7180" name="AutoShape 12"/>
            <p:cNvCxnSpPr>
              <a:cxnSpLocks noChangeShapeType="1"/>
            </p:cNvCxnSpPr>
            <p:nvPr/>
          </p:nvCxnSpPr>
          <p:spPr bwMode="auto">
            <a:xfrm flipV="1">
              <a:off x="2898" y="2914"/>
              <a:ext cx="863" cy="17"/>
            </a:xfrm>
            <a:prstGeom prst="straightConnector1">
              <a:avLst/>
            </a:prstGeom>
            <a:noFill/>
            <a:ln w="9525">
              <a:solidFill>
                <a:srgbClr val="000000"/>
              </a:solidFill>
              <a:round/>
              <a:headEnd/>
              <a:tailEnd type="triangle" w="med" len="med"/>
            </a:ln>
          </p:spPr>
        </p:cxnSp>
        <p:cxnSp>
          <p:nvCxnSpPr>
            <p:cNvPr id="7181" name="AutoShape 13"/>
            <p:cNvCxnSpPr>
              <a:cxnSpLocks noChangeShapeType="1"/>
            </p:cNvCxnSpPr>
            <p:nvPr/>
          </p:nvCxnSpPr>
          <p:spPr bwMode="auto">
            <a:xfrm>
              <a:off x="2898" y="4862"/>
              <a:ext cx="863" cy="34"/>
            </a:xfrm>
            <a:prstGeom prst="straightConnector1">
              <a:avLst/>
            </a:prstGeom>
            <a:noFill/>
            <a:ln w="9525">
              <a:solidFill>
                <a:srgbClr val="000000"/>
              </a:solidFill>
              <a:round/>
              <a:headEnd/>
              <a:tailEnd type="triangle" w="med" len="med"/>
            </a:ln>
          </p:spPr>
        </p:cxnSp>
        <p:cxnSp>
          <p:nvCxnSpPr>
            <p:cNvPr id="7182" name="AutoShape 14"/>
            <p:cNvCxnSpPr>
              <a:cxnSpLocks noChangeShapeType="1"/>
            </p:cNvCxnSpPr>
            <p:nvPr/>
          </p:nvCxnSpPr>
          <p:spPr bwMode="auto">
            <a:xfrm>
              <a:off x="2795" y="3352"/>
              <a:ext cx="1322" cy="834"/>
            </a:xfrm>
            <a:prstGeom prst="straightConnector1">
              <a:avLst/>
            </a:prstGeom>
            <a:noFill/>
            <a:ln w="9525">
              <a:solidFill>
                <a:srgbClr val="000000"/>
              </a:solidFill>
              <a:round/>
              <a:headEnd/>
              <a:tailEnd type="triangle" w="med" len="med"/>
            </a:ln>
          </p:spPr>
        </p:cxnSp>
        <p:cxnSp>
          <p:nvCxnSpPr>
            <p:cNvPr id="7183" name="AutoShape 15"/>
            <p:cNvCxnSpPr>
              <a:cxnSpLocks noChangeShapeType="1"/>
            </p:cNvCxnSpPr>
            <p:nvPr/>
          </p:nvCxnSpPr>
          <p:spPr bwMode="auto">
            <a:xfrm>
              <a:off x="3154" y="8403"/>
              <a:ext cx="1149" cy="34"/>
            </a:xfrm>
            <a:prstGeom prst="straightConnector1">
              <a:avLst/>
            </a:prstGeom>
            <a:noFill/>
            <a:ln w="9525">
              <a:solidFill>
                <a:srgbClr val="000000"/>
              </a:solidFill>
              <a:round/>
              <a:headEnd/>
              <a:tailEnd type="triangle" w="med" len="med"/>
            </a:ln>
          </p:spPr>
        </p:cxnSp>
        <p:cxnSp>
          <p:nvCxnSpPr>
            <p:cNvPr id="7184" name="AutoShape 16"/>
            <p:cNvCxnSpPr>
              <a:cxnSpLocks noChangeShapeType="1"/>
            </p:cNvCxnSpPr>
            <p:nvPr/>
          </p:nvCxnSpPr>
          <p:spPr bwMode="auto">
            <a:xfrm flipV="1">
              <a:off x="3154" y="6522"/>
              <a:ext cx="709" cy="17"/>
            </a:xfrm>
            <a:prstGeom prst="straightConnector1">
              <a:avLst/>
            </a:prstGeom>
            <a:noFill/>
            <a:ln w="9525">
              <a:solidFill>
                <a:srgbClr val="000000"/>
              </a:solidFill>
              <a:round/>
              <a:headEnd/>
              <a:tailEnd type="triangle" w="med" len="med"/>
            </a:ln>
          </p:spPr>
        </p:cxnSp>
        <p:cxnSp>
          <p:nvCxnSpPr>
            <p:cNvPr id="7185" name="AutoShape 17"/>
            <p:cNvCxnSpPr>
              <a:cxnSpLocks noChangeShapeType="1"/>
            </p:cNvCxnSpPr>
            <p:nvPr/>
          </p:nvCxnSpPr>
          <p:spPr bwMode="auto">
            <a:xfrm flipV="1">
              <a:off x="5185" y="6844"/>
              <a:ext cx="0" cy="864"/>
            </a:xfrm>
            <a:prstGeom prst="straightConnector1">
              <a:avLst/>
            </a:prstGeom>
            <a:noFill/>
            <a:ln w="9525">
              <a:solidFill>
                <a:srgbClr val="000000"/>
              </a:solidFill>
              <a:round/>
              <a:headEnd/>
              <a:tailEnd type="triangle" w="med" len="med"/>
            </a:ln>
          </p:spPr>
        </p:cxnSp>
        <p:cxnSp>
          <p:nvCxnSpPr>
            <p:cNvPr id="7186" name="AutoShape 18"/>
            <p:cNvCxnSpPr>
              <a:cxnSpLocks noChangeShapeType="1"/>
            </p:cNvCxnSpPr>
            <p:nvPr/>
          </p:nvCxnSpPr>
          <p:spPr bwMode="auto">
            <a:xfrm>
              <a:off x="5303" y="6522"/>
              <a:ext cx="1067" cy="119"/>
            </a:xfrm>
            <a:prstGeom prst="straightConnector1">
              <a:avLst/>
            </a:prstGeom>
            <a:noFill/>
            <a:ln w="9525">
              <a:solidFill>
                <a:srgbClr val="000000"/>
              </a:solidFill>
              <a:round/>
              <a:headEnd/>
              <a:tailEnd type="triangle" w="med" len="med"/>
            </a:ln>
          </p:spPr>
        </p:cxnSp>
        <p:sp>
          <p:nvSpPr>
            <p:cNvPr id="7187" name="AutoShape 19"/>
            <p:cNvSpPr>
              <a:spLocks noChangeArrowheads="1"/>
            </p:cNvSpPr>
            <p:nvPr/>
          </p:nvSpPr>
          <p:spPr bwMode="auto">
            <a:xfrm>
              <a:off x="6150" y="4272"/>
              <a:ext cx="1372" cy="913"/>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Updates of admin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88" name="AutoShape 20"/>
            <p:cNvSpPr>
              <a:spLocks noChangeArrowheads="1"/>
            </p:cNvSpPr>
            <p:nvPr/>
          </p:nvSpPr>
          <p:spPr bwMode="auto">
            <a:xfrm>
              <a:off x="5898" y="2623"/>
              <a:ext cx="1372" cy="913"/>
            </a:xfrm>
            <a:prstGeom prst="roundRect">
              <a:avLst>
                <a:gd name="adj" fmla="val 16667"/>
              </a:avLst>
            </a:prstGeom>
            <a:gradFill rotWithShape="0">
              <a:gsLst>
                <a:gs pos="0">
                  <a:srgbClr val="95B3D7"/>
                </a:gs>
                <a:gs pos="50000">
                  <a:srgbClr val="4F81BD"/>
                </a:gs>
                <a:gs pos="100000">
                  <a:srgbClr val="95B3D7"/>
                </a:gs>
              </a:gsLst>
              <a:lin ang="5400000" scaled="1"/>
            </a:gradFill>
            <a:ln w="12700">
              <a:solidFill>
                <a:srgbClr val="4F81BD"/>
              </a:solidFill>
              <a:round/>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Reply from hr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7189" name="AutoShape 21"/>
            <p:cNvCxnSpPr>
              <a:cxnSpLocks noChangeShapeType="1"/>
            </p:cNvCxnSpPr>
            <p:nvPr/>
          </p:nvCxnSpPr>
          <p:spPr bwMode="auto">
            <a:xfrm flipV="1">
              <a:off x="6912" y="5185"/>
              <a:ext cx="17" cy="880"/>
            </a:xfrm>
            <a:prstGeom prst="straightConnector1">
              <a:avLst/>
            </a:prstGeom>
            <a:noFill/>
            <a:ln w="9525">
              <a:solidFill>
                <a:srgbClr val="000000"/>
              </a:solidFill>
              <a:round/>
              <a:headEnd/>
              <a:tailEnd type="triangle" w="med" len="med"/>
            </a:ln>
          </p:spPr>
        </p:cxnSp>
        <p:cxnSp>
          <p:nvCxnSpPr>
            <p:cNvPr id="7190" name="AutoShape 22"/>
            <p:cNvCxnSpPr>
              <a:cxnSpLocks noChangeShapeType="1"/>
            </p:cNvCxnSpPr>
            <p:nvPr/>
          </p:nvCxnSpPr>
          <p:spPr bwMode="auto">
            <a:xfrm flipV="1">
              <a:off x="6912" y="3536"/>
              <a:ext cx="0" cy="736"/>
            </a:xfrm>
            <a:prstGeom prst="straightConnector1">
              <a:avLst/>
            </a:prstGeom>
            <a:noFill/>
            <a:ln w="9525">
              <a:solidFill>
                <a:srgbClr val="000000"/>
              </a:solidFill>
              <a:round/>
              <a:headEnd/>
              <a:tailEnd type="triangle" w="med" len="med"/>
            </a:ln>
          </p:spPr>
        </p:cxnSp>
        <p:cxnSp>
          <p:nvCxnSpPr>
            <p:cNvPr id="7191" name="AutoShape 23"/>
            <p:cNvCxnSpPr>
              <a:cxnSpLocks noChangeShapeType="1"/>
            </p:cNvCxnSpPr>
            <p:nvPr/>
          </p:nvCxnSpPr>
          <p:spPr bwMode="auto">
            <a:xfrm>
              <a:off x="5134" y="2914"/>
              <a:ext cx="764" cy="17"/>
            </a:xfrm>
            <a:prstGeom prst="straightConnector1">
              <a:avLst/>
            </a:prstGeom>
            <a:noFill/>
            <a:ln w="9525">
              <a:solidFill>
                <a:srgbClr val="000000"/>
              </a:solidFill>
              <a:round/>
              <a:headEnd/>
              <a:tailEnd type="triangle" w="med" len="med"/>
            </a:ln>
          </p:spPr>
        </p:cxnSp>
        <p:cxnSp>
          <p:nvCxnSpPr>
            <p:cNvPr id="7192" name="AutoShape 24"/>
            <p:cNvCxnSpPr>
              <a:cxnSpLocks noChangeShapeType="1"/>
            </p:cNvCxnSpPr>
            <p:nvPr/>
          </p:nvCxnSpPr>
          <p:spPr bwMode="auto">
            <a:xfrm>
              <a:off x="5303" y="4896"/>
              <a:ext cx="982" cy="0"/>
            </a:xfrm>
            <a:prstGeom prst="straightConnector1">
              <a:avLst/>
            </a:prstGeom>
            <a:noFill/>
            <a:ln w="9525">
              <a:solidFill>
                <a:srgbClr val="000000"/>
              </a:solidFill>
              <a:round/>
              <a:headEnd/>
              <a:tailEnd type="triangle" w="med" len="med"/>
            </a:ln>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7772400" cy="6477000"/>
          </a:xfrm>
        </p:spPr>
        <p:txBody>
          <a:bodyPr>
            <a:noAutofit/>
          </a:bodyPr>
          <a:lstStyle/>
          <a:p>
            <a:pPr>
              <a:buNone/>
            </a:pPr>
            <a:r>
              <a:rPr lang="en-US" sz="1800" b="1" dirty="0">
                <a:latin typeface="Times New Roman" pitchFamily="18" charset="0"/>
                <a:cs typeface="Times New Roman" pitchFamily="18" charset="0"/>
              </a:rPr>
              <a:t>Coding:</a:t>
            </a:r>
            <a:endParaRPr lang="en-US" sz="1800" dirty="0">
              <a:latin typeface="Times New Roman" pitchFamily="18" charset="0"/>
              <a:cs typeface="Times New Roman" pitchFamily="18" charset="0"/>
            </a:endParaRPr>
          </a:p>
          <a:p>
            <a:pPr>
              <a:buNone/>
            </a:pPr>
            <a:r>
              <a:rPr lang="en-US" sz="1600" dirty="0"/>
              <a:t>			</a:t>
            </a:r>
          </a:p>
        </p:txBody>
      </p:sp>
      <p:sp>
        <p:nvSpPr>
          <p:cNvPr id="44033" name="Rectangle 1"/>
          <p:cNvSpPr>
            <a:spLocks noChangeArrowheads="1"/>
          </p:cNvSpPr>
          <p:nvPr/>
        </p:nvSpPr>
        <p:spPr bwMode="auto">
          <a:xfrm>
            <a:off x="1143000" y="625525"/>
            <a:ext cx="8001000" cy="62324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US" sz="1400" b="1" dirty="0">
                <a:solidFill>
                  <a:srgbClr val="FF0000"/>
                </a:solidFill>
                <a:latin typeface="Times New Roman" pitchFamily="18" charset="0"/>
                <a:cs typeface="Times New Roman" pitchFamily="18" charset="0"/>
              </a:rPr>
              <a:t>Index.html</a:t>
            </a:r>
            <a:endParaRPr lang="en-US" sz="1400" dirty="0">
              <a:solidFill>
                <a:srgbClr val="FF0000"/>
              </a:solidFill>
              <a:latin typeface="Times New Roman" pitchFamily="18" charset="0"/>
              <a:cs typeface="Times New Roman" pitchFamily="18" charset="0"/>
            </a:endParaRPr>
          </a:p>
          <a:p>
            <a:pPr algn="ctr">
              <a:lnSpc>
                <a:spcPct val="150000"/>
              </a:lnSpc>
            </a:pPr>
            <a:r>
              <a:rPr lang="en-US" sz="1400" dirty="0">
                <a:latin typeface="Times New Roman" pitchFamily="18" charset="0"/>
                <a:cs typeface="Times New Roman" pitchFamily="18" charset="0"/>
              </a:rPr>
              <a:t>&lt;!DOCTYPE HTML&gt;</a:t>
            </a:r>
          </a:p>
          <a:p>
            <a:pPr algn="ctr">
              <a:lnSpc>
                <a:spcPct val="150000"/>
              </a:lnSpc>
            </a:pPr>
            <a:r>
              <a:rPr lang="en-US" sz="1400" dirty="0">
                <a:latin typeface="Times New Roman" pitchFamily="18" charset="0"/>
                <a:cs typeface="Times New Roman" pitchFamily="18" charset="0"/>
              </a:rPr>
              <a:t>&lt;html&gt;</a:t>
            </a:r>
          </a:p>
          <a:p>
            <a:pPr algn="ctr">
              <a:lnSpc>
                <a:spcPct val="150000"/>
              </a:lnSpc>
            </a:pPr>
            <a:r>
              <a:rPr lang="en-US" sz="1400" dirty="0">
                <a:latin typeface="Times New Roman" pitchFamily="18" charset="0"/>
                <a:cs typeface="Times New Roman" pitchFamily="18" charset="0"/>
              </a:rPr>
              <a:t>&lt;head&gt;</a:t>
            </a:r>
          </a:p>
          <a:p>
            <a:pPr algn="ctr">
              <a:lnSpc>
                <a:spcPct val="150000"/>
              </a:lnSpc>
            </a:pPr>
            <a:r>
              <a:rPr lang="en-US" sz="1400" dirty="0">
                <a:latin typeface="Times New Roman" pitchFamily="18" charset="0"/>
                <a:cs typeface="Times New Roman" pitchFamily="18" charset="0"/>
              </a:rPr>
              <a:t>&lt;title&gt;Home&lt;/title&gt;</a:t>
            </a:r>
          </a:p>
          <a:p>
            <a:pPr algn="ctr">
              <a:lnSpc>
                <a:spcPct val="150000"/>
              </a:lnSpc>
            </a:pPr>
            <a:r>
              <a:rPr lang="en-US" sz="1400" dirty="0">
                <a:latin typeface="Times New Roman" pitchFamily="18" charset="0"/>
                <a:cs typeface="Times New Roman" pitchFamily="18" charset="0"/>
              </a:rPr>
              <a:t>&lt;link </a:t>
            </a:r>
            <a:r>
              <a:rPr lang="en-US" sz="1400" dirty="0" err="1">
                <a:latin typeface="Times New Roman" pitchFamily="18" charset="0"/>
                <a:cs typeface="Times New Roman" pitchFamily="18" charset="0"/>
              </a:rPr>
              <a:t>rel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stylesheet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="assets/</a:t>
            </a:r>
            <a:r>
              <a:rPr lang="en-US" sz="1400" dirty="0" err="1">
                <a:latin typeface="Times New Roman" pitchFamily="18" charset="0"/>
                <a:cs typeface="Times New Roman" pitchFamily="18" charset="0"/>
              </a:rPr>
              <a:t>css</a:t>
            </a:r>
            <a:r>
              <a:rPr lang="en-US" sz="1400" dirty="0">
                <a:latin typeface="Times New Roman" pitchFamily="18" charset="0"/>
                <a:cs typeface="Times New Roman" pitchFamily="18" charset="0"/>
              </a:rPr>
              <a:t>/main.css" /&gt;&lt;/head&gt;&lt;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a:t>
            </a:r>
          </a:p>
          <a:p>
            <a:pPr algn="ctr">
              <a:lnSpc>
                <a:spcPct val="150000"/>
              </a:lnSpc>
            </a:pPr>
            <a:r>
              <a:rPr lang="en-US" sz="1400" dirty="0">
                <a:latin typeface="Times New Roman" pitchFamily="18" charset="0"/>
                <a:cs typeface="Times New Roman" pitchFamily="18" charset="0"/>
              </a:rPr>
              <a:t>	&lt;body class="is-preload" style="</a:t>
            </a:r>
            <a:r>
              <a:rPr lang="en-US" sz="1400" dirty="0" err="1">
                <a:latin typeface="Times New Roman" pitchFamily="18" charset="0"/>
                <a:cs typeface="Times New Roman" pitchFamily="18" charset="0"/>
              </a:rPr>
              <a:t>background:url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img</a:t>
            </a:r>
            <a:r>
              <a:rPr lang="en-US" sz="1400" dirty="0">
                <a:latin typeface="Times New Roman" pitchFamily="18" charset="0"/>
                <a:cs typeface="Times New Roman" pitchFamily="18" charset="0"/>
              </a:rPr>
              <a:t>/hh.jpg)";&gt;</a:t>
            </a:r>
          </a:p>
          <a:p>
            <a:pPr algn="ctr">
              <a:lnSpc>
                <a:spcPct val="150000"/>
              </a:lnSpc>
            </a:pPr>
            <a:r>
              <a:rPr lang="en-US" sz="1400" dirty="0">
                <a:latin typeface="Times New Roman" pitchFamily="18" charset="0"/>
                <a:cs typeface="Times New Roman" pitchFamily="18" charset="0"/>
              </a:rPr>
              <a:t> &lt;header id="header"&gt;&lt;a class="logo"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="index.html"&gt;A Trust-based Agent Learning Model for Service Composition in Mobile Cloud Computing Environments &lt;/a&gt; &lt;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a:t>
            </a:r>
          </a:p>
          <a:p>
            <a:pPr algn="ctr">
              <a:lnSpc>
                <a:spcPct val="150000"/>
              </a:lnSpc>
            </a:pPr>
            <a:r>
              <a:rPr lang="en-US" sz="1400" dirty="0">
                <a:latin typeface="Times New Roman" pitchFamily="18" charset="0"/>
                <a:cs typeface="Times New Roman" pitchFamily="18" charset="0"/>
              </a:rPr>
              <a: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="#menu"&gt;Menu&lt;/a&gt;&lt;/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&gt;&lt;/header&gt;</a:t>
            </a:r>
          </a:p>
          <a:p>
            <a:pPr algn="ctr">
              <a:lnSpc>
                <a:spcPct val="150000"/>
              </a:lnSpc>
            </a:pPr>
            <a:r>
              <a:rPr lang="en-US" sz="1400" dirty="0">
                <a:latin typeface="Times New Roman" pitchFamily="18" charset="0"/>
                <a:cs typeface="Times New Roman" pitchFamily="18" charset="0"/>
              </a:rPr>
              <a:t>&lt;center&gt;&lt;h2 style="</a:t>
            </a:r>
            <a:r>
              <a:rPr lang="en-US" sz="1400" dirty="0" err="1">
                <a:latin typeface="Times New Roman" pitchFamily="18" charset="0"/>
                <a:cs typeface="Times New Roman" pitchFamily="18" charset="0"/>
              </a:rPr>
              <a:t>color:white</a:t>
            </a:r>
            <a:r>
              <a:rPr lang="en-US" sz="1400" dirty="0">
                <a:latin typeface="Times New Roman" pitchFamily="18" charset="0"/>
                <a:cs typeface="Times New Roman" pitchFamily="18" charset="0"/>
              </a:rPr>
              <a:t>;"&gt;A Trust-based Agent Learning Model for Service Composition in Mobile Cloud Computing Environments &lt;/h2&gt;&lt;/center&gt;</a:t>
            </a:r>
          </a:p>
          <a:p>
            <a:pPr algn="ctr">
              <a:lnSpc>
                <a:spcPct val="150000"/>
              </a:lnSpc>
            </a:pPr>
            <a:r>
              <a:rPr lang="en-US" sz="1400" dirty="0">
                <a:latin typeface="Times New Roman" pitchFamily="18" charset="0"/>
                <a:cs typeface="Times New Roman" pitchFamily="18" charset="0"/>
              </a:rPr>
              <a:t>	&lt;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 id="menu"&gt;&lt;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 class="links"&gt;</a:t>
            </a:r>
          </a:p>
          <a:p>
            <a:pPr algn="ct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="index.html"&gt;Home&lt;/a&gt;&lt;/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="CS_log.jsp"&gt;Cloud Servers&lt;/a&gt;&lt;/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="SB_log.jsp"&gt; Service Brokers login&lt;/a&gt;&lt;/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&gt;</a:t>
            </a:r>
          </a:p>
          <a:p>
            <a:pPr algn="ct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&gt;&lt;/div&gt;&lt;/section&gt;&lt;/html&gt;</a:t>
            </a:r>
          </a:p>
          <a:p>
            <a:pPr algn="ctr">
              <a:lnSpc>
                <a:spcPct val="150000"/>
              </a:lnSpc>
            </a:pPr>
            <a:endParaRPr lang="en-US" sz="1400" dirty="0">
              <a:latin typeface="Times New Roman" pitchFamily="18" charset="0"/>
              <a:cs typeface="Times New Roman" pitchFamily="18" charset="0"/>
            </a:endParaRPr>
          </a:p>
          <a:p>
            <a:pPr algn="ctr">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990600" y="304800"/>
            <a:ext cx="78486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400" b="1" dirty="0">
                <a:solidFill>
                  <a:srgbClr val="FF0000"/>
                </a:solidFill>
                <a:latin typeface="Times New Roman" pitchFamily="18" charset="0"/>
                <a:cs typeface="Times New Roman" pitchFamily="18" charset="0"/>
              </a:rPr>
              <a:t>CS_regdb.jsp</a:t>
            </a:r>
            <a:endParaRPr lang="en-US" sz="1400" dirty="0">
              <a:solidFill>
                <a:srgbClr val="FF0000"/>
              </a:solidFill>
              <a:latin typeface="Times New Roman" pitchFamily="18" charset="0"/>
              <a:cs typeface="Times New Roman" pitchFamily="18" charset="0"/>
            </a:endParaRPr>
          </a:p>
          <a:p>
            <a:r>
              <a:rPr lang="en-US" sz="1400" dirty="0">
                <a:latin typeface="Times New Roman" pitchFamily="18" charset="0"/>
                <a:cs typeface="Times New Roman" pitchFamily="18" charset="0"/>
              </a:rPr>
              <a:t>&lt;%@ page language="java" </a:t>
            </a:r>
            <a:r>
              <a:rPr lang="en-US" sz="1400" dirty="0" err="1">
                <a:latin typeface="Times New Roman" pitchFamily="18" charset="0"/>
                <a:cs typeface="Times New Roman" pitchFamily="18" charset="0"/>
              </a:rPr>
              <a:t>contentType</a:t>
            </a:r>
            <a:r>
              <a:rPr lang="en-US" sz="1400" dirty="0">
                <a:latin typeface="Times New Roman" pitchFamily="18" charset="0"/>
                <a:cs typeface="Times New Roman" pitchFamily="18" charset="0"/>
              </a:rPr>
              <a:t>="text/html; </a:t>
            </a:r>
            <a:r>
              <a:rPr lang="en-US" sz="1400" dirty="0" err="1">
                <a:latin typeface="Times New Roman" pitchFamily="18" charset="0"/>
                <a:cs typeface="Times New Roman" pitchFamily="18" charset="0"/>
              </a:rPr>
              <a:t>charset</a:t>
            </a:r>
            <a:r>
              <a:rPr lang="en-US" sz="1400" dirty="0">
                <a:latin typeface="Times New Roman" pitchFamily="18" charset="0"/>
                <a:cs typeface="Times New Roman" pitchFamily="18" charset="0"/>
              </a:rPr>
              <a:t>=ISO-8859-1"</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pageEncoding</a:t>
            </a:r>
            <a:r>
              <a:rPr lang="en-US" sz="1400" dirty="0">
                <a:latin typeface="Times New Roman" pitchFamily="18" charset="0"/>
                <a:cs typeface="Times New Roman" pitchFamily="18" charset="0"/>
              </a:rPr>
              <a:t>="ISO-8859-1"%&gt;</a:t>
            </a:r>
          </a:p>
          <a:p>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java.sql.PreparedStatement</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database.connection</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java.sql.Connection</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&lt;!DOCTYPE html PUBLIC "-//W3C//DTD HTML 4.01 Transitional//EN" "http://www.w3.org/TR/html4/loose.dtd"&gt;</a:t>
            </a:r>
          </a:p>
          <a:p>
            <a:r>
              <a:rPr lang="en-US" sz="1400" dirty="0">
                <a:latin typeface="Times New Roman" pitchFamily="18" charset="0"/>
                <a:cs typeface="Times New Roman" pitchFamily="18" charset="0"/>
              </a:rPr>
              <a:t>&lt;html&gt;</a:t>
            </a:r>
          </a:p>
          <a:p>
            <a:r>
              <a:rPr lang="en-US" sz="1400" dirty="0">
                <a:latin typeface="Times New Roman" pitchFamily="18" charset="0"/>
                <a:cs typeface="Times New Roman" pitchFamily="18" charset="0"/>
              </a:rPr>
              <a:t>&lt;head&gt;</a:t>
            </a:r>
          </a:p>
          <a:p>
            <a:r>
              <a:rPr lang="en-US" sz="1400" dirty="0">
                <a:latin typeface="Times New Roman" pitchFamily="18" charset="0"/>
                <a:cs typeface="Times New Roman" pitchFamily="18" charset="0"/>
              </a:rPr>
              <a:t>&lt;meta http-equiv="Content-Type" content="text/html; </a:t>
            </a:r>
            <a:r>
              <a:rPr lang="en-US" sz="1400" dirty="0" err="1">
                <a:latin typeface="Times New Roman" pitchFamily="18" charset="0"/>
                <a:cs typeface="Times New Roman" pitchFamily="18" charset="0"/>
              </a:rPr>
              <a:t>charset</a:t>
            </a:r>
            <a:r>
              <a:rPr lang="en-US" sz="1400" dirty="0">
                <a:latin typeface="Times New Roman" pitchFamily="18" charset="0"/>
                <a:cs typeface="Times New Roman" pitchFamily="18" charset="0"/>
              </a:rPr>
              <a:t>=ISO-8859-1"&gt;</a:t>
            </a:r>
          </a:p>
          <a:p>
            <a:r>
              <a:rPr lang="en-US" sz="1400" dirty="0">
                <a:latin typeface="Times New Roman" pitchFamily="18" charset="0"/>
                <a:cs typeface="Times New Roman" pitchFamily="18" charset="0"/>
              </a:rPr>
              <a:t>&lt;title&gt;</a:t>
            </a:r>
            <a:r>
              <a:rPr lang="en-US" sz="1400" dirty="0" err="1">
                <a:latin typeface="Times New Roman" pitchFamily="18" charset="0"/>
                <a:cs typeface="Times New Roman" pitchFamily="18" charset="0"/>
              </a:rPr>
              <a:t>CS_reg</a:t>
            </a:r>
            <a:r>
              <a:rPr lang="en-US" sz="1400" dirty="0">
                <a:latin typeface="Times New Roman" pitchFamily="18" charset="0"/>
                <a:cs typeface="Times New Roman" pitchFamily="18" charset="0"/>
              </a:rPr>
              <a:t> DB&lt;/title&gt;</a:t>
            </a:r>
          </a:p>
          <a:p>
            <a:r>
              <a:rPr lang="en-US" sz="1400" dirty="0">
                <a:latin typeface="Times New Roman" pitchFamily="18" charset="0"/>
                <a:cs typeface="Times New Roman" pitchFamily="18" charset="0"/>
              </a:rPr>
              <a:t>&lt;/head&gt;</a:t>
            </a:r>
          </a:p>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&lt;%</a:t>
            </a:r>
          </a:p>
          <a:p>
            <a:r>
              <a:rPr lang="en-US" sz="1400" dirty="0">
                <a:latin typeface="Times New Roman" pitchFamily="18" charset="0"/>
                <a:cs typeface="Times New Roman" pitchFamily="18" charset="0"/>
              </a:rPr>
              <a:t>try	</a:t>
            </a:r>
          </a:p>
          <a:p>
            <a:r>
              <a:rPr lang="en-US" sz="1400" dirty="0">
                <a:latin typeface="Times New Roman" pitchFamily="18" charset="0"/>
                <a:cs typeface="Times New Roman" pitchFamily="18" charset="0"/>
              </a:rPr>
              <a:t> {</a:t>
            </a:r>
          </a:p>
          <a:p>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C_ID=</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("C_ID"));</a:t>
            </a:r>
          </a:p>
          <a:p>
            <a:r>
              <a:rPr lang="en-US" sz="1400" dirty="0">
                <a:latin typeface="Times New Roman" pitchFamily="18" charset="0"/>
                <a:cs typeface="Times New Roman" pitchFamily="18" charset="0"/>
              </a:rPr>
              <a:t>    String </a:t>
            </a:r>
            <a:r>
              <a:rPr lang="en-US" sz="1400" dirty="0" err="1">
                <a:latin typeface="Times New Roman" pitchFamily="18" charset="0"/>
                <a:cs typeface="Times New Roman" pitchFamily="18" charset="0"/>
              </a:rPr>
              <a:t>c_type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c_type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String </a:t>
            </a:r>
            <a:r>
              <a:rPr lang="en-US" sz="1400" dirty="0" err="1">
                <a:latin typeface="Times New Roman" pitchFamily="18" charset="0"/>
                <a:cs typeface="Times New Roman" pitchFamily="18" charset="0"/>
              </a:rPr>
              <a:t>c_name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c_name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String city=</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("city");</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int</a:t>
            </a:r>
            <a:r>
              <a:rPr lang="en-US" sz="1400" dirty="0">
                <a:latin typeface="Times New Roman" pitchFamily="18" charset="0"/>
                <a:cs typeface="Times New Roman" pitchFamily="18" charset="0"/>
              </a:rPr>
              <a:t> capacity=</a:t>
            </a:r>
            <a:r>
              <a:rPr lang="en-US" sz="1400" dirty="0" err="1">
                <a:latin typeface="Times New Roman" pitchFamily="18" charset="0"/>
                <a:cs typeface="Times New Roman" pitchFamily="18" charset="0"/>
              </a:rPr>
              <a:t>Integer.parseInt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("capacity"));</a:t>
            </a:r>
          </a:p>
          <a:p>
            <a:r>
              <a:rPr lang="en-US" sz="1400" dirty="0">
                <a:latin typeface="Times New Roman" pitchFamily="18" charset="0"/>
                <a:cs typeface="Times New Roman" pitchFamily="18" charset="0"/>
              </a:rPr>
              <a:t>	String password=</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("password");</a:t>
            </a:r>
          </a:p>
          <a:p>
            <a:r>
              <a:rPr lang="en-US" sz="1400" dirty="0">
                <a:latin typeface="Times New Roman" pitchFamily="18" charset="0"/>
                <a:cs typeface="Times New Roman" pitchFamily="18" charset="0"/>
              </a:rPr>
              <a:t>	String </a:t>
            </a:r>
            <a:r>
              <a:rPr lang="en-US" sz="1400" dirty="0" err="1">
                <a:latin typeface="Times New Roman" pitchFamily="18" charset="0"/>
                <a:cs typeface="Times New Roman" pitchFamily="18" charset="0"/>
              </a:rPr>
              <a:t>cpassword</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request.getParameter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cpassword</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("C_ID="+C_ID);</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c_type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c_type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c_name</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c_name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("city="+city);</a:t>
            </a:r>
          </a:p>
          <a:p>
            <a:r>
              <a:rPr lang="en-US" sz="1400" dirty="0">
                <a:latin typeface="Times New Roman" pitchFamily="18" charset="0"/>
                <a:cs typeface="Times New Roman" pitchFamily="18"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1066800" y="152400"/>
            <a:ext cx="7696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("capacity="+capacity);</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("password="+password);</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System.out.println</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cpassword</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cpassword</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	Connection con=</a:t>
            </a:r>
            <a:r>
              <a:rPr lang="en-US" sz="1400" dirty="0" err="1">
                <a:latin typeface="Times New Roman" pitchFamily="18" charset="0"/>
                <a:cs typeface="Times New Roman" pitchFamily="18" charset="0"/>
              </a:rPr>
              <a:t>connection.getConnection</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String </a:t>
            </a:r>
            <a:r>
              <a:rPr lang="en-US" sz="1400" dirty="0" err="1">
                <a:latin typeface="Times New Roman" pitchFamily="18" charset="0"/>
                <a:cs typeface="Times New Roman" pitchFamily="18" charset="0"/>
              </a:rPr>
              <a:t>sql</a:t>
            </a:r>
            <a:r>
              <a:rPr lang="en-US" sz="1400" dirty="0">
                <a:latin typeface="Times New Roman" pitchFamily="18" charset="0"/>
                <a:cs typeface="Times New Roman" pitchFamily="18" charset="0"/>
              </a:rPr>
              <a:t>="insert into </a:t>
            </a:r>
            <a:r>
              <a:rPr lang="en-US" sz="1400" dirty="0" err="1">
                <a:latin typeface="Times New Roman" pitchFamily="18" charset="0"/>
                <a:cs typeface="Times New Roman" pitchFamily="18" charset="0"/>
              </a:rPr>
              <a:t>cs_reg</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C_ID,c_type,c_name,city,capacity,cpassword</a:t>
            </a:r>
            <a:r>
              <a:rPr lang="en-US" sz="1400" dirty="0">
                <a:latin typeface="Times New Roman" pitchFamily="18" charset="0"/>
                <a:cs typeface="Times New Roman" pitchFamily="18" charset="0"/>
              </a:rPr>
              <a:t>) values(?,?,?,?,?,?)";</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PreparedStatement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con.prepareStatement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sql</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ps.setInt</a:t>
            </a:r>
            <a:r>
              <a:rPr lang="en-US" sz="1400" dirty="0">
                <a:latin typeface="Times New Roman" pitchFamily="18" charset="0"/>
                <a:cs typeface="Times New Roman" pitchFamily="18" charset="0"/>
              </a:rPr>
              <a:t>(1, C_ID);</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ps.setString</a:t>
            </a:r>
            <a:r>
              <a:rPr lang="en-US" sz="1400" dirty="0">
                <a:latin typeface="Times New Roman" pitchFamily="18" charset="0"/>
                <a:cs typeface="Times New Roman" pitchFamily="18" charset="0"/>
              </a:rPr>
              <a:t>(2, </a:t>
            </a:r>
            <a:r>
              <a:rPr lang="en-US" sz="1400" dirty="0" err="1">
                <a:latin typeface="Times New Roman" pitchFamily="18" charset="0"/>
                <a:cs typeface="Times New Roman" pitchFamily="18" charset="0"/>
              </a:rPr>
              <a:t>c_type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ps.setString</a:t>
            </a:r>
            <a:r>
              <a:rPr lang="en-US" sz="1400" dirty="0">
                <a:latin typeface="Times New Roman" pitchFamily="18" charset="0"/>
                <a:cs typeface="Times New Roman" pitchFamily="18" charset="0"/>
              </a:rPr>
              <a:t>(3, </a:t>
            </a:r>
            <a:r>
              <a:rPr lang="en-US" sz="1400" dirty="0" err="1">
                <a:latin typeface="Times New Roman" pitchFamily="18" charset="0"/>
                <a:cs typeface="Times New Roman" pitchFamily="18" charset="0"/>
              </a:rPr>
              <a:t>c_name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ps.setString</a:t>
            </a:r>
            <a:r>
              <a:rPr lang="en-US" sz="1400" dirty="0">
                <a:latin typeface="Times New Roman" pitchFamily="18" charset="0"/>
                <a:cs typeface="Times New Roman" pitchFamily="18" charset="0"/>
              </a:rPr>
              <a:t>(4, city); </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ps.setInt</a:t>
            </a:r>
            <a:r>
              <a:rPr lang="en-US" sz="1400" dirty="0">
                <a:latin typeface="Times New Roman" pitchFamily="18" charset="0"/>
                <a:cs typeface="Times New Roman" pitchFamily="18" charset="0"/>
              </a:rPr>
              <a:t>(5, capacity);</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ps.setString</a:t>
            </a:r>
            <a:r>
              <a:rPr lang="en-US" sz="1400" dirty="0">
                <a:latin typeface="Times New Roman" pitchFamily="18" charset="0"/>
                <a:cs typeface="Times New Roman" pitchFamily="18" charset="0"/>
              </a:rPr>
              <a:t>(6,cpassword); </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ps.execute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response.sendRedirect</a:t>
            </a:r>
            <a:r>
              <a:rPr lang="en-US" sz="1400" dirty="0">
                <a:latin typeface="Times New Roman" pitchFamily="18" charset="0"/>
                <a:cs typeface="Times New Roman" pitchFamily="18" charset="0"/>
              </a:rPr>
              <a:t>("CS_reg.jsp");</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catch(Exception e)</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e.printStackTrace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143000" y="0"/>
            <a:ext cx="78486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a:solidFill>
                  <a:srgbClr val="FF0000"/>
                </a:solidFill>
                <a:latin typeface="Times New Roman" pitchFamily="18" charset="0"/>
                <a:cs typeface="Times New Roman" pitchFamily="18" charset="0"/>
              </a:rPr>
              <a:t>CS_home.jsp</a:t>
            </a:r>
            <a:endParaRPr lang="en-US" sz="1600" dirty="0">
              <a:solidFill>
                <a:srgbClr val="FF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&lt;%@ page language="java" </a:t>
            </a:r>
            <a:r>
              <a:rPr lang="en-US" sz="1600" dirty="0" err="1">
                <a:latin typeface="Times New Roman" pitchFamily="18" charset="0"/>
                <a:cs typeface="Times New Roman" pitchFamily="18" charset="0"/>
              </a:rPr>
              <a:t>contentType</a:t>
            </a:r>
            <a:r>
              <a:rPr lang="en-US" sz="1600" dirty="0">
                <a:latin typeface="Times New Roman" pitchFamily="18" charset="0"/>
                <a:cs typeface="Times New Roman" pitchFamily="18" charset="0"/>
              </a:rPr>
              <a:t>="text/html; </a:t>
            </a:r>
            <a:r>
              <a:rPr lang="en-US" sz="1600" dirty="0" err="1">
                <a:latin typeface="Times New Roman" pitchFamily="18" charset="0"/>
                <a:cs typeface="Times New Roman" pitchFamily="18" charset="0"/>
              </a:rPr>
              <a:t>charset</a:t>
            </a:r>
            <a:r>
              <a:rPr lang="en-US" sz="1600" dirty="0">
                <a:latin typeface="Times New Roman" pitchFamily="18" charset="0"/>
                <a:cs typeface="Times New Roman" pitchFamily="18" charset="0"/>
              </a:rPr>
              <a:t>=ISO-8859-1"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pageEncoding</a:t>
            </a:r>
            <a:r>
              <a:rPr lang="en-US" sz="1600" dirty="0">
                <a:latin typeface="Times New Roman" pitchFamily="18" charset="0"/>
                <a:cs typeface="Times New Roman" pitchFamily="18" charset="0"/>
              </a:rPr>
              <a:t>="ISO-8859-1"%&gt;</a:t>
            </a:r>
          </a:p>
          <a:p>
            <a:r>
              <a:rPr lang="en-US" sz="1600" dirty="0">
                <a:latin typeface="Times New Roman" pitchFamily="18" charset="0"/>
                <a:cs typeface="Times New Roman" pitchFamily="18" charset="0"/>
              </a:rPr>
              <a:t>&lt;!DOCTYPE HTML&gt;</a:t>
            </a:r>
          </a:p>
          <a:p>
            <a:r>
              <a:rPr lang="en-US" sz="1600" dirty="0">
                <a:latin typeface="Times New Roman" pitchFamily="18" charset="0"/>
                <a:cs typeface="Times New Roman" pitchFamily="18" charset="0"/>
              </a:rPr>
              <a:t>&lt;html&gt;</a:t>
            </a:r>
          </a:p>
          <a:p>
            <a:r>
              <a:rPr lang="en-US" sz="1600" dirty="0">
                <a:latin typeface="Times New Roman" pitchFamily="18" charset="0"/>
                <a:cs typeface="Times New Roman" pitchFamily="18" charset="0"/>
              </a:rPr>
              <a:t>&lt;head&gt;&lt;title&gt;CS Home&lt;/title&gt;</a:t>
            </a:r>
          </a:p>
          <a:p>
            <a:r>
              <a:rPr lang="en-US" sz="1600" dirty="0">
                <a:latin typeface="Times New Roman" pitchFamily="18" charset="0"/>
                <a:cs typeface="Times New Roman" pitchFamily="18" charset="0"/>
              </a:rPr>
              <a:t>&lt;link </a:t>
            </a:r>
            <a:r>
              <a:rPr lang="en-US" sz="1600" dirty="0" err="1">
                <a:latin typeface="Times New Roman" pitchFamily="18" charset="0"/>
                <a:cs typeface="Times New Roman" pitchFamily="18" charset="0"/>
              </a:rPr>
              <a:t>rel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stylesheet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="assets/</a:t>
            </a:r>
            <a:r>
              <a:rPr lang="en-US" sz="1600" dirty="0" err="1">
                <a:latin typeface="Times New Roman" pitchFamily="18" charset="0"/>
                <a:cs typeface="Times New Roman" pitchFamily="18" charset="0"/>
              </a:rPr>
              <a:t>css</a:t>
            </a:r>
            <a:r>
              <a:rPr lang="en-US" sz="1600" dirty="0">
                <a:latin typeface="Times New Roman" pitchFamily="18" charset="0"/>
                <a:cs typeface="Times New Roman" pitchFamily="18" charset="0"/>
              </a:rPr>
              <a:t>/main.css" /&gt;&lt;/head&gt;</a:t>
            </a:r>
          </a:p>
          <a:p>
            <a:r>
              <a:rPr lang="en-US" sz="1600" dirty="0">
                <a:latin typeface="Times New Roman" pitchFamily="18" charset="0"/>
                <a:cs typeface="Times New Roman" pitchFamily="18" charset="0"/>
              </a:rPr>
              <a:t>&lt;body class="is-preload" style="</a:t>
            </a:r>
            <a:r>
              <a:rPr lang="en-US" sz="1600" dirty="0" err="1">
                <a:latin typeface="Times New Roman" pitchFamily="18" charset="0"/>
                <a:cs typeface="Times New Roman" pitchFamily="18" charset="0"/>
              </a:rPr>
              <a:t>background:url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img</a:t>
            </a:r>
            <a:r>
              <a:rPr lang="en-US" sz="1600" dirty="0">
                <a:latin typeface="Times New Roman" pitchFamily="18" charset="0"/>
                <a:cs typeface="Times New Roman" pitchFamily="18" charset="0"/>
              </a:rPr>
              <a:t>/hh.jpg)";&gt;</a:t>
            </a:r>
          </a:p>
          <a:p>
            <a:r>
              <a:rPr lang="en-US" sz="1600" dirty="0">
                <a:latin typeface="Times New Roman" pitchFamily="18" charset="0"/>
                <a:cs typeface="Times New Roman" pitchFamily="18" charset="0"/>
              </a:rPr>
              <a:t>&lt;header id="header“&gt;&lt;a class="logo"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="CS_home.jsp"&gt;A Trust-based Agent Learning Model for Service Composition in Mobile Cloud Computing Environments&lt;/a&gt;&lt;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="#menu"&gt;Menu&lt;/a&gt;&lt;/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&gt;&lt;/header&gt;</a:t>
            </a:r>
          </a:p>
          <a:p>
            <a:r>
              <a:rPr lang="en-US" sz="1600" dirty="0">
                <a:latin typeface="Times New Roman" pitchFamily="18" charset="0"/>
                <a:cs typeface="Times New Roman" pitchFamily="18" charset="0"/>
              </a:rPr>
              <a:t> &lt;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 id="menu"&gt;&lt;</a:t>
            </a:r>
            <a:r>
              <a:rPr lang="en-US" sz="1600" dirty="0" err="1">
                <a:latin typeface="Times New Roman" pitchFamily="18" charset="0"/>
                <a:cs typeface="Times New Roman" pitchFamily="18" charset="0"/>
              </a:rPr>
              <a:t>ul</a:t>
            </a:r>
            <a:r>
              <a:rPr lang="en-US" sz="1600" dirty="0">
                <a:latin typeface="Times New Roman" pitchFamily="18" charset="0"/>
                <a:cs typeface="Times New Roman" pitchFamily="18" charset="0"/>
              </a:rPr>
              <a:t> class="links"&gt;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="CS_home.jsp"&gt;Home&lt;/a&gt;&lt;/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="#"&gt;Update Resources&lt;/a&gt;&lt;/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="User_list.jsp"&gt;Users List&lt;/a&gt;&lt;/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="Add_SB.jsp"&gt;Add Service Brokers&lt;/a&gt;&lt;/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="Sb_list.jsp"&gt;View Brokers&lt;/a&gt;&lt;/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="logout.jsp"&gt;Logout&lt;/a&gt;&lt;/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ul</a:t>
            </a:r>
            <a:r>
              <a:rPr lang="en-US" sz="1600" dirty="0">
                <a:latin typeface="Times New Roman" pitchFamily="18" charset="0"/>
                <a:cs typeface="Times New Roman" pitchFamily="18" charset="0"/>
              </a:rPr>
              <a:t>&gt;&lt;/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 </a:t>
            </a:r>
          </a:p>
          <a:p>
            <a:r>
              <a:rPr lang="en-US" sz="1600" dirty="0">
                <a:latin typeface="Times New Roman" pitchFamily="18" charset="0"/>
                <a:cs typeface="Times New Roman" pitchFamily="18" charset="0"/>
              </a:rPr>
              <a:t>&lt;div id="heading" &gt;</a:t>
            </a:r>
          </a:p>
          <a:p>
            <a:r>
              <a:rPr lang="en-US" sz="1600" dirty="0">
                <a:latin typeface="Times New Roman" pitchFamily="18" charset="0"/>
                <a:cs typeface="Times New Roman" pitchFamily="18" charset="0"/>
              </a:rPr>
              <a:t>&lt;h1&gt;Welcome Cloud Server&lt;/h1&gt;</a:t>
            </a:r>
          </a:p>
          <a:p>
            <a:r>
              <a:rPr lang="en-US" sz="1600" dirty="0">
                <a:latin typeface="Times New Roman" pitchFamily="18" charset="0"/>
                <a:cs typeface="Times New Roman" pitchFamily="18" charset="0"/>
              </a:rPr>
              <a:t>&lt;/div&gt;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&lt;/body&gt;</a:t>
            </a:r>
          </a:p>
          <a:p>
            <a:r>
              <a:rPr lang="en-US" sz="1600" dirty="0">
                <a:latin typeface="Times New Roman" pitchFamily="18" charset="0"/>
                <a:cs typeface="Times New Roman" pitchFamily="18" charset="0"/>
              </a:rPr>
              <a:t>&lt;/html&gt;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066800" y="0"/>
            <a:ext cx="8077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a:solidFill>
                  <a:srgbClr val="FF0000"/>
                </a:solidFill>
                <a:latin typeface="Times New Roman" pitchFamily="18" charset="0"/>
                <a:cs typeface="Times New Roman" pitchFamily="18" charset="0"/>
              </a:rPr>
              <a:t>Cs_updates_res.jsp</a:t>
            </a:r>
            <a:endParaRPr lang="en-US" sz="1600" dirty="0">
              <a:solidFill>
                <a:srgbClr val="FF0000"/>
              </a:solidFill>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&lt;%@ page language="java" </a:t>
            </a:r>
            <a:r>
              <a:rPr lang="en-US" sz="1600" dirty="0" err="1">
                <a:latin typeface="Times New Roman" pitchFamily="18" charset="0"/>
                <a:cs typeface="Times New Roman" pitchFamily="18" charset="0"/>
              </a:rPr>
              <a:t>contentType</a:t>
            </a:r>
            <a:r>
              <a:rPr lang="en-US" sz="1600" dirty="0">
                <a:latin typeface="Times New Roman" pitchFamily="18" charset="0"/>
                <a:cs typeface="Times New Roman" pitchFamily="18" charset="0"/>
              </a:rPr>
              <a:t>="text/html; </a:t>
            </a:r>
            <a:r>
              <a:rPr lang="en-US" sz="1600" dirty="0" err="1">
                <a:latin typeface="Times New Roman" pitchFamily="18" charset="0"/>
                <a:cs typeface="Times New Roman" pitchFamily="18" charset="0"/>
              </a:rPr>
              <a:t>charset</a:t>
            </a:r>
            <a:r>
              <a:rPr lang="en-US" sz="1600" dirty="0">
                <a:latin typeface="Times New Roman" pitchFamily="18" charset="0"/>
                <a:cs typeface="Times New Roman" pitchFamily="18" charset="0"/>
              </a:rPr>
              <a:t>=ISO-8859-1"</a:t>
            </a:r>
          </a:p>
          <a:p>
            <a:pPr 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pageEncoding</a:t>
            </a:r>
            <a:r>
              <a:rPr lang="en-US" sz="1600" dirty="0">
                <a:latin typeface="Times New Roman" pitchFamily="18" charset="0"/>
                <a:cs typeface="Times New Roman" pitchFamily="18" charset="0"/>
              </a:rPr>
              <a:t>="ISO-8859-1"%&gt;</a:t>
            </a:r>
          </a:p>
          <a:p>
            <a:pPr algn="ctr"/>
            <a:r>
              <a:rPr lang="en-US" sz="1600" dirty="0">
                <a:latin typeface="Times New Roman" pitchFamily="18" charset="0"/>
                <a:cs typeface="Times New Roman" pitchFamily="18" charset="0"/>
              </a:rPr>
              <a:t>&lt;!DOCTYPE HTML&gt;</a:t>
            </a:r>
          </a:p>
          <a:p>
            <a:pPr algn="ctr"/>
            <a:r>
              <a:rPr lang="en-US" sz="1600" dirty="0">
                <a:latin typeface="Times New Roman" pitchFamily="18" charset="0"/>
                <a:cs typeface="Times New Roman" pitchFamily="18" charset="0"/>
              </a:rPr>
              <a:t>&lt;html&gt;&lt;head&gt;&lt;link </a:t>
            </a:r>
            <a:r>
              <a:rPr lang="en-US" sz="1600" dirty="0" err="1">
                <a:latin typeface="Times New Roman" pitchFamily="18" charset="0"/>
                <a:cs typeface="Times New Roman" pitchFamily="18" charset="0"/>
              </a:rPr>
              <a:t>rel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stylesheet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="assets/</a:t>
            </a:r>
            <a:r>
              <a:rPr lang="en-US" sz="1600" dirty="0" err="1">
                <a:latin typeface="Times New Roman" pitchFamily="18" charset="0"/>
                <a:cs typeface="Times New Roman" pitchFamily="18" charset="0"/>
              </a:rPr>
              <a:t>css</a:t>
            </a:r>
            <a:r>
              <a:rPr lang="en-US" sz="1600" dirty="0">
                <a:latin typeface="Times New Roman" pitchFamily="18" charset="0"/>
                <a:cs typeface="Times New Roman" pitchFamily="18" charset="0"/>
              </a:rPr>
              <a:t>/main.css" /&gt;&lt;/head&gt;</a:t>
            </a:r>
          </a:p>
          <a:p>
            <a:pPr algn="ctr"/>
            <a:r>
              <a:rPr lang="en-US" sz="1600" dirty="0">
                <a:latin typeface="Times New Roman" pitchFamily="18" charset="0"/>
                <a:cs typeface="Times New Roman" pitchFamily="18" charset="0"/>
              </a:rPr>
              <a:t>&lt;body class="is-preload“&gt;&lt;!-- Header --&gt;</a:t>
            </a:r>
          </a:p>
          <a:p>
            <a:pPr algn="ctr"/>
            <a:r>
              <a:rPr lang="en-US" sz="1600" dirty="0">
                <a:latin typeface="Times New Roman" pitchFamily="18" charset="0"/>
                <a:cs typeface="Times New Roman" pitchFamily="18" charset="0"/>
              </a:rPr>
              <a:t>&lt;header id="header"&gt;</a:t>
            </a:r>
          </a:p>
          <a:p>
            <a:pPr algn="ctr"/>
            <a:r>
              <a:rPr lang="en-US" sz="1600" dirty="0">
                <a:latin typeface="Times New Roman" pitchFamily="18" charset="0"/>
                <a:cs typeface="Times New Roman" pitchFamily="18" charset="0"/>
              </a:rPr>
              <a:t>&lt;a class="logo"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="index.html"&gt;A Trust-based Agent Learning Model for Service Composition in Mobile Cloud Computing Environments &lt;/a&gt;&lt;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="#menu"&gt;Menu&lt;/a&gt;&lt;/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&gt;&lt;/header&gt;</a:t>
            </a:r>
          </a:p>
          <a:p>
            <a:pPr algn="ctr"/>
            <a:r>
              <a:rPr lang="en-US" sz="1600" dirty="0">
                <a:latin typeface="Times New Roman" pitchFamily="18" charset="0"/>
                <a:cs typeface="Times New Roman" pitchFamily="18" charset="0"/>
              </a:rPr>
              <a:t> &lt;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 id="menu“&gt;&lt;</a:t>
            </a:r>
            <a:r>
              <a:rPr lang="en-US" sz="1600" dirty="0" err="1">
                <a:latin typeface="Times New Roman" pitchFamily="18" charset="0"/>
                <a:cs typeface="Times New Roman" pitchFamily="18" charset="0"/>
              </a:rPr>
              <a:t>ul</a:t>
            </a:r>
            <a:r>
              <a:rPr lang="en-US" sz="1600" dirty="0">
                <a:latin typeface="Times New Roman" pitchFamily="18" charset="0"/>
                <a:cs typeface="Times New Roman" pitchFamily="18" charset="0"/>
              </a:rPr>
              <a:t> class="links"&gt;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="CS_home.jsp"&gt;Home&lt;/a&gt;&lt;/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="#"&gt;Update Resources&lt;/a&gt;&lt;/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="User_list.jsp"&gt;Users List&lt;/a&gt;&lt;/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="Add_SB.jsp"&gt;Add Service Brokers&lt;/a&gt;&lt;/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="Sb_list.jsp"&gt;View Brokers&lt;/a&gt;&lt;/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="logout.jsp"&gt;Logout&lt;/a&gt;&lt;/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t>
            </a:r>
            <a:r>
              <a:rPr lang="en-US" sz="1600" dirty="0" err="1">
                <a:latin typeface="Times New Roman" pitchFamily="18" charset="0"/>
                <a:cs typeface="Times New Roman" pitchFamily="18" charset="0"/>
              </a:rPr>
              <a:t>ul</a:t>
            </a:r>
            <a:r>
              <a:rPr lang="en-US" sz="1600" dirty="0">
                <a:latin typeface="Times New Roman" pitchFamily="18" charset="0"/>
                <a:cs typeface="Times New Roman" pitchFamily="18" charset="0"/>
              </a:rPr>
              <a:t>&gt;&lt;/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 &lt;section id="banner"&gt;</a:t>
            </a:r>
          </a:p>
          <a:p>
            <a:pPr algn="ctr"/>
            <a:r>
              <a:rPr lang="en-US" sz="1600" dirty="0">
                <a:latin typeface="Times New Roman" pitchFamily="18" charset="0"/>
                <a:cs typeface="Times New Roman" pitchFamily="18" charset="0"/>
              </a:rPr>
              <a:t>&lt;div class="inner"&gt;&lt;BR&gt;&lt;BR&gt;&lt;BR&gt;</a:t>
            </a:r>
          </a:p>
          <a:p>
            <a:pPr algn="ctr"/>
            <a:r>
              <a:rPr lang="en-US" sz="1600" dirty="0">
                <a:latin typeface="Times New Roman" pitchFamily="18" charset="0"/>
                <a:cs typeface="Times New Roman" pitchFamily="18" charset="0"/>
              </a:rPr>
              <a:t>&lt;h3&gt;</a:t>
            </a:r>
            <a:r>
              <a:rPr lang="en-US" sz="1600" dirty="0" err="1">
                <a:latin typeface="Times New Roman" pitchFamily="18" charset="0"/>
                <a:cs typeface="Times New Roman" pitchFamily="18" charset="0"/>
              </a:rPr>
              <a:t>CLoud</a:t>
            </a:r>
            <a:r>
              <a:rPr lang="en-US" sz="1600" dirty="0">
                <a:latin typeface="Times New Roman" pitchFamily="18" charset="0"/>
                <a:cs typeface="Times New Roman" pitchFamily="18" charset="0"/>
              </a:rPr>
              <a:t> Give Resources here&lt;/h3&gt;</a:t>
            </a:r>
          </a:p>
          <a:p>
            <a:pPr algn="ctr"/>
            <a:r>
              <a:rPr lang="en-US" sz="1600" dirty="0">
                <a:latin typeface="Times New Roman" pitchFamily="18" charset="0"/>
                <a:cs typeface="Times New Roman" pitchFamily="18" charset="0"/>
              </a:rPr>
              <a:t>&lt;form method="post" action="cs_update_resdb.jsp"&gt;</a:t>
            </a:r>
          </a:p>
          <a:p>
            <a:pPr algn="ctr"/>
            <a:r>
              <a:rPr lang="en-US" sz="1600" dirty="0">
                <a:latin typeface="Times New Roman" pitchFamily="18" charset="0"/>
                <a:cs typeface="Times New Roman" pitchFamily="18" charset="0"/>
              </a:rPr>
              <a:t>&lt;div class="row </a:t>
            </a:r>
            <a:r>
              <a:rPr lang="en-US" sz="1600" dirty="0" err="1">
                <a:latin typeface="Times New Roman" pitchFamily="18" charset="0"/>
                <a:cs typeface="Times New Roman" pitchFamily="18" charset="0"/>
              </a:rPr>
              <a:t>gtr</a:t>
            </a:r>
            <a:r>
              <a:rPr lang="en-US" sz="1600" dirty="0">
                <a:latin typeface="Times New Roman" pitchFamily="18" charset="0"/>
                <a:cs typeface="Times New Roman" pitchFamily="18" charset="0"/>
              </a:rPr>
              <a:t>-uniform"&gt;</a:t>
            </a:r>
          </a:p>
          <a:p>
            <a:pPr algn="ctr"/>
            <a:r>
              <a:rPr lang="en-US" sz="1600" dirty="0">
                <a:latin typeface="Times New Roman" pitchFamily="18" charset="0"/>
                <a:cs typeface="Times New Roman" pitchFamily="18" charset="0"/>
              </a:rPr>
              <a:t>&lt;div class="col-6 col-12-xsmall"&gt;</a:t>
            </a:r>
          </a:p>
          <a:p>
            <a:pPr algn="ctr"/>
            <a:r>
              <a:rPr lang="en-US" sz="1600" dirty="0">
                <a:latin typeface="Times New Roman" pitchFamily="18" charset="0"/>
                <a:cs typeface="Times New Roman" pitchFamily="18" charset="0"/>
              </a:rPr>
              <a:t>&lt;input type="text" name="C_ID" id="C_ID" value="" placeholder="Enter Cloud ID" required="required" /&gt;&lt;/div&gt;&lt;div class="col-6 col-12-xsmall"&gt;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990600" y="0"/>
            <a:ext cx="81534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dirty="0">
                <a:latin typeface="Times New Roman" pitchFamily="18" charset="0"/>
                <a:cs typeface="Times New Roman" pitchFamily="18" charset="0"/>
              </a:rPr>
              <a:t>&lt;input type="text" name="</a:t>
            </a:r>
            <a:r>
              <a:rPr lang="en-US" dirty="0" err="1">
                <a:latin typeface="Times New Roman" pitchFamily="18" charset="0"/>
                <a:cs typeface="Times New Roman" pitchFamily="18" charset="0"/>
              </a:rPr>
              <a:t>c_type</a:t>
            </a:r>
            <a:r>
              <a:rPr lang="en-US" dirty="0">
                <a:latin typeface="Times New Roman" pitchFamily="18" charset="0"/>
                <a:cs typeface="Times New Roman" pitchFamily="18" charset="0"/>
              </a:rPr>
              <a:t>" id="</a:t>
            </a:r>
            <a:r>
              <a:rPr lang="en-US" dirty="0" err="1">
                <a:latin typeface="Times New Roman" pitchFamily="18" charset="0"/>
                <a:cs typeface="Times New Roman" pitchFamily="18" charset="0"/>
              </a:rPr>
              <a:t>c_type</a:t>
            </a:r>
            <a:r>
              <a:rPr lang="en-US" dirty="0">
                <a:latin typeface="Times New Roman" pitchFamily="18" charset="0"/>
                <a:cs typeface="Times New Roman" pitchFamily="18" charset="0"/>
              </a:rPr>
              <a:t>" value="" placeholder="Type of cloud"  required="required"/&gt;&lt;/div&gt;&lt;div class="col-6 col-12-xsmall"&gt;</a:t>
            </a:r>
          </a:p>
          <a:p>
            <a:pPr algn="ctr"/>
            <a:r>
              <a:rPr lang="en-US" dirty="0">
                <a:latin typeface="Times New Roman" pitchFamily="18" charset="0"/>
                <a:cs typeface="Times New Roman" pitchFamily="18" charset="0"/>
              </a:rPr>
              <a:t>&lt;input type="text" name="</a:t>
            </a:r>
            <a:r>
              <a:rPr lang="en-US" dirty="0" err="1">
                <a:latin typeface="Times New Roman" pitchFamily="18" charset="0"/>
                <a:cs typeface="Times New Roman" pitchFamily="18" charset="0"/>
              </a:rPr>
              <a:t>c_name</a:t>
            </a:r>
            <a:r>
              <a:rPr lang="en-US" dirty="0">
                <a:latin typeface="Times New Roman" pitchFamily="18" charset="0"/>
                <a:cs typeface="Times New Roman" pitchFamily="18" charset="0"/>
              </a:rPr>
              <a:t>" id="</a:t>
            </a:r>
            <a:r>
              <a:rPr lang="en-US" dirty="0" err="1">
                <a:latin typeface="Times New Roman" pitchFamily="18" charset="0"/>
                <a:cs typeface="Times New Roman" pitchFamily="18" charset="0"/>
              </a:rPr>
              <a:t>c_name</a:t>
            </a:r>
            <a:r>
              <a:rPr lang="en-US" dirty="0">
                <a:latin typeface="Times New Roman" pitchFamily="18" charset="0"/>
                <a:cs typeface="Times New Roman" pitchFamily="18" charset="0"/>
              </a:rPr>
              <a:t>" value="" placeholder="Cloud Name" required="required" /&gt;&lt;/div&gt;&lt;div class="col-6 col-12-xsmall"&gt;</a:t>
            </a:r>
          </a:p>
          <a:p>
            <a:pPr algn="ctr"/>
            <a:r>
              <a:rPr lang="en-US" dirty="0">
                <a:latin typeface="Times New Roman" pitchFamily="18" charset="0"/>
                <a:cs typeface="Times New Roman" pitchFamily="18" charset="0"/>
              </a:rPr>
              <a:t>&lt;input type="text" name="city" id="city" value="" placeholder="City" required="required" /&gt;&lt;/div&gt;&lt;div class="col-6 col-12-xsmall"&gt;</a:t>
            </a:r>
          </a:p>
          <a:p>
            <a:pPr algn="ctr"/>
            <a:r>
              <a:rPr lang="en-US" dirty="0">
                <a:latin typeface="Times New Roman" pitchFamily="18" charset="0"/>
                <a:cs typeface="Times New Roman" pitchFamily="18" charset="0"/>
              </a:rPr>
              <a:t>&lt;input type="text" name="capacity" id="capacity" value="" placeholder="Enter cloud capacity in TB(</a:t>
            </a:r>
            <a:r>
              <a:rPr lang="en-US" dirty="0" err="1">
                <a:latin typeface="Times New Roman" pitchFamily="18" charset="0"/>
                <a:cs typeface="Times New Roman" pitchFamily="18" charset="0"/>
              </a:rPr>
              <a:t>tera</a:t>
            </a:r>
            <a:r>
              <a:rPr lang="en-US" dirty="0">
                <a:latin typeface="Times New Roman" pitchFamily="18" charset="0"/>
                <a:cs typeface="Times New Roman" pitchFamily="18" charset="0"/>
              </a:rPr>
              <a:t> bytes)" required="required" /&gt;</a:t>
            </a:r>
          </a:p>
          <a:p>
            <a:pPr algn="ctr"/>
            <a:r>
              <a:rPr lang="en-US" dirty="0">
                <a:latin typeface="Times New Roman" pitchFamily="18" charset="0"/>
                <a:cs typeface="Times New Roman" pitchFamily="18" charset="0"/>
              </a:rPr>
              <a:t>&lt;/div&gt;</a:t>
            </a:r>
          </a:p>
          <a:p>
            <a:pPr algn="ctr"/>
            <a:r>
              <a:rPr lang="en-US" dirty="0">
                <a:latin typeface="Times New Roman" pitchFamily="18" charset="0"/>
                <a:cs typeface="Times New Roman" pitchFamily="18" charset="0"/>
              </a:rPr>
              <a:t>&lt;div class="col-6 col-12-xsmall"&gt;</a:t>
            </a:r>
          </a:p>
          <a:p>
            <a:pPr algn="ctr"/>
            <a:r>
              <a:rPr lang="en-US" dirty="0">
                <a:latin typeface="Times New Roman" pitchFamily="18" charset="0"/>
                <a:cs typeface="Times New Roman" pitchFamily="18" charset="0"/>
              </a:rPr>
              <a:t>&lt;input type="password" name="password" id="password" value="" placeholder="password" required="required" /&gt;&lt;/div&gt;</a:t>
            </a:r>
          </a:p>
          <a:p>
            <a:pPr algn="ctr"/>
            <a:r>
              <a:rPr lang="en-US" dirty="0">
                <a:latin typeface="Times New Roman" pitchFamily="18" charset="0"/>
                <a:cs typeface="Times New Roman" pitchFamily="18" charset="0"/>
              </a:rPr>
              <a:t>&lt;div class="col-6 col-12-xsmall"&gt;</a:t>
            </a:r>
          </a:p>
          <a:p>
            <a:pPr algn="ctr"/>
            <a:r>
              <a:rPr lang="en-US" dirty="0">
                <a:latin typeface="Times New Roman" pitchFamily="18" charset="0"/>
                <a:cs typeface="Times New Roman" pitchFamily="18" charset="0"/>
              </a:rPr>
              <a:t>&lt;input type="password" name="</a:t>
            </a:r>
            <a:r>
              <a:rPr lang="en-US" dirty="0" err="1">
                <a:latin typeface="Times New Roman" pitchFamily="18" charset="0"/>
                <a:cs typeface="Times New Roman" pitchFamily="18" charset="0"/>
              </a:rPr>
              <a:t>cpassword</a:t>
            </a:r>
            <a:r>
              <a:rPr lang="en-US" dirty="0">
                <a:latin typeface="Times New Roman" pitchFamily="18" charset="0"/>
                <a:cs typeface="Times New Roman" pitchFamily="18" charset="0"/>
              </a:rPr>
              <a:t>" id="</a:t>
            </a:r>
            <a:r>
              <a:rPr lang="en-US" dirty="0" err="1">
                <a:latin typeface="Times New Roman" pitchFamily="18" charset="0"/>
                <a:cs typeface="Times New Roman" pitchFamily="18" charset="0"/>
              </a:rPr>
              <a:t>cpassword</a:t>
            </a:r>
            <a:r>
              <a:rPr lang="en-US" dirty="0">
                <a:latin typeface="Times New Roman" pitchFamily="18" charset="0"/>
                <a:cs typeface="Times New Roman" pitchFamily="18" charset="0"/>
              </a:rPr>
              <a:t>" value="" placeholder="Re-password" required="required" /&gt;&lt;/div&gt;</a:t>
            </a:r>
          </a:p>
          <a:p>
            <a:pPr algn="ctr"/>
            <a:r>
              <a:rPr lang="en-US" dirty="0">
                <a:latin typeface="Times New Roman" pitchFamily="18" charset="0"/>
                <a:cs typeface="Times New Roman" pitchFamily="18" charset="0"/>
              </a:rPr>
              <a:t>&lt;div class="col-12"&gt;</a:t>
            </a:r>
          </a:p>
          <a:p>
            <a:pPr algn="ct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ul</a:t>
            </a:r>
            <a:r>
              <a:rPr lang="en-US" dirty="0">
                <a:latin typeface="Times New Roman" pitchFamily="18" charset="0"/>
                <a:cs typeface="Times New Roman" pitchFamily="18" charset="0"/>
              </a:rPr>
              <a:t> class="actions"&gt;</a:t>
            </a:r>
          </a:p>
          <a:p>
            <a:pPr algn="ct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li</a:t>
            </a:r>
            <a:r>
              <a:rPr lang="en-US" dirty="0">
                <a:latin typeface="Times New Roman" pitchFamily="18" charset="0"/>
                <a:cs typeface="Times New Roman" pitchFamily="18" charset="0"/>
              </a:rPr>
              <a:t>&gt;&lt;input type="submit" value="Submit Form" class="primary" /&gt;&lt;/</a:t>
            </a:r>
            <a:r>
              <a:rPr lang="en-US" dirty="0" err="1">
                <a:latin typeface="Times New Roman" pitchFamily="18" charset="0"/>
                <a:cs typeface="Times New Roman" pitchFamily="18" charset="0"/>
              </a:rPr>
              <a:t>li</a:t>
            </a:r>
            <a:r>
              <a:rPr lang="en-US" dirty="0">
                <a:latin typeface="Times New Roman" pitchFamily="18" charset="0"/>
                <a:cs typeface="Times New Roman" pitchFamily="18" charset="0"/>
              </a:rPr>
              <a:t>&gt;</a:t>
            </a:r>
          </a:p>
          <a:p>
            <a:pPr algn="ct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li</a:t>
            </a:r>
            <a:r>
              <a:rPr lang="en-US" dirty="0">
                <a:latin typeface="Times New Roman" pitchFamily="18" charset="0"/>
                <a:cs typeface="Times New Roman" pitchFamily="18" charset="0"/>
              </a:rPr>
              <a:t>&gt;&lt;input type="reset" value="Reset" /&gt;&lt;/</a:t>
            </a:r>
            <a:r>
              <a:rPr lang="en-US" dirty="0" err="1">
                <a:latin typeface="Times New Roman" pitchFamily="18" charset="0"/>
                <a:cs typeface="Times New Roman" pitchFamily="18" charset="0"/>
              </a:rPr>
              <a:t>li</a:t>
            </a:r>
            <a:r>
              <a:rPr lang="en-US" dirty="0">
                <a:latin typeface="Times New Roman" pitchFamily="18" charset="0"/>
                <a:cs typeface="Times New Roman" pitchFamily="18" charset="0"/>
              </a:rPr>
              <a:t>&gt;</a:t>
            </a:r>
          </a:p>
          <a:p>
            <a:pPr algn="ctr"/>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ul</a:t>
            </a:r>
            <a:r>
              <a:rPr lang="en-US" dirty="0">
                <a:latin typeface="Times New Roman" pitchFamily="18" charset="0"/>
                <a:cs typeface="Times New Roman" pitchFamily="18" charset="0"/>
              </a:rPr>
              <a:t>&gt;</a:t>
            </a:r>
          </a:p>
          <a:p>
            <a:pPr algn="ctr"/>
            <a:r>
              <a:rPr lang="en-US" dirty="0">
                <a:latin typeface="Times New Roman" pitchFamily="18" charset="0"/>
                <a:cs typeface="Times New Roman" pitchFamily="18" charset="0"/>
              </a:rPr>
              <a:t>&lt;a class="small" </a:t>
            </a:r>
            <a:r>
              <a:rPr lang="en-US" dirty="0" err="1">
                <a:latin typeface="Times New Roman" pitchFamily="18" charset="0"/>
                <a:cs typeface="Times New Roman" pitchFamily="18" charset="0"/>
              </a:rPr>
              <a:t>href</a:t>
            </a:r>
            <a:r>
              <a:rPr lang="en-US" dirty="0">
                <a:latin typeface="Times New Roman" pitchFamily="18" charset="0"/>
                <a:cs typeface="Times New Roman" pitchFamily="18" charset="0"/>
              </a:rPr>
              <a:t>="#"&gt;Already have an account? Login!&lt;/a&gt;</a:t>
            </a:r>
          </a:p>
          <a:p>
            <a:pPr algn="ctr"/>
            <a:r>
              <a:rPr lang="en-US" dirty="0">
                <a:latin typeface="Times New Roman" pitchFamily="18" charset="0"/>
                <a:cs typeface="Times New Roman" pitchFamily="18" charset="0"/>
              </a:rPr>
              <a:t>&lt;/div&gt;&lt;/div&gt;&lt;/form&gt;&lt;/div&gt;&lt;/body&gt;</a:t>
            </a:r>
          </a:p>
          <a:p>
            <a:pPr algn="ctr"/>
            <a:r>
              <a:rPr lang="en-IN" dirty="0">
                <a:latin typeface="Times New Roman" pitchFamily="18" charset="0"/>
                <a:cs typeface="Times New Roman" pitchFamily="18" charset="0"/>
              </a:rPr>
              <a:t>&lt;/html&gt;</a:t>
            </a:r>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066800" y="0"/>
            <a:ext cx="77724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b="1" dirty="0">
                <a:solidFill>
                  <a:srgbClr val="FF0000"/>
                </a:solidFill>
                <a:latin typeface="Times New Roman" pitchFamily="18" charset="0"/>
                <a:cs typeface="Times New Roman" pitchFamily="18" charset="0"/>
              </a:rPr>
              <a:t>Sb.jsp:</a:t>
            </a:r>
            <a:endParaRPr lang="en-US" sz="1600" dirty="0">
              <a:solidFill>
                <a:srgbClr val="FF0000"/>
              </a:solidFill>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&lt;%@page import="</a:t>
            </a:r>
            <a:r>
              <a:rPr lang="en-US" sz="1600" dirty="0" err="1">
                <a:latin typeface="Times New Roman" pitchFamily="18" charset="0"/>
                <a:cs typeface="Times New Roman" pitchFamily="18" charset="0"/>
              </a:rPr>
              <a:t>database.connection</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 page language="java" </a:t>
            </a:r>
            <a:r>
              <a:rPr lang="en-US" sz="1600" dirty="0" err="1">
                <a:latin typeface="Times New Roman" pitchFamily="18" charset="0"/>
                <a:cs typeface="Times New Roman" pitchFamily="18" charset="0"/>
              </a:rPr>
              <a:t>contentType</a:t>
            </a:r>
            <a:r>
              <a:rPr lang="en-US" sz="1600" dirty="0">
                <a:latin typeface="Times New Roman" pitchFamily="18" charset="0"/>
                <a:cs typeface="Times New Roman" pitchFamily="18" charset="0"/>
              </a:rPr>
              <a:t>="text/html; </a:t>
            </a:r>
            <a:r>
              <a:rPr lang="en-US" sz="1600" dirty="0" err="1">
                <a:latin typeface="Times New Roman" pitchFamily="18" charset="0"/>
                <a:cs typeface="Times New Roman" pitchFamily="18" charset="0"/>
              </a:rPr>
              <a:t>charset</a:t>
            </a:r>
            <a:r>
              <a:rPr lang="en-US" sz="1600" dirty="0">
                <a:latin typeface="Times New Roman" pitchFamily="18" charset="0"/>
                <a:cs typeface="Times New Roman" pitchFamily="18" charset="0"/>
              </a:rPr>
              <a:t>=ISO-8859-1"</a:t>
            </a:r>
          </a:p>
          <a:p>
            <a:pPr 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pageEncoding</a:t>
            </a:r>
            <a:r>
              <a:rPr lang="en-US" sz="1600" dirty="0">
                <a:latin typeface="Times New Roman" pitchFamily="18" charset="0"/>
                <a:cs typeface="Times New Roman" pitchFamily="18" charset="0"/>
              </a:rPr>
              <a:t>="ISO-8859-1"%&gt;</a:t>
            </a:r>
          </a:p>
          <a:p>
            <a:pPr algn="ctr"/>
            <a:r>
              <a:rPr lang="en-US" sz="1600" dirty="0">
                <a:latin typeface="Times New Roman" pitchFamily="18" charset="0"/>
                <a:cs typeface="Times New Roman" pitchFamily="18" charset="0"/>
              </a:rPr>
              <a:t>&lt;!DOCTYPE HTML&gt;</a:t>
            </a:r>
          </a:p>
          <a:p>
            <a:pPr algn="ctr"/>
            <a:r>
              <a:rPr lang="en-US" sz="1600" dirty="0">
                <a:latin typeface="Times New Roman" pitchFamily="18" charset="0"/>
                <a:cs typeface="Times New Roman" pitchFamily="18" charset="0"/>
              </a:rPr>
              <a:t>&lt;html&gt;&lt;head&gt;&lt;link </a:t>
            </a:r>
            <a:r>
              <a:rPr lang="en-US" sz="1600" dirty="0" err="1">
                <a:latin typeface="Times New Roman" pitchFamily="18" charset="0"/>
                <a:cs typeface="Times New Roman" pitchFamily="18" charset="0"/>
              </a:rPr>
              <a:t>rel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stylesheet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="assets/</a:t>
            </a:r>
            <a:r>
              <a:rPr lang="en-US" sz="1600" dirty="0" err="1">
                <a:latin typeface="Times New Roman" pitchFamily="18" charset="0"/>
                <a:cs typeface="Times New Roman" pitchFamily="18" charset="0"/>
              </a:rPr>
              <a:t>css</a:t>
            </a:r>
            <a:r>
              <a:rPr lang="en-US" sz="1600" dirty="0">
                <a:latin typeface="Times New Roman" pitchFamily="18" charset="0"/>
                <a:cs typeface="Times New Roman" pitchFamily="18" charset="0"/>
              </a:rPr>
              <a:t>/main.css" /&gt;&lt;/head&gt;</a:t>
            </a:r>
          </a:p>
          <a:p>
            <a:pPr algn="ctr"/>
            <a:r>
              <a:rPr lang="en-US" sz="1600" dirty="0">
                <a:latin typeface="Times New Roman" pitchFamily="18" charset="0"/>
                <a:cs typeface="Times New Roman" pitchFamily="18" charset="0"/>
              </a:rPr>
              <a:t>	&lt;body class="is-preload" style="</a:t>
            </a:r>
            <a:r>
              <a:rPr lang="en-US" sz="1600" dirty="0" err="1">
                <a:latin typeface="Times New Roman" pitchFamily="18" charset="0"/>
                <a:cs typeface="Times New Roman" pitchFamily="18" charset="0"/>
              </a:rPr>
              <a:t>background:url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img</a:t>
            </a:r>
            <a:r>
              <a:rPr lang="en-US" sz="1600" dirty="0">
                <a:latin typeface="Times New Roman" pitchFamily="18" charset="0"/>
                <a:cs typeface="Times New Roman" pitchFamily="18" charset="0"/>
              </a:rPr>
              <a:t>/hh.jpg)";&gt;</a:t>
            </a:r>
          </a:p>
          <a:p>
            <a:pPr algn="ctr"/>
            <a:r>
              <a:rPr lang="en-US" sz="1600" dirty="0">
                <a:latin typeface="Times New Roman" pitchFamily="18" charset="0"/>
                <a:cs typeface="Times New Roman" pitchFamily="18" charset="0"/>
              </a:rPr>
              <a:t>	&lt;% </a:t>
            </a:r>
          </a:p>
          <a:p>
            <a:pPr algn="ctr"/>
            <a:r>
              <a:rPr lang="en-US" sz="1600" dirty="0">
                <a:latin typeface="Times New Roman" pitchFamily="18" charset="0"/>
                <a:cs typeface="Times New Roman" pitchFamily="18" charset="0"/>
              </a:rPr>
              <a:t>		String name=(String)</a:t>
            </a:r>
            <a:r>
              <a:rPr lang="en-US" sz="1600" dirty="0" err="1">
                <a:latin typeface="Times New Roman" pitchFamily="18" charset="0"/>
                <a:cs typeface="Times New Roman" pitchFamily="18" charset="0"/>
              </a:rPr>
              <a:t>session.getAttribute</a:t>
            </a:r>
            <a:r>
              <a:rPr lang="en-US" sz="1600" dirty="0">
                <a:latin typeface="Times New Roman" pitchFamily="18" charset="0"/>
                <a:cs typeface="Times New Roman" pitchFamily="18" charset="0"/>
              </a:rPr>
              <a:t>("name");</a:t>
            </a:r>
          </a:p>
          <a:p>
            <a:pPr algn="ctr"/>
            <a:r>
              <a:rPr lang="en-US" sz="1600" dirty="0">
                <a:latin typeface="Times New Roman" pitchFamily="18" charset="0"/>
                <a:cs typeface="Times New Roman" pitchFamily="18" charset="0"/>
              </a:rPr>
              <a:t>	String </a:t>
            </a:r>
            <a:r>
              <a:rPr lang="en-US" sz="1600" dirty="0" err="1">
                <a:latin typeface="Times New Roman" pitchFamily="18" charset="0"/>
                <a:cs typeface="Times New Roman" pitchFamily="18" charset="0"/>
              </a:rPr>
              <a:t>cspid</a:t>
            </a:r>
            <a:r>
              <a:rPr lang="en-US" sz="1600" dirty="0">
                <a:latin typeface="Times New Roman" pitchFamily="18" charset="0"/>
                <a:cs typeface="Times New Roman" pitchFamily="18" charset="0"/>
              </a:rPr>
              <a:t>=(String)</a:t>
            </a:r>
            <a:r>
              <a:rPr lang="en-US" sz="1600" dirty="0" err="1">
                <a:latin typeface="Times New Roman" pitchFamily="18" charset="0"/>
                <a:cs typeface="Times New Roman" pitchFamily="18" charset="0"/>
              </a:rPr>
              <a:t>session.getAttribute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cspid</a:t>
            </a:r>
            <a:r>
              <a:rPr lang="en-US" sz="1600" dirty="0">
                <a:latin typeface="Times New Roman" pitchFamily="18" charset="0"/>
                <a:cs typeface="Times New Roman" pitchFamily="18" charset="0"/>
              </a:rPr>
              <a:t>");</a:t>
            </a:r>
          </a:p>
          <a:p>
            <a:pPr 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("name="+name);</a:t>
            </a:r>
          </a:p>
          <a:p>
            <a:pPr 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session.setAttribute</a:t>
            </a:r>
            <a:r>
              <a:rPr lang="en-US" sz="1600" dirty="0">
                <a:latin typeface="Times New Roman" pitchFamily="18" charset="0"/>
                <a:cs typeface="Times New Roman" pitchFamily="18" charset="0"/>
              </a:rPr>
              <a:t>("name", name);</a:t>
            </a:r>
          </a:p>
          <a:p>
            <a:pPr algn="ct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session.setAttribute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cspid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cspid</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	&lt;header id="header“&gt;&lt;a class="logo"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="index.html"&gt;A Trust-based Agent Learning Model for Service Composition in Mobile Cloud Computing Environments&lt;/a&gt;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="#menu"&gt;Menu&lt;/a&gt;&lt;/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&gt;&lt;/header&gt;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 id="menu“&gt;&lt;</a:t>
            </a:r>
            <a:r>
              <a:rPr lang="en-US" sz="1600" dirty="0" err="1">
                <a:latin typeface="Times New Roman" pitchFamily="18" charset="0"/>
                <a:cs typeface="Times New Roman" pitchFamily="18" charset="0"/>
              </a:rPr>
              <a:t>ul</a:t>
            </a:r>
            <a:r>
              <a:rPr lang="en-US" sz="1600" dirty="0">
                <a:latin typeface="Times New Roman" pitchFamily="18" charset="0"/>
                <a:cs typeface="Times New Roman" pitchFamily="18" charset="0"/>
              </a:rPr>
              <a:t> class="links"&gt;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="Sb.jsp"&gt;Home&lt;/a&gt;&lt;/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="Req_from_users.jsp"&gt;Requests from users&lt;/a&gt;&lt;/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="SB_req_co.jsp"&gt;list of Brokers&lt;/a&gt;&lt;/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="req_from_sb.jsp"&gt;</a:t>
            </a:r>
            <a:r>
              <a:rPr lang="en-US" sz="1600" dirty="0" err="1">
                <a:latin typeface="Times New Roman" pitchFamily="18" charset="0"/>
                <a:cs typeface="Times New Roman" pitchFamily="18" charset="0"/>
              </a:rPr>
              <a:t>Req</a:t>
            </a:r>
            <a:r>
              <a:rPr lang="en-US" sz="1600" dirty="0">
                <a:latin typeface="Times New Roman" pitchFamily="18" charset="0"/>
                <a:cs typeface="Times New Roman" pitchFamily="18" charset="0"/>
              </a:rPr>
              <a:t> from brokers&lt;/a&gt;&lt;/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&gt;&lt;a </a:t>
            </a:r>
            <a:r>
              <a:rPr lang="en-US" sz="1600" dirty="0" err="1">
                <a:latin typeface="Times New Roman" pitchFamily="18" charset="0"/>
                <a:cs typeface="Times New Roman" pitchFamily="18" charset="0"/>
              </a:rPr>
              <a:t>href</a:t>
            </a:r>
            <a:r>
              <a:rPr lang="en-US" sz="1600" dirty="0">
                <a:latin typeface="Times New Roman" pitchFamily="18" charset="0"/>
                <a:cs typeface="Times New Roman" pitchFamily="18" charset="0"/>
              </a:rPr>
              <a:t>="logout.jsp"&gt;Logout&lt;/a&gt;&lt;/</a:t>
            </a:r>
            <a:r>
              <a:rPr lang="en-US" sz="1600" dirty="0" err="1">
                <a:latin typeface="Times New Roman" pitchFamily="18" charset="0"/>
                <a:cs typeface="Times New Roman" pitchFamily="18" charset="0"/>
              </a:rPr>
              <a:t>li</a:t>
            </a:r>
            <a:r>
              <a:rPr lang="en-US" sz="1600" dirty="0">
                <a:latin typeface="Times New Roman" pitchFamily="18" charset="0"/>
                <a:cs typeface="Times New Roman" pitchFamily="18" charset="0"/>
              </a:rPr>
              <a:t>&gt;</a:t>
            </a:r>
          </a:p>
          <a:p>
            <a:pPr algn="ct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ul</a:t>
            </a:r>
            <a:r>
              <a:rPr lang="en-US" sz="1600" dirty="0">
                <a:latin typeface="Times New Roman" pitchFamily="18" charset="0"/>
                <a:cs typeface="Times New Roman" pitchFamily="18" charset="0"/>
              </a:rPr>
              <a:t>&gt;&lt;/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&gt;&lt;div id="heading" &gt;&lt;h1&gt;welcome &lt;%= name%&gt;&lt;/h1&gt;&lt;/div&gt;</a:t>
            </a:r>
          </a:p>
          <a:p>
            <a:pPr algn="ctr"/>
            <a:r>
              <a:rPr lang="en-US" sz="1600" dirty="0">
                <a:latin typeface="Times New Roman" pitchFamily="18" charset="0"/>
                <a:cs typeface="Times New Roman" pitchFamily="18" charset="0"/>
              </a:rPr>
              <a:t>	&lt;/body&gt;</a:t>
            </a:r>
          </a:p>
          <a:p>
            <a:pPr algn="ctr"/>
            <a:r>
              <a:rPr lang="en-US" sz="1600" dirty="0">
                <a:latin typeface="Times New Roman" pitchFamily="18" charset="0"/>
                <a:cs typeface="Times New Roman" pitchFamily="18" charset="0"/>
              </a:rPr>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498080" cy="1143000"/>
          </a:xfrm>
        </p:spPr>
        <p:txBody>
          <a:bodyPr>
            <a:normAutofit/>
          </a:bodyPr>
          <a:lstStyle/>
          <a:p>
            <a:r>
              <a:rPr lang="en-US" sz="2000" dirty="0">
                <a:latin typeface="Times New Roman" pitchFamily="18" charset="0"/>
                <a:cs typeface="Times New Roman" pitchFamily="18" charset="0"/>
              </a:rPr>
              <a:t>Literature Survey</a:t>
            </a:r>
          </a:p>
        </p:txBody>
      </p:sp>
      <p:sp>
        <p:nvSpPr>
          <p:cNvPr id="33793" name="Rectangle 1"/>
          <p:cNvSpPr>
            <a:spLocks noChangeArrowheads="1"/>
          </p:cNvSpPr>
          <p:nvPr/>
        </p:nvSpPr>
        <p:spPr bwMode="auto">
          <a:xfrm>
            <a:off x="1066800" y="302359"/>
            <a:ext cx="7848600" cy="45294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400" b="1" dirty="0">
                <a:latin typeface="Times New Roman"/>
                <a:ea typeface="Calibri"/>
                <a:cs typeface="Times New Roman"/>
              </a:rPr>
              <a:t>Title</a:t>
            </a:r>
            <a:r>
              <a:rPr lang="en-US" sz="1600" b="1" dirty="0">
                <a:latin typeface="Times New Roman"/>
                <a:ea typeface="Calibri"/>
                <a:cs typeface="Times New Roman"/>
              </a:rPr>
              <a:t>: </a:t>
            </a:r>
            <a:r>
              <a:rPr lang="en-US" sz="1400" dirty="0">
                <a:latin typeface="Times New Roman"/>
                <a:ea typeface="Calibri"/>
                <a:cs typeface="Times New Roman"/>
              </a:rPr>
              <a:t>Discovering Job Market Trends with Text Analytics.</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Author: </a:t>
            </a:r>
            <a:r>
              <a:rPr lang="en-US" sz="1400" dirty="0">
                <a:latin typeface="Times New Roman"/>
                <a:ea typeface="Calibri"/>
                <a:cs typeface="Times New Roman"/>
              </a:rPr>
              <a:t>Raymond Blanch </a:t>
            </a:r>
            <a:r>
              <a:rPr lang="en-US" sz="1400" dirty="0" err="1">
                <a:latin typeface="Times New Roman"/>
                <a:ea typeface="Calibri"/>
                <a:cs typeface="Times New Roman"/>
              </a:rPr>
              <a:t>Mbah</a:t>
            </a:r>
            <a:r>
              <a:rPr lang="en-US" sz="1400" dirty="0">
                <a:latin typeface="Times New Roman"/>
                <a:ea typeface="Calibri"/>
                <a:cs typeface="Times New Roman"/>
              </a:rPr>
              <a:t>, </a:t>
            </a:r>
            <a:r>
              <a:rPr lang="en-US" sz="1400" dirty="0" err="1">
                <a:latin typeface="Times New Roman"/>
                <a:ea typeface="Calibri"/>
                <a:cs typeface="Times New Roman"/>
              </a:rPr>
              <a:t>Manjeet</a:t>
            </a:r>
            <a:r>
              <a:rPr lang="en-US" sz="1400" dirty="0">
                <a:latin typeface="Times New Roman"/>
                <a:ea typeface="Calibri"/>
                <a:cs typeface="Times New Roman"/>
              </a:rPr>
              <a:t> </a:t>
            </a:r>
            <a:r>
              <a:rPr lang="en-US" sz="1400" dirty="0" err="1">
                <a:latin typeface="Times New Roman"/>
                <a:ea typeface="Calibri"/>
                <a:cs typeface="Times New Roman"/>
              </a:rPr>
              <a:t>Rege</a:t>
            </a:r>
            <a:r>
              <a:rPr lang="en-US" sz="1400" dirty="0">
                <a:latin typeface="Times New Roman"/>
                <a:ea typeface="Calibri"/>
                <a:cs typeface="Times New Roman"/>
              </a:rPr>
              <a:t>, </a:t>
            </a:r>
            <a:r>
              <a:rPr lang="en-US" sz="1400" dirty="0" err="1">
                <a:latin typeface="Times New Roman"/>
                <a:ea typeface="Calibri"/>
                <a:cs typeface="Times New Roman"/>
              </a:rPr>
              <a:t>Bhabani</a:t>
            </a:r>
            <a:r>
              <a:rPr lang="en-US" sz="1400" dirty="0">
                <a:latin typeface="Times New Roman"/>
                <a:ea typeface="Calibri"/>
                <a:cs typeface="Times New Roman"/>
              </a:rPr>
              <a:t> </a:t>
            </a:r>
            <a:r>
              <a:rPr lang="en-US" sz="1400" dirty="0" err="1">
                <a:latin typeface="Times New Roman"/>
                <a:ea typeface="Calibri"/>
                <a:cs typeface="Times New Roman"/>
              </a:rPr>
              <a:t>Misra</a:t>
            </a:r>
            <a:r>
              <a:rPr lang="en-US" sz="1400" dirty="0">
                <a:latin typeface="Times New Roman"/>
                <a:ea typeface="Calibri"/>
                <a:cs typeface="Times New Roman"/>
              </a:rPr>
              <a:t>.</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Year: 2018</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Description:</a:t>
            </a:r>
            <a:endParaRPr lang="en-US" sz="1200" dirty="0">
              <a:latin typeface="Calibri"/>
              <a:ea typeface="Calibri"/>
              <a:cs typeface="Times New Roman"/>
            </a:endParaRPr>
          </a:p>
          <a:p>
            <a:pPr algn="just">
              <a:lnSpc>
                <a:spcPct val="150000"/>
              </a:lnSpc>
              <a:spcAft>
                <a:spcPts val="1000"/>
              </a:spcAft>
            </a:pPr>
            <a:r>
              <a:rPr lang="en-US" sz="1400" dirty="0">
                <a:latin typeface="Times New Roman"/>
                <a:ea typeface="Calibri"/>
                <a:cs typeface="Times New Roman"/>
              </a:rPr>
              <a:t>Due to the current dynamic and competitive nature of job markets especially the IT job market, it has become incumbent for organizations and businesses to stay informed about the current job market trends. Staying current with trends entails collecting and analyzing huge amounts of data which in the past, has always involved a great deal of manual work. In this paper, we present out work on collecting, analyzing and visualizing local job data using text mining techniques. We also discuss technologies used such as: </a:t>
            </a:r>
            <a:r>
              <a:rPr lang="en-US" sz="1400" dirty="0" err="1">
                <a:latin typeface="Times New Roman"/>
                <a:ea typeface="Calibri"/>
                <a:cs typeface="Times New Roman"/>
              </a:rPr>
              <a:t>cron</a:t>
            </a:r>
            <a:r>
              <a:rPr lang="en-US" sz="1400" dirty="0">
                <a:latin typeface="Times New Roman"/>
                <a:ea typeface="Calibri"/>
                <a:cs typeface="Times New Roman"/>
              </a:rPr>
              <a:t> jobs for automation; Java for API data collection and web scrapping, Elastic search for data </a:t>
            </a:r>
            <a:r>
              <a:rPr lang="en-US" sz="1400" dirty="0" err="1">
                <a:latin typeface="Times New Roman"/>
                <a:ea typeface="Calibri"/>
                <a:cs typeface="Times New Roman"/>
              </a:rPr>
              <a:t>subsetting</a:t>
            </a:r>
            <a:r>
              <a:rPr lang="en-US" sz="1400" dirty="0">
                <a:latin typeface="Times New Roman"/>
                <a:ea typeface="Calibri"/>
                <a:cs typeface="Times New Roman"/>
              </a:rPr>
              <a:t> and keyword analysis, and R for data analysis and visualization. We expect this work to be of relevance to a diverse range of job seekers as well as employers and educational institutions.</a:t>
            </a:r>
            <a:endParaRPr lang="en-US" sz="1200" dirty="0">
              <a:latin typeface="Calibri"/>
              <a:ea typeface="Calibri"/>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1066800" y="0"/>
            <a:ext cx="80772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400" b="1" dirty="0">
                <a:solidFill>
                  <a:srgbClr val="FF0000"/>
                </a:solidFill>
                <a:latin typeface="Times New Roman" pitchFamily="18" charset="0"/>
                <a:cs typeface="Times New Roman" pitchFamily="18" charset="0"/>
              </a:rPr>
              <a:t>Sb_list.jsp:</a:t>
            </a:r>
            <a:endParaRPr lang="en-US" sz="1400" dirty="0">
              <a:solidFill>
                <a:srgbClr val="FF0000"/>
              </a:solidFill>
              <a:latin typeface="Times New Roman" pitchFamily="18" charset="0"/>
              <a:cs typeface="Times New Roman" pitchFamily="18" charset="0"/>
            </a:endParaRPr>
          </a:p>
          <a:p>
            <a:pPr algn="ctr"/>
            <a:r>
              <a:rPr lang="en-US" sz="1400" dirty="0">
                <a:latin typeface="Times New Roman" pitchFamily="18" charset="0"/>
                <a:cs typeface="Times New Roman" pitchFamily="18" charset="0"/>
              </a:rPr>
              <a:t> </a:t>
            </a:r>
          </a:p>
          <a:p>
            <a:pPr algn="ctr"/>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java.sql.ResultSet</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java.sql.PreparedStatement</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database.connection</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java.sql.Connection,java.util.List,java.util.ArrayList</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&lt;%@page import="</a:t>
            </a:r>
            <a:r>
              <a:rPr lang="en-US" sz="1400" dirty="0" err="1">
                <a:latin typeface="Times New Roman" pitchFamily="18" charset="0"/>
                <a:cs typeface="Times New Roman" pitchFamily="18" charset="0"/>
              </a:rPr>
              <a:t>java.sql.SQLException</a:t>
            </a:r>
            <a:r>
              <a:rPr lang="en-US" sz="1400" dirty="0">
                <a:latin typeface="Times New Roman" pitchFamily="18" charset="0"/>
                <a:cs typeface="Times New Roman" pitchFamily="18" charset="0"/>
              </a:rPr>
              <a:t>" %&gt;</a:t>
            </a:r>
          </a:p>
          <a:p>
            <a:pPr algn="ctr"/>
            <a:r>
              <a:rPr lang="en-US" sz="1400" dirty="0">
                <a:latin typeface="Times New Roman" pitchFamily="18" charset="0"/>
                <a:cs typeface="Times New Roman" pitchFamily="18" charset="0"/>
              </a:rPr>
              <a:t>&lt;%@ page language="java" </a:t>
            </a:r>
            <a:r>
              <a:rPr lang="en-US" sz="1400" dirty="0" err="1">
                <a:latin typeface="Times New Roman" pitchFamily="18" charset="0"/>
                <a:cs typeface="Times New Roman" pitchFamily="18" charset="0"/>
              </a:rPr>
              <a:t>contentType</a:t>
            </a:r>
            <a:r>
              <a:rPr lang="en-US" sz="1400" dirty="0">
                <a:latin typeface="Times New Roman" pitchFamily="18" charset="0"/>
                <a:cs typeface="Times New Roman" pitchFamily="18" charset="0"/>
              </a:rPr>
              <a:t>="text/html; </a:t>
            </a:r>
            <a:r>
              <a:rPr lang="en-US" sz="1400" dirty="0" err="1">
                <a:latin typeface="Times New Roman" pitchFamily="18" charset="0"/>
                <a:cs typeface="Times New Roman" pitchFamily="18" charset="0"/>
              </a:rPr>
              <a:t>charset</a:t>
            </a:r>
            <a:r>
              <a:rPr lang="en-US" sz="1400" dirty="0">
                <a:latin typeface="Times New Roman" pitchFamily="18" charset="0"/>
                <a:cs typeface="Times New Roman" pitchFamily="18" charset="0"/>
              </a:rPr>
              <a:t>=ISO-8859-1"</a:t>
            </a:r>
          </a:p>
          <a:p>
            <a:pPr algn="ct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pageEncoding</a:t>
            </a:r>
            <a:r>
              <a:rPr lang="en-US" sz="1400" dirty="0">
                <a:latin typeface="Times New Roman" pitchFamily="18" charset="0"/>
                <a:cs typeface="Times New Roman" pitchFamily="18" charset="0"/>
              </a:rPr>
              <a:t>="ISO-8859-1"%&gt;</a:t>
            </a:r>
          </a:p>
          <a:p>
            <a:pPr algn="ctr"/>
            <a:r>
              <a:rPr lang="en-US" sz="1400" dirty="0">
                <a:latin typeface="Times New Roman" pitchFamily="18" charset="0"/>
                <a:cs typeface="Times New Roman" pitchFamily="18" charset="0"/>
              </a:rPr>
              <a:t>&lt;!DOCTYPE HTML&gt;</a:t>
            </a:r>
          </a:p>
          <a:p>
            <a:pPr algn="ctr"/>
            <a:r>
              <a:rPr lang="en-US" sz="1400" dirty="0">
                <a:latin typeface="Times New Roman" pitchFamily="18" charset="0"/>
                <a:cs typeface="Times New Roman" pitchFamily="18" charset="0"/>
              </a:rPr>
              <a:t>&lt;html&gt;&lt;head&gt;&lt;link </a:t>
            </a:r>
            <a:r>
              <a:rPr lang="en-US" sz="1400" dirty="0" err="1">
                <a:latin typeface="Times New Roman" pitchFamily="18" charset="0"/>
                <a:cs typeface="Times New Roman" pitchFamily="18" charset="0"/>
              </a:rPr>
              <a:t>rel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stylesheet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="assets/</a:t>
            </a:r>
            <a:r>
              <a:rPr lang="en-US" sz="1400" dirty="0" err="1">
                <a:latin typeface="Times New Roman" pitchFamily="18" charset="0"/>
                <a:cs typeface="Times New Roman" pitchFamily="18" charset="0"/>
              </a:rPr>
              <a:t>css</a:t>
            </a:r>
            <a:r>
              <a:rPr lang="en-US" sz="1400" dirty="0">
                <a:latin typeface="Times New Roman" pitchFamily="18" charset="0"/>
                <a:cs typeface="Times New Roman" pitchFamily="18" charset="0"/>
              </a:rPr>
              <a:t>/main.css" /&gt;&lt;/head&gt;</a:t>
            </a:r>
          </a:p>
          <a:p>
            <a:pPr algn="ctr"/>
            <a:r>
              <a:rPr lang="en-US" sz="1400" dirty="0">
                <a:latin typeface="Times New Roman" pitchFamily="18" charset="0"/>
                <a:cs typeface="Times New Roman" pitchFamily="18" charset="0"/>
              </a:rPr>
              <a:t>&lt;body class="is-preload" style="</a:t>
            </a:r>
            <a:r>
              <a:rPr lang="en-US" sz="1400" dirty="0" err="1">
                <a:latin typeface="Times New Roman" pitchFamily="18" charset="0"/>
                <a:cs typeface="Times New Roman" pitchFamily="18" charset="0"/>
              </a:rPr>
              <a:t>background:url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img</a:t>
            </a:r>
            <a:r>
              <a:rPr lang="en-US" sz="1400" dirty="0">
                <a:latin typeface="Times New Roman" pitchFamily="18" charset="0"/>
                <a:cs typeface="Times New Roman" pitchFamily="18" charset="0"/>
              </a:rPr>
              <a:t>/hh.jpg)";&gt;</a:t>
            </a:r>
          </a:p>
          <a:p>
            <a:pPr algn="ctr"/>
            <a:r>
              <a:rPr lang="en-US" sz="1400" dirty="0">
                <a:latin typeface="Times New Roman" pitchFamily="18" charset="0"/>
                <a:cs typeface="Times New Roman" pitchFamily="18" charset="0"/>
              </a:rPr>
              <a:t>			&lt;header id="header"&gt;</a:t>
            </a:r>
          </a:p>
          <a:p>
            <a:pPr algn="ctr"/>
            <a:r>
              <a:rPr lang="en-US" sz="1400" dirty="0">
                <a:latin typeface="Times New Roman" pitchFamily="18" charset="0"/>
                <a:cs typeface="Times New Roman" pitchFamily="18" charset="0"/>
              </a:rPr>
              <a:t>&lt;a class="logo"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="SbData.jsp"&gt;A Trust-based Agent Learning Model for Service Composition in Mobile Cloud Computing Environments&lt;/a&gt;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="#menu"&gt;Menu&lt;/a&gt;&lt;/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&gt;&lt;/header&gt;</a:t>
            </a:r>
          </a:p>
          <a:p>
            <a:pPr algn="ctr"/>
            <a:r>
              <a:rPr lang="en-US" sz="1400" dirty="0">
                <a:latin typeface="Times New Roman" pitchFamily="18" charset="0"/>
                <a:cs typeface="Times New Roman" pitchFamily="18" charset="0"/>
              </a:rPr>
              <a:t> &lt;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 id="menu“&gt;&lt;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 class="links"&gt;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="CS_home.jsp"&gt;Home&lt;/a&gt;&lt;/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="#"&gt;Update Resources&lt;/a&gt;&lt;/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="User_list.jsp"&gt;Users List&lt;/a&gt;&lt;/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="Add_SB.jsp"&gt;Add Service Brokers&lt;/a&gt;&lt;/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="Sb_list.jsp"&gt;View Brokers&lt;/a&gt;&lt;/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="logout.jsp"&gt;Logout&lt;/a&gt;&lt;/</a:t>
            </a:r>
            <a:r>
              <a:rPr lang="en-US" sz="1400" dirty="0" err="1">
                <a:latin typeface="Times New Roman" pitchFamily="18" charset="0"/>
                <a:cs typeface="Times New Roman" pitchFamily="18" charset="0"/>
              </a:rPr>
              <a:t>li</a:t>
            </a: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&gt;&lt;!-- Heading --&gt;</a:t>
            </a:r>
          </a:p>
          <a:p>
            <a:pPr algn="ctr"/>
            <a:r>
              <a:rPr lang="en-US" sz="1400" dirty="0">
                <a:latin typeface="Times New Roman" pitchFamily="18" charset="0"/>
                <a:cs typeface="Times New Roman" pitchFamily="18" charset="0"/>
              </a:rPr>
              <a:t>&lt;div id="heading" &gt;</a:t>
            </a:r>
          </a:p>
          <a:p>
            <a:pPr algn="ctr"/>
            <a:r>
              <a:rPr lang="en-US" sz="1400" dirty="0">
                <a:latin typeface="Times New Roman" pitchFamily="18" charset="0"/>
                <a:cs typeface="Times New Roman" pitchFamily="18" charset="0"/>
              </a:rPr>
              <a:t>&lt;h1&gt;Welcome &lt;%= </a:t>
            </a:r>
            <a:r>
              <a:rPr lang="en-US" sz="1400" dirty="0" err="1">
                <a:latin typeface="Times New Roman" pitchFamily="18" charset="0"/>
                <a:cs typeface="Times New Roman" pitchFamily="18" charset="0"/>
              </a:rPr>
              <a:t>connection.getCspid</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String.valueOf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session.getAttribute</a:t>
            </a:r>
            <a:r>
              <a:rPr lang="en-US" sz="1400" dirty="0">
                <a:latin typeface="Times New Roman" pitchFamily="18" charset="0"/>
                <a:cs typeface="Times New Roman" pitchFamily="18" charset="0"/>
              </a:rPr>
              <a:t>("C_ID"))) %&gt;&lt;/h1&gt;&lt;/div&gt;</a:t>
            </a:r>
          </a:p>
          <a:p>
            <a:pPr algn="ctr"/>
            <a:r>
              <a:rPr lang="en-US" sz="1400" dirty="0">
                <a:latin typeface="Times New Roman" pitchFamily="18" charset="0"/>
                <a:cs typeface="Times New Roman" pitchFamily="18" charset="0"/>
              </a:rPr>
              <a:t> &lt;section id="main" class="wrapper“&gt;&lt;div class="inner“&gt;&lt;div class="content"&gt;</a:t>
            </a:r>
          </a:p>
          <a:p>
            <a:pPr algn="ctr"/>
            <a:r>
              <a:rPr lang="en-US" sz="1400" dirty="0">
                <a:latin typeface="Times New Roman" pitchFamily="18" charset="0"/>
                <a:cs typeface="Times New Roman" pitchFamily="18" charset="0"/>
              </a:rPr>
              <a:t>&lt;div class="table-wrapper"&gt;&lt;table&gt;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thead</a:t>
            </a: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&gt;FILE ID&lt;/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&gt;Cloud NAME&lt;/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066800" y="240804"/>
            <a:ext cx="7772400"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&gt;Area&lt;/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&gt;CSPID&lt;/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&gt;Capacity&lt;/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&gt;Price/KB&lt;/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&gt;cooperate&lt;/</a:t>
            </a:r>
            <a:r>
              <a:rPr lang="en-US" sz="1400" dirty="0" err="1">
                <a:latin typeface="Times New Roman" pitchFamily="18" charset="0"/>
                <a:cs typeface="Times New Roman" pitchFamily="18" charset="0"/>
              </a:rPr>
              <a:t>th</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thead</a:t>
            </a: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tbody</a:t>
            </a:r>
            <a:r>
              <a:rPr lang="en-US" sz="1400" dirty="0">
                <a:latin typeface="Times New Roman" pitchFamily="18" charset="0"/>
                <a:cs typeface="Times New Roman" pitchFamily="18" charset="0"/>
              </a:rPr>
              <a:t>&gt;</a:t>
            </a:r>
          </a:p>
          <a:p>
            <a:pPr algn="ctr"/>
            <a:r>
              <a:rPr lang="en-US" sz="1400" dirty="0">
                <a:latin typeface="Times New Roman" pitchFamily="18" charset="0"/>
                <a:cs typeface="Times New Roman" pitchFamily="18" charset="0"/>
              </a:rPr>
              <a:t>&lt;%Connection con=</a:t>
            </a:r>
            <a:r>
              <a:rPr lang="en-US" sz="1400" dirty="0" err="1">
                <a:latin typeface="Times New Roman" pitchFamily="18" charset="0"/>
                <a:cs typeface="Times New Roman" pitchFamily="18" charset="0"/>
              </a:rPr>
              <a:t>connection.getConnection</a:t>
            </a:r>
            <a:r>
              <a:rPr lang="en-US" sz="1400" dirty="0">
                <a:latin typeface="Times New Roman" pitchFamily="18" charset="0"/>
                <a:cs typeface="Times New Roman" pitchFamily="18" charset="0"/>
              </a:rPr>
              <a:t>();</a:t>
            </a:r>
          </a:p>
          <a:p>
            <a:pPr algn="ctr"/>
            <a:r>
              <a:rPr lang="en-US" sz="1400" dirty="0">
                <a:latin typeface="Times New Roman" pitchFamily="18" charset="0"/>
                <a:cs typeface="Times New Roman" pitchFamily="18" charset="0"/>
              </a:rPr>
              <a:t>String </a:t>
            </a:r>
            <a:r>
              <a:rPr lang="en-US" sz="1400" dirty="0" err="1">
                <a:latin typeface="Times New Roman" pitchFamily="18" charset="0"/>
                <a:cs typeface="Times New Roman" pitchFamily="18" charset="0"/>
              </a:rPr>
              <a:t>sql</a:t>
            </a:r>
            <a:r>
              <a:rPr lang="en-US" sz="1400" dirty="0">
                <a:latin typeface="Times New Roman" pitchFamily="18" charset="0"/>
                <a:cs typeface="Times New Roman" pitchFamily="18" charset="0"/>
              </a:rPr>
              <a:t>="SELECT * from </a:t>
            </a:r>
            <a:r>
              <a:rPr lang="en-US" sz="1400" dirty="0" err="1">
                <a:latin typeface="Times New Roman" pitchFamily="18" charset="0"/>
                <a:cs typeface="Times New Roman" pitchFamily="18" charset="0"/>
              </a:rPr>
              <a:t>sb</a:t>
            </a:r>
            <a:r>
              <a:rPr lang="en-US" sz="1400" dirty="0">
                <a:latin typeface="Times New Roman" pitchFamily="18" charset="0"/>
                <a:cs typeface="Times New Roman" pitchFamily="18" charset="0"/>
              </a:rPr>
              <a:t> where </a:t>
            </a:r>
            <a:r>
              <a:rPr lang="en-US" sz="1400" dirty="0" err="1">
                <a:latin typeface="Times New Roman" pitchFamily="18" charset="0"/>
                <a:cs typeface="Times New Roman" pitchFamily="18" charset="0"/>
              </a:rPr>
              <a:t>cspid</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session.getAttribute</a:t>
            </a:r>
            <a:r>
              <a:rPr lang="en-US" sz="1400" dirty="0">
                <a:latin typeface="Times New Roman" pitchFamily="18" charset="0"/>
                <a:cs typeface="Times New Roman" pitchFamily="18" charset="0"/>
              </a:rPr>
              <a:t>("C_ID")+"'";</a:t>
            </a:r>
          </a:p>
          <a:p>
            <a:pPr algn="ctr"/>
            <a:r>
              <a:rPr lang="en-US" sz="1400" dirty="0" err="1">
                <a:latin typeface="Times New Roman" pitchFamily="18" charset="0"/>
                <a:cs typeface="Times New Roman" pitchFamily="18" charset="0"/>
              </a:rPr>
              <a:t>PreparedStatement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con.prepareStatement</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sql</a:t>
            </a:r>
            <a:r>
              <a:rPr lang="en-US" sz="1400" dirty="0">
                <a:latin typeface="Times New Roman" pitchFamily="18" charset="0"/>
                <a:cs typeface="Times New Roman" pitchFamily="18" charset="0"/>
              </a:rPr>
              <a:t>);</a:t>
            </a:r>
          </a:p>
          <a:p>
            <a:pPr algn="ctr"/>
            <a:r>
              <a:rPr lang="en-US" sz="1400" dirty="0" err="1">
                <a:latin typeface="Times New Roman" pitchFamily="18" charset="0"/>
                <a:cs typeface="Times New Roman" pitchFamily="18" charset="0"/>
              </a:rPr>
              <a:t>ResultSet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ps.executeQuery</a:t>
            </a:r>
            <a:r>
              <a:rPr lang="en-US" sz="1400" dirty="0">
                <a:latin typeface="Times New Roman" pitchFamily="18" charset="0"/>
                <a:cs typeface="Times New Roman" pitchFamily="18" charset="0"/>
              </a:rPr>
              <a:t>(); </a:t>
            </a:r>
          </a:p>
          <a:p>
            <a:pPr algn="ctr"/>
            <a:r>
              <a:rPr lang="en-US" sz="1400" dirty="0">
                <a:latin typeface="Times New Roman" pitchFamily="18" charset="0"/>
                <a:cs typeface="Times New Roman" pitchFamily="18" charset="0"/>
              </a:rPr>
              <a:t>while(</a:t>
            </a:r>
            <a:r>
              <a:rPr lang="en-US" sz="1400" dirty="0" err="1">
                <a:latin typeface="Times New Roman" pitchFamily="18" charset="0"/>
                <a:cs typeface="Times New Roman" pitchFamily="18" charset="0"/>
              </a:rPr>
              <a:t>rs.next</a:t>
            </a:r>
            <a:r>
              <a:rPr lang="en-US" sz="1400" dirty="0">
                <a:latin typeface="Times New Roman" pitchFamily="18" charset="0"/>
                <a:cs typeface="Times New Roman" pitchFamily="18" charset="0"/>
              </a:rPr>
              <a:t>()) {%&gt;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("id") %&gt;&lt;/td&gt;</a:t>
            </a:r>
          </a:p>
          <a:p>
            <a:pPr algn="ctr"/>
            <a:r>
              <a:rPr lang="en-US" sz="1400" dirty="0">
                <a:latin typeface="Times New Roman" pitchFamily="18" charset="0"/>
                <a:cs typeface="Times New Roman" pitchFamily="18" charset="0"/>
              </a:rPr>
              <a: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("name") %&gt;&lt;/td&gt;</a:t>
            </a:r>
          </a:p>
          <a:p>
            <a:pPr algn="ctr"/>
            <a:r>
              <a:rPr lang="en-US" sz="1400" dirty="0">
                <a:latin typeface="Times New Roman" pitchFamily="18" charset="0"/>
                <a:cs typeface="Times New Roman" pitchFamily="18" charset="0"/>
              </a:rPr>
              <a: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("area") %&gt;&lt;/td&gt;</a:t>
            </a:r>
          </a:p>
          <a:p>
            <a:pPr algn="ctr"/>
            <a:r>
              <a:rPr lang="en-US" sz="1400" dirty="0">
                <a:latin typeface="Times New Roman" pitchFamily="18" charset="0"/>
                <a:cs typeface="Times New Roman" pitchFamily="18" charset="0"/>
              </a:rPr>
              <a: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cspid</a:t>
            </a:r>
            <a:r>
              <a:rPr lang="en-US" sz="1400" dirty="0">
                <a:latin typeface="Times New Roman" pitchFamily="18" charset="0"/>
                <a:cs typeface="Times New Roman" pitchFamily="18" charset="0"/>
              </a:rPr>
              <a:t>") %&gt;&lt;/td&gt;</a:t>
            </a:r>
          </a:p>
          <a:p>
            <a:pPr algn="ctr"/>
            <a:r>
              <a:rPr lang="en-US" sz="1400" dirty="0">
                <a:latin typeface="Times New Roman" pitchFamily="18" charset="0"/>
                <a:cs typeface="Times New Roman" pitchFamily="18" charset="0"/>
              </a:rPr>
              <a: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("cap") %&gt;&lt;/td&gt;</a:t>
            </a:r>
          </a:p>
          <a:p>
            <a:pPr algn="ctr"/>
            <a:r>
              <a:rPr lang="en-US" sz="1400" dirty="0">
                <a:latin typeface="Times New Roman" pitchFamily="18" charset="0"/>
                <a:cs typeface="Times New Roman" pitchFamily="18" charset="0"/>
              </a:rPr>
              <a: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("price") %&gt;&lt;/td&gt;</a:t>
            </a:r>
          </a:p>
          <a:p>
            <a:pPr algn="ctr"/>
            <a:r>
              <a:rPr lang="en-US" sz="1400" dirty="0">
                <a:latin typeface="Times New Roman" pitchFamily="18" charset="0"/>
                <a:cs typeface="Times New Roman" pitchFamily="18" charset="0"/>
              </a:rPr>
              <a:t>&lt;td&gt;&lt;input type="button" value="Delete" </a:t>
            </a:r>
            <a:r>
              <a:rPr lang="en-US" sz="1400" dirty="0" err="1">
                <a:latin typeface="Times New Roman" pitchFamily="18" charset="0"/>
                <a:cs typeface="Times New Roman" pitchFamily="18" charset="0"/>
              </a:rPr>
              <a:t>onclick</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window.location</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DeleteSb?id</a:t>
            </a:r>
            <a:r>
              <a:rPr lang="en-US" sz="1400" dirty="0">
                <a:latin typeface="Times New Roman" pitchFamily="18" charset="0"/>
                <a:cs typeface="Times New Roman" pitchFamily="18" charset="0"/>
              </a:rPr>
              <a:t>=&lt;%= </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("id") %&gt;'" /&gt;&lt;/td&gt;</a:t>
            </a:r>
          </a:p>
          <a:p>
            <a:pPr algn="ctr"/>
            <a:r>
              <a:rPr lang="en-US" sz="1400" dirty="0">
                <a:latin typeface="Times New Roman" pitchFamily="18" charset="0"/>
                <a:cs typeface="Times New Roman" pitchFamily="18" charset="0"/>
              </a:rPr>
              <a:t>&lt;%//&lt;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&gt;&lt;td&gt;&lt;%=</a:t>
            </a:r>
            <a:r>
              <a:rPr lang="en-US" sz="1400" dirty="0" err="1">
                <a:latin typeface="Times New Roman" pitchFamily="18" charset="0"/>
                <a:cs typeface="Times New Roman" pitchFamily="18" charset="0"/>
              </a:rPr>
              <a:t>rs.getString</a:t>
            </a:r>
            <a:r>
              <a:rPr lang="en-US" sz="1400" dirty="0">
                <a:latin typeface="Times New Roman" pitchFamily="18" charset="0"/>
                <a:cs typeface="Times New Roman" pitchFamily="18" charset="0"/>
              </a:rPr>
              <a:t>(1) %&gt;&lt;/td&gt;</a:t>
            </a:r>
          </a:p>
          <a:p>
            <a:pPr algn="ct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a:t>
            </a:r>
          </a:p>
          <a:p>
            <a:pPr algn="ctr"/>
            <a:r>
              <a:rPr lang="en-US" sz="1400" dirty="0">
                <a:latin typeface="Times New Roman" pitchFamily="18" charset="0"/>
                <a:cs typeface="Times New Roman" pitchFamily="18" charset="0"/>
              </a:rPr>
              <a:t>%&gt;&lt;/</a:t>
            </a:r>
            <a:r>
              <a:rPr lang="en-US" sz="1400" dirty="0" err="1">
                <a:latin typeface="Times New Roman" pitchFamily="18" charset="0"/>
                <a:cs typeface="Times New Roman" pitchFamily="18" charset="0"/>
              </a:rPr>
              <a:t>tbody</a:t>
            </a:r>
            <a:r>
              <a:rPr lang="en-US" sz="1400" dirty="0">
                <a:latin typeface="Times New Roman" pitchFamily="18" charset="0"/>
                <a:cs typeface="Times New Roman" pitchFamily="18" charset="0"/>
              </a:rPr>
              <a:t>&gt;&lt;/table&gt;</a:t>
            </a:r>
          </a:p>
          <a:p>
            <a:pPr algn="ctr"/>
            <a:r>
              <a:rPr lang="en-US" sz="1400" dirty="0">
                <a:latin typeface="Times New Roman" pitchFamily="18" charset="0"/>
                <a:cs typeface="Times New Roman" pitchFamily="18" charset="0"/>
              </a:rPr>
              <a:t>&lt;/div&gt;&lt;/div&gt;&lt;/div&gt;&lt;/section&gt;</a:t>
            </a:r>
          </a:p>
          <a:p>
            <a:pPr algn="ctr"/>
            <a:r>
              <a:rPr lang="en-US" sz="1400" dirty="0">
                <a:latin typeface="Times New Roman" pitchFamily="18" charset="0"/>
                <a:cs typeface="Times New Roman" pitchFamily="18" charset="0"/>
              </a:rPr>
              <a:t> &lt;/body&gt;</a:t>
            </a:r>
          </a:p>
          <a:p>
            <a:pPr algn="ctr"/>
            <a:r>
              <a:rPr lang="en-US" sz="1400" dirty="0">
                <a:latin typeface="Times New Roman" pitchFamily="18" charset="0"/>
                <a:cs typeface="Times New Roman" pitchFamily="18" charset="0"/>
              </a:rPr>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1"/>
          <p:cNvSpPr>
            <a:spLocks noChangeArrowheads="1"/>
          </p:cNvSpPr>
          <p:nvPr/>
        </p:nvSpPr>
        <p:spPr bwMode="auto">
          <a:xfrm>
            <a:off x="1143000" y="228600"/>
            <a:ext cx="8001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                                   SNAPSHOTS</a:t>
            </a:r>
            <a:r>
              <a:rPr kumimoji="0" lang="en-US" sz="1400" b="0" i="0" u="none" strike="noStrike" cap="none" normalizeH="0" baseline="0" dirty="0">
                <a:ln>
                  <a:noFill/>
                </a:ln>
                <a:solidFill>
                  <a:schemeClr val="tx1"/>
                </a:solidFill>
                <a:effectLst/>
                <a:latin typeface="Arial" pitchFamily="34" charset="0"/>
                <a:cs typeface="Arial" pitchFamily="34" charset="0"/>
              </a:rPr>
              <a:t>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48482" name="Rectangle 2"/>
          <p:cNvSpPr>
            <a:spLocks noChangeArrowheads="1"/>
          </p:cNvSpPr>
          <p:nvPr/>
        </p:nvSpPr>
        <p:spPr bwMode="auto">
          <a:xfrm>
            <a:off x="1219200" y="1066800"/>
            <a:ext cx="29718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Screenshot 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990600" y="228600"/>
            <a:ext cx="7848600" cy="6083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600" b="1" dirty="0">
                <a:latin typeface="Times New Roman"/>
                <a:ea typeface="Calibri"/>
                <a:cs typeface="Times New Roman"/>
              </a:rPr>
              <a:t>FUTIRE ENHANCEMENTS</a:t>
            </a:r>
            <a:endParaRPr lang="en-US" sz="1400" dirty="0">
              <a:latin typeface="Calibri"/>
              <a:ea typeface="Calibri"/>
              <a:cs typeface="Times New Roman"/>
            </a:endParaRPr>
          </a:p>
          <a:p>
            <a:pPr algn="just">
              <a:lnSpc>
                <a:spcPct val="150000"/>
              </a:lnSpc>
              <a:spcAft>
                <a:spcPts val="0"/>
              </a:spcAft>
              <a:tabLst>
                <a:tab pos="1771650" algn="l"/>
              </a:tabLst>
            </a:pPr>
            <a:r>
              <a:rPr lang="en-US" sz="1600" dirty="0">
                <a:latin typeface="Times New Roman"/>
                <a:ea typeface="Calibri"/>
                <a:cs typeface="Times New Roman"/>
              </a:rPr>
              <a:t>In the future, to produce such reports, the designed system should not only consider recruitment websites as the source for collecting résumés and the requirements of large companies as the only reference for weighting. Therefore, further research should be conducted on how to customize reports according to the requirements of a specific firm. Thus, the company concerned can adjust the weighting standard pursuant to its required skills, personality traits, or even educational attainment to discover candidates who most closely meet its requirements.</a:t>
            </a:r>
          </a:p>
          <a:p>
            <a:pPr algn="just">
              <a:lnSpc>
                <a:spcPct val="150000"/>
              </a:lnSpc>
              <a:spcAft>
                <a:spcPts val="0"/>
              </a:spcAft>
              <a:tabLst>
                <a:tab pos="1771650" algn="l"/>
              </a:tabLst>
            </a:pPr>
            <a:endParaRPr lang="en-US" sz="1400" dirty="0">
              <a:latin typeface="Calibri"/>
              <a:ea typeface="Calibri"/>
              <a:cs typeface="Times New Roman"/>
            </a:endParaRPr>
          </a:p>
          <a:p>
            <a:pPr algn="just">
              <a:lnSpc>
                <a:spcPct val="150000"/>
              </a:lnSpc>
              <a:spcAft>
                <a:spcPts val="0"/>
              </a:spcAft>
              <a:tabLst>
                <a:tab pos="1771650" algn="l"/>
              </a:tabLst>
            </a:pPr>
            <a:r>
              <a:rPr lang="en-US" sz="1600" dirty="0">
                <a:latin typeface="Times New Roman"/>
                <a:ea typeface="Calibri"/>
                <a:cs typeface="Times New Roman"/>
              </a:rPr>
              <a:t> </a:t>
            </a: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CONCLUSION: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spcAft>
                <a:spcPts val="1000"/>
              </a:spcAft>
            </a:pPr>
            <a:r>
              <a:rPr lang="en-US" sz="1600" dirty="0">
                <a:latin typeface="Times New Roman"/>
                <a:ea typeface="Calibri"/>
                <a:cs typeface="Times New Roman"/>
              </a:rPr>
              <a:t>In the system designed in this study, computing is performed on the basis of two models, namely DISC and the three competency dimensions. After a résumé is processed using these two models, the system produces a real-time online report that informs candidates of their soft power attributes (i.e., DISC dimensions) and competency ranking and shortcomings; this is a useful tool for self-evaluation. Recruiters can also understand job candidates through these online reports; the reports can serve as a reference for talent selection and evaluation.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914400" y="0"/>
            <a:ext cx="7924800" cy="78329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IN" sz="1600" b="1" dirty="0">
                <a:latin typeface="Times New Roman" pitchFamily="18" charset="0"/>
                <a:cs typeface="Times New Roman" pitchFamily="18" charset="0"/>
              </a:rPr>
              <a:t>REFERENCES:</a:t>
            </a:r>
            <a:endParaRPr lang="en-US" sz="1600" b="1" dirty="0">
              <a:latin typeface="Times New Roman" pitchFamily="18" charset="0"/>
              <a:cs typeface="Times New Roman" pitchFamily="18" charset="0"/>
            </a:endParaRPr>
          </a:p>
          <a:p>
            <a:pPr algn="just">
              <a:lnSpc>
                <a:spcPct val="150000"/>
              </a:lnSpc>
              <a:spcAft>
                <a:spcPts val="1000"/>
              </a:spcAft>
            </a:pPr>
            <a:r>
              <a:rPr lang="en-US" sz="1600" dirty="0">
                <a:latin typeface="Times New Roman"/>
                <a:ea typeface="Calibri"/>
                <a:cs typeface="Times New Roman"/>
              </a:rPr>
              <a:t>[1] Huang </a:t>
            </a:r>
            <a:r>
              <a:rPr lang="en-US" sz="1600" dirty="0" err="1">
                <a:latin typeface="Times New Roman"/>
                <a:ea typeface="Calibri"/>
                <a:cs typeface="Times New Roman"/>
              </a:rPr>
              <a:t>Jingjing</a:t>
            </a:r>
            <a:r>
              <a:rPr lang="en-US" sz="1600" dirty="0">
                <a:latin typeface="Times New Roman"/>
                <a:ea typeface="Calibri"/>
                <a:cs typeface="Times New Roman"/>
              </a:rPr>
              <a:t>, “My interviewer is AI,” Jan. 1, 2018. [Online]. Available: https://www.chinatimes.com/newspapers/2018012100 0370-260209. [Accessed Nov. 12, 2018].</a:t>
            </a:r>
          </a:p>
          <a:p>
            <a:pPr algn="just">
              <a:lnSpc>
                <a:spcPct val="150000"/>
              </a:lnSpc>
              <a:spcAft>
                <a:spcPts val="1000"/>
              </a:spcAft>
            </a:pPr>
            <a:r>
              <a:rPr lang="en-US" sz="1600" dirty="0">
                <a:latin typeface="Times New Roman"/>
                <a:ea typeface="Calibri"/>
                <a:cs typeface="Times New Roman"/>
              </a:rPr>
              <a:t> [2] </a:t>
            </a:r>
            <a:r>
              <a:rPr lang="en-US" sz="1600" dirty="0" err="1">
                <a:latin typeface="Times New Roman"/>
                <a:ea typeface="Calibri"/>
                <a:cs typeface="Times New Roman"/>
              </a:rPr>
              <a:t>Cevich</a:t>
            </a:r>
            <a:r>
              <a:rPr lang="en-US" sz="1600" dirty="0">
                <a:latin typeface="Times New Roman"/>
                <a:ea typeface="Calibri"/>
                <a:cs typeface="Times New Roman"/>
              </a:rPr>
              <a:t>, “Trying to get talented people on the train, the attitude of the interviewer is very important!,” Aug. 4, 2016. [Online]. Available: </a:t>
            </a:r>
            <a:r>
              <a:rPr lang="en-US" sz="1600" dirty="0">
                <a:latin typeface="Times New Roman"/>
                <a:ea typeface="Calibri"/>
                <a:cs typeface="Times New Roman"/>
                <a:hlinkClick r:id="rId3"/>
              </a:rPr>
              <a:t>https://www.manager</a:t>
            </a:r>
            <a:r>
              <a:rPr lang="en-US" sz="1600" dirty="0">
                <a:latin typeface="Times New Roman"/>
                <a:ea typeface="Calibri"/>
                <a:cs typeface="Times New Roman"/>
              </a:rPr>
              <a:t> today. com. </a:t>
            </a:r>
            <a:r>
              <a:rPr lang="en-US" sz="1600" dirty="0" err="1">
                <a:latin typeface="Times New Roman"/>
                <a:ea typeface="Calibri"/>
                <a:cs typeface="Times New Roman"/>
              </a:rPr>
              <a:t>tw</a:t>
            </a:r>
            <a:r>
              <a:rPr lang="en-US" sz="1600" dirty="0">
                <a:latin typeface="Times New Roman"/>
                <a:ea typeface="Calibri"/>
                <a:cs typeface="Times New Roman"/>
              </a:rPr>
              <a:t>/columns /view/529 81. [Accessed Nov. 12, 2018]. </a:t>
            </a:r>
          </a:p>
          <a:p>
            <a:pPr algn="just">
              <a:lnSpc>
                <a:spcPct val="150000"/>
              </a:lnSpc>
              <a:spcAft>
                <a:spcPts val="1000"/>
              </a:spcAft>
            </a:pPr>
            <a:r>
              <a:rPr lang="en-US" sz="1600" dirty="0">
                <a:latin typeface="Times New Roman"/>
                <a:ea typeface="Calibri"/>
                <a:cs typeface="Times New Roman"/>
              </a:rPr>
              <a:t>[3] STAMFORD, Conn., “Gartner Says By 2020, Artificial Intelligence Will Create More Jobs Than It Eliminates,” Dec. 13, 2017. [Online]. Available: </a:t>
            </a:r>
            <a:r>
              <a:rPr lang="en-US" sz="1600" u="sng" dirty="0">
                <a:solidFill>
                  <a:srgbClr val="0000FF"/>
                </a:solidFill>
                <a:latin typeface="Times New Roman"/>
                <a:ea typeface="Calibri"/>
                <a:cs typeface="Times New Roman"/>
                <a:hlinkClick r:id="rId4"/>
              </a:rPr>
              <a:t>https://www.gartner.com/newsroom/id/3837763</a:t>
            </a:r>
            <a:r>
              <a:rPr lang="en-US" sz="1600" dirty="0">
                <a:latin typeface="Times New Roman"/>
                <a:ea typeface="Calibri"/>
                <a:cs typeface="Times New Roman"/>
              </a:rPr>
              <a:t>. </a:t>
            </a:r>
            <a:endParaRPr lang="en-US" sz="1400" dirty="0">
              <a:latin typeface="Calibri"/>
              <a:ea typeface="Calibri"/>
              <a:cs typeface="Times New Roman"/>
            </a:endParaRPr>
          </a:p>
          <a:p>
            <a:pPr algn="just">
              <a:lnSpc>
                <a:spcPct val="150000"/>
              </a:lnSpc>
              <a:spcAft>
                <a:spcPts val="1000"/>
              </a:spcAft>
            </a:pPr>
            <a:r>
              <a:rPr lang="en-US" sz="1600" dirty="0">
                <a:latin typeface="Times New Roman"/>
                <a:ea typeface="Calibri"/>
                <a:cs typeface="Times New Roman"/>
              </a:rPr>
              <a:t>[4] </a:t>
            </a:r>
            <a:r>
              <a:rPr lang="en-US" sz="1600" dirty="0" err="1">
                <a:latin typeface="Times New Roman"/>
                <a:ea typeface="Calibri"/>
                <a:cs typeface="Times New Roman"/>
              </a:rPr>
              <a:t>Dongcheng</a:t>
            </a:r>
            <a:r>
              <a:rPr lang="en-US" sz="1600" dirty="0">
                <a:latin typeface="Times New Roman"/>
                <a:ea typeface="Calibri"/>
                <a:cs typeface="Times New Roman"/>
              </a:rPr>
              <a:t> </a:t>
            </a:r>
            <a:r>
              <a:rPr lang="en-US" sz="1600" dirty="0" err="1">
                <a:latin typeface="Times New Roman"/>
                <a:ea typeface="Calibri"/>
                <a:cs typeface="Times New Roman"/>
              </a:rPr>
              <a:t>Peng</a:t>
            </a:r>
            <a:r>
              <a:rPr lang="en-US" sz="1600" dirty="0">
                <a:latin typeface="Times New Roman"/>
                <a:ea typeface="Calibri"/>
                <a:cs typeface="Times New Roman"/>
              </a:rPr>
              <a:t>, </a:t>
            </a:r>
            <a:r>
              <a:rPr lang="en-US" sz="1600" dirty="0" err="1">
                <a:latin typeface="Times New Roman"/>
                <a:ea typeface="Calibri"/>
                <a:cs typeface="Times New Roman"/>
              </a:rPr>
              <a:t>Tieshan</a:t>
            </a:r>
            <a:r>
              <a:rPr lang="en-US" sz="1600" dirty="0">
                <a:latin typeface="Times New Roman"/>
                <a:ea typeface="Calibri"/>
                <a:cs typeface="Times New Roman"/>
              </a:rPr>
              <a:t> Li, Yang Wang, and C. L. Philip Chen. “Research on Information Collection Method of Shipping Job Hunting Based on Web Crawler.” In 2018 Eighth International Conference on Information Science and Technology (ICIST), 2018, pp. 57-62.</a:t>
            </a:r>
            <a:endParaRPr lang="en-US" sz="1400" dirty="0">
              <a:latin typeface="Calibri"/>
              <a:ea typeface="Calibri"/>
              <a:cs typeface="Times New Roman"/>
            </a:endParaRPr>
          </a:p>
          <a:p>
            <a:pPr algn="just">
              <a:lnSpc>
                <a:spcPct val="150000"/>
              </a:lnSpc>
              <a:spcAft>
                <a:spcPts val="1000"/>
              </a:spcAft>
            </a:pPr>
            <a:r>
              <a:rPr lang="en-US" sz="1600" dirty="0">
                <a:latin typeface="Times New Roman"/>
                <a:ea typeface="Calibri"/>
                <a:cs typeface="Times New Roman"/>
              </a:rPr>
              <a:t> [5] Raymond Blanch </a:t>
            </a:r>
            <a:r>
              <a:rPr lang="en-US" sz="1600" dirty="0" err="1">
                <a:latin typeface="Times New Roman"/>
                <a:ea typeface="Calibri"/>
                <a:cs typeface="Times New Roman"/>
              </a:rPr>
              <a:t>Mbah</a:t>
            </a:r>
            <a:r>
              <a:rPr lang="en-US" sz="1600" dirty="0">
                <a:latin typeface="Times New Roman"/>
                <a:ea typeface="Calibri"/>
                <a:cs typeface="Times New Roman"/>
              </a:rPr>
              <a:t>, </a:t>
            </a:r>
            <a:r>
              <a:rPr lang="en-US" sz="1600" dirty="0" err="1">
                <a:latin typeface="Times New Roman"/>
                <a:ea typeface="Calibri"/>
                <a:cs typeface="Times New Roman"/>
              </a:rPr>
              <a:t>Manjeet</a:t>
            </a:r>
            <a:r>
              <a:rPr lang="en-US" sz="1600" dirty="0">
                <a:latin typeface="Times New Roman"/>
                <a:ea typeface="Calibri"/>
                <a:cs typeface="Times New Roman"/>
              </a:rPr>
              <a:t> </a:t>
            </a:r>
            <a:r>
              <a:rPr lang="en-US" sz="1600" dirty="0" err="1">
                <a:latin typeface="Times New Roman"/>
                <a:ea typeface="Calibri"/>
                <a:cs typeface="Times New Roman"/>
              </a:rPr>
              <a:t>Rege</a:t>
            </a:r>
            <a:r>
              <a:rPr lang="en-US" sz="1600" dirty="0">
                <a:latin typeface="Times New Roman"/>
                <a:ea typeface="Calibri"/>
                <a:cs typeface="Times New Roman"/>
              </a:rPr>
              <a:t>, and </a:t>
            </a:r>
            <a:r>
              <a:rPr lang="en-US" sz="1600" dirty="0" err="1">
                <a:latin typeface="Times New Roman"/>
                <a:ea typeface="Calibri"/>
                <a:cs typeface="Times New Roman"/>
              </a:rPr>
              <a:t>Bhabani</a:t>
            </a:r>
            <a:r>
              <a:rPr lang="en-US" sz="1600" dirty="0">
                <a:latin typeface="Times New Roman"/>
                <a:ea typeface="Calibri"/>
                <a:cs typeface="Times New Roman"/>
              </a:rPr>
              <a:t> </a:t>
            </a:r>
            <a:r>
              <a:rPr lang="en-US" sz="1600" dirty="0" err="1">
                <a:latin typeface="Times New Roman"/>
                <a:ea typeface="Calibri"/>
                <a:cs typeface="Times New Roman"/>
              </a:rPr>
              <a:t>Misra</a:t>
            </a:r>
            <a:r>
              <a:rPr lang="en-US" sz="1600" dirty="0">
                <a:latin typeface="Times New Roman"/>
                <a:ea typeface="Calibri"/>
                <a:cs typeface="Times New Roman"/>
              </a:rPr>
              <a:t>. “Discovering Job Market Trends with Text Analytics.” In 2017 International Conference on Information Technology (ICIT), 2017, pp. 137-142. </a:t>
            </a:r>
            <a:endParaRPr lang="en-US" sz="1400" dirty="0">
              <a:latin typeface="Calibri"/>
              <a:ea typeface="Calibri"/>
              <a:cs typeface="Times New Roman"/>
            </a:endParaRPr>
          </a:p>
          <a:p>
            <a:pPr algn="just">
              <a:lnSpc>
                <a:spcPct val="150000"/>
              </a:lnSpc>
              <a:spcAft>
                <a:spcPts val="1000"/>
              </a:spcAft>
            </a:pPr>
            <a:endParaRPr lang="en-US" sz="1600" dirty="0">
              <a:latin typeface="Times New Roman"/>
              <a:ea typeface="Calibri"/>
              <a:cs typeface="Times New Roman"/>
            </a:endParaRPr>
          </a:p>
          <a:p>
            <a:pPr algn="just">
              <a:lnSpc>
                <a:spcPct val="150000"/>
              </a:lnSpc>
              <a:spcAft>
                <a:spcPts val="1000"/>
              </a:spcAft>
            </a:pPr>
            <a:endParaRPr lang="en-US" sz="1400" dirty="0">
              <a:latin typeface="Calibri"/>
              <a:ea typeface="Calibri"/>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990600" y="0"/>
            <a:ext cx="7848600" cy="6299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600" dirty="0">
                <a:latin typeface="Times New Roman"/>
                <a:ea typeface="Calibri"/>
                <a:cs typeface="Times New Roman"/>
              </a:rPr>
              <a:t>[</a:t>
            </a:r>
            <a:r>
              <a:rPr lang="en-US" sz="1600" dirty="0">
                <a:latin typeface="Times New Roman" pitchFamily="18" charset="0"/>
                <a:ea typeface="Calibri"/>
                <a:cs typeface="Times New Roman" pitchFamily="18" charset="0"/>
              </a:rPr>
              <a:t>6] </a:t>
            </a:r>
            <a:r>
              <a:rPr lang="en-US" sz="1600" dirty="0" err="1">
                <a:latin typeface="Times New Roman" pitchFamily="18" charset="0"/>
                <a:ea typeface="Calibri"/>
                <a:cs typeface="Times New Roman" pitchFamily="18" charset="0"/>
              </a:rPr>
              <a:t>Sawleshwarkar</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Shreya</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Rangnani</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Nisha</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Mariwalla</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Vijeta</a:t>
            </a:r>
            <a:r>
              <a:rPr lang="en-US" sz="1600" dirty="0">
                <a:latin typeface="Times New Roman" pitchFamily="18" charset="0"/>
                <a:ea typeface="Calibri"/>
                <a:cs typeface="Times New Roman" pitchFamily="18" charset="0"/>
              </a:rPr>
              <a:t>, and </a:t>
            </a:r>
            <a:r>
              <a:rPr lang="en-US" sz="1600" dirty="0" err="1">
                <a:latin typeface="Times New Roman" pitchFamily="18" charset="0"/>
                <a:ea typeface="Calibri"/>
                <a:cs typeface="Times New Roman" pitchFamily="18" charset="0"/>
              </a:rPr>
              <a:t>Halbe</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Aparna</a:t>
            </a:r>
            <a:r>
              <a:rPr lang="en-US" sz="1600" dirty="0">
                <a:latin typeface="Times New Roman" pitchFamily="18" charset="0"/>
                <a:ea typeface="Calibri"/>
                <a:cs typeface="Times New Roman" pitchFamily="18" charset="0"/>
              </a:rPr>
              <a:t>. “Simplified Recruitment Model Using Text-Mining on Psychometric and Aptitude Tests.” In 2018 Second International Conference on Electronics, Communication and Aerospace Technology (ICECA), 2018, pp. 586-589.</a:t>
            </a:r>
          </a:p>
          <a:p>
            <a:pPr algn="just">
              <a:lnSpc>
                <a:spcPct val="150000"/>
              </a:lnSpc>
            </a:pPr>
            <a:r>
              <a:rPr lang="en-US" sz="1600" dirty="0">
                <a:latin typeface="Times New Roman" pitchFamily="18" charset="0"/>
                <a:cs typeface="Times New Roman" pitchFamily="18" charset="0"/>
              </a:rPr>
              <a:t> [7] Iulia </a:t>
            </a:r>
            <a:r>
              <a:rPr lang="en-US" sz="1600" dirty="0" err="1">
                <a:latin typeface="Times New Roman" pitchFamily="18" charset="0"/>
                <a:cs typeface="Times New Roman" pitchFamily="18" charset="0"/>
              </a:rPr>
              <a:t>Stanica</a:t>
            </a:r>
            <a:r>
              <a:rPr lang="en-US" sz="1600" dirty="0">
                <a:latin typeface="Times New Roman" pitchFamily="18" charset="0"/>
                <a:cs typeface="Times New Roman" pitchFamily="18" charset="0"/>
              </a:rPr>
              <a:t>, Maria-</a:t>
            </a:r>
            <a:r>
              <a:rPr lang="en-US" sz="1600" dirty="0" err="1">
                <a:latin typeface="Times New Roman" pitchFamily="18" charset="0"/>
                <a:cs typeface="Times New Roman" pitchFamily="18" charset="0"/>
              </a:rPr>
              <a:t>Iuliana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Dascalu</a:t>
            </a:r>
            <a:r>
              <a:rPr lang="en-US" sz="1600" dirty="0">
                <a:latin typeface="Times New Roman" pitchFamily="18" charset="0"/>
                <a:cs typeface="Times New Roman" pitchFamily="18" charset="0"/>
              </a:rPr>
              <a:t>, Constanta </a:t>
            </a:r>
            <a:r>
              <a:rPr lang="en-US" sz="1600" dirty="0" err="1">
                <a:latin typeface="Times New Roman" pitchFamily="18" charset="0"/>
                <a:cs typeface="Times New Roman" pitchFamily="18" charset="0"/>
              </a:rPr>
              <a:t>Nicoleta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Bodea</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Alin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Dragos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Bogdan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Moldoveanu</a:t>
            </a:r>
            <a:r>
              <a:rPr lang="en-US" sz="1600" dirty="0">
                <a:latin typeface="Times New Roman" pitchFamily="18" charset="0"/>
                <a:cs typeface="Times New Roman" pitchFamily="18" charset="0"/>
              </a:rPr>
              <a:t>. “VR Job Interview Simulator: Where Virtual Reality Meets Artificial Intelligence for Education.” In 2018 Zooming Innovation in Consumer Technologies Conference (ZINC), pp. 912. </a:t>
            </a:r>
          </a:p>
          <a:p>
            <a:pPr algn="just">
              <a:lnSpc>
                <a:spcPct val="150000"/>
              </a:lnSpc>
            </a:pPr>
            <a:r>
              <a:rPr lang="en-US" sz="1600" dirty="0">
                <a:latin typeface="Times New Roman" pitchFamily="18" charset="0"/>
                <a:cs typeface="Times New Roman" pitchFamily="18" charset="0"/>
              </a:rPr>
              <a:t>[8] </a:t>
            </a:r>
            <a:r>
              <a:rPr lang="en-US" sz="1600" dirty="0" err="1">
                <a:latin typeface="Times New Roman" pitchFamily="18" charset="0"/>
                <a:cs typeface="Times New Roman" pitchFamily="18" charset="0"/>
              </a:rPr>
              <a:t>Khari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johnson</a:t>
            </a:r>
            <a:r>
              <a:rPr lang="en-US" sz="1600" dirty="0">
                <a:latin typeface="Times New Roman" pitchFamily="18" charset="0"/>
                <a:cs typeface="Times New Roman" pitchFamily="18" charset="0"/>
              </a:rPr>
              <a:t>, “Recruitment </a:t>
            </a:r>
            <a:r>
              <a:rPr lang="en-US" sz="1600" dirty="0" err="1">
                <a:latin typeface="Times New Roman" pitchFamily="18" charset="0"/>
                <a:cs typeface="Times New Roman" pitchFamily="18" charset="0"/>
              </a:rPr>
              <a:t>chatbot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Mya</a:t>
            </a:r>
            <a:r>
              <a:rPr lang="en-US" sz="1600" dirty="0">
                <a:latin typeface="Times New Roman" pitchFamily="18" charset="0"/>
                <a:cs typeface="Times New Roman" pitchFamily="18" charset="0"/>
              </a:rPr>
              <a:t> automates 75% of hiring process,” Jul. 11, 2016. [Online]. Available: https://venturebeat.com/2016/07/11/recruitmentchatbot-mya-automates-75-of-hiring-process/. [Accessed Nov. 12, 2018]. </a:t>
            </a:r>
          </a:p>
          <a:p>
            <a:pPr algn="just">
              <a:lnSpc>
                <a:spcPct val="150000"/>
              </a:lnSpc>
            </a:pPr>
            <a:r>
              <a:rPr lang="en-US" sz="1600" dirty="0">
                <a:latin typeface="Times New Roman" pitchFamily="18" charset="0"/>
                <a:cs typeface="Times New Roman" pitchFamily="18" charset="0"/>
              </a:rPr>
              <a:t>[9] </a:t>
            </a:r>
            <a:r>
              <a:rPr lang="en-US" sz="1600" dirty="0" err="1">
                <a:latin typeface="Times New Roman" pitchFamily="18" charset="0"/>
                <a:cs typeface="Times New Roman" pitchFamily="18" charset="0"/>
              </a:rPr>
              <a:t>Jingyuan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Gao</a:t>
            </a:r>
            <a:r>
              <a:rPr lang="en-US" sz="1600" dirty="0">
                <a:latin typeface="Times New Roman" pitchFamily="18" charset="0"/>
                <a:cs typeface="Times New Roman" pitchFamily="18" charset="0"/>
              </a:rPr>
              <a:t>, “Will automatically detect the lie, the enterprise AI interviewer - the era of human-computer cooperation is coming,” May. 6, 2018. [Online]. Available: https://www.bnext.com.tw/article/49123/lie-detectorswith-artificial-intelligence-are-future-of-bordersecurity. [Accessed Nov. 12, 2018].</a:t>
            </a:r>
          </a:p>
          <a:p>
            <a:r>
              <a:rPr lang="en-US" sz="1400" dirty="0"/>
              <a:t> </a:t>
            </a:r>
          </a:p>
          <a:p>
            <a:pPr algn="just">
              <a:lnSpc>
                <a:spcPct val="150000"/>
              </a:lnSpc>
              <a:spcAft>
                <a:spcPts val="1000"/>
              </a:spcAft>
            </a:pPr>
            <a:endParaRPr lang="en-US" sz="1400" dirty="0">
              <a:latin typeface="Calibri"/>
              <a:ea typeface="Calibri"/>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981200"/>
            <a:ext cx="6324600" cy="1828800"/>
          </a:xfrm>
        </p:spPr>
        <p:txBody>
          <a:bodyPr>
            <a:normAutofit/>
          </a:bodyPr>
          <a:lstStyle/>
          <a:p>
            <a:pPr algn="ctr">
              <a:buNone/>
            </a:pPr>
            <a:r>
              <a:rPr lang="en-US" sz="9600" dirty="0"/>
              <a:t>The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40000" lnSpcReduction="20000"/>
          </a:bodyPr>
          <a:lstStyle/>
          <a:p>
            <a:pPr algn="just">
              <a:lnSpc>
                <a:spcPct val="150000"/>
              </a:lnSpc>
              <a:spcAft>
                <a:spcPts val="1000"/>
              </a:spcAft>
            </a:pPr>
            <a:r>
              <a:rPr lang="en-US" b="1" dirty="0">
                <a:latin typeface="Times New Roman"/>
                <a:ea typeface="Calibri"/>
                <a:cs typeface="Times New Roman"/>
              </a:rPr>
              <a:t>Title</a:t>
            </a:r>
            <a:r>
              <a:rPr lang="en-US" dirty="0">
                <a:latin typeface="Times New Roman"/>
                <a:ea typeface="Calibri"/>
                <a:cs typeface="Times New Roman"/>
              </a:rPr>
              <a:t>: Research on Information Collection Method of Shipping Job Hunting Based on Web Crawler.</a:t>
            </a:r>
            <a:endParaRPr lang="en-US" sz="2800" dirty="0">
              <a:latin typeface="Calibri"/>
              <a:ea typeface="Calibri"/>
              <a:cs typeface="Times New Roman"/>
            </a:endParaRPr>
          </a:p>
          <a:p>
            <a:pPr algn="just">
              <a:lnSpc>
                <a:spcPct val="150000"/>
              </a:lnSpc>
              <a:spcAft>
                <a:spcPts val="1000"/>
              </a:spcAft>
            </a:pPr>
            <a:r>
              <a:rPr lang="en-US" b="1" dirty="0">
                <a:latin typeface="Times New Roman"/>
                <a:ea typeface="Calibri"/>
                <a:cs typeface="Times New Roman"/>
              </a:rPr>
              <a:t>Author: </a:t>
            </a:r>
            <a:r>
              <a:rPr lang="en-US" dirty="0" err="1">
                <a:latin typeface="Times New Roman"/>
                <a:ea typeface="Calibri"/>
                <a:cs typeface="Times New Roman"/>
              </a:rPr>
              <a:t>Dongcheng</a:t>
            </a:r>
            <a:r>
              <a:rPr lang="en-US" dirty="0">
                <a:latin typeface="Times New Roman"/>
                <a:ea typeface="Calibri"/>
                <a:cs typeface="Times New Roman"/>
              </a:rPr>
              <a:t> </a:t>
            </a:r>
            <a:r>
              <a:rPr lang="en-US" dirty="0" err="1">
                <a:latin typeface="Times New Roman"/>
                <a:ea typeface="Calibri"/>
                <a:cs typeface="Times New Roman"/>
              </a:rPr>
              <a:t>Peng</a:t>
            </a:r>
            <a:r>
              <a:rPr lang="en-US" dirty="0">
                <a:latin typeface="Times New Roman"/>
                <a:ea typeface="Calibri"/>
                <a:cs typeface="Times New Roman"/>
              </a:rPr>
              <a:t>, </a:t>
            </a:r>
            <a:r>
              <a:rPr lang="en-US" dirty="0" err="1">
                <a:latin typeface="Times New Roman"/>
                <a:ea typeface="Calibri"/>
                <a:cs typeface="Times New Roman"/>
              </a:rPr>
              <a:t>Tieshan</a:t>
            </a:r>
            <a:r>
              <a:rPr lang="en-US" dirty="0">
                <a:latin typeface="Times New Roman"/>
                <a:ea typeface="Calibri"/>
                <a:cs typeface="Times New Roman"/>
              </a:rPr>
              <a:t> </a:t>
            </a:r>
            <a:r>
              <a:rPr lang="en-US" dirty="0" err="1">
                <a:latin typeface="Times New Roman"/>
                <a:ea typeface="Calibri"/>
                <a:cs typeface="Times New Roman"/>
              </a:rPr>
              <a:t>Li,Yang</a:t>
            </a:r>
            <a:r>
              <a:rPr lang="en-US" dirty="0">
                <a:latin typeface="Times New Roman"/>
                <a:ea typeface="Calibri"/>
                <a:cs typeface="Times New Roman"/>
              </a:rPr>
              <a:t> </a:t>
            </a:r>
            <a:r>
              <a:rPr lang="en-US" dirty="0" err="1">
                <a:latin typeface="Times New Roman"/>
                <a:ea typeface="Calibri"/>
                <a:cs typeface="Times New Roman"/>
              </a:rPr>
              <a:t>Wang,C</a:t>
            </a:r>
            <a:r>
              <a:rPr lang="en-US" dirty="0">
                <a:latin typeface="Times New Roman"/>
                <a:ea typeface="Calibri"/>
                <a:cs typeface="Times New Roman"/>
              </a:rPr>
              <a:t>. L. Philip Chen.</a:t>
            </a:r>
            <a:endParaRPr lang="en-US" sz="2800" dirty="0">
              <a:latin typeface="Calibri"/>
              <a:ea typeface="Calibri"/>
              <a:cs typeface="Times New Roman"/>
            </a:endParaRPr>
          </a:p>
          <a:p>
            <a:pPr algn="just">
              <a:lnSpc>
                <a:spcPct val="150000"/>
              </a:lnSpc>
              <a:spcAft>
                <a:spcPts val="1000"/>
              </a:spcAft>
            </a:pPr>
            <a:r>
              <a:rPr lang="en-US" b="1" dirty="0">
                <a:latin typeface="Times New Roman"/>
                <a:ea typeface="Calibri"/>
                <a:cs typeface="Times New Roman"/>
              </a:rPr>
              <a:t>Year: 2018</a:t>
            </a:r>
            <a:endParaRPr lang="en-US" sz="2800" dirty="0">
              <a:latin typeface="Calibri"/>
              <a:ea typeface="Calibri"/>
              <a:cs typeface="Times New Roman"/>
            </a:endParaRPr>
          </a:p>
          <a:p>
            <a:pPr algn="just">
              <a:lnSpc>
                <a:spcPct val="150000"/>
              </a:lnSpc>
              <a:spcAft>
                <a:spcPts val="1000"/>
              </a:spcAft>
            </a:pPr>
            <a:r>
              <a:rPr lang="en-US" b="1" dirty="0">
                <a:latin typeface="Times New Roman"/>
                <a:ea typeface="Calibri"/>
                <a:cs typeface="Times New Roman"/>
              </a:rPr>
              <a:t>Description:</a:t>
            </a:r>
            <a:endParaRPr lang="en-US" sz="2800" dirty="0">
              <a:latin typeface="Calibri"/>
              <a:ea typeface="Calibri"/>
              <a:cs typeface="Times New Roman"/>
            </a:endParaRPr>
          </a:p>
          <a:p>
            <a:pPr algn="just">
              <a:lnSpc>
                <a:spcPct val="150000"/>
              </a:lnSpc>
              <a:spcAft>
                <a:spcPts val="1000"/>
              </a:spcAft>
            </a:pPr>
            <a:r>
              <a:rPr lang="en-US" dirty="0">
                <a:latin typeface="Times New Roman"/>
                <a:ea typeface="Calibri"/>
                <a:cs typeface="Times New Roman"/>
              </a:rPr>
              <a:t>In recent years, with the increasing development of Artificial Intelligence, Big Data and Cloud computing, etc., the information on the Internet has been booming, so how to obtain target information efficiently and quickly has become an urgent problem to be solved. This article aims at the data collection and acquisition problem of shipping job hunting information under the network environment. In this study, two kinds of information collection methods for shipping job hunting based on web crawler are proposed. Based on the Python standard libraries and </a:t>
            </a:r>
            <a:r>
              <a:rPr lang="en-US" dirty="0" err="1">
                <a:latin typeface="Times New Roman"/>
                <a:ea typeface="Calibri"/>
                <a:cs typeface="Times New Roman"/>
              </a:rPr>
              <a:t>Scrapy</a:t>
            </a:r>
            <a:r>
              <a:rPr lang="en-US" dirty="0">
                <a:latin typeface="Times New Roman"/>
                <a:ea typeface="Calibri"/>
                <a:cs typeface="Times New Roman"/>
              </a:rPr>
              <a:t> crawl framework, corresponding web crawler program is designed and implemented to scrape the target information from target website and store the collected data into local file eventually. Through the amount of data crawled and time consuming comparative analysis, the result demonstrates that the data collection method based on the </a:t>
            </a:r>
            <a:r>
              <a:rPr lang="en-US" dirty="0" err="1">
                <a:latin typeface="Times New Roman"/>
                <a:ea typeface="Calibri"/>
                <a:cs typeface="Times New Roman"/>
              </a:rPr>
              <a:t>Scrapy</a:t>
            </a:r>
            <a:r>
              <a:rPr lang="en-US" dirty="0">
                <a:latin typeface="Times New Roman"/>
                <a:ea typeface="Calibri"/>
                <a:cs typeface="Times New Roman"/>
              </a:rPr>
              <a:t> crawler framework is simple to operate, easily extensible, featuring being targeted, with high efficiency and fast speed in collecting shipping job hunting information. Fortunately, the collected data can not only help researchers conduct subsequent data mining analysis, but also can provide data support for the follow-up shipping job hunting information database.</a:t>
            </a:r>
            <a:endParaRPr lang="en-US" sz="2800" dirty="0">
              <a:latin typeface="Calibri"/>
              <a:ea typeface="Calibri"/>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143000" y="112564"/>
            <a:ext cx="7772400" cy="44832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400" b="1" dirty="0">
                <a:latin typeface="Times New Roman"/>
                <a:ea typeface="Calibri"/>
                <a:cs typeface="Times New Roman"/>
              </a:rPr>
              <a:t>Title</a:t>
            </a:r>
            <a:r>
              <a:rPr lang="en-US" sz="1400" dirty="0">
                <a:latin typeface="Times New Roman"/>
                <a:ea typeface="Calibri"/>
                <a:cs typeface="Times New Roman"/>
              </a:rPr>
              <a:t>: Simplified Recruitment Model Using Text-Mining on Psychometric and Aptitude Tests.</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Author: </a:t>
            </a:r>
            <a:r>
              <a:rPr lang="en-US" sz="1400" dirty="0" err="1">
                <a:latin typeface="Times New Roman"/>
                <a:ea typeface="Calibri"/>
                <a:cs typeface="Times New Roman"/>
              </a:rPr>
              <a:t>Shreya</a:t>
            </a:r>
            <a:r>
              <a:rPr lang="en-US" sz="1400" dirty="0">
                <a:latin typeface="Times New Roman"/>
                <a:ea typeface="Calibri"/>
                <a:cs typeface="Times New Roman"/>
              </a:rPr>
              <a:t> </a:t>
            </a:r>
            <a:r>
              <a:rPr lang="en-US" sz="1400" dirty="0" err="1">
                <a:latin typeface="Times New Roman"/>
                <a:ea typeface="Calibri"/>
                <a:cs typeface="Times New Roman"/>
              </a:rPr>
              <a:t>Sawleshwarkar</a:t>
            </a:r>
            <a:r>
              <a:rPr lang="en-US" sz="1400" dirty="0">
                <a:latin typeface="Times New Roman"/>
                <a:ea typeface="Calibri"/>
                <a:cs typeface="Times New Roman"/>
              </a:rPr>
              <a:t>, </a:t>
            </a:r>
            <a:r>
              <a:rPr lang="en-US" sz="1400" dirty="0" err="1">
                <a:latin typeface="Times New Roman"/>
                <a:ea typeface="Calibri"/>
                <a:cs typeface="Times New Roman"/>
              </a:rPr>
              <a:t>Nisha</a:t>
            </a:r>
            <a:r>
              <a:rPr lang="en-US" sz="1400" dirty="0">
                <a:latin typeface="Times New Roman"/>
                <a:ea typeface="Calibri"/>
                <a:cs typeface="Times New Roman"/>
              </a:rPr>
              <a:t> </a:t>
            </a:r>
            <a:r>
              <a:rPr lang="en-US" sz="1400" dirty="0" err="1">
                <a:latin typeface="Times New Roman"/>
                <a:ea typeface="Calibri"/>
                <a:cs typeface="Times New Roman"/>
              </a:rPr>
              <a:t>Rangnani</a:t>
            </a:r>
            <a:r>
              <a:rPr lang="en-US" sz="1400" dirty="0">
                <a:latin typeface="Times New Roman"/>
                <a:ea typeface="Calibri"/>
                <a:cs typeface="Times New Roman"/>
              </a:rPr>
              <a:t>, </a:t>
            </a:r>
            <a:r>
              <a:rPr lang="en-US" sz="1400" dirty="0" err="1">
                <a:latin typeface="Times New Roman"/>
                <a:ea typeface="Calibri"/>
                <a:cs typeface="Times New Roman"/>
              </a:rPr>
              <a:t>Vijeta</a:t>
            </a:r>
            <a:r>
              <a:rPr lang="en-US" sz="1400" dirty="0">
                <a:latin typeface="Times New Roman"/>
                <a:ea typeface="Calibri"/>
                <a:cs typeface="Times New Roman"/>
              </a:rPr>
              <a:t> </a:t>
            </a:r>
            <a:r>
              <a:rPr lang="en-US" sz="1400" dirty="0" err="1">
                <a:latin typeface="Times New Roman"/>
                <a:ea typeface="Calibri"/>
                <a:cs typeface="Times New Roman"/>
              </a:rPr>
              <a:t>Mariwalla,Aparna</a:t>
            </a:r>
            <a:r>
              <a:rPr lang="en-US" sz="1400" dirty="0">
                <a:latin typeface="Times New Roman"/>
                <a:ea typeface="Calibri"/>
                <a:cs typeface="Times New Roman"/>
              </a:rPr>
              <a:t> </a:t>
            </a:r>
            <a:r>
              <a:rPr lang="en-US" sz="1400" dirty="0" err="1">
                <a:latin typeface="Times New Roman"/>
                <a:ea typeface="Calibri"/>
                <a:cs typeface="Times New Roman"/>
              </a:rPr>
              <a:t>Halbe</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Year: 2018</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Description:</a:t>
            </a:r>
            <a:endParaRPr lang="en-US" sz="1200" dirty="0">
              <a:latin typeface="Calibri"/>
              <a:ea typeface="Calibri"/>
              <a:cs typeface="Times New Roman"/>
            </a:endParaRPr>
          </a:p>
          <a:p>
            <a:pPr algn="just">
              <a:lnSpc>
                <a:spcPct val="150000"/>
              </a:lnSpc>
              <a:spcAft>
                <a:spcPts val="1000"/>
              </a:spcAft>
            </a:pPr>
            <a:r>
              <a:rPr lang="en-US" sz="1400" dirty="0">
                <a:latin typeface="Times New Roman"/>
                <a:ea typeface="Calibri"/>
                <a:cs typeface="Times New Roman"/>
              </a:rPr>
              <a:t>In the present day working scenario, job recruitment has become a time-consuming process for the HR department. Not only that, the results of the prevailing recruitment system are often unsatisfactory, as reflected in the frequent job changes, employee dissatisfaction and overall inefficiency. Through the proposed model, we plan to simplify and automate the process with an additional stress of psychometric tests. Psychometric tests prove to be useful in mapping the personality, aptitude and qualities of candidates with the jobs they are applying for. Text mining is performed on the answers, based on a scoring mechanism that serves to produce a shortlist for a given job. This model can work for several recruitment areas and jobs, as need be.</a:t>
            </a:r>
            <a:endParaRPr lang="en-US" sz="1200" dirty="0">
              <a:latin typeface="Calibri"/>
              <a:ea typeface="Calibri"/>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914400" y="0"/>
            <a:ext cx="8229600" cy="33855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400" b="1" dirty="0">
                <a:latin typeface="Times New Roman"/>
                <a:ea typeface="Calibri"/>
                <a:cs typeface="Times New Roman"/>
              </a:rPr>
              <a:t>Author</a:t>
            </a:r>
            <a:r>
              <a:rPr lang="en-US" sz="1400" dirty="0">
                <a:latin typeface="Times New Roman"/>
                <a:ea typeface="Calibri"/>
                <a:cs typeface="Times New Roman"/>
              </a:rPr>
              <a:t>:</a:t>
            </a:r>
            <a:r>
              <a:rPr lang="en-US" sz="1200" dirty="0">
                <a:latin typeface="Calibri"/>
                <a:ea typeface="Calibri"/>
                <a:cs typeface="Times New Roman"/>
              </a:rPr>
              <a:t> </a:t>
            </a:r>
            <a:r>
              <a:rPr lang="en-US" sz="1400" dirty="0">
                <a:latin typeface="Times New Roman"/>
                <a:ea typeface="Calibri"/>
                <a:cs typeface="Times New Roman"/>
              </a:rPr>
              <a:t>Iulia </a:t>
            </a:r>
            <a:r>
              <a:rPr lang="en-US" sz="1400" dirty="0" err="1">
                <a:latin typeface="Times New Roman"/>
                <a:ea typeface="Calibri"/>
                <a:cs typeface="Times New Roman"/>
              </a:rPr>
              <a:t>Stanica</a:t>
            </a:r>
            <a:r>
              <a:rPr lang="en-US" sz="1400" dirty="0">
                <a:latin typeface="Times New Roman"/>
                <a:ea typeface="Calibri"/>
                <a:cs typeface="Times New Roman"/>
              </a:rPr>
              <a:t>, Maria-</a:t>
            </a:r>
            <a:r>
              <a:rPr lang="en-US" sz="1400" dirty="0" err="1">
                <a:latin typeface="Times New Roman"/>
                <a:ea typeface="Calibri"/>
                <a:cs typeface="Times New Roman"/>
              </a:rPr>
              <a:t>Iuliana</a:t>
            </a:r>
            <a:r>
              <a:rPr lang="en-US" sz="1400" dirty="0">
                <a:latin typeface="Times New Roman"/>
                <a:ea typeface="Calibri"/>
                <a:cs typeface="Times New Roman"/>
              </a:rPr>
              <a:t> </a:t>
            </a:r>
            <a:r>
              <a:rPr lang="en-US" sz="1400" dirty="0" err="1">
                <a:latin typeface="Times New Roman"/>
                <a:ea typeface="Calibri"/>
                <a:cs typeface="Times New Roman"/>
              </a:rPr>
              <a:t>Dascalu</a:t>
            </a:r>
            <a:r>
              <a:rPr lang="en-US" sz="1400" dirty="0">
                <a:latin typeface="Times New Roman"/>
                <a:ea typeface="Calibri"/>
                <a:cs typeface="Times New Roman"/>
              </a:rPr>
              <a:t>, Constanta </a:t>
            </a:r>
            <a:r>
              <a:rPr lang="en-US" sz="1400" dirty="0" err="1">
                <a:latin typeface="Times New Roman"/>
                <a:ea typeface="Calibri"/>
                <a:cs typeface="Times New Roman"/>
              </a:rPr>
              <a:t>Nicoleta</a:t>
            </a:r>
            <a:r>
              <a:rPr lang="en-US" sz="1400" dirty="0">
                <a:latin typeface="Times New Roman"/>
                <a:ea typeface="Calibri"/>
                <a:cs typeface="Times New Roman"/>
              </a:rPr>
              <a:t> </a:t>
            </a:r>
            <a:r>
              <a:rPr lang="en-US" sz="1400" dirty="0" err="1">
                <a:latin typeface="Times New Roman"/>
                <a:ea typeface="Calibri"/>
                <a:cs typeface="Times New Roman"/>
              </a:rPr>
              <a:t>Bodea</a:t>
            </a:r>
            <a:r>
              <a:rPr lang="en-US" sz="1400" dirty="0">
                <a:latin typeface="Times New Roman"/>
                <a:ea typeface="Calibri"/>
                <a:cs typeface="Times New Roman"/>
              </a:rPr>
              <a:t>, </a:t>
            </a:r>
            <a:r>
              <a:rPr lang="en-US" sz="1400" dirty="0" err="1">
                <a:latin typeface="Times New Roman"/>
                <a:ea typeface="Calibri"/>
                <a:cs typeface="Times New Roman"/>
              </a:rPr>
              <a:t>Alin</a:t>
            </a:r>
            <a:r>
              <a:rPr lang="en-US" sz="1400" dirty="0">
                <a:latin typeface="Times New Roman"/>
                <a:ea typeface="Calibri"/>
                <a:cs typeface="Times New Roman"/>
              </a:rPr>
              <a:t> </a:t>
            </a:r>
            <a:r>
              <a:rPr lang="en-US" sz="1400" dirty="0" err="1">
                <a:latin typeface="Times New Roman"/>
                <a:ea typeface="Calibri"/>
                <a:cs typeface="Times New Roman"/>
              </a:rPr>
              <a:t>Dragos</a:t>
            </a:r>
            <a:r>
              <a:rPr lang="en-US" sz="1400" dirty="0">
                <a:latin typeface="Times New Roman"/>
                <a:ea typeface="Calibri"/>
                <a:cs typeface="Times New Roman"/>
              </a:rPr>
              <a:t> </a:t>
            </a:r>
            <a:r>
              <a:rPr lang="en-US" sz="1400" dirty="0" err="1">
                <a:latin typeface="Times New Roman"/>
                <a:ea typeface="Calibri"/>
                <a:cs typeface="Times New Roman"/>
              </a:rPr>
              <a:t>Bogdan</a:t>
            </a:r>
            <a:r>
              <a:rPr lang="en-US" sz="1400" dirty="0">
                <a:latin typeface="Times New Roman"/>
                <a:ea typeface="Calibri"/>
                <a:cs typeface="Times New Roman"/>
              </a:rPr>
              <a:t> </a:t>
            </a:r>
            <a:r>
              <a:rPr lang="en-US" sz="1400" dirty="0" err="1">
                <a:latin typeface="Times New Roman"/>
                <a:ea typeface="Calibri"/>
                <a:cs typeface="Times New Roman"/>
              </a:rPr>
              <a:t>Moldoveanu</a:t>
            </a:r>
            <a:r>
              <a:rPr lang="en-US" sz="1400" dirty="0">
                <a:latin typeface="Times New Roman"/>
                <a:ea typeface="Calibri"/>
                <a:cs typeface="Times New Roman"/>
              </a:rPr>
              <a:t>.</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Year: 2018</a:t>
            </a:r>
            <a:endParaRPr lang="en-US" sz="1200" dirty="0">
              <a:latin typeface="Calibri"/>
              <a:ea typeface="Calibri"/>
              <a:cs typeface="Times New Roman"/>
            </a:endParaRPr>
          </a:p>
          <a:p>
            <a:pPr algn="just">
              <a:lnSpc>
                <a:spcPct val="150000"/>
              </a:lnSpc>
              <a:spcAft>
                <a:spcPts val="1000"/>
              </a:spcAft>
            </a:pPr>
            <a:r>
              <a:rPr lang="en-US" sz="1400" b="1" dirty="0">
                <a:latin typeface="Times New Roman"/>
                <a:ea typeface="Calibri"/>
                <a:cs typeface="Times New Roman"/>
              </a:rPr>
              <a:t>Description:</a:t>
            </a:r>
            <a:endParaRPr lang="en-US" sz="1200" dirty="0">
              <a:latin typeface="Calibri"/>
              <a:ea typeface="Calibri"/>
              <a:cs typeface="Times New Roman"/>
            </a:endParaRPr>
          </a:p>
          <a:p>
            <a:pPr algn="just">
              <a:lnSpc>
                <a:spcPct val="150000"/>
              </a:lnSpc>
              <a:spcAft>
                <a:spcPts val="1000"/>
              </a:spcAft>
            </a:pPr>
            <a:r>
              <a:rPr lang="en-US" sz="1400" dirty="0">
                <a:latin typeface="Times New Roman"/>
                <a:ea typeface="Calibri"/>
                <a:cs typeface="Times New Roman"/>
              </a:rPr>
              <a:t>Nowadays, people have to face many challenges when going to an interview: introversion, insecurity, lack of technical or social skills. Training becomes highly recommended in order to improve interview performances. The current paper presents VR Job, an application which proposes an innovative way of training for an interview. By combining the advantages of various technologies, such as virtual reality and </a:t>
            </a:r>
            <a:r>
              <a:rPr lang="en-US" sz="1400" dirty="0" err="1">
                <a:latin typeface="Times New Roman"/>
                <a:ea typeface="Calibri"/>
                <a:cs typeface="Times New Roman"/>
              </a:rPr>
              <a:t>chatbots</a:t>
            </a:r>
            <a:r>
              <a:rPr lang="en-US" sz="1400" dirty="0">
                <a:latin typeface="Times New Roman"/>
                <a:ea typeface="Calibri"/>
                <a:cs typeface="Times New Roman"/>
              </a:rPr>
              <a:t>, our application creates an interactive way of helping software engineers train for their interviews. Emotion recognition techniques are also included, helping provide accurate feedback for the user.</a:t>
            </a:r>
            <a:endParaRPr lang="en-US" sz="1200" dirty="0">
              <a:latin typeface="Calibri"/>
              <a:ea typeface="Calibri"/>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1143000" y="838200"/>
            <a:ext cx="7620000" cy="60324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600" b="1" dirty="0">
                <a:latin typeface="Times New Roman"/>
                <a:ea typeface="Calibri"/>
                <a:cs typeface="Times New Roman"/>
              </a:rPr>
              <a:t>Title</a:t>
            </a:r>
            <a:r>
              <a:rPr lang="en-US" sz="1600" dirty="0">
                <a:latin typeface="Times New Roman"/>
                <a:ea typeface="Calibri"/>
                <a:cs typeface="Times New Roman"/>
              </a:rPr>
              <a:t>: Mining for Computing Jobs</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Author</a:t>
            </a:r>
            <a:r>
              <a:rPr lang="en-US" sz="1600" dirty="0">
                <a:latin typeface="Times New Roman"/>
                <a:ea typeface="Calibri"/>
                <a:cs typeface="Times New Roman"/>
              </a:rPr>
              <a:t>:</a:t>
            </a:r>
            <a:r>
              <a:rPr lang="en-US" sz="1400" dirty="0">
                <a:latin typeface="Calibri"/>
                <a:ea typeface="Calibri"/>
                <a:cs typeface="Times New Roman"/>
              </a:rPr>
              <a:t> </a:t>
            </a:r>
            <a:r>
              <a:rPr lang="en-US" sz="1600" dirty="0">
                <a:latin typeface="Times New Roman"/>
                <a:ea typeface="Calibri"/>
                <a:cs typeface="Times New Roman"/>
              </a:rPr>
              <a:t>Andrew </a:t>
            </a:r>
            <a:r>
              <a:rPr lang="en-US" sz="1600" dirty="0" err="1">
                <a:latin typeface="Times New Roman"/>
                <a:ea typeface="Calibri"/>
                <a:cs typeface="Times New Roman"/>
              </a:rPr>
              <a:t>Aken</a:t>
            </a:r>
            <a:r>
              <a:rPr lang="en-US" sz="1600" dirty="0">
                <a:latin typeface="Times New Roman"/>
                <a:ea typeface="Calibri"/>
                <a:cs typeface="Times New Roman"/>
              </a:rPr>
              <a:t>, Chuck </a:t>
            </a:r>
            <a:r>
              <a:rPr lang="en-US" sz="1600" dirty="0" err="1">
                <a:latin typeface="Times New Roman"/>
                <a:ea typeface="Calibri"/>
                <a:cs typeface="Times New Roman"/>
              </a:rPr>
              <a:t>Litecky</a:t>
            </a:r>
            <a:r>
              <a:rPr lang="en-US" sz="1600" dirty="0">
                <a:latin typeface="Times New Roman"/>
                <a:ea typeface="Calibri"/>
                <a:cs typeface="Times New Roman"/>
              </a:rPr>
              <a:t>, </a:t>
            </a:r>
            <a:r>
              <a:rPr lang="en-US" sz="1600" dirty="0" err="1">
                <a:latin typeface="Times New Roman"/>
                <a:ea typeface="Calibri"/>
                <a:cs typeface="Times New Roman"/>
              </a:rPr>
              <a:t>Altaf</a:t>
            </a:r>
            <a:r>
              <a:rPr lang="en-US" sz="1600" dirty="0">
                <a:latin typeface="Times New Roman"/>
                <a:ea typeface="Calibri"/>
                <a:cs typeface="Times New Roman"/>
              </a:rPr>
              <a:t> Ahmad, Jim Nelson</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Year: 2009</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Description: </a:t>
            </a:r>
            <a:endParaRPr lang="en-US" sz="1400" dirty="0">
              <a:latin typeface="Calibri"/>
              <a:ea typeface="Calibri"/>
              <a:cs typeface="Times New Roman"/>
            </a:endParaRPr>
          </a:p>
          <a:p>
            <a:pPr algn="just">
              <a:lnSpc>
                <a:spcPct val="150000"/>
              </a:lnSpc>
              <a:spcAft>
                <a:spcPts val="1000"/>
              </a:spcAft>
            </a:pPr>
            <a:r>
              <a:rPr lang="en-US" sz="1600" dirty="0">
                <a:latin typeface="Times New Roman"/>
                <a:ea typeface="Calibri"/>
                <a:cs typeface="Times New Roman"/>
              </a:rPr>
              <a:t>A Web content mining approach identified 20 job categories and the associated skills needs prevalent in the computing professions. Using a Web content data mining application, we extracted almost a quarter million unique IT job descriptions from various job search engines and distilled each to its required skill sets. We statistically examined these, revealing 20 clusters of similar skill sets that map to specific job definitions. The results allow software engineering professionals to tune their skills portfolio to match those in demand from real computing jobs across the US to attain more lucrative salaries and more mobility in a chaotic environment.</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 </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 </a:t>
            </a:r>
            <a:endParaRPr lang="en-US" sz="1400" dirty="0">
              <a:latin typeface="Calibri"/>
              <a:ea typeface="Calibri"/>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990600" y="-25936"/>
            <a:ext cx="7848600" cy="50372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600" b="1" dirty="0">
                <a:latin typeface="Times New Roman"/>
                <a:ea typeface="Calibri"/>
                <a:cs typeface="Times New Roman"/>
              </a:rPr>
              <a:t>Title</a:t>
            </a:r>
            <a:r>
              <a:rPr lang="en-US" sz="1600" dirty="0">
                <a:latin typeface="Times New Roman"/>
                <a:ea typeface="Calibri"/>
                <a:cs typeface="Times New Roman"/>
              </a:rPr>
              <a:t>: Automated CV processing along with psychometric analysis in job recruiting process</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Author</a:t>
            </a:r>
            <a:r>
              <a:rPr lang="en-US" sz="1600" dirty="0">
                <a:latin typeface="Times New Roman"/>
                <a:ea typeface="Calibri"/>
                <a:cs typeface="Times New Roman"/>
              </a:rPr>
              <a:t>:</a:t>
            </a:r>
            <a:r>
              <a:rPr lang="en-US" sz="1400" dirty="0">
                <a:latin typeface="Calibri"/>
                <a:ea typeface="Calibri"/>
                <a:cs typeface="Times New Roman"/>
              </a:rPr>
              <a:t> </a:t>
            </a:r>
            <a:r>
              <a:rPr lang="en-US" sz="1600" dirty="0" err="1">
                <a:latin typeface="Times New Roman"/>
                <a:ea typeface="Calibri"/>
                <a:cs typeface="Times New Roman"/>
              </a:rPr>
              <a:t>Firoz</a:t>
            </a:r>
            <a:r>
              <a:rPr lang="en-US" sz="1600" dirty="0">
                <a:latin typeface="Times New Roman"/>
                <a:ea typeface="Calibri"/>
                <a:cs typeface="Times New Roman"/>
              </a:rPr>
              <a:t> Ahmed, </a:t>
            </a:r>
            <a:r>
              <a:rPr lang="en-US" sz="1600" dirty="0" err="1">
                <a:latin typeface="Times New Roman"/>
                <a:ea typeface="Calibri"/>
                <a:cs typeface="Times New Roman"/>
              </a:rPr>
              <a:t>Mehrin</a:t>
            </a:r>
            <a:r>
              <a:rPr lang="en-US" sz="1600" dirty="0">
                <a:latin typeface="Times New Roman"/>
                <a:ea typeface="Calibri"/>
                <a:cs typeface="Times New Roman"/>
              </a:rPr>
              <a:t> </a:t>
            </a:r>
            <a:r>
              <a:rPr lang="en-US" sz="1600" dirty="0" err="1">
                <a:latin typeface="Times New Roman"/>
                <a:ea typeface="Calibri"/>
                <a:cs typeface="Times New Roman"/>
              </a:rPr>
              <a:t>Anannya</a:t>
            </a:r>
            <a:r>
              <a:rPr lang="en-US" sz="1600" dirty="0">
                <a:latin typeface="Times New Roman"/>
                <a:ea typeface="Calibri"/>
                <a:cs typeface="Times New Roman"/>
              </a:rPr>
              <a:t>, </a:t>
            </a:r>
            <a:r>
              <a:rPr lang="en-US" sz="1600" dirty="0" err="1">
                <a:latin typeface="Times New Roman"/>
                <a:ea typeface="Calibri"/>
                <a:cs typeface="Times New Roman"/>
              </a:rPr>
              <a:t>Tanvir</a:t>
            </a:r>
            <a:r>
              <a:rPr lang="en-US" sz="1600" dirty="0">
                <a:latin typeface="Times New Roman"/>
                <a:ea typeface="Calibri"/>
                <a:cs typeface="Times New Roman"/>
              </a:rPr>
              <a:t> </a:t>
            </a:r>
            <a:r>
              <a:rPr lang="en-US" sz="1600" dirty="0" err="1">
                <a:latin typeface="Times New Roman"/>
                <a:ea typeface="Calibri"/>
                <a:cs typeface="Times New Roman"/>
              </a:rPr>
              <a:t>Rahman</a:t>
            </a:r>
            <a:r>
              <a:rPr lang="en-US" sz="1600" dirty="0">
                <a:latin typeface="Times New Roman"/>
                <a:ea typeface="Calibri"/>
                <a:cs typeface="Times New Roman"/>
              </a:rPr>
              <a:t>, </a:t>
            </a:r>
            <a:r>
              <a:rPr lang="en-US" sz="1600" dirty="0" err="1">
                <a:latin typeface="Times New Roman"/>
                <a:ea typeface="Calibri"/>
                <a:cs typeface="Times New Roman"/>
              </a:rPr>
              <a:t>Risala</a:t>
            </a:r>
            <a:r>
              <a:rPr lang="en-US" sz="1600" dirty="0">
                <a:latin typeface="Times New Roman"/>
                <a:ea typeface="Calibri"/>
                <a:cs typeface="Times New Roman"/>
              </a:rPr>
              <a:t> </a:t>
            </a:r>
            <a:r>
              <a:rPr lang="en-US" sz="1600" dirty="0" err="1">
                <a:latin typeface="Times New Roman"/>
                <a:ea typeface="Calibri"/>
                <a:cs typeface="Times New Roman"/>
              </a:rPr>
              <a:t>Tasin</a:t>
            </a:r>
            <a:r>
              <a:rPr lang="en-US" sz="1600" dirty="0">
                <a:latin typeface="Times New Roman"/>
                <a:ea typeface="Calibri"/>
                <a:cs typeface="Times New Roman"/>
              </a:rPr>
              <a:t> Khan</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Year: 2015</a:t>
            </a:r>
            <a:endParaRPr lang="en-US" sz="1400" dirty="0">
              <a:latin typeface="Calibri"/>
              <a:ea typeface="Calibri"/>
              <a:cs typeface="Times New Roman"/>
            </a:endParaRPr>
          </a:p>
          <a:p>
            <a:pPr algn="just">
              <a:lnSpc>
                <a:spcPct val="150000"/>
              </a:lnSpc>
              <a:spcAft>
                <a:spcPts val="1000"/>
              </a:spcAft>
            </a:pPr>
            <a:r>
              <a:rPr lang="en-US" sz="1600" b="1" dirty="0">
                <a:latin typeface="Times New Roman"/>
                <a:ea typeface="Calibri"/>
                <a:cs typeface="Times New Roman"/>
              </a:rPr>
              <a:t>Description: </a:t>
            </a:r>
            <a:endParaRPr lang="en-US" sz="1400" dirty="0">
              <a:latin typeface="Calibri"/>
              <a:ea typeface="Calibri"/>
              <a:cs typeface="Times New Roman"/>
            </a:endParaRPr>
          </a:p>
          <a:p>
            <a:pPr algn="just">
              <a:lnSpc>
                <a:spcPct val="150000"/>
              </a:lnSpc>
              <a:spcAft>
                <a:spcPts val="1000"/>
              </a:spcAft>
            </a:pPr>
            <a:r>
              <a:rPr lang="en-US" sz="1600" dirty="0">
                <a:latin typeface="Times New Roman"/>
                <a:ea typeface="Calibri"/>
                <a:cs typeface="Times New Roman"/>
              </a:rPr>
              <a:t>In this paper we have proposed automated job recruiting process along with psychometric analysis. Here the focus has been given in automating the job applying and CV processing system. A social networking website for the job seekers and employers is proposed to develop which will forward CV to the desired company or organizations automatically by matching the required criteria instead of traditional job searching and applying process. With the help of the website, the job organizations would be able to choose the efficient and right person for the right job among the applicants on the basis of Psychometric analysis and also it will increase the job satisfaction among the employees.</a:t>
            </a:r>
            <a:endParaRPr lang="en-US" sz="1400" dirty="0">
              <a:latin typeface="Calibri"/>
              <a:ea typeface="Calibri"/>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1140</TotalTime>
  <Words>6223</Words>
  <Application>Microsoft Office PowerPoint</Application>
  <PresentationFormat>On-screen Show (4:3)</PresentationFormat>
  <Paragraphs>468</Paragraphs>
  <Slides>46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Gill Sans MT</vt:lpstr>
      <vt:lpstr>Times New Roman</vt:lpstr>
      <vt:lpstr>Verdana</vt:lpstr>
      <vt:lpstr>Wingdings</vt:lpstr>
      <vt:lpstr>Wingdings 2</vt:lpstr>
      <vt:lpstr>Solstice</vt:lpstr>
      <vt:lpstr>A Resume Evaluation System Based on Text Mining</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MODULES</vt:lpstr>
      <vt:lpstr>PowerPoint Presentation</vt:lpstr>
      <vt:lpstr>PowerPoint Presentation</vt:lpstr>
      <vt:lpstr>MODULE DIAGRAMS: </vt:lpstr>
      <vt:lpstr>PowerPoint Presentation</vt:lpstr>
      <vt:lpstr>PowerPoint Presentation</vt:lpstr>
      <vt:lpstr>PowerPoint Presentation</vt:lpstr>
      <vt:lpstr>PowerPoint Presentation</vt:lpstr>
      <vt:lpstr>SYSTEM REQUIREMENTS</vt:lpstr>
      <vt:lpstr>                                System Design: </vt:lpstr>
      <vt:lpstr>Object Diagram:</vt:lpstr>
      <vt:lpstr>Class Diagram: </vt:lpstr>
      <vt:lpstr>State Diagram:</vt:lpstr>
      <vt:lpstr>Activity Diagram:</vt:lpstr>
      <vt:lpstr>PowerPoint Presentation</vt:lpstr>
      <vt:lpstr>Sequence Diagram: </vt:lpstr>
      <vt:lpstr>COLLABORATION DIAGRAM: </vt:lpstr>
      <vt:lpstr>Deployment Diagram:</vt:lpstr>
      <vt:lpstr>Dataflow Diagram:  Level 0</vt:lpstr>
      <vt:lpstr>          Level 1</vt:lpstr>
      <vt:lpstr>E-R Diagram:</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Fuzzy Type-Ahead Search In XML Data</dc:title>
  <dc:creator>Vertilink Technologies</dc:creator>
  <cp:lastModifiedBy>VERTILINK TECH</cp:lastModifiedBy>
  <cp:revision>1</cp:revision>
  <dcterms:created xsi:type="dcterms:W3CDTF">2006-08-16T00:00:00Z</dcterms:created>
  <dcterms:modified xsi:type="dcterms:W3CDTF">2021-11-20T11:28:56Z</dcterms:modified>
</cp:coreProperties>
</file>