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1" r:id="rId3"/>
    <p:sldId id="261" r:id="rId4"/>
    <p:sldId id="264" r:id="rId5"/>
    <p:sldId id="259" r:id="rId6"/>
    <p:sldId id="267" r:id="rId7"/>
    <p:sldId id="302" r:id="rId8"/>
    <p:sldId id="304" r:id="rId9"/>
    <p:sldId id="268" r:id="rId10"/>
    <p:sldId id="356" r:id="rId11"/>
    <p:sldId id="284" r:id="rId12"/>
    <p:sldId id="288" r:id="rId13"/>
    <p:sldId id="290" r:id="rId14"/>
    <p:sldId id="292" r:id="rId15"/>
    <p:sldId id="328" r:id="rId16"/>
    <p:sldId id="309" r:id="rId17"/>
    <p:sldId id="310" r:id="rId18"/>
    <p:sldId id="317" r:id="rId19"/>
    <p:sldId id="354" r:id="rId20"/>
    <p:sldId id="355" r:id="rId21"/>
    <p:sldId id="276" r:id="rId22"/>
    <p:sldId id="322" r:id="rId23"/>
    <p:sldId id="262" r:id="rId24"/>
    <p:sldId id="353" r:id="rId25"/>
    <p:sldId id="329" r:id="rId26"/>
    <p:sldId id="327" r:id="rId27"/>
    <p:sldId id="323" r:id="rId28"/>
    <p:sldId id="324" r:id="rId29"/>
    <p:sldId id="325" r:id="rId30"/>
    <p:sldId id="326" r:id="rId31"/>
    <p:sldId id="330" r:id="rId32"/>
    <p:sldId id="331" r:id="rId33"/>
    <p:sldId id="332" r:id="rId34"/>
    <p:sldId id="333" r:id="rId35"/>
    <p:sldId id="334" r:id="rId36"/>
    <p:sldId id="345" r:id="rId37"/>
    <p:sldId id="335" r:id="rId38"/>
    <p:sldId id="336" r:id="rId39"/>
    <p:sldId id="337" r:id="rId40"/>
    <p:sldId id="338" r:id="rId41"/>
    <p:sldId id="339" r:id="rId42"/>
    <p:sldId id="340" r:id="rId43"/>
    <p:sldId id="341" r:id="rId44"/>
    <p:sldId id="342" r:id="rId45"/>
    <p:sldId id="343" r:id="rId46"/>
    <p:sldId id="344" r:id="rId47"/>
    <p:sldId id="346" r:id="rId48"/>
    <p:sldId id="347" r:id="rId49"/>
    <p:sldId id="348" r:id="rId50"/>
    <p:sldId id="349" r:id="rId51"/>
    <p:sldId id="350" r:id="rId52"/>
    <p:sldId id="351" r:id="rId53"/>
    <p:sldId id="35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C3C3"/>
    <a:srgbClr val="A4A4A4"/>
    <a:srgbClr val="D7D7D7"/>
    <a:srgbClr val="D2D2D2"/>
    <a:srgbClr val="9A9A9A"/>
    <a:srgbClr val="DADADA"/>
    <a:srgbClr val="E6E6E6"/>
    <a:srgbClr val="6D6D6E"/>
    <a:srgbClr val="D8D8D8"/>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41" autoAdjust="0"/>
    <p:restoredTop sz="94660"/>
  </p:normalViewPr>
  <p:slideViewPr>
    <p:cSldViewPr snapToGrid="0" showGuides="1">
      <p:cViewPr varScale="1">
        <p:scale>
          <a:sx n="86" d="100"/>
          <a:sy n="86"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4D429-F266-4387-B152-555A90DADDA8}" type="doc">
      <dgm:prSet loTypeId="urn:microsoft.com/office/officeart/2008/layout/HorizontalMultiLevelHierarchy" loCatId="hierarchy" qsTypeId="urn:microsoft.com/office/officeart/2005/8/quickstyle/3d3" qsCatId="3D" csTypeId="urn:microsoft.com/office/officeart/2005/8/colors/accent1_2" csCatId="accent1" phldr="1"/>
      <dgm:spPr/>
      <dgm:t>
        <a:bodyPr/>
        <a:lstStyle/>
        <a:p>
          <a:endParaRPr lang="en-IN"/>
        </a:p>
      </dgm:t>
    </dgm:pt>
    <dgm:pt modelId="{9129DAA8-A206-45AC-BD73-C143B24300F2}">
      <dgm:prSet phldrT="[Text]"/>
      <dgm:spPr/>
      <dgm:t>
        <a:bodyPr/>
        <a:lstStyle/>
        <a:p>
          <a:r>
            <a:rPr lang="en-IN" dirty="0"/>
            <a:t>Raw Data(csv format)</a:t>
          </a:r>
        </a:p>
        <a:p>
          <a:r>
            <a:rPr lang="en-IN" dirty="0"/>
            <a:t>With null values</a:t>
          </a:r>
        </a:p>
        <a:p>
          <a:r>
            <a:rPr lang="en-IN" dirty="0"/>
            <a:t>df1,df2,df3,df4,df5</a:t>
          </a:r>
        </a:p>
      </dgm:t>
    </dgm:pt>
    <dgm:pt modelId="{263FF5A3-954B-465D-8475-79EAE6146625}" type="parTrans" cxnId="{5F80921A-9CDB-4B15-A863-9A2FB442CEAF}">
      <dgm:prSet/>
      <dgm:spPr/>
      <dgm:t>
        <a:bodyPr/>
        <a:lstStyle/>
        <a:p>
          <a:endParaRPr lang="en-IN"/>
        </a:p>
      </dgm:t>
    </dgm:pt>
    <dgm:pt modelId="{100C04BA-43A1-47BD-B97D-AB80B652AFBA}" type="sibTrans" cxnId="{5F80921A-9CDB-4B15-A863-9A2FB442CEAF}">
      <dgm:prSet/>
      <dgm:spPr/>
      <dgm:t>
        <a:bodyPr/>
        <a:lstStyle/>
        <a:p>
          <a:endParaRPr lang="en-IN"/>
        </a:p>
      </dgm:t>
    </dgm:pt>
    <dgm:pt modelId="{F6E33A08-A567-4527-ACB5-C5C9AB08F163}">
      <dgm:prSet phldrT="[Text]"/>
      <dgm:spPr/>
      <dgm:t>
        <a:bodyPr/>
        <a:lstStyle/>
        <a:p>
          <a:r>
            <a:rPr lang="en-IN" dirty="0"/>
            <a:t>KNN imputation</a:t>
          </a:r>
        </a:p>
      </dgm:t>
    </dgm:pt>
    <dgm:pt modelId="{20F40E91-B307-49F8-A36E-438A0663A9A4}" type="parTrans" cxnId="{DBFF9BD3-6A1F-4C03-B4AB-CEB3FCDB1B2D}">
      <dgm:prSet/>
      <dgm:spPr/>
      <dgm:t>
        <a:bodyPr/>
        <a:lstStyle/>
        <a:p>
          <a:endParaRPr lang="en-IN"/>
        </a:p>
      </dgm:t>
    </dgm:pt>
    <dgm:pt modelId="{4E7A8CAB-14A4-49AD-9B2E-307814BFF8EC}" type="sibTrans" cxnId="{DBFF9BD3-6A1F-4C03-B4AB-CEB3FCDB1B2D}">
      <dgm:prSet/>
      <dgm:spPr/>
      <dgm:t>
        <a:bodyPr/>
        <a:lstStyle/>
        <a:p>
          <a:endParaRPr lang="en-IN"/>
        </a:p>
      </dgm:t>
    </dgm:pt>
    <dgm:pt modelId="{981B9DAE-B985-4DCB-B71B-58D9A9DED6AE}">
      <dgm:prSet phldrT="[Text]"/>
      <dgm:spPr/>
      <dgm:t>
        <a:bodyPr/>
        <a:lstStyle/>
        <a:p>
          <a:r>
            <a:rPr lang="en-IN" dirty="0"/>
            <a:t>Mean Imputation</a:t>
          </a:r>
        </a:p>
      </dgm:t>
    </dgm:pt>
    <dgm:pt modelId="{78A474E5-9FB4-479F-8C43-3EC555FD1133}" type="parTrans" cxnId="{0E6CB5E3-149A-4DF4-B884-F7C305946598}">
      <dgm:prSet/>
      <dgm:spPr/>
      <dgm:t>
        <a:bodyPr/>
        <a:lstStyle/>
        <a:p>
          <a:endParaRPr lang="en-IN"/>
        </a:p>
      </dgm:t>
    </dgm:pt>
    <dgm:pt modelId="{0937FFC0-6707-4E40-9E27-964369C0B3C0}" type="sibTrans" cxnId="{0E6CB5E3-149A-4DF4-B884-F7C305946598}">
      <dgm:prSet/>
      <dgm:spPr/>
      <dgm:t>
        <a:bodyPr/>
        <a:lstStyle/>
        <a:p>
          <a:endParaRPr lang="en-IN"/>
        </a:p>
      </dgm:t>
    </dgm:pt>
    <dgm:pt modelId="{61E29D65-DBAD-420D-A17D-6820132F8655}">
      <dgm:prSet phldrT="[Text]"/>
      <dgm:spPr/>
      <dgm:t>
        <a:bodyPr/>
        <a:lstStyle/>
        <a:p>
          <a:r>
            <a:rPr lang="en-IN" dirty="0"/>
            <a:t>Any Other  imputation</a:t>
          </a:r>
        </a:p>
      </dgm:t>
    </dgm:pt>
    <dgm:pt modelId="{8C0F91B4-7B31-4EDF-8B9E-C8D0BA226717}" type="parTrans" cxnId="{D0C13DA2-9886-40B0-AE95-FDC89500DA9F}">
      <dgm:prSet/>
      <dgm:spPr/>
      <dgm:t>
        <a:bodyPr/>
        <a:lstStyle/>
        <a:p>
          <a:endParaRPr lang="en-IN"/>
        </a:p>
      </dgm:t>
    </dgm:pt>
    <dgm:pt modelId="{1DD8FA48-E0BE-43BF-8EB5-87A3114C9D06}" type="sibTrans" cxnId="{D0C13DA2-9886-40B0-AE95-FDC89500DA9F}">
      <dgm:prSet/>
      <dgm:spPr/>
      <dgm:t>
        <a:bodyPr/>
        <a:lstStyle/>
        <a:p>
          <a:endParaRPr lang="en-IN"/>
        </a:p>
      </dgm:t>
    </dgm:pt>
    <dgm:pt modelId="{54B22B21-B422-443E-998E-3934C1BADFC4}" type="pres">
      <dgm:prSet presAssocID="{14E4D429-F266-4387-B152-555A90DADDA8}" presName="Name0" presStyleCnt="0">
        <dgm:presLayoutVars>
          <dgm:chPref val="1"/>
          <dgm:dir/>
          <dgm:animOne val="branch"/>
          <dgm:animLvl val="lvl"/>
          <dgm:resizeHandles val="exact"/>
        </dgm:presLayoutVars>
      </dgm:prSet>
      <dgm:spPr/>
    </dgm:pt>
    <dgm:pt modelId="{4E7B6521-7557-4469-A883-CDA365FA2672}" type="pres">
      <dgm:prSet presAssocID="{9129DAA8-A206-45AC-BD73-C143B24300F2}" presName="root1" presStyleCnt="0"/>
      <dgm:spPr/>
    </dgm:pt>
    <dgm:pt modelId="{6DA44BAE-90F8-4E29-896E-E9D392CB5521}" type="pres">
      <dgm:prSet presAssocID="{9129DAA8-A206-45AC-BD73-C143B24300F2}" presName="LevelOneTextNode" presStyleLbl="node0" presStyleIdx="0" presStyleCnt="1" custScaleX="137330" custLinFactX="-232976" custLinFactNeighborX="-300000">
        <dgm:presLayoutVars>
          <dgm:chPref val="3"/>
        </dgm:presLayoutVars>
      </dgm:prSet>
      <dgm:spPr/>
    </dgm:pt>
    <dgm:pt modelId="{90E86312-4989-4747-9CA9-450F7A34374D}" type="pres">
      <dgm:prSet presAssocID="{9129DAA8-A206-45AC-BD73-C143B24300F2}" presName="level2hierChild" presStyleCnt="0"/>
      <dgm:spPr/>
    </dgm:pt>
    <dgm:pt modelId="{25B211FC-A85A-4903-8350-081B838EC89B}" type="pres">
      <dgm:prSet presAssocID="{20F40E91-B307-49F8-A36E-438A0663A9A4}" presName="conn2-1" presStyleLbl="parChTrans1D2" presStyleIdx="0" presStyleCnt="3"/>
      <dgm:spPr/>
    </dgm:pt>
    <dgm:pt modelId="{ACCAE304-FBA0-484D-9AF1-B01D20608F33}" type="pres">
      <dgm:prSet presAssocID="{20F40E91-B307-49F8-A36E-438A0663A9A4}" presName="connTx" presStyleLbl="parChTrans1D2" presStyleIdx="0" presStyleCnt="3"/>
      <dgm:spPr/>
    </dgm:pt>
    <dgm:pt modelId="{6ECE81BE-6942-4CE2-9779-6E76CDFF0DDE}" type="pres">
      <dgm:prSet presAssocID="{F6E33A08-A567-4527-ACB5-C5C9AB08F163}" presName="root2" presStyleCnt="0"/>
      <dgm:spPr/>
    </dgm:pt>
    <dgm:pt modelId="{884B3E5F-67A1-4D25-8C1A-FD9C704A2089}" type="pres">
      <dgm:prSet presAssocID="{F6E33A08-A567-4527-ACB5-C5C9AB08F163}" presName="LevelTwoTextNode" presStyleLbl="node2" presStyleIdx="0" presStyleCnt="3" custLinFactX="-28004" custLinFactNeighborX="-100000" custLinFactNeighborY="-31544">
        <dgm:presLayoutVars>
          <dgm:chPref val="3"/>
        </dgm:presLayoutVars>
      </dgm:prSet>
      <dgm:spPr/>
    </dgm:pt>
    <dgm:pt modelId="{307F4665-0740-424A-8006-0D9398445918}" type="pres">
      <dgm:prSet presAssocID="{F6E33A08-A567-4527-ACB5-C5C9AB08F163}" presName="level3hierChild" presStyleCnt="0"/>
      <dgm:spPr/>
    </dgm:pt>
    <dgm:pt modelId="{D5178410-1EFF-4BB9-9692-B3A2C90103FF}" type="pres">
      <dgm:prSet presAssocID="{78A474E5-9FB4-479F-8C43-3EC555FD1133}" presName="conn2-1" presStyleLbl="parChTrans1D2" presStyleIdx="1" presStyleCnt="3"/>
      <dgm:spPr/>
    </dgm:pt>
    <dgm:pt modelId="{4F4F6A49-DB1E-4A28-92FA-F163CE59017A}" type="pres">
      <dgm:prSet presAssocID="{78A474E5-9FB4-479F-8C43-3EC555FD1133}" presName="connTx" presStyleLbl="parChTrans1D2" presStyleIdx="1" presStyleCnt="3"/>
      <dgm:spPr/>
    </dgm:pt>
    <dgm:pt modelId="{AB807B9B-E6F6-411A-A317-AB33AC86387D}" type="pres">
      <dgm:prSet presAssocID="{981B9DAE-B985-4DCB-B71B-58D9A9DED6AE}" presName="root2" presStyleCnt="0"/>
      <dgm:spPr/>
    </dgm:pt>
    <dgm:pt modelId="{9C7DB01B-B546-4F0B-B723-B3D00A16464A}" type="pres">
      <dgm:prSet presAssocID="{981B9DAE-B985-4DCB-B71B-58D9A9DED6AE}" presName="LevelTwoTextNode" presStyleLbl="node2" presStyleIdx="1" presStyleCnt="3" custLinFactX="-22790" custLinFactNeighborX="-100000" custLinFactNeighborY="823">
        <dgm:presLayoutVars>
          <dgm:chPref val="3"/>
        </dgm:presLayoutVars>
      </dgm:prSet>
      <dgm:spPr/>
    </dgm:pt>
    <dgm:pt modelId="{AAA11E16-0F46-43E1-8CA0-15E14A2D5716}" type="pres">
      <dgm:prSet presAssocID="{981B9DAE-B985-4DCB-B71B-58D9A9DED6AE}" presName="level3hierChild" presStyleCnt="0"/>
      <dgm:spPr/>
    </dgm:pt>
    <dgm:pt modelId="{76047BFF-DD0D-461A-B3B3-C4107462BB29}" type="pres">
      <dgm:prSet presAssocID="{8C0F91B4-7B31-4EDF-8B9E-C8D0BA226717}" presName="conn2-1" presStyleLbl="parChTrans1D2" presStyleIdx="2" presStyleCnt="3"/>
      <dgm:spPr/>
    </dgm:pt>
    <dgm:pt modelId="{1312FF20-93FB-4423-864A-0F23778D7473}" type="pres">
      <dgm:prSet presAssocID="{8C0F91B4-7B31-4EDF-8B9E-C8D0BA226717}" presName="connTx" presStyleLbl="parChTrans1D2" presStyleIdx="2" presStyleCnt="3"/>
      <dgm:spPr/>
    </dgm:pt>
    <dgm:pt modelId="{4AD22026-1EFB-4A55-AC8A-47A316826400}" type="pres">
      <dgm:prSet presAssocID="{61E29D65-DBAD-420D-A17D-6820132F8655}" presName="root2" presStyleCnt="0"/>
      <dgm:spPr/>
    </dgm:pt>
    <dgm:pt modelId="{65128B92-6974-4B51-B92B-5CBA2DEEB265}" type="pres">
      <dgm:prSet presAssocID="{61E29D65-DBAD-420D-A17D-6820132F8655}" presName="LevelTwoTextNode" presStyleLbl="node2" presStyleIdx="2" presStyleCnt="3" custLinFactX="-29331" custLinFactNeighborX="-100000" custLinFactNeighborY="33719">
        <dgm:presLayoutVars>
          <dgm:chPref val="3"/>
        </dgm:presLayoutVars>
      </dgm:prSet>
      <dgm:spPr/>
    </dgm:pt>
    <dgm:pt modelId="{C18EA175-B84F-48B7-A899-43EB3E8CBE9C}" type="pres">
      <dgm:prSet presAssocID="{61E29D65-DBAD-420D-A17D-6820132F8655}" presName="level3hierChild" presStyleCnt="0"/>
      <dgm:spPr/>
    </dgm:pt>
  </dgm:ptLst>
  <dgm:cxnLst>
    <dgm:cxn modelId="{ED9E1B0C-7422-4E25-9EAE-B1FE122F37B5}" type="presOf" srcId="{20F40E91-B307-49F8-A36E-438A0663A9A4}" destId="{ACCAE304-FBA0-484D-9AF1-B01D20608F33}" srcOrd="1" destOrd="0" presId="urn:microsoft.com/office/officeart/2008/layout/HorizontalMultiLevelHierarchy"/>
    <dgm:cxn modelId="{4C8B5C12-1B32-44C6-925F-D4A7259DE6EC}" type="presOf" srcId="{8C0F91B4-7B31-4EDF-8B9E-C8D0BA226717}" destId="{1312FF20-93FB-4423-864A-0F23778D7473}" srcOrd="1" destOrd="0" presId="urn:microsoft.com/office/officeart/2008/layout/HorizontalMultiLevelHierarchy"/>
    <dgm:cxn modelId="{5F80921A-9CDB-4B15-A863-9A2FB442CEAF}" srcId="{14E4D429-F266-4387-B152-555A90DADDA8}" destId="{9129DAA8-A206-45AC-BD73-C143B24300F2}" srcOrd="0" destOrd="0" parTransId="{263FF5A3-954B-465D-8475-79EAE6146625}" sibTransId="{100C04BA-43A1-47BD-B97D-AB80B652AFBA}"/>
    <dgm:cxn modelId="{CC42BC2B-9ED7-457F-ABD7-1299AAF6A35F}" type="presOf" srcId="{F6E33A08-A567-4527-ACB5-C5C9AB08F163}" destId="{884B3E5F-67A1-4D25-8C1A-FD9C704A2089}" srcOrd="0" destOrd="0" presId="urn:microsoft.com/office/officeart/2008/layout/HorizontalMultiLevelHierarchy"/>
    <dgm:cxn modelId="{AF492443-C3F3-432C-BC6B-8BFC504E3746}" type="presOf" srcId="{14E4D429-F266-4387-B152-555A90DADDA8}" destId="{54B22B21-B422-443E-998E-3934C1BADFC4}" srcOrd="0" destOrd="0" presId="urn:microsoft.com/office/officeart/2008/layout/HorizontalMultiLevelHierarchy"/>
    <dgm:cxn modelId="{AA505647-D879-4D05-85A8-205D47DB7E55}" type="presOf" srcId="{9129DAA8-A206-45AC-BD73-C143B24300F2}" destId="{6DA44BAE-90F8-4E29-896E-E9D392CB5521}" srcOrd="0" destOrd="0" presId="urn:microsoft.com/office/officeart/2008/layout/HorizontalMultiLevelHierarchy"/>
    <dgm:cxn modelId="{3977C789-3C63-49F9-845C-F221FC862D2B}" type="presOf" srcId="{8C0F91B4-7B31-4EDF-8B9E-C8D0BA226717}" destId="{76047BFF-DD0D-461A-B3B3-C4107462BB29}" srcOrd="0" destOrd="0" presId="urn:microsoft.com/office/officeart/2008/layout/HorizontalMultiLevelHierarchy"/>
    <dgm:cxn modelId="{20762BA2-4221-4ACF-BAC5-3CFFDE798B7B}" type="presOf" srcId="{78A474E5-9FB4-479F-8C43-3EC555FD1133}" destId="{4F4F6A49-DB1E-4A28-92FA-F163CE59017A}" srcOrd="1" destOrd="0" presId="urn:microsoft.com/office/officeart/2008/layout/HorizontalMultiLevelHierarchy"/>
    <dgm:cxn modelId="{D0C13DA2-9886-40B0-AE95-FDC89500DA9F}" srcId="{9129DAA8-A206-45AC-BD73-C143B24300F2}" destId="{61E29D65-DBAD-420D-A17D-6820132F8655}" srcOrd="2" destOrd="0" parTransId="{8C0F91B4-7B31-4EDF-8B9E-C8D0BA226717}" sibTransId="{1DD8FA48-E0BE-43BF-8EB5-87A3114C9D06}"/>
    <dgm:cxn modelId="{FAB607BD-7C17-48D2-90E2-EC135A7E0963}" type="presOf" srcId="{981B9DAE-B985-4DCB-B71B-58D9A9DED6AE}" destId="{9C7DB01B-B546-4F0B-B723-B3D00A16464A}" srcOrd="0" destOrd="0" presId="urn:microsoft.com/office/officeart/2008/layout/HorizontalMultiLevelHierarchy"/>
    <dgm:cxn modelId="{A22325C7-2DD2-476E-BAE9-F753ED07BB73}" type="presOf" srcId="{20F40E91-B307-49F8-A36E-438A0663A9A4}" destId="{25B211FC-A85A-4903-8350-081B838EC89B}" srcOrd="0" destOrd="0" presId="urn:microsoft.com/office/officeart/2008/layout/HorizontalMultiLevelHierarchy"/>
    <dgm:cxn modelId="{93458DC7-C423-4C39-A088-25C67E5E9F32}" type="presOf" srcId="{61E29D65-DBAD-420D-A17D-6820132F8655}" destId="{65128B92-6974-4B51-B92B-5CBA2DEEB265}" srcOrd="0" destOrd="0" presId="urn:microsoft.com/office/officeart/2008/layout/HorizontalMultiLevelHierarchy"/>
    <dgm:cxn modelId="{DBFF9BD3-6A1F-4C03-B4AB-CEB3FCDB1B2D}" srcId="{9129DAA8-A206-45AC-BD73-C143B24300F2}" destId="{F6E33A08-A567-4527-ACB5-C5C9AB08F163}" srcOrd="0" destOrd="0" parTransId="{20F40E91-B307-49F8-A36E-438A0663A9A4}" sibTransId="{4E7A8CAB-14A4-49AD-9B2E-307814BFF8EC}"/>
    <dgm:cxn modelId="{F0611BDE-D072-46B3-B993-FA76AE3C0226}" type="presOf" srcId="{78A474E5-9FB4-479F-8C43-3EC555FD1133}" destId="{D5178410-1EFF-4BB9-9692-B3A2C90103FF}" srcOrd="0" destOrd="0" presId="urn:microsoft.com/office/officeart/2008/layout/HorizontalMultiLevelHierarchy"/>
    <dgm:cxn modelId="{0E6CB5E3-149A-4DF4-B884-F7C305946598}" srcId="{9129DAA8-A206-45AC-BD73-C143B24300F2}" destId="{981B9DAE-B985-4DCB-B71B-58D9A9DED6AE}" srcOrd="1" destOrd="0" parTransId="{78A474E5-9FB4-479F-8C43-3EC555FD1133}" sibTransId="{0937FFC0-6707-4E40-9E27-964369C0B3C0}"/>
    <dgm:cxn modelId="{113834C0-390F-4C36-8D48-362C0C07B7C3}" type="presParOf" srcId="{54B22B21-B422-443E-998E-3934C1BADFC4}" destId="{4E7B6521-7557-4469-A883-CDA365FA2672}" srcOrd="0" destOrd="0" presId="urn:microsoft.com/office/officeart/2008/layout/HorizontalMultiLevelHierarchy"/>
    <dgm:cxn modelId="{42D366A6-8A08-468E-A790-F24BF8D1B4CC}" type="presParOf" srcId="{4E7B6521-7557-4469-A883-CDA365FA2672}" destId="{6DA44BAE-90F8-4E29-896E-E9D392CB5521}" srcOrd="0" destOrd="0" presId="urn:microsoft.com/office/officeart/2008/layout/HorizontalMultiLevelHierarchy"/>
    <dgm:cxn modelId="{6D266C1B-9792-4D6F-99A4-8638F60B6A13}" type="presParOf" srcId="{4E7B6521-7557-4469-A883-CDA365FA2672}" destId="{90E86312-4989-4747-9CA9-450F7A34374D}" srcOrd="1" destOrd="0" presId="urn:microsoft.com/office/officeart/2008/layout/HorizontalMultiLevelHierarchy"/>
    <dgm:cxn modelId="{DC290299-EED6-476F-8CB8-ACC707FE58DB}" type="presParOf" srcId="{90E86312-4989-4747-9CA9-450F7A34374D}" destId="{25B211FC-A85A-4903-8350-081B838EC89B}" srcOrd="0" destOrd="0" presId="urn:microsoft.com/office/officeart/2008/layout/HorizontalMultiLevelHierarchy"/>
    <dgm:cxn modelId="{69363503-75F9-4623-96B2-BC329B2DDFEE}" type="presParOf" srcId="{25B211FC-A85A-4903-8350-081B838EC89B}" destId="{ACCAE304-FBA0-484D-9AF1-B01D20608F33}" srcOrd="0" destOrd="0" presId="urn:microsoft.com/office/officeart/2008/layout/HorizontalMultiLevelHierarchy"/>
    <dgm:cxn modelId="{BC114AC0-AAC3-4861-9E22-309035CB13A8}" type="presParOf" srcId="{90E86312-4989-4747-9CA9-450F7A34374D}" destId="{6ECE81BE-6942-4CE2-9779-6E76CDFF0DDE}" srcOrd="1" destOrd="0" presId="urn:microsoft.com/office/officeart/2008/layout/HorizontalMultiLevelHierarchy"/>
    <dgm:cxn modelId="{684FC48F-A3CF-4B92-A404-9E06603276A1}" type="presParOf" srcId="{6ECE81BE-6942-4CE2-9779-6E76CDFF0DDE}" destId="{884B3E5F-67A1-4D25-8C1A-FD9C704A2089}" srcOrd="0" destOrd="0" presId="urn:microsoft.com/office/officeart/2008/layout/HorizontalMultiLevelHierarchy"/>
    <dgm:cxn modelId="{EED1501E-8819-4E8A-A59E-E0A9BC37721A}" type="presParOf" srcId="{6ECE81BE-6942-4CE2-9779-6E76CDFF0DDE}" destId="{307F4665-0740-424A-8006-0D9398445918}" srcOrd="1" destOrd="0" presId="urn:microsoft.com/office/officeart/2008/layout/HorizontalMultiLevelHierarchy"/>
    <dgm:cxn modelId="{D060BBE5-7FA4-40FB-B835-E9413D5BCC2A}" type="presParOf" srcId="{90E86312-4989-4747-9CA9-450F7A34374D}" destId="{D5178410-1EFF-4BB9-9692-B3A2C90103FF}" srcOrd="2" destOrd="0" presId="urn:microsoft.com/office/officeart/2008/layout/HorizontalMultiLevelHierarchy"/>
    <dgm:cxn modelId="{60AB339E-1B50-4F4C-838A-F0763EA1966D}" type="presParOf" srcId="{D5178410-1EFF-4BB9-9692-B3A2C90103FF}" destId="{4F4F6A49-DB1E-4A28-92FA-F163CE59017A}" srcOrd="0" destOrd="0" presId="urn:microsoft.com/office/officeart/2008/layout/HorizontalMultiLevelHierarchy"/>
    <dgm:cxn modelId="{DEB30BED-E280-4AB2-B2DF-CE897FD860DF}" type="presParOf" srcId="{90E86312-4989-4747-9CA9-450F7A34374D}" destId="{AB807B9B-E6F6-411A-A317-AB33AC86387D}" srcOrd="3" destOrd="0" presId="urn:microsoft.com/office/officeart/2008/layout/HorizontalMultiLevelHierarchy"/>
    <dgm:cxn modelId="{083E7262-FEC4-4156-A32C-FC6830A99567}" type="presParOf" srcId="{AB807B9B-E6F6-411A-A317-AB33AC86387D}" destId="{9C7DB01B-B546-4F0B-B723-B3D00A16464A}" srcOrd="0" destOrd="0" presId="urn:microsoft.com/office/officeart/2008/layout/HorizontalMultiLevelHierarchy"/>
    <dgm:cxn modelId="{70A6B7D7-BA78-4F71-9EDA-AA905CA79BA1}" type="presParOf" srcId="{AB807B9B-E6F6-411A-A317-AB33AC86387D}" destId="{AAA11E16-0F46-43E1-8CA0-15E14A2D5716}" srcOrd="1" destOrd="0" presId="urn:microsoft.com/office/officeart/2008/layout/HorizontalMultiLevelHierarchy"/>
    <dgm:cxn modelId="{F265CCE7-AD07-4FD4-83C1-83F437A9B630}" type="presParOf" srcId="{90E86312-4989-4747-9CA9-450F7A34374D}" destId="{76047BFF-DD0D-461A-B3B3-C4107462BB29}" srcOrd="4" destOrd="0" presId="urn:microsoft.com/office/officeart/2008/layout/HorizontalMultiLevelHierarchy"/>
    <dgm:cxn modelId="{F7FAE87F-0A53-4D8D-8789-90FE0A2B31EE}" type="presParOf" srcId="{76047BFF-DD0D-461A-B3B3-C4107462BB29}" destId="{1312FF20-93FB-4423-864A-0F23778D7473}" srcOrd="0" destOrd="0" presId="urn:microsoft.com/office/officeart/2008/layout/HorizontalMultiLevelHierarchy"/>
    <dgm:cxn modelId="{B701A264-E433-4974-8EAD-6B281CA0C081}" type="presParOf" srcId="{90E86312-4989-4747-9CA9-450F7A34374D}" destId="{4AD22026-1EFB-4A55-AC8A-47A316826400}" srcOrd="5" destOrd="0" presId="urn:microsoft.com/office/officeart/2008/layout/HorizontalMultiLevelHierarchy"/>
    <dgm:cxn modelId="{6D256E7D-05C8-462E-9CB2-E94A9A392272}" type="presParOf" srcId="{4AD22026-1EFB-4A55-AC8A-47A316826400}" destId="{65128B92-6974-4B51-B92B-5CBA2DEEB265}" srcOrd="0" destOrd="0" presId="urn:microsoft.com/office/officeart/2008/layout/HorizontalMultiLevelHierarchy"/>
    <dgm:cxn modelId="{554DDE2E-1501-4222-8D35-C3A6FA4AE248}" type="presParOf" srcId="{4AD22026-1EFB-4A55-AC8A-47A316826400}" destId="{C18EA175-B84F-48B7-A899-43EB3E8CBE9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7D8769-62B4-4E4D-8490-F75A0315E0CC}" type="doc">
      <dgm:prSet loTypeId="urn:microsoft.com/office/officeart/2005/8/layout/radial2" loCatId="relationship" qsTypeId="urn:microsoft.com/office/officeart/2005/8/quickstyle/3d3" qsCatId="3D" csTypeId="urn:microsoft.com/office/officeart/2005/8/colors/accent1_2" csCatId="accent1" phldr="1"/>
      <dgm:spPr/>
      <dgm:t>
        <a:bodyPr/>
        <a:lstStyle/>
        <a:p>
          <a:endParaRPr lang="en-IN"/>
        </a:p>
      </dgm:t>
    </dgm:pt>
    <dgm:pt modelId="{34F9BEE9-69F9-4B2E-8871-40AE6CD93AE9}">
      <dgm:prSet phldrT="[Text]"/>
      <dgm:spPr/>
      <dgm:t>
        <a:bodyPr/>
        <a:lstStyle/>
        <a:p>
          <a:r>
            <a:rPr lang="en-IN" dirty="0"/>
            <a:t>Random Forest</a:t>
          </a:r>
        </a:p>
      </dgm:t>
    </dgm:pt>
    <dgm:pt modelId="{90398312-3569-4943-A5DC-975CDCB9880C}" type="parTrans" cxnId="{E4F67AEB-82F3-4813-9F81-3978032BDB24}">
      <dgm:prSet/>
      <dgm:spPr/>
      <dgm:t>
        <a:bodyPr/>
        <a:lstStyle/>
        <a:p>
          <a:endParaRPr lang="en-IN"/>
        </a:p>
      </dgm:t>
    </dgm:pt>
    <dgm:pt modelId="{B618A3E5-500D-4A58-A669-55CD2224D16F}" type="sibTrans" cxnId="{E4F67AEB-82F3-4813-9F81-3978032BDB24}">
      <dgm:prSet/>
      <dgm:spPr/>
      <dgm:t>
        <a:bodyPr/>
        <a:lstStyle/>
        <a:p>
          <a:endParaRPr lang="en-IN"/>
        </a:p>
      </dgm:t>
    </dgm:pt>
    <dgm:pt modelId="{5799F07C-922F-42CA-AC1F-AA569D5309AB}">
      <dgm:prSet phldrT="[Text]" custT="1"/>
      <dgm:spPr/>
      <dgm:t>
        <a:bodyPr/>
        <a:lstStyle/>
        <a:p>
          <a:r>
            <a:rPr lang="en-IN" sz="1500" dirty="0"/>
            <a:t>Different accuracy score for each imputed data frame(df1,df2,df3,df4,,df5)</a:t>
          </a:r>
        </a:p>
      </dgm:t>
    </dgm:pt>
    <dgm:pt modelId="{111548FF-2D00-450B-ADB6-208B47E7A061}" type="parTrans" cxnId="{32564938-8161-407E-A511-ADDAD6CA4862}">
      <dgm:prSet/>
      <dgm:spPr/>
      <dgm:t>
        <a:bodyPr/>
        <a:lstStyle/>
        <a:p>
          <a:endParaRPr lang="en-IN"/>
        </a:p>
      </dgm:t>
    </dgm:pt>
    <dgm:pt modelId="{8E75CD07-11A3-4E37-A7B5-F2C2666B9384}" type="sibTrans" cxnId="{32564938-8161-407E-A511-ADDAD6CA4862}">
      <dgm:prSet/>
      <dgm:spPr/>
      <dgm:t>
        <a:bodyPr/>
        <a:lstStyle/>
        <a:p>
          <a:endParaRPr lang="en-IN"/>
        </a:p>
      </dgm:t>
    </dgm:pt>
    <dgm:pt modelId="{81FA3881-295A-4D7B-8CDE-E1DA5050EB83}">
      <dgm:prSet phldrT="[Text]"/>
      <dgm:spPr/>
      <dgm:t>
        <a:bodyPr/>
        <a:lstStyle/>
        <a:p>
          <a:r>
            <a:rPr lang="en-IN" dirty="0"/>
            <a:t>Logistic Regression</a:t>
          </a:r>
        </a:p>
      </dgm:t>
    </dgm:pt>
    <dgm:pt modelId="{2D922327-FF54-450F-B761-F545CD8533F5}" type="parTrans" cxnId="{203EDC10-3E95-4D0C-A703-877348EF09DB}">
      <dgm:prSet/>
      <dgm:spPr/>
      <dgm:t>
        <a:bodyPr/>
        <a:lstStyle/>
        <a:p>
          <a:endParaRPr lang="en-IN"/>
        </a:p>
      </dgm:t>
    </dgm:pt>
    <dgm:pt modelId="{A146F9AC-422F-4AB8-84E8-D25D7F911A17}" type="sibTrans" cxnId="{203EDC10-3E95-4D0C-A703-877348EF09DB}">
      <dgm:prSet/>
      <dgm:spPr/>
      <dgm:t>
        <a:bodyPr/>
        <a:lstStyle/>
        <a:p>
          <a:endParaRPr lang="en-IN"/>
        </a:p>
      </dgm:t>
    </dgm:pt>
    <dgm:pt modelId="{CBA2AE64-888F-483F-A45A-E78691FC71A5}">
      <dgm:prSet phldrT="[Text]"/>
      <dgm:spPr/>
      <dgm:t>
        <a:bodyPr/>
        <a:lstStyle/>
        <a:p>
          <a:r>
            <a:rPr lang="en-IN" dirty="0"/>
            <a:t>KNN Classifier</a:t>
          </a:r>
        </a:p>
      </dgm:t>
    </dgm:pt>
    <dgm:pt modelId="{2A8FB767-2BCA-4F88-B556-4F034FD0E567}" type="parTrans" cxnId="{0CEFC548-9F39-47BA-9635-F2878C2A61F7}">
      <dgm:prSet/>
      <dgm:spPr/>
      <dgm:t>
        <a:bodyPr/>
        <a:lstStyle/>
        <a:p>
          <a:endParaRPr lang="en-IN"/>
        </a:p>
      </dgm:t>
    </dgm:pt>
    <dgm:pt modelId="{1695CE7E-15CD-4912-9931-1EDBBBEB9468}" type="sibTrans" cxnId="{0CEFC548-9F39-47BA-9635-F2878C2A61F7}">
      <dgm:prSet/>
      <dgm:spPr/>
      <dgm:t>
        <a:bodyPr/>
        <a:lstStyle/>
        <a:p>
          <a:endParaRPr lang="en-IN"/>
        </a:p>
      </dgm:t>
    </dgm:pt>
    <dgm:pt modelId="{75AB6502-FC38-40B0-949D-E6858E8FBE96}">
      <dgm:prSet phldrT="[Text]"/>
      <dgm:spPr/>
      <dgm:t>
        <a:bodyPr/>
        <a:lstStyle/>
        <a:p>
          <a:r>
            <a:rPr lang="en-IN" dirty="0"/>
            <a:t>May change according to condition.</a:t>
          </a:r>
        </a:p>
      </dgm:t>
    </dgm:pt>
    <dgm:pt modelId="{733DFFF9-0406-404F-B2C5-5A687FC245BB}" type="parTrans" cxnId="{F6A31E52-E48B-471C-9FF5-D4B73C3DA051}">
      <dgm:prSet/>
      <dgm:spPr/>
      <dgm:t>
        <a:bodyPr/>
        <a:lstStyle/>
        <a:p>
          <a:endParaRPr lang="en-IN"/>
        </a:p>
      </dgm:t>
    </dgm:pt>
    <dgm:pt modelId="{99E87DDC-BF0B-48A2-A851-EC7D78173271}" type="sibTrans" cxnId="{F6A31E52-E48B-471C-9FF5-D4B73C3DA051}">
      <dgm:prSet/>
      <dgm:spPr/>
      <dgm:t>
        <a:bodyPr/>
        <a:lstStyle/>
        <a:p>
          <a:endParaRPr lang="en-IN"/>
        </a:p>
      </dgm:t>
    </dgm:pt>
    <dgm:pt modelId="{E9DF9FD1-F80B-4849-8B7D-01A4EA48120C}">
      <dgm:prSet phldrT="[Text]"/>
      <dgm:spPr/>
      <dgm:t>
        <a:bodyPr/>
        <a:lstStyle/>
        <a:p>
          <a:endParaRPr lang="en-IN" dirty="0"/>
        </a:p>
      </dgm:t>
    </dgm:pt>
    <dgm:pt modelId="{8CEE965D-E97F-4BAA-95FE-9261C11A33C9}" type="parTrans" cxnId="{4020F53B-DC50-4D17-A27C-95129A242C2A}">
      <dgm:prSet/>
      <dgm:spPr/>
      <dgm:t>
        <a:bodyPr/>
        <a:lstStyle/>
        <a:p>
          <a:endParaRPr lang="en-IN"/>
        </a:p>
      </dgm:t>
    </dgm:pt>
    <dgm:pt modelId="{802DFF30-59EC-4931-9109-B9B0D1D26FF8}" type="sibTrans" cxnId="{4020F53B-DC50-4D17-A27C-95129A242C2A}">
      <dgm:prSet/>
      <dgm:spPr/>
      <dgm:t>
        <a:bodyPr/>
        <a:lstStyle/>
        <a:p>
          <a:endParaRPr lang="en-IN"/>
        </a:p>
      </dgm:t>
    </dgm:pt>
    <dgm:pt modelId="{F4227852-DA9D-497A-9DFA-6B9904B13785}" type="pres">
      <dgm:prSet presAssocID="{387D8769-62B4-4E4D-8490-F75A0315E0CC}" presName="composite" presStyleCnt="0">
        <dgm:presLayoutVars>
          <dgm:chMax val="5"/>
          <dgm:dir/>
          <dgm:animLvl val="ctr"/>
          <dgm:resizeHandles val="exact"/>
        </dgm:presLayoutVars>
      </dgm:prSet>
      <dgm:spPr/>
    </dgm:pt>
    <dgm:pt modelId="{FBE342D6-75F3-46DA-9A67-D8E74B3718C1}" type="pres">
      <dgm:prSet presAssocID="{387D8769-62B4-4E4D-8490-F75A0315E0CC}" presName="cycle" presStyleCnt="0"/>
      <dgm:spPr/>
    </dgm:pt>
    <dgm:pt modelId="{6EB22658-8EB4-4B71-9EE1-519B1D7781B3}" type="pres">
      <dgm:prSet presAssocID="{387D8769-62B4-4E4D-8490-F75A0315E0CC}" presName="centerShape" presStyleCnt="0"/>
      <dgm:spPr/>
    </dgm:pt>
    <dgm:pt modelId="{8F65E134-8EC5-4034-972F-51102CEA5C64}" type="pres">
      <dgm:prSet presAssocID="{387D8769-62B4-4E4D-8490-F75A0315E0CC}" presName="connSite" presStyleLbl="node1" presStyleIdx="0" presStyleCnt="4"/>
      <dgm:spPr/>
    </dgm:pt>
    <dgm:pt modelId="{650AE9E7-110D-4411-8D7A-B66649DE30E9}" type="pres">
      <dgm:prSet presAssocID="{387D8769-62B4-4E4D-8490-F75A0315E0CC}" presName="visible" presStyleLbl="node1" presStyleIdx="0" presStyleCnt="4" custLinFactNeighborY="-631"/>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pt>
    <dgm:pt modelId="{9098BFAD-C4FF-4D53-AB4A-323546DDF07B}" type="pres">
      <dgm:prSet presAssocID="{90398312-3569-4943-A5DC-975CDCB9880C}" presName="Name25" presStyleLbl="parChTrans1D1" presStyleIdx="0" presStyleCnt="3"/>
      <dgm:spPr/>
    </dgm:pt>
    <dgm:pt modelId="{89217AF7-5F6D-4E24-8977-12366E7CFCCB}" type="pres">
      <dgm:prSet presAssocID="{34F9BEE9-69F9-4B2E-8871-40AE6CD93AE9}" presName="node" presStyleCnt="0"/>
      <dgm:spPr/>
    </dgm:pt>
    <dgm:pt modelId="{84DF17CC-56FD-418F-93CA-334B312E2133}" type="pres">
      <dgm:prSet presAssocID="{34F9BEE9-69F9-4B2E-8871-40AE6CD93AE9}" presName="parentNode" presStyleLbl="node1" presStyleIdx="1" presStyleCnt="4" custScaleX="107397" custScaleY="104295" custLinFactNeighborX="59861" custLinFactNeighborY="-33">
        <dgm:presLayoutVars>
          <dgm:chMax val="1"/>
          <dgm:bulletEnabled val="1"/>
        </dgm:presLayoutVars>
      </dgm:prSet>
      <dgm:spPr/>
    </dgm:pt>
    <dgm:pt modelId="{0F6CC976-F64E-4975-84FD-A1AFA424FD3E}" type="pres">
      <dgm:prSet presAssocID="{34F9BEE9-69F9-4B2E-8871-40AE6CD93AE9}" presName="childNode" presStyleLbl="revTx" presStyleIdx="0" presStyleCnt="2">
        <dgm:presLayoutVars>
          <dgm:bulletEnabled val="1"/>
        </dgm:presLayoutVars>
      </dgm:prSet>
      <dgm:spPr/>
    </dgm:pt>
    <dgm:pt modelId="{63DED368-FA3C-41AA-B93C-D645911F132B}" type="pres">
      <dgm:prSet presAssocID="{2D922327-FF54-450F-B761-F545CD8533F5}" presName="Name25" presStyleLbl="parChTrans1D1" presStyleIdx="1" presStyleCnt="3"/>
      <dgm:spPr/>
    </dgm:pt>
    <dgm:pt modelId="{7B91481F-70EC-49E2-AC0E-EDD481610711}" type="pres">
      <dgm:prSet presAssocID="{81FA3881-295A-4D7B-8CDE-E1DA5050EB83}" presName="node" presStyleCnt="0"/>
      <dgm:spPr/>
    </dgm:pt>
    <dgm:pt modelId="{D7CF3B61-38DA-4F4E-A45B-DFDAC3411A34}" type="pres">
      <dgm:prSet presAssocID="{81FA3881-295A-4D7B-8CDE-E1DA5050EB83}" presName="parentNode" presStyleLbl="node1" presStyleIdx="2" presStyleCnt="4" custLinFactNeighborX="8408" custLinFactNeighborY="11561">
        <dgm:presLayoutVars>
          <dgm:chMax val="1"/>
          <dgm:bulletEnabled val="1"/>
        </dgm:presLayoutVars>
      </dgm:prSet>
      <dgm:spPr/>
    </dgm:pt>
    <dgm:pt modelId="{803E7091-31C1-45B3-9B92-9665FDA60412}" type="pres">
      <dgm:prSet presAssocID="{81FA3881-295A-4D7B-8CDE-E1DA5050EB83}" presName="childNode" presStyleLbl="revTx" presStyleIdx="0" presStyleCnt="2">
        <dgm:presLayoutVars>
          <dgm:bulletEnabled val="1"/>
        </dgm:presLayoutVars>
      </dgm:prSet>
      <dgm:spPr/>
    </dgm:pt>
    <dgm:pt modelId="{109DE573-149D-4D3A-B190-58EB649FB003}" type="pres">
      <dgm:prSet presAssocID="{2A8FB767-2BCA-4F88-B556-4F034FD0E567}" presName="Name25" presStyleLbl="parChTrans1D1" presStyleIdx="2" presStyleCnt="3"/>
      <dgm:spPr/>
    </dgm:pt>
    <dgm:pt modelId="{1295027A-9D4F-4A79-AC5F-47C593E68B06}" type="pres">
      <dgm:prSet presAssocID="{CBA2AE64-888F-483F-A45A-E78691FC71A5}" presName="node" presStyleCnt="0"/>
      <dgm:spPr/>
    </dgm:pt>
    <dgm:pt modelId="{84FA4EB8-C2AD-4145-95C3-C187654BDDE1}" type="pres">
      <dgm:prSet presAssocID="{CBA2AE64-888F-483F-A45A-E78691FC71A5}" presName="parentNode" presStyleLbl="node1" presStyleIdx="3" presStyleCnt="4" custLinFactNeighborX="-6925" custLinFactNeighborY="2631">
        <dgm:presLayoutVars>
          <dgm:chMax val="1"/>
          <dgm:bulletEnabled val="1"/>
        </dgm:presLayoutVars>
      </dgm:prSet>
      <dgm:spPr/>
    </dgm:pt>
    <dgm:pt modelId="{612064E9-1D1F-4FAF-96FE-7452095F6B91}" type="pres">
      <dgm:prSet presAssocID="{CBA2AE64-888F-483F-A45A-E78691FC71A5}" presName="childNode" presStyleLbl="revTx" presStyleIdx="1" presStyleCnt="2">
        <dgm:presLayoutVars>
          <dgm:bulletEnabled val="1"/>
        </dgm:presLayoutVars>
      </dgm:prSet>
      <dgm:spPr/>
    </dgm:pt>
  </dgm:ptLst>
  <dgm:cxnLst>
    <dgm:cxn modelId="{CBEE2606-DC63-4B9C-9491-87357348F0BF}" type="presOf" srcId="{2A8FB767-2BCA-4F88-B556-4F034FD0E567}" destId="{109DE573-149D-4D3A-B190-58EB649FB003}" srcOrd="0" destOrd="0" presId="urn:microsoft.com/office/officeart/2005/8/layout/radial2"/>
    <dgm:cxn modelId="{6F3A6C06-BF90-4794-8B8A-DD27A5B7BA2C}" type="presOf" srcId="{81FA3881-295A-4D7B-8CDE-E1DA5050EB83}" destId="{D7CF3B61-38DA-4F4E-A45B-DFDAC3411A34}" srcOrd="0" destOrd="0" presId="urn:microsoft.com/office/officeart/2005/8/layout/radial2"/>
    <dgm:cxn modelId="{203EDC10-3E95-4D0C-A703-877348EF09DB}" srcId="{387D8769-62B4-4E4D-8490-F75A0315E0CC}" destId="{81FA3881-295A-4D7B-8CDE-E1DA5050EB83}" srcOrd="1" destOrd="0" parTransId="{2D922327-FF54-450F-B761-F545CD8533F5}" sibTransId="{A146F9AC-422F-4AB8-84E8-D25D7F911A17}"/>
    <dgm:cxn modelId="{B2339026-A33A-4160-8B3F-AEB8EF4F9E9A}" type="presOf" srcId="{CBA2AE64-888F-483F-A45A-E78691FC71A5}" destId="{84FA4EB8-C2AD-4145-95C3-C187654BDDE1}" srcOrd="0" destOrd="0" presId="urn:microsoft.com/office/officeart/2005/8/layout/radial2"/>
    <dgm:cxn modelId="{32564938-8161-407E-A511-ADDAD6CA4862}" srcId="{34F9BEE9-69F9-4B2E-8871-40AE6CD93AE9}" destId="{5799F07C-922F-42CA-AC1F-AA569D5309AB}" srcOrd="0" destOrd="0" parTransId="{111548FF-2D00-450B-ADB6-208B47E7A061}" sibTransId="{8E75CD07-11A3-4E37-A7B5-F2C2666B9384}"/>
    <dgm:cxn modelId="{4020F53B-DC50-4D17-A27C-95129A242C2A}" srcId="{CBA2AE64-888F-483F-A45A-E78691FC71A5}" destId="{E9DF9FD1-F80B-4849-8B7D-01A4EA48120C}" srcOrd="1" destOrd="0" parTransId="{8CEE965D-E97F-4BAA-95FE-9261C11A33C9}" sibTransId="{802DFF30-59EC-4931-9109-B9B0D1D26FF8}"/>
    <dgm:cxn modelId="{0CEFC548-9F39-47BA-9635-F2878C2A61F7}" srcId="{387D8769-62B4-4E4D-8490-F75A0315E0CC}" destId="{CBA2AE64-888F-483F-A45A-E78691FC71A5}" srcOrd="2" destOrd="0" parTransId="{2A8FB767-2BCA-4F88-B556-4F034FD0E567}" sibTransId="{1695CE7E-15CD-4912-9931-1EDBBBEB9468}"/>
    <dgm:cxn modelId="{D69ADA4A-249F-4889-A107-E4DD8B023E02}" type="presOf" srcId="{90398312-3569-4943-A5DC-975CDCB9880C}" destId="{9098BFAD-C4FF-4D53-AB4A-323546DDF07B}" srcOrd="0" destOrd="0" presId="urn:microsoft.com/office/officeart/2005/8/layout/radial2"/>
    <dgm:cxn modelId="{F6A31E52-E48B-471C-9FF5-D4B73C3DA051}" srcId="{CBA2AE64-888F-483F-A45A-E78691FC71A5}" destId="{75AB6502-FC38-40B0-949D-E6858E8FBE96}" srcOrd="0" destOrd="0" parTransId="{733DFFF9-0406-404F-B2C5-5A687FC245BB}" sibTransId="{99E87DDC-BF0B-48A2-A851-EC7D78173271}"/>
    <dgm:cxn modelId="{57D16689-AD39-41DE-AF3B-33797E0C5561}" type="presOf" srcId="{2D922327-FF54-450F-B761-F545CD8533F5}" destId="{63DED368-FA3C-41AA-B93C-D645911F132B}" srcOrd="0" destOrd="0" presId="urn:microsoft.com/office/officeart/2005/8/layout/radial2"/>
    <dgm:cxn modelId="{9D1BD88E-A30E-428D-8C03-440BF4A1DBAA}" type="presOf" srcId="{34F9BEE9-69F9-4B2E-8871-40AE6CD93AE9}" destId="{84DF17CC-56FD-418F-93CA-334B312E2133}" srcOrd="0" destOrd="0" presId="urn:microsoft.com/office/officeart/2005/8/layout/radial2"/>
    <dgm:cxn modelId="{95CDE0C3-8C3E-455D-B63D-925E3ADCF637}" type="presOf" srcId="{387D8769-62B4-4E4D-8490-F75A0315E0CC}" destId="{F4227852-DA9D-497A-9DFA-6B9904B13785}" srcOrd="0" destOrd="0" presId="urn:microsoft.com/office/officeart/2005/8/layout/radial2"/>
    <dgm:cxn modelId="{4428BDCB-2E0A-4B81-8074-91498B44AB08}" type="presOf" srcId="{5799F07C-922F-42CA-AC1F-AA569D5309AB}" destId="{0F6CC976-F64E-4975-84FD-A1AFA424FD3E}" srcOrd="0" destOrd="0" presId="urn:microsoft.com/office/officeart/2005/8/layout/radial2"/>
    <dgm:cxn modelId="{5F81E3D6-B04E-4FBC-BEE4-F83560B21657}" type="presOf" srcId="{75AB6502-FC38-40B0-949D-E6858E8FBE96}" destId="{612064E9-1D1F-4FAF-96FE-7452095F6B91}" srcOrd="0" destOrd="0" presId="urn:microsoft.com/office/officeart/2005/8/layout/radial2"/>
    <dgm:cxn modelId="{E4F67AEB-82F3-4813-9F81-3978032BDB24}" srcId="{387D8769-62B4-4E4D-8490-F75A0315E0CC}" destId="{34F9BEE9-69F9-4B2E-8871-40AE6CD93AE9}" srcOrd="0" destOrd="0" parTransId="{90398312-3569-4943-A5DC-975CDCB9880C}" sibTransId="{B618A3E5-500D-4A58-A669-55CD2224D16F}"/>
    <dgm:cxn modelId="{9CA489FD-F689-45E2-9238-ECF55343962B}" type="presOf" srcId="{E9DF9FD1-F80B-4849-8B7D-01A4EA48120C}" destId="{612064E9-1D1F-4FAF-96FE-7452095F6B91}" srcOrd="0" destOrd="1" presId="urn:microsoft.com/office/officeart/2005/8/layout/radial2"/>
    <dgm:cxn modelId="{9B018FC1-FA00-4C69-A490-FBA38C0CAC70}" type="presParOf" srcId="{F4227852-DA9D-497A-9DFA-6B9904B13785}" destId="{FBE342D6-75F3-46DA-9A67-D8E74B3718C1}" srcOrd="0" destOrd="0" presId="urn:microsoft.com/office/officeart/2005/8/layout/radial2"/>
    <dgm:cxn modelId="{BFDBFCBD-7157-446E-B828-99304C9347D3}" type="presParOf" srcId="{FBE342D6-75F3-46DA-9A67-D8E74B3718C1}" destId="{6EB22658-8EB4-4B71-9EE1-519B1D7781B3}" srcOrd="0" destOrd="0" presId="urn:microsoft.com/office/officeart/2005/8/layout/radial2"/>
    <dgm:cxn modelId="{F084F090-D37B-4D29-B394-CB43D05FBD26}" type="presParOf" srcId="{6EB22658-8EB4-4B71-9EE1-519B1D7781B3}" destId="{8F65E134-8EC5-4034-972F-51102CEA5C64}" srcOrd="0" destOrd="0" presId="urn:microsoft.com/office/officeart/2005/8/layout/radial2"/>
    <dgm:cxn modelId="{E1C176E4-2D24-4736-B93C-8B69DCAC7F05}" type="presParOf" srcId="{6EB22658-8EB4-4B71-9EE1-519B1D7781B3}" destId="{650AE9E7-110D-4411-8D7A-B66649DE30E9}" srcOrd="1" destOrd="0" presId="urn:microsoft.com/office/officeart/2005/8/layout/radial2"/>
    <dgm:cxn modelId="{966D92F4-E905-49CB-9146-777ED6AE8B6D}" type="presParOf" srcId="{FBE342D6-75F3-46DA-9A67-D8E74B3718C1}" destId="{9098BFAD-C4FF-4D53-AB4A-323546DDF07B}" srcOrd="1" destOrd="0" presId="urn:microsoft.com/office/officeart/2005/8/layout/radial2"/>
    <dgm:cxn modelId="{E8FC17EA-870C-4421-8067-147D0A820B63}" type="presParOf" srcId="{FBE342D6-75F3-46DA-9A67-D8E74B3718C1}" destId="{89217AF7-5F6D-4E24-8977-12366E7CFCCB}" srcOrd="2" destOrd="0" presId="urn:microsoft.com/office/officeart/2005/8/layout/radial2"/>
    <dgm:cxn modelId="{C032F89F-8D5E-49E3-B266-2ECE19D1FC9C}" type="presParOf" srcId="{89217AF7-5F6D-4E24-8977-12366E7CFCCB}" destId="{84DF17CC-56FD-418F-93CA-334B312E2133}" srcOrd="0" destOrd="0" presId="urn:microsoft.com/office/officeart/2005/8/layout/radial2"/>
    <dgm:cxn modelId="{75D4308F-CF05-4017-A68E-8A0E5D3309F3}" type="presParOf" srcId="{89217AF7-5F6D-4E24-8977-12366E7CFCCB}" destId="{0F6CC976-F64E-4975-84FD-A1AFA424FD3E}" srcOrd="1" destOrd="0" presId="urn:microsoft.com/office/officeart/2005/8/layout/radial2"/>
    <dgm:cxn modelId="{8872360A-D182-46A6-A11C-7827410CB239}" type="presParOf" srcId="{FBE342D6-75F3-46DA-9A67-D8E74B3718C1}" destId="{63DED368-FA3C-41AA-B93C-D645911F132B}" srcOrd="3" destOrd="0" presId="urn:microsoft.com/office/officeart/2005/8/layout/radial2"/>
    <dgm:cxn modelId="{4BB0B6EB-B0C5-4146-88F7-FC56C5124499}" type="presParOf" srcId="{FBE342D6-75F3-46DA-9A67-D8E74B3718C1}" destId="{7B91481F-70EC-49E2-AC0E-EDD481610711}" srcOrd="4" destOrd="0" presId="urn:microsoft.com/office/officeart/2005/8/layout/radial2"/>
    <dgm:cxn modelId="{2F11646A-F098-4488-81A6-043F8A92E766}" type="presParOf" srcId="{7B91481F-70EC-49E2-AC0E-EDD481610711}" destId="{D7CF3B61-38DA-4F4E-A45B-DFDAC3411A34}" srcOrd="0" destOrd="0" presId="urn:microsoft.com/office/officeart/2005/8/layout/radial2"/>
    <dgm:cxn modelId="{0939CEE4-2FFB-41AC-AB41-7676788E026C}" type="presParOf" srcId="{7B91481F-70EC-49E2-AC0E-EDD481610711}" destId="{803E7091-31C1-45B3-9B92-9665FDA60412}" srcOrd="1" destOrd="0" presId="urn:microsoft.com/office/officeart/2005/8/layout/radial2"/>
    <dgm:cxn modelId="{CAC4A3B4-E47E-4DF7-9388-6AFB4E8E81A1}" type="presParOf" srcId="{FBE342D6-75F3-46DA-9A67-D8E74B3718C1}" destId="{109DE573-149D-4D3A-B190-58EB649FB003}" srcOrd="5" destOrd="0" presId="urn:microsoft.com/office/officeart/2005/8/layout/radial2"/>
    <dgm:cxn modelId="{081BDCCC-BB75-414E-941D-22EDF5D48F1C}" type="presParOf" srcId="{FBE342D6-75F3-46DA-9A67-D8E74B3718C1}" destId="{1295027A-9D4F-4A79-AC5F-47C593E68B06}" srcOrd="6" destOrd="0" presId="urn:microsoft.com/office/officeart/2005/8/layout/radial2"/>
    <dgm:cxn modelId="{7E365973-2F0D-417D-9AD9-6CEDB81B4FB8}" type="presParOf" srcId="{1295027A-9D4F-4A79-AC5F-47C593E68B06}" destId="{84FA4EB8-C2AD-4145-95C3-C187654BDDE1}" srcOrd="0" destOrd="0" presId="urn:microsoft.com/office/officeart/2005/8/layout/radial2"/>
    <dgm:cxn modelId="{30FDF007-A330-41CD-8981-BC7B568DDD7B}" type="presParOf" srcId="{1295027A-9D4F-4A79-AC5F-47C593E68B06}" destId="{612064E9-1D1F-4FAF-96FE-7452095F6B91}" srcOrd="1" destOrd="0" presId="urn:microsoft.com/office/officeart/2005/8/layout/radial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47BFF-DD0D-461A-B3B3-C4107462BB29}">
      <dsp:nvSpPr>
        <dsp:cNvPr id="0" name=""/>
        <dsp:cNvSpPr/>
      </dsp:nvSpPr>
      <dsp:spPr>
        <a:xfrm>
          <a:off x="1059164" y="2029618"/>
          <a:ext cx="363660" cy="1224128"/>
        </a:xfrm>
        <a:custGeom>
          <a:avLst/>
          <a:gdLst/>
          <a:ahLst/>
          <a:cxnLst/>
          <a:rect l="0" t="0" r="0" b="0"/>
          <a:pathLst>
            <a:path>
              <a:moveTo>
                <a:pt x="0" y="0"/>
              </a:moveTo>
              <a:lnTo>
                <a:pt x="181830" y="0"/>
              </a:lnTo>
              <a:lnTo>
                <a:pt x="181830" y="1224128"/>
              </a:lnTo>
              <a:lnTo>
                <a:pt x="363660" y="1224128"/>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209069" y="2609757"/>
        <a:ext cx="63850" cy="63850"/>
      </dsp:txXfrm>
    </dsp:sp>
    <dsp:sp modelId="{D5178410-1EFF-4BB9-9692-B3A2C90103FF}">
      <dsp:nvSpPr>
        <dsp:cNvPr id="0" name=""/>
        <dsp:cNvSpPr/>
      </dsp:nvSpPr>
      <dsp:spPr>
        <a:xfrm>
          <a:off x="1059164" y="1983898"/>
          <a:ext cx="529129" cy="91440"/>
        </a:xfrm>
        <a:custGeom>
          <a:avLst/>
          <a:gdLst/>
          <a:ahLst/>
          <a:cxnLst/>
          <a:rect l="0" t="0" r="0" b="0"/>
          <a:pathLst>
            <a:path>
              <a:moveTo>
                <a:pt x="0" y="45720"/>
              </a:moveTo>
              <a:lnTo>
                <a:pt x="264564" y="45720"/>
              </a:lnTo>
              <a:lnTo>
                <a:pt x="264564" y="52067"/>
              </a:lnTo>
              <a:lnTo>
                <a:pt x="529129" y="52067"/>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10500" y="2016389"/>
        <a:ext cx="26458" cy="26458"/>
      </dsp:txXfrm>
    </dsp:sp>
    <dsp:sp modelId="{25B211FC-A85A-4903-8350-081B838EC89B}">
      <dsp:nvSpPr>
        <dsp:cNvPr id="0" name=""/>
        <dsp:cNvSpPr/>
      </dsp:nvSpPr>
      <dsp:spPr>
        <a:xfrm>
          <a:off x="1059164" y="822265"/>
          <a:ext cx="397230" cy="1207353"/>
        </a:xfrm>
        <a:custGeom>
          <a:avLst/>
          <a:gdLst/>
          <a:ahLst/>
          <a:cxnLst/>
          <a:rect l="0" t="0" r="0" b="0"/>
          <a:pathLst>
            <a:path>
              <a:moveTo>
                <a:pt x="0" y="1207353"/>
              </a:moveTo>
              <a:lnTo>
                <a:pt x="198615" y="1207353"/>
              </a:lnTo>
              <a:lnTo>
                <a:pt x="198615" y="0"/>
              </a:lnTo>
              <a:lnTo>
                <a:pt x="397230" y="0"/>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226004" y="1394166"/>
        <a:ext cx="63551" cy="63551"/>
      </dsp:txXfrm>
    </dsp:sp>
    <dsp:sp modelId="{6DA44BAE-90F8-4E29-896E-E9D392CB5521}">
      <dsp:nvSpPr>
        <dsp:cNvPr id="0" name=""/>
        <dsp:cNvSpPr/>
      </dsp:nvSpPr>
      <dsp:spPr>
        <a:xfrm rot="16200000">
          <a:off x="-1500036" y="1500036"/>
          <a:ext cx="4059237" cy="1059164"/>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Raw Data(csv format)</a:t>
          </a:r>
        </a:p>
        <a:p>
          <a:pPr marL="0" lvl="0" indent="0" algn="ctr" defTabSz="844550">
            <a:lnSpc>
              <a:spcPct val="90000"/>
            </a:lnSpc>
            <a:spcBef>
              <a:spcPct val="0"/>
            </a:spcBef>
            <a:spcAft>
              <a:spcPct val="35000"/>
            </a:spcAft>
            <a:buNone/>
          </a:pPr>
          <a:r>
            <a:rPr lang="en-IN" sz="1900" kern="1200" dirty="0"/>
            <a:t>With null values</a:t>
          </a:r>
        </a:p>
        <a:p>
          <a:pPr marL="0" lvl="0" indent="0" algn="ctr" defTabSz="844550">
            <a:lnSpc>
              <a:spcPct val="90000"/>
            </a:lnSpc>
            <a:spcBef>
              <a:spcPct val="0"/>
            </a:spcBef>
            <a:spcAft>
              <a:spcPct val="35000"/>
            </a:spcAft>
            <a:buNone/>
          </a:pPr>
          <a:r>
            <a:rPr lang="en-IN" sz="1900" kern="1200" dirty="0"/>
            <a:t>df1,df2,df3,df4,df5</a:t>
          </a:r>
        </a:p>
      </dsp:txBody>
      <dsp:txXfrm>
        <a:off x="-1500036" y="1500036"/>
        <a:ext cx="4059237" cy="1059164"/>
      </dsp:txXfrm>
    </dsp:sp>
    <dsp:sp modelId="{884B3E5F-67A1-4D25-8C1A-FD9C704A2089}">
      <dsp:nvSpPr>
        <dsp:cNvPr id="0" name=""/>
        <dsp:cNvSpPr/>
      </dsp:nvSpPr>
      <dsp:spPr>
        <a:xfrm>
          <a:off x="1456394" y="436637"/>
          <a:ext cx="2529716" cy="77125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KNN imputation</a:t>
          </a:r>
        </a:p>
      </dsp:txBody>
      <dsp:txXfrm>
        <a:off x="1456394" y="436637"/>
        <a:ext cx="2529716" cy="771255"/>
      </dsp:txXfrm>
    </dsp:sp>
    <dsp:sp modelId="{9C7DB01B-B546-4F0B-B723-B3D00A16464A}">
      <dsp:nvSpPr>
        <dsp:cNvPr id="0" name=""/>
        <dsp:cNvSpPr/>
      </dsp:nvSpPr>
      <dsp:spPr>
        <a:xfrm>
          <a:off x="1588294" y="1650338"/>
          <a:ext cx="2529716" cy="77125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Mean Imputation</a:t>
          </a:r>
        </a:p>
      </dsp:txBody>
      <dsp:txXfrm>
        <a:off x="1588294" y="1650338"/>
        <a:ext cx="2529716" cy="771255"/>
      </dsp:txXfrm>
    </dsp:sp>
    <dsp:sp modelId="{65128B92-6974-4B51-B92B-5CBA2DEEB265}">
      <dsp:nvSpPr>
        <dsp:cNvPr id="0" name=""/>
        <dsp:cNvSpPr/>
      </dsp:nvSpPr>
      <dsp:spPr>
        <a:xfrm>
          <a:off x="1422825" y="2868119"/>
          <a:ext cx="2529716" cy="77125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Any Other  imputation</a:t>
          </a:r>
        </a:p>
      </dsp:txBody>
      <dsp:txXfrm>
        <a:off x="1422825" y="2868119"/>
        <a:ext cx="2529716" cy="7712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DE573-149D-4D3A-B190-58EB649FB003}">
      <dsp:nvSpPr>
        <dsp:cNvPr id="0" name=""/>
        <dsp:cNvSpPr/>
      </dsp:nvSpPr>
      <dsp:spPr>
        <a:xfrm rot="2690256">
          <a:off x="1919588" y="4165623"/>
          <a:ext cx="659388" cy="65214"/>
        </a:xfrm>
        <a:custGeom>
          <a:avLst/>
          <a:gdLst/>
          <a:ahLst/>
          <a:cxnLst/>
          <a:rect l="0" t="0" r="0" b="0"/>
          <a:pathLst>
            <a:path>
              <a:moveTo>
                <a:pt x="0" y="32607"/>
              </a:moveTo>
              <a:lnTo>
                <a:pt x="659388" y="32607"/>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3DED368-FA3C-41AA-B93C-D645911F132B}">
      <dsp:nvSpPr>
        <dsp:cNvPr id="0" name=""/>
        <dsp:cNvSpPr/>
      </dsp:nvSpPr>
      <dsp:spPr>
        <a:xfrm rot="226732">
          <a:off x="2014458" y="3194292"/>
          <a:ext cx="952401" cy="65214"/>
        </a:xfrm>
        <a:custGeom>
          <a:avLst/>
          <a:gdLst/>
          <a:ahLst/>
          <a:cxnLst/>
          <a:rect l="0" t="0" r="0" b="0"/>
          <a:pathLst>
            <a:path>
              <a:moveTo>
                <a:pt x="0" y="32607"/>
              </a:moveTo>
              <a:lnTo>
                <a:pt x="952401" y="32607"/>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098BFAD-C4FF-4D53-AB4A-323546DDF07B}">
      <dsp:nvSpPr>
        <dsp:cNvPr id="0" name=""/>
        <dsp:cNvSpPr/>
      </dsp:nvSpPr>
      <dsp:spPr>
        <a:xfrm rot="19652579">
          <a:off x="1892144" y="2156589"/>
          <a:ext cx="1579323" cy="65214"/>
        </a:xfrm>
        <a:custGeom>
          <a:avLst/>
          <a:gdLst/>
          <a:ahLst/>
          <a:cxnLst/>
          <a:rect l="0" t="0" r="0" b="0"/>
          <a:pathLst>
            <a:path>
              <a:moveTo>
                <a:pt x="0" y="32607"/>
              </a:moveTo>
              <a:lnTo>
                <a:pt x="1579323" y="32607"/>
              </a:lnTo>
            </a:path>
          </a:pathLst>
        </a:cu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50AE9E7-110D-4411-8D7A-B66649DE30E9}">
      <dsp:nvSpPr>
        <dsp:cNvPr id="0" name=""/>
        <dsp:cNvSpPr/>
      </dsp:nvSpPr>
      <dsp:spPr>
        <a:xfrm>
          <a:off x="405" y="1940406"/>
          <a:ext cx="2370692" cy="2370692"/>
        </a:xfrm>
        <a:prstGeom prst="ellipse">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4DF17CC-56FD-418F-93CA-334B312E2133}">
      <dsp:nvSpPr>
        <dsp:cNvPr id="0" name=""/>
        <dsp:cNvSpPr/>
      </dsp:nvSpPr>
      <dsp:spPr>
        <a:xfrm>
          <a:off x="3231638" y="694172"/>
          <a:ext cx="1425299" cy="1384132"/>
        </a:xfrm>
        <a:prstGeom prst="ellipse">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Random Forest</a:t>
          </a:r>
        </a:p>
      </dsp:txBody>
      <dsp:txXfrm>
        <a:off x="3440368" y="896873"/>
        <a:ext cx="1007839" cy="978730"/>
      </dsp:txXfrm>
    </dsp:sp>
    <dsp:sp modelId="{0F6CC976-F64E-4975-84FD-A1AFA424FD3E}">
      <dsp:nvSpPr>
        <dsp:cNvPr id="0" name=""/>
        <dsp:cNvSpPr/>
      </dsp:nvSpPr>
      <dsp:spPr>
        <a:xfrm>
          <a:off x="4666941" y="694172"/>
          <a:ext cx="2137949" cy="138413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a:lnSpc>
              <a:spcPct val="90000"/>
            </a:lnSpc>
            <a:spcBef>
              <a:spcPct val="0"/>
            </a:spcBef>
            <a:spcAft>
              <a:spcPct val="15000"/>
            </a:spcAft>
            <a:buChar char="•"/>
          </a:pPr>
          <a:r>
            <a:rPr lang="en-IN" sz="1500" kern="1200" dirty="0"/>
            <a:t>Different accuracy score for each imputed data frame(df1,df2,df3,df4,,df5)</a:t>
          </a:r>
        </a:p>
      </dsp:txBody>
      <dsp:txXfrm>
        <a:off x="4666941" y="694172"/>
        <a:ext cx="2137949" cy="1384132"/>
      </dsp:txXfrm>
    </dsp:sp>
    <dsp:sp modelId="{D7CF3B61-38DA-4F4E-A45B-DFDAC3411A34}">
      <dsp:nvSpPr>
        <dsp:cNvPr id="0" name=""/>
        <dsp:cNvSpPr/>
      </dsp:nvSpPr>
      <dsp:spPr>
        <a:xfrm>
          <a:off x="2964278" y="2593949"/>
          <a:ext cx="1422415" cy="1422415"/>
        </a:xfrm>
        <a:prstGeom prst="ellipse">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Logistic Regression</a:t>
          </a:r>
        </a:p>
      </dsp:txBody>
      <dsp:txXfrm>
        <a:off x="3172586" y="2802257"/>
        <a:ext cx="1005799" cy="1005799"/>
      </dsp:txXfrm>
    </dsp:sp>
    <dsp:sp modelId="{84FA4EB8-C2AD-4145-95C3-C187654BDDE1}">
      <dsp:nvSpPr>
        <dsp:cNvPr id="0" name=""/>
        <dsp:cNvSpPr/>
      </dsp:nvSpPr>
      <dsp:spPr>
        <a:xfrm>
          <a:off x="2276187" y="4220962"/>
          <a:ext cx="1422415" cy="1422415"/>
        </a:xfrm>
        <a:prstGeom prst="ellipse">
          <a:avLst/>
        </a:prstGeom>
        <a:solidFill>
          <a:schemeClr val="accent1">
            <a:hueOff val="0"/>
            <a:satOff val="0"/>
            <a:lumOff val="0"/>
            <a:alphaOff val="0"/>
          </a:schemeClr>
        </a:solidFill>
        <a:ln>
          <a:noFill/>
        </a:ln>
        <a:effectLst>
          <a:outerShdw blurRad="63500" dist="25400" dir="5400000"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KNN Classifier</a:t>
          </a:r>
        </a:p>
      </dsp:txBody>
      <dsp:txXfrm>
        <a:off x="2484495" y="4429270"/>
        <a:ext cx="1005799" cy="1005799"/>
      </dsp:txXfrm>
    </dsp:sp>
    <dsp:sp modelId="{612064E9-1D1F-4FAF-96FE-7452095F6B91}">
      <dsp:nvSpPr>
        <dsp:cNvPr id="0" name=""/>
        <dsp:cNvSpPr/>
      </dsp:nvSpPr>
      <dsp:spPr>
        <a:xfrm>
          <a:off x="3840844" y="4220962"/>
          <a:ext cx="2133623" cy="142241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May change according to condition.</a:t>
          </a:r>
        </a:p>
        <a:p>
          <a:pPr marL="228600" lvl="1" indent="-228600" algn="l" defTabSz="1111250">
            <a:lnSpc>
              <a:spcPct val="90000"/>
            </a:lnSpc>
            <a:spcBef>
              <a:spcPct val="0"/>
            </a:spcBef>
            <a:spcAft>
              <a:spcPct val="15000"/>
            </a:spcAft>
            <a:buChar char="•"/>
          </a:pPr>
          <a:endParaRPr lang="en-IN" sz="2500" kern="1200" dirty="0"/>
        </a:p>
      </dsp:txBody>
      <dsp:txXfrm>
        <a:off x="3840844" y="4220962"/>
        <a:ext cx="2133623" cy="142241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6CE13E-B31C-4A0C-9325-274EB5DFD27E}"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93914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144408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59406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7803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238923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6CE13E-B31C-4A0C-9325-274EB5DFD27E}"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1857763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6CE13E-B31C-4A0C-9325-274EB5DFD27E}"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572976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CE13E-B31C-4A0C-9325-274EB5DFD27E}"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079056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CE13E-B31C-4A0C-9325-274EB5DFD27E}"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88277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CE13E-B31C-4A0C-9325-274EB5DFD27E}"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27031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CE13E-B31C-4A0C-9325-274EB5DFD27E}"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107517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259865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6CE13E-B31C-4A0C-9325-274EB5DFD27E}"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428465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6CE13E-B31C-4A0C-9325-274EB5DFD27E}"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81735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CE13E-B31C-4A0C-9325-274EB5DFD27E}"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54406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366997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6CE13E-B31C-4A0C-9325-274EB5DFD27E}"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47C265-53F4-4DD6-91D7-8160AA17ECE1}" type="slidenum">
              <a:rPr lang="en-IN" smtClean="0"/>
              <a:t>‹#›</a:t>
            </a:fld>
            <a:endParaRPr lang="en-IN"/>
          </a:p>
        </p:txBody>
      </p:sp>
    </p:spTree>
    <p:extLst>
      <p:ext uri="{BB962C8B-B14F-4D97-AF65-F5344CB8AC3E}">
        <p14:creationId xmlns:p14="http://schemas.microsoft.com/office/powerpoint/2010/main" val="13149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86CE13E-B31C-4A0C-9325-274EB5DFD27E}" type="datetimeFigureOut">
              <a:rPr lang="en-IN" smtClean="0"/>
              <a:t>11-09-2021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47C265-53F4-4DD6-91D7-8160AA17ECE1}" type="slidenum">
              <a:rPr lang="en-IN" smtClean="0"/>
              <a:t>‹#›</a:t>
            </a:fld>
            <a:endParaRPr lang="en-IN"/>
          </a:p>
        </p:txBody>
      </p:sp>
    </p:spTree>
    <p:extLst>
      <p:ext uri="{BB962C8B-B14F-4D97-AF65-F5344CB8AC3E}">
        <p14:creationId xmlns:p14="http://schemas.microsoft.com/office/powerpoint/2010/main" val="204005599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568C-AEC3-4E70-8E21-B48B7129DE1D}"/>
              </a:ext>
            </a:extLst>
          </p:cNvPr>
          <p:cNvSpPr>
            <a:spLocks noGrp="1"/>
          </p:cNvSpPr>
          <p:nvPr>
            <p:ph type="ctrTitle"/>
          </p:nvPr>
        </p:nvSpPr>
        <p:spPr>
          <a:xfrm>
            <a:off x="1621415" y="132469"/>
            <a:ext cx="9440034" cy="1828801"/>
          </a:xfrm>
        </p:spPr>
        <p:txBody>
          <a:bodyPr/>
          <a:lstStyle/>
          <a:p>
            <a:r>
              <a:rPr lang="en-IN" dirty="0">
                <a:solidFill>
                  <a:schemeClr val="tx2">
                    <a:lumMod val="90000"/>
                  </a:schemeClr>
                </a:solidFill>
                <a:effectLst>
                  <a:outerShdw blurRad="38100" dist="38100" dir="2700000" algn="tl">
                    <a:srgbClr val="000000">
                      <a:alpha val="43137"/>
                    </a:srgbClr>
                  </a:outerShdw>
                </a:effectLst>
              </a:rPr>
              <a:t>Corporate Bankruptcy prediction</a:t>
            </a:r>
          </a:p>
        </p:txBody>
      </p:sp>
      <p:sp>
        <p:nvSpPr>
          <p:cNvPr id="3" name="TextBox 2">
            <a:extLst>
              <a:ext uri="{FF2B5EF4-FFF2-40B4-BE49-F238E27FC236}">
                <a16:creationId xmlns:a16="http://schemas.microsoft.com/office/drawing/2014/main" id="{8211B2A6-AB0F-4922-AF3E-E49A4A29B8F3}"/>
              </a:ext>
            </a:extLst>
          </p:cNvPr>
          <p:cNvSpPr txBox="1"/>
          <p:nvPr/>
        </p:nvSpPr>
        <p:spPr>
          <a:xfrm>
            <a:off x="654341" y="2894201"/>
            <a:ext cx="6410136" cy="4093428"/>
          </a:xfrm>
          <a:prstGeom prst="rect">
            <a:avLst/>
          </a:prstGeom>
          <a:noFill/>
        </p:spPr>
        <p:txBody>
          <a:bodyPr wrap="square" rtlCol="0">
            <a:spAutoFit/>
          </a:bodyPr>
          <a:lstStyle/>
          <a:p>
            <a:r>
              <a:rPr lang="en-IN" sz="2400" dirty="0">
                <a:solidFill>
                  <a:srgbClr val="DADADA"/>
                </a:solidFill>
                <a:effectLst>
                  <a:outerShdw blurRad="38100" dist="38100" dir="2700000" algn="tl">
                    <a:srgbClr val="000000">
                      <a:alpha val="43137"/>
                    </a:srgbClr>
                  </a:outerShdw>
                </a:effectLst>
              </a:rPr>
              <a:t>Group Members</a:t>
            </a:r>
          </a:p>
          <a:p>
            <a:pPr marL="342900" indent="-342900">
              <a:buFont typeface="Courier New" panose="02070309020205020404" pitchFamily="49" charset="0"/>
              <a:buChar char="o"/>
            </a:pPr>
            <a:endParaRPr lang="en-IN" sz="2400" dirty="0">
              <a:solidFill>
                <a:srgbClr val="DADADA"/>
              </a:solidFill>
              <a:effectLst>
                <a:outerShdw blurRad="38100" dist="38100" dir="2700000" algn="tl">
                  <a:srgbClr val="000000">
                    <a:alpha val="43137"/>
                  </a:srgbClr>
                </a:outerShdw>
              </a:effectLst>
            </a:endParaRPr>
          </a:p>
          <a:p>
            <a:pPr marL="342900" indent="-342900">
              <a:buFont typeface="Courier New" panose="02070309020205020404" pitchFamily="49" charset="0"/>
              <a:buChar char="o"/>
            </a:pPr>
            <a:r>
              <a:rPr lang="en-IN" sz="2400" dirty="0">
                <a:solidFill>
                  <a:srgbClr val="DADADA"/>
                </a:solidFill>
                <a:effectLst>
                  <a:outerShdw blurRad="38100" dist="38100" dir="2700000" algn="tl">
                    <a:srgbClr val="000000">
                      <a:alpha val="43137"/>
                    </a:srgbClr>
                  </a:outerShdw>
                </a:effectLst>
              </a:rPr>
              <a:t>Akshay Ukarande.</a:t>
            </a:r>
          </a:p>
          <a:p>
            <a:pPr marL="342900" indent="-342900">
              <a:buFont typeface="Courier New" panose="02070309020205020404" pitchFamily="49" charset="0"/>
              <a:buChar char="o"/>
            </a:pPr>
            <a:r>
              <a:rPr lang="en-IN" sz="2400" dirty="0">
                <a:solidFill>
                  <a:srgbClr val="DADADA"/>
                </a:solidFill>
                <a:effectLst>
                  <a:outerShdw blurRad="38100" dist="38100" dir="2700000" algn="tl">
                    <a:srgbClr val="000000">
                      <a:alpha val="43137"/>
                    </a:srgbClr>
                  </a:outerShdw>
                </a:effectLst>
              </a:rPr>
              <a:t>Nandan Loya.</a:t>
            </a:r>
          </a:p>
          <a:p>
            <a:pPr marL="342900" indent="-342900">
              <a:buFont typeface="Courier New" panose="02070309020205020404" pitchFamily="49" charset="0"/>
              <a:buChar char="o"/>
            </a:pPr>
            <a:r>
              <a:rPr lang="en-IN" sz="2400" dirty="0">
                <a:solidFill>
                  <a:srgbClr val="DADADA"/>
                </a:solidFill>
                <a:effectLst>
                  <a:outerShdw blurRad="38100" dist="38100" dir="2700000" algn="tl">
                    <a:srgbClr val="000000">
                      <a:alpha val="43137"/>
                    </a:srgbClr>
                  </a:outerShdw>
                </a:effectLst>
              </a:rPr>
              <a:t>Jyoti Patil.</a:t>
            </a:r>
          </a:p>
          <a:p>
            <a:pPr marL="342900" indent="-342900">
              <a:buFont typeface="Courier New" panose="02070309020205020404" pitchFamily="49" charset="0"/>
              <a:buChar char="o"/>
            </a:pPr>
            <a:r>
              <a:rPr lang="en-IN" sz="2400" dirty="0">
                <a:solidFill>
                  <a:srgbClr val="DADADA"/>
                </a:solidFill>
                <a:effectLst>
                  <a:outerShdw blurRad="38100" dist="38100" dir="2700000" algn="tl">
                    <a:srgbClr val="000000">
                      <a:alpha val="43137"/>
                    </a:srgbClr>
                  </a:outerShdw>
                </a:effectLst>
              </a:rPr>
              <a:t>Vaishnavi Salunke.</a:t>
            </a:r>
          </a:p>
          <a:p>
            <a:pPr marL="342900" indent="-342900">
              <a:buFont typeface="Courier New" panose="02070309020205020404" pitchFamily="49" charset="0"/>
              <a:buChar char="o"/>
            </a:pPr>
            <a:r>
              <a:rPr lang="en-IN" sz="2400" dirty="0">
                <a:solidFill>
                  <a:srgbClr val="DADADA"/>
                </a:solidFill>
                <a:effectLst>
                  <a:outerShdw blurRad="38100" dist="38100" dir="2700000" algn="tl">
                    <a:srgbClr val="000000">
                      <a:alpha val="43137"/>
                    </a:srgbClr>
                  </a:outerShdw>
                </a:effectLst>
              </a:rPr>
              <a:t>Harsha Sapkale.</a:t>
            </a:r>
          </a:p>
          <a:p>
            <a:pPr marL="285750" indent="-285750">
              <a:buFont typeface="Wingdings" panose="05000000000000000000" pitchFamily="2" charset="2"/>
              <a:buChar char="§"/>
            </a:pPr>
            <a:endParaRPr lang="en-IN" sz="2400" dirty="0">
              <a:solidFill>
                <a:srgbClr val="DADADA"/>
              </a:solidFill>
              <a:effectLst>
                <a:outerShdw blurRad="38100" dist="38100" dir="2700000" algn="tl">
                  <a:srgbClr val="000000">
                    <a:alpha val="43137"/>
                  </a:srgbClr>
                </a:outerShdw>
              </a:effectLst>
            </a:endParaRPr>
          </a:p>
          <a:p>
            <a:pPr marL="285750" indent="-285750">
              <a:buFont typeface="Wingdings" panose="05000000000000000000" pitchFamily="2" charset="2"/>
              <a:buChar char="§"/>
            </a:pPr>
            <a:endParaRPr lang="en-IN" sz="2400" dirty="0">
              <a:solidFill>
                <a:srgbClr val="DADADA"/>
              </a:solidFill>
              <a:effectLst>
                <a:outerShdw blurRad="38100" dist="38100" dir="2700000" algn="tl">
                  <a:srgbClr val="000000">
                    <a:alpha val="43137"/>
                  </a:srgbClr>
                </a:outerShdw>
              </a:effectLst>
            </a:endParaRPr>
          </a:p>
          <a:p>
            <a:pPr marL="342900" indent="-342900">
              <a:buFont typeface="Wingdings" panose="05000000000000000000" pitchFamily="2" charset="2"/>
              <a:buChar char="§"/>
            </a:pPr>
            <a:r>
              <a:rPr lang="en-IN" sz="2400" dirty="0">
                <a:solidFill>
                  <a:srgbClr val="DADADA"/>
                </a:solidFill>
                <a:effectLst>
                  <a:outerShdw blurRad="38100" dist="38100" dir="2700000" algn="tl">
                    <a:srgbClr val="000000">
                      <a:alpha val="43137"/>
                    </a:srgbClr>
                  </a:outerShdw>
                </a:effectLst>
              </a:rPr>
              <a:t>Guided By –  Mr. Vikash Chandra.</a:t>
            </a:r>
          </a:p>
          <a:p>
            <a:endParaRPr lang="en-IN" sz="2000" dirty="0"/>
          </a:p>
        </p:txBody>
      </p:sp>
    </p:spTree>
    <p:extLst>
      <p:ext uri="{BB962C8B-B14F-4D97-AF65-F5344CB8AC3E}">
        <p14:creationId xmlns:p14="http://schemas.microsoft.com/office/powerpoint/2010/main" val="380175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D51D-277B-4789-8B93-398AC58DD77D}"/>
              </a:ext>
            </a:extLst>
          </p:cNvPr>
          <p:cNvSpPr>
            <a:spLocks noGrp="1"/>
          </p:cNvSpPr>
          <p:nvPr>
            <p:ph type="title"/>
          </p:nvPr>
        </p:nvSpPr>
        <p:spPr>
          <a:xfrm>
            <a:off x="1117982" y="2633709"/>
            <a:ext cx="10353762" cy="970450"/>
          </a:xfrm>
        </p:spPr>
        <p:txBody>
          <a:bodyPr/>
          <a:lstStyle/>
          <a:p>
            <a:r>
              <a:rPr lang="en-IN" dirty="0">
                <a:solidFill>
                  <a:schemeClr val="tx2">
                    <a:lumMod val="90000"/>
                  </a:schemeClr>
                </a:solidFill>
              </a:rPr>
              <a:t>Machine Learning</a:t>
            </a:r>
          </a:p>
        </p:txBody>
      </p:sp>
    </p:spTree>
    <p:extLst>
      <p:ext uri="{BB962C8B-B14F-4D97-AF65-F5344CB8AC3E}">
        <p14:creationId xmlns:p14="http://schemas.microsoft.com/office/powerpoint/2010/main" val="3153545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918" y="590939"/>
            <a:ext cx="10353762" cy="970450"/>
          </a:xfrm>
        </p:spPr>
        <p:txBody>
          <a:bodyPr/>
          <a:lstStyle/>
          <a:p>
            <a:pPr algn="l"/>
            <a:r>
              <a:rPr lang="en-US" dirty="0">
                <a:solidFill>
                  <a:schemeClr val="tx2">
                    <a:lumMod val="90000"/>
                  </a:schemeClr>
                </a:solidFill>
              </a:rPr>
              <a:t>Base Models</a:t>
            </a:r>
          </a:p>
        </p:txBody>
      </p:sp>
      <p:pic>
        <p:nvPicPr>
          <p:cNvPr id="4" name="Picture 3"/>
          <p:cNvPicPr>
            <a:picLocks noChangeAspect="1"/>
          </p:cNvPicPr>
          <p:nvPr/>
        </p:nvPicPr>
        <p:blipFill>
          <a:blip r:embed="rId2"/>
          <a:stretch>
            <a:fillRect/>
          </a:stretch>
        </p:blipFill>
        <p:spPr>
          <a:xfrm>
            <a:off x="6582508" y="1645952"/>
            <a:ext cx="4882718" cy="2283973"/>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3"/>
          <a:stretch>
            <a:fillRect/>
          </a:stretch>
        </p:blipFill>
        <p:spPr>
          <a:xfrm>
            <a:off x="6629161" y="4288426"/>
            <a:ext cx="4882718" cy="2295158"/>
          </a:xfrm>
          <a:prstGeom prst="rect">
            <a:avLst/>
          </a:prstGeom>
          <a:ln w="88900" cap="sq" cmpd="thickThin">
            <a:solidFill>
              <a:srgbClr val="000000"/>
            </a:solidFill>
            <a:prstDash val="solid"/>
            <a:miter lim="800000"/>
          </a:ln>
          <a:effectLst>
            <a:innerShdw blurRad="76200">
              <a:srgbClr val="000000"/>
            </a:innerShdw>
          </a:effectLst>
        </p:spPr>
      </p:pic>
      <p:sp>
        <p:nvSpPr>
          <p:cNvPr id="9" name="TextBox 8"/>
          <p:cNvSpPr txBox="1"/>
          <p:nvPr/>
        </p:nvSpPr>
        <p:spPr>
          <a:xfrm>
            <a:off x="421963" y="1930399"/>
            <a:ext cx="5596282" cy="4198522"/>
          </a:xfrm>
          <a:prstGeom prst="rect">
            <a:avLst/>
          </a:prstGeom>
          <a:noFill/>
        </p:spPr>
        <p:txBody>
          <a:bodyPr wrap="square" rtlCol="0">
            <a:spAutoFit/>
          </a:bodyPr>
          <a:lstStyle/>
          <a:p>
            <a:pPr>
              <a:lnSpc>
                <a:spcPct val="150000"/>
              </a:lnSpc>
            </a:pPr>
            <a:r>
              <a:rPr lang="en-US" dirty="0">
                <a:solidFill>
                  <a:schemeClr val="tx2">
                    <a:lumMod val="90000"/>
                  </a:schemeClr>
                </a:solidFill>
              </a:rPr>
              <a:t> Class labels were imbalanced:  </a:t>
            </a:r>
          </a:p>
          <a:p>
            <a:pPr marL="285750" indent="-285750">
              <a:lnSpc>
                <a:spcPct val="150000"/>
              </a:lnSpc>
              <a:buFont typeface="Courier New" panose="02070309020205020404" pitchFamily="49" charset="0"/>
              <a:buChar char="o"/>
            </a:pPr>
            <a:r>
              <a:rPr lang="en-US" dirty="0">
                <a:solidFill>
                  <a:schemeClr val="tx2">
                    <a:lumMod val="90000"/>
                  </a:schemeClr>
                </a:solidFill>
              </a:rPr>
              <a:t>95% -non bankrupt, 5% bankrupt.</a:t>
            </a:r>
          </a:p>
          <a:p>
            <a:pPr marL="285750" indent="-285750">
              <a:lnSpc>
                <a:spcPct val="150000"/>
              </a:lnSpc>
              <a:buFont typeface="Courier New" panose="02070309020205020404" pitchFamily="49" charset="0"/>
              <a:buChar char="o"/>
            </a:pPr>
            <a:r>
              <a:rPr lang="en-US" dirty="0">
                <a:solidFill>
                  <a:schemeClr val="tx2">
                    <a:lumMod val="90000"/>
                  </a:schemeClr>
                </a:solidFill>
              </a:rPr>
              <a:t>Extremely Poor Performance in Predicting Class 1.</a:t>
            </a:r>
          </a:p>
          <a:p>
            <a:pPr marL="285750" indent="-285750">
              <a:lnSpc>
                <a:spcPct val="150000"/>
              </a:lnSpc>
              <a:buFont typeface="Courier New" panose="02070309020205020404" pitchFamily="49" charset="0"/>
              <a:buChar char="o"/>
            </a:pPr>
            <a:r>
              <a:rPr lang="en-US" dirty="0">
                <a:solidFill>
                  <a:schemeClr val="tx2">
                    <a:lumMod val="90000"/>
                  </a:schemeClr>
                </a:solidFill>
              </a:rPr>
              <a:t>More Data for minority class was not available.</a:t>
            </a:r>
          </a:p>
          <a:p>
            <a:pPr marL="285750" indent="-285750">
              <a:lnSpc>
                <a:spcPct val="150000"/>
              </a:lnSpc>
              <a:buFont typeface="Courier New" panose="02070309020205020404" pitchFamily="49" charset="0"/>
              <a:buChar char="o"/>
            </a:pPr>
            <a:r>
              <a:rPr lang="en-US" dirty="0">
                <a:solidFill>
                  <a:schemeClr val="tx2">
                    <a:lumMod val="90000"/>
                  </a:schemeClr>
                </a:solidFill>
              </a:rPr>
              <a:t>SMOTE and SMOTE Tomek was done.</a:t>
            </a:r>
          </a:p>
          <a:p>
            <a:pPr marL="285750" indent="-285750">
              <a:lnSpc>
                <a:spcPct val="150000"/>
              </a:lnSpc>
              <a:buFont typeface="Courier New" panose="02070309020205020404" pitchFamily="49" charset="0"/>
              <a:buChar char="o"/>
            </a:pPr>
            <a:r>
              <a:rPr lang="en-US" dirty="0">
                <a:solidFill>
                  <a:schemeClr val="tx2">
                    <a:lumMod val="90000"/>
                  </a:schemeClr>
                </a:solidFill>
              </a:rPr>
              <a:t>Logistic regression as a base model was chosen as it is an industry proven algorithm but for this Dataset it  didn’t classify the Labels correctly.</a:t>
            </a:r>
          </a:p>
          <a:p>
            <a:pPr marL="285750" indent="-285750">
              <a:lnSpc>
                <a:spcPct val="150000"/>
              </a:lnSpc>
              <a:buFont typeface="Courier New" panose="02070309020205020404" pitchFamily="49" charset="0"/>
              <a:buChar char="o"/>
            </a:pPr>
            <a:r>
              <a:rPr lang="en-US" dirty="0">
                <a:solidFill>
                  <a:schemeClr val="tx2">
                    <a:lumMod val="90000"/>
                  </a:schemeClr>
                </a:solidFill>
              </a:rPr>
              <a:t>Ensemble and non-Linear models for further model building.</a:t>
            </a:r>
          </a:p>
        </p:txBody>
      </p:sp>
    </p:spTree>
    <p:extLst>
      <p:ext uri="{BB962C8B-B14F-4D97-AF65-F5344CB8AC3E}">
        <p14:creationId xmlns:p14="http://schemas.microsoft.com/office/powerpoint/2010/main" val="245596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01" y="212574"/>
            <a:ext cx="10515600" cy="1325563"/>
          </a:xfrm>
        </p:spPr>
        <p:txBody>
          <a:bodyPr/>
          <a:lstStyle/>
          <a:p>
            <a:pPr algn="l"/>
            <a:r>
              <a:rPr lang="en-US" dirty="0">
                <a:solidFill>
                  <a:schemeClr val="tx2">
                    <a:lumMod val="90000"/>
                  </a:schemeClr>
                </a:solidFill>
              </a:rPr>
              <a:t>Hyper tunning Parameters</a:t>
            </a:r>
          </a:p>
        </p:txBody>
      </p:sp>
      <p:pic>
        <p:nvPicPr>
          <p:cNvPr id="6" name="Picture 5"/>
          <p:cNvPicPr>
            <a:picLocks noChangeAspect="1"/>
          </p:cNvPicPr>
          <p:nvPr/>
        </p:nvPicPr>
        <p:blipFill>
          <a:blip r:embed="rId2"/>
          <a:stretch>
            <a:fillRect/>
          </a:stretch>
        </p:blipFill>
        <p:spPr>
          <a:xfrm>
            <a:off x="7440457" y="1314884"/>
            <a:ext cx="4433972" cy="41808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69294" y="2610683"/>
            <a:ext cx="7127245" cy="3970318"/>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tx2">
                    <a:lumMod val="90000"/>
                  </a:schemeClr>
                </a:solidFill>
              </a:rPr>
              <a:t>XGBoostClassifier</a:t>
            </a:r>
          </a:p>
          <a:p>
            <a:r>
              <a:rPr lang="en-US" dirty="0">
                <a:solidFill>
                  <a:schemeClr val="tx2">
                    <a:lumMod val="90000"/>
                  </a:schemeClr>
                </a:solidFill>
                <a:latin typeface="+mj-lt"/>
              </a:rPr>
              <a:t>     Similarly optimum Parameters were searched using GridsearchCV.</a:t>
            </a:r>
          </a:p>
          <a:p>
            <a:r>
              <a:rPr lang="en-US" dirty="0">
                <a:solidFill>
                  <a:schemeClr val="tx2">
                    <a:lumMod val="90000"/>
                  </a:schemeClr>
                </a:solidFill>
                <a:latin typeface="+mj-lt"/>
              </a:rPr>
              <a:t>   </a:t>
            </a:r>
          </a:p>
          <a:p>
            <a:pPr indent="-342900"/>
            <a:r>
              <a:rPr lang="en-US" dirty="0">
                <a:solidFill>
                  <a:schemeClr val="tx2">
                    <a:lumMod val="90000"/>
                  </a:schemeClr>
                </a:solidFill>
                <a:latin typeface="+mj-lt"/>
              </a:rPr>
              <a:t>Learning rate(eta) in Xgboost:</a:t>
            </a:r>
          </a:p>
          <a:p>
            <a:r>
              <a:rPr lang="en-US" dirty="0">
                <a:solidFill>
                  <a:schemeClr val="tx2">
                    <a:lumMod val="90000"/>
                  </a:schemeClr>
                </a:solidFill>
                <a:latin typeface="+mj-lt"/>
              </a:rPr>
              <a:t>      - The Learning rate is the step size for a gradient curve.</a:t>
            </a:r>
          </a:p>
          <a:p>
            <a:r>
              <a:rPr lang="en-US" dirty="0">
                <a:solidFill>
                  <a:schemeClr val="tx2">
                    <a:lumMod val="90000"/>
                  </a:schemeClr>
                </a:solidFill>
                <a:latin typeface="+mj-lt"/>
              </a:rPr>
              <a:t>      - This parameter was regularized using a comprehensive gridsearch.</a:t>
            </a:r>
          </a:p>
          <a:p>
            <a:endParaRPr lang="en-US" dirty="0">
              <a:solidFill>
                <a:schemeClr val="tx2">
                  <a:lumMod val="90000"/>
                </a:schemeClr>
              </a:solidFill>
              <a:latin typeface="+mj-lt"/>
            </a:endParaRPr>
          </a:p>
          <a:p>
            <a:r>
              <a:rPr lang="en-US" dirty="0">
                <a:solidFill>
                  <a:schemeClr val="tx2">
                    <a:lumMod val="90000"/>
                  </a:schemeClr>
                </a:solidFill>
                <a:latin typeface="+mj-lt"/>
              </a:rPr>
              <a:t>Hyperparameter tunning was done considering the model scores which resulted from </a:t>
            </a:r>
          </a:p>
          <a:p>
            <a:r>
              <a:rPr lang="en-US" dirty="0">
                <a:solidFill>
                  <a:schemeClr val="tx2">
                    <a:lumMod val="90000"/>
                  </a:schemeClr>
                </a:solidFill>
                <a:latin typeface="+mj-lt"/>
              </a:rPr>
              <a:t>tunned parameters and parameters so chosen to maximize model performance. </a:t>
            </a:r>
          </a:p>
          <a:p>
            <a:endParaRPr lang="en-US" dirty="0">
              <a:solidFill>
                <a:schemeClr val="tx2">
                  <a:lumMod val="90000"/>
                </a:schemeClr>
              </a:solidFill>
              <a:latin typeface="+mj-lt"/>
            </a:endParaRPr>
          </a:p>
          <a:p>
            <a:r>
              <a:rPr lang="en-US" dirty="0">
                <a:solidFill>
                  <a:schemeClr val="tx2">
                    <a:lumMod val="90000"/>
                  </a:schemeClr>
                </a:solidFill>
                <a:latin typeface="+mj-lt"/>
              </a:rPr>
              <a:t>Risk : Computational Power for higher iterations of Gridsearch.</a:t>
            </a:r>
          </a:p>
          <a:p>
            <a:endParaRPr lang="en-US" dirty="0"/>
          </a:p>
        </p:txBody>
      </p:sp>
      <p:sp>
        <p:nvSpPr>
          <p:cNvPr id="8" name="TextBox 7"/>
          <p:cNvSpPr txBox="1"/>
          <p:nvPr/>
        </p:nvSpPr>
        <p:spPr>
          <a:xfrm>
            <a:off x="130629" y="1418253"/>
            <a:ext cx="5825495"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tx2">
                    <a:lumMod val="90000"/>
                  </a:schemeClr>
                </a:solidFill>
              </a:rPr>
              <a:t>Random Forest</a:t>
            </a:r>
          </a:p>
          <a:p>
            <a:pPr marL="36900" indent="0">
              <a:buNone/>
            </a:pPr>
            <a:r>
              <a:rPr lang="en-US" dirty="0">
                <a:solidFill>
                  <a:schemeClr val="tx2">
                    <a:lumMod val="90000"/>
                  </a:schemeClr>
                </a:solidFill>
              </a:rPr>
              <a:t>    A Custom Search for finding optimum parameters</a:t>
            </a:r>
          </a:p>
          <a:p>
            <a:pPr marL="36900" indent="0">
              <a:buNone/>
            </a:pPr>
            <a:r>
              <a:rPr lang="en-US" dirty="0">
                <a:solidFill>
                  <a:schemeClr val="tx2">
                    <a:lumMod val="90000"/>
                  </a:schemeClr>
                </a:solidFill>
              </a:rPr>
              <a:t>     was done. Gridsearch was also done.</a:t>
            </a:r>
          </a:p>
        </p:txBody>
      </p:sp>
    </p:spTree>
    <p:extLst>
      <p:ext uri="{BB962C8B-B14F-4D97-AF65-F5344CB8AC3E}">
        <p14:creationId xmlns:p14="http://schemas.microsoft.com/office/powerpoint/2010/main" val="83303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2">
                    <a:lumMod val="90000"/>
                  </a:schemeClr>
                </a:solidFill>
              </a:rPr>
              <a:t>Model Building</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solidFill>
                  <a:schemeClr val="tx2">
                    <a:lumMod val="90000"/>
                  </a:schemeClr>
                </a:solidFill>
              </a:rPr>
              <a:t>This was a comprehensive iterative and feedback loop based step.</a:t>
            </a:r>
          </a:p>
          <a:p>
            <a:pPr>
              <a:buFont typeface="Courier New" panose="02070309020205020404" pitchFamily="49" charset="0"/>
              <a:buChar char="o"/>
            </a:pPr>
            <a:r>
              <a:rPr lang="en-US" dirty="0">
                <a:solidFill>
                  <a:schemeClr val="tx2">
                    <a:lumMod val="90000"/>
                  </a:schemeClr>
                </a:solidFill>
              </a:rPr>
              <a:t>Models were built keeping into mind the business problem – Of safeguarding the Creditors from bankrupting Companies.</a:t>
            </a:r>
          </a:p>
          <a:p>
            <a:pPr>
              <a:buFont typeface="Courier New" panose="02070309020205020404" pitchFamily="49" charset="0"/>
              <a:buChar char="o"/>
            </a:pPr>
            <a:r>
              <a:rPr lang="en-US" dirty="0">
                <a:solidFill>
                  <a:schemeClr val="tx2">
                    <a:lumMod val="90000"/>
                  </a:schemeClr>
                </a:solidFill>
              </a:rPr>
              <a:t>For this every model metric was evaluated and the focus more was on reducing/Minimizing the False Negatives (type II error).</a:t>
            </a:r>
          </a:p>
          <a:p>
            <a:pPr>
              <a:buFont typeface="Courier New" panose="02070309020205020404" pitchFamily="49" charset="0"/>
              <a:buChar char="o"/>
            </a:pPr>
            <a:r>
              <a:rPr lang="en-US" dirty="0">
                <a:solidFill>
                  <a:schemeClr val="tx2">
                    <a:lumMod val="90000"/>
                  </a:schemeClr>
                </a:solidFill>
              </a:rPr>
              <a:t>Type II error : A Company been labelled as “Not Bankrupt” (0) where in actually the company is “Bankrupt” (1).</a:t>
            </a:r>
          </a:p>
          <a:p>
            <a:pPr>
              <a:buFont typeface="Courier New" panose="02070309020205020404" pitchFamily="49" charset="0"/>
              <a:buChar char="o"/>
            </a:pPr>
            <a:r>
              <a:rPr lang="en-US" dirty="0">
                <a:solidFill>
                  <a:schemeClr val="tx2">
                    <a:lumMod val="90000"/>
                  </a:schemeClr>
                </a:solidFill>
              </a:rPr>
              <a:t>Vice Versa type I error can also have bad implications on a company but that not being the motive, type II error was more focused.</a:t>
            </a:r>
          </a:p>
        </p:txBody>
      </p:sp>
    </p:spTree>
    <p:extLst>
      <p:ext uri="{BB962C8B-B14F-4D97-AF65-F5344CB8AC3E}">
        <p14:creationId xmlns:p14="http://schemas.microsoft.com/office/powerpoint/2010/main" val="274713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78499" y="1129004"/>
            <a:ext cx="4848759" cy="2659225"/>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554893" y="289169"/>
            <a:ext cx="9055638" cy="477054"/>
          </a:xfrm>
          <a:prstGeom prst="rect">
            <a:avLst/>
          </a:prstGeom>
          <a:noFill/>
        </p:spPr>
        <p:txBody>
          <a:bodyPr wrap="square" rtlCol="0">
            <a:spAutoFit/>
          </a:bodyPr>
          <a:lstStyle/>
          <a:p>
            <a:r>
              <a:rPr lang="en-US" sz="2500" dirty="0">
                <a:solidFill>
                  <a:schemeClr val="tx2">
                    <a:lumMod val="90000"/>
                  </a:schemeClr>
                </a:solidFill>
              </a:rPr>
              <a:t>XGBOOST CLASSIFIER TUNNED MODEL ITERATIONS</a:t>
            </a:r>
          </a:p>
        </p:txBody>
      </p:sp>
      <p:sp>
        <p:nvSpPr>
          <p:cNvPr id="6" name="TextBox 5"/>
          <p:cNvSpPr txBox="1"/>
          <p:nvPr/>
        </p:nvSpPr>
        <p:spPr>
          <a:xfrm>
            <a:off x="3735754" y="1860062"/>
            <a:ext cx="643318" cy="369332"/>
          </a:xfrm>
          <a:prstGeom prst="rect">
            <a:avLst/>
          </a:prstGeom>
          <a:noFill/>
        </p:spPr>
        <p:txBody>
          <a:bodyPr wrap="none" rtlCol="0">
            <a:spAutoFit/>
          </a:bodyPr>
          <a:lstStyle/>
          <a:p>
            <a:r>
              <a:rPr lang="en-US" dirty="0"/>
              <a:t>Train</a:t>
            </a:r>
          </a:p>
        </p:txBody>
      </p:sp>
      <p:sp>
        <p:nvSpPr>
          <p:cNvPr id="7" name="TextBox 6"/>
          <p:cNvSpPr txBox="1"/>
          <p:nvPr/>
        </p:nvSpPr>
        <p:spPr>
          <a:xfrm>
            <a:off x="3823151" y="3013348"/>
            <a:ext cx="555921" cy="369332"/>
          </a:xfrm>
          <a:prstGeom prst="rect">
            <a:avLst/>
          </a:prstGeom>
          <a:noFill/>
        </p:spPr>
        <p:txBody>
          <a:bodyPr wrap="none" rtlCol="0">
            <a:spAutoFit/>
          </a:bodyPr>
          <a:lstStyle/>
          <a:p>
            <a:r>
              <a:rPr lang="en-US" dirty="0"/>
              <a:t>Test</a:t>
            </a:r>
          </a:p>
        </p:txBody>
      </p:sp>
      <p:pic>
        <p:nvPicPr>
          <p:cNvPr id="9" name="Picture 8"/>
          <p:cNvPicPr>
            <a:picLocks noChangeAspect="1"/>
          </p:cNvPicPr>
          <p:nvPr/>
        </p:nvPicPr>
        <p:blipFill>
          <a:blip r:embed="rId3"/>
          <a:stretch>
            <a:fillRect/>
          </a:stretch>
        </p:blipFill>
        <p:spPr>
          <a:xfrm>
            <a:off x="578498" y="4093195"/>
            <a:ext cx="4826282" cy="2568862"/>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p:cNvSpPr txBox="1"/>
          <p:nvPr/>
        </p:nvSpPr>
        <p:spPr>
          <a:xfrm>
            <a:off x="4057477" y="2994686"/>
            <a:ext cx="617160" cy="36933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dirty="0">
                <a:solidFill>
                  <a:schemeClr val="bg1"/>
                </a:solidFill>
              </a:rPr>
              <a:t>Test</a:t>
            </a:r>
          </a:p>
        </p:txBody>
      </p:sp>
      <p:pic>
        <p:nvPicPr>
          <p:cNvPr id="14" name="Picture 13">
            <a:extLst>
              <a:ext uri="{FF2B5EF4-FFF2-40B4-BE49-F238E27FC236}">
                <a16:creationId xmlns:a16="http://schemas.microsoft.com/office/drawing/2014/main" id="{BD3E840D-AB67-41DF-A5F1-9C2103EC1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473" y="1166326"/>
            <a:ext cx="5137490" cy="2565919"/>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F20384D0-DC2D-42D8-A804-50E073133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2149" y="4105470"/>
            <a:ext cx="5213712" cy="2453950"/>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C8A26D76-2841-4F2B-91AF-E041190AD6A2}"/>
              </a:ext>
            </a:extLst>
          </p:cNvPr>
          <p:cNvSpPr txBox="1"/>
          <p:nvPr/>
        </p:nvSpPr>
        <p:spPr>
          <a:xfrm>
            <a:off x="4054056" y="1853986"/>
            <a:ext cx="713337" cy="369332"/>
          </a:xfrm>
          <a:prstGeom prst="rect">
            <a:avLst/>
          </a:prstGeom>
        </p:spPr>
        <p:style>
          <a:lnRef idx="0">
            <a:scrgbClr r="0" g="0" b="0"/>
          </a:lnRef>
          <a:fillRef idx="1003">
            <a:schemeClr val="lt1"/>
          </a:fillRef>
          <a:effectRef idx="0">
            <a:scrgbClr r="0" g="0" b="0"/>
          </a:effectRef>
          <a:fontRef idx="major"/>
        </p:style>
        <p:txBody>
          <a:bodyPr wrap="none" rtlCol="0">
            <a:spAutoFit/>
          </a:bodyPr>
          <a:lstStyle/>
          <a:p>
            <a:r>
              <a:rPr lang="en-US" dirty="0">
                <a:solidFill>
                  <a:schemeClr val="bg1"/>
                </a:solidFill>
              </a:rPr>
              <a:t>Train</a:t>
            </a:r>
          </a:p>
        </p:txBody>
      </p:sp>
      <p:sp>
        <p:nvSpPr>
          <p:cNvPr id="24" name="TextBox 23">
            <a:extLst>
              <a:ext uri="{FF2B5EF4-FFF2-40B4-BE49-F238E27FC236}">
                <a16:creationId xmlns:a16="http://schemas.microsoft.com/office/drawing/2014/main" id="{B14F6095-D759-42A9-BA3D-1071A40E59C6}"/>
              </a:ext>
            </a:extLst>
          </p:cNvPr>
          <p:cNvSpPr txBox="1"/>
          <p:nvPr/>
        </p:nvSpPr>
        <p:spPr>
          <a:xfrm>
            <a:off x="10131395" y="1763790"/>
            <a:ext cx="713337" cy="369332"/>
          </a:xfrm>
          <a:prstGeom prst="rect">
            <a:avLst/>
          </a:prstGeom>
        </p:spPr>
        <p:style>
          <a:lnRef idx="0">
            <a:scrgbClr r="0" g="0" b="0"/>
          </a:lnRef>
          <a:fillRef idx="1003">
            <a:schemeClr val="lt1"/>
          </a:fillRef>
          <a:effectRef idx="0">
            <a:scrgbClr r="0" g="0" b="0"/>
          </a:effectRef>
          <a:fontRef idx="major"/>
        </p:style>
        <p:txBody>
          <a:bodyPr wrap="none" rtlCol="0">
            <a:spAutoFit/>
          </a:bodyPr>
          <a:lstStyle/>
          <a:p>
            <a:r>
              <a:rPr lang="en-US" dirty="0">
                <a:solidFill>
                  <a:schemeClr val="bg1"/>
                </a:solidFill>
              </a:rPr>
              <a:t>Train</a:t>
            </a:r>
          </a:p>
        </p:txBody>
      </p:sp>
      <p:sp>
        <p:nvSpPr>
          <p:cNvPr id="25" name="TextBox 24">
            <a:extLst>
              <a:ext uri="{FF2B5EF4-FFF2-40B4-BE49-F238E27FC236}">
                <a16:creationId xmlns:a16="http://schemas.microsoft.com/office/drawing/2014/main" id="{36A4AC8C-AE8B-4473-B6C4-41BA25565B11}"/>
              </a:ext>
            </a:extLst>
          </p:cNvPr>
          <p:cNvSpPr txBox="1"/>
          <p:nvPr/>
        </p:nvSpPr>
        <p:spPr>
          <a:xfrm>
            <a:off x="4066496" y="4842892"/>
            <a:ext cx="713337" cy="369332"/>
          </a:xfrm>
          <a:prstGeom prst="rect">
            <a:avLst/>
          </a:prstGeom>
        </p:spPr>
        <p:style>
          <a:lnRef idx="0">
            <a:scrgbClr r="0" g="0" b="0"/>
          </a:lnRef>
          <a:fillRef idx="1003">
            <a:schemeClr val="lt1"/>
          </a:fillRef>
          <a:effectRef idx="0">
            <a:scrgbClr r="0" g="0" b="0"/>
          </a:effectRef>
          <a:fontRef idx="major"/>
        </p:style>
        <p:txBody>
          <a:bodyPr wrap="none" rtlCol="0">
            <a:spAutoFit/>
          </a:bodyPr>
          <a:lstStyle/>
          <a:p>
            <a:r>
              <a:rPr lang="en-US" dirty="0">
                <a:solidFill>
                  <a:schemeClr val="bg1"/>
                </a:solidFill>
              </a:rPr>
              <a:t>Train</a:t>
            </a:r>
          </a:p>
        </p:txBody>
      </p:sp>
      <p:sp>
        <p:nvSpPr>
          <p:cNvPr id="26" name="TextBox 25">
            <a:extLst>
              <a:ext uri="{FF2B5EF4-FFF2-40B4-BE49-F238E27FC236}">
                <a16:creationId xmlns:a16="http://schemas.microsoft.com/office/drawing/2014/main" id="{D6173D1D-4209-4F95-BD1F-E9A47A42C3FE}"/>
              </a:ext>
            </a:extLst>
          </p:cNvPr>
          <p:cNvSpPr txBox="1"/>
          <p:nvPr/>
        </p:nvSpPr>
        <p:spPr>
          <a:xfrm>
            <a:off x="10271354" y="4796239"/>
            <a:ext cx="713337" cy="369332"/>
          </a:xfrm>
          <a:prstGeom prst="rect">
            <a:avLst/>
          </a:prstGeom>
        </p:spPr>
        <p:style>
          <a:lnRef idx="0">
            <a:scrgbClr r="0" g="0" b="0"/>
          </a:lnRef>
          <a:fillRef idx="1003">
            <a:schemeClr val="lt1"/>
          </a:fillRef>
          <a:effectRef idx="0">
            <a:scrgbClr r="0" g="0" b="0"/>
          </a:effectRef>
          <a:fontRef idx="major"/>
        </p:style>
        <p:txBody>
          <a:bodyPr wrap="none" rtlCol="0">
            <a:spAutoFit/>
          </a:bodyPr>
          <a:lstStyle/>
          <a:p>
            <a:r>
              <a:rPr lang="en-US" dirty="0">
                <a:solidFill>
                  <a:schemeClr val="bg1"/>
                </a:solidFill>
              </a:rPr>
              <a:t>Train</a:t>
            </a:r>
          </a:p>
        </p:txBody>
      </p:sp>
      <p:sp>
        <p:nvSpPr>
          <p:cNvPr id="27" name="TextBox 26">
            <a:extLst>
              <a:ext uri="{FF2B5EF4-FFF2-40B4-BE49-F238E27FC236}">
                <a16:creationId xmlns:a16="http://schemas.microsoft.com/office/drawing/2014/main" id="{7C1BEF39-6D60-4BB0-AE73-5F8FF8753B4B}"/>
              </a:ext>
            </a:extLst>
          </p:cNvPr>
          <p:cNvSpPr txBox="1"/>
          <p:nvPr/>
        </p:nvSpPr>
        <p:spPr>
          <a:xfrm>
            <a:off x="10358750" y="5918278"/>
            <a:ext cx="617160" cy="36933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dirty="0">
                <a:solidFill>
                  <a:schemeClr val="bg1"/>
                </a:solidFill>
              </a:rPr>
              <a:t>Test</a:t>
            </a:r>
          </a:p>
        </p:txBody>
      </p:sp>
      <p:sp>
        <p:nvSpPr>
          <p:cNvPr id="28" name="TextBox 27">
            <a:extLst>
              <a:ext uri="{FF2B5EF4-FFF2-40B4-BE49-F238E27FC236}">
                <a16:creationId xmlns:a16="http://schemas.microsoft.com/office/drawing/2014/main" id="{F718C230-AACD-4087-9F3C-748ED34F2FEB}"/>
              </a:ext>
            </a:extLst>
          </p:cNvPr>
          <p:cNvSpPr txBox="1"/>
          <p:nvPr/>
        </p:nvSpPr>
        <p:spPr>
          <a:xfrm>
            <a:off x="4091689" y="5968041"/>
            <a:ext cx="617160" cy="36933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dirty="0">
                <a:solidFill>
                  <a:schemeClr val="bg1"/>
                </a:solidFill>
              </a:rPr>
              <a:t>Test</a:t>
            </a:r>
          </a:p>
        </p:txBody>
      </p:sp>
      <p:sp>
        <p:nvSpPr>
          <p:cNvPr id="29" name="TextBox 28">
            <a:extLst>
              <a:ext uri="{FF2B5EF4-FFF2-40B4-BE49-F238E27FC236}">
                <a16:creationId xmlns:a16="http://schemas.microsoft.com/office/drawing/2014/main" id="{5521F9DE-AFB2-49D2-925C-252D70784D47}"/>
              </a:ext>
            </a:extLst>
          </p:cNvPr>
          <p:cNvSpPr txBox="1"/>
          <p:nvPr/>
        </p:nvSpPr>
        <p:spPr>
          <a:xfrm>
            <a:off x="10169029" y="2854727"/>
            <a:ext cx="617160" cy="369332"/>
          </a:xfrm>
          <a:prstGeom prst="rect">
            <a:avLst/>
          </a:prstGeom>
        </p:spPr>
        <p:style>
          <a:lnRef idx="0">
            <a:scrgbClr r="0" g="0" b="0"/>
          </a:lnRef>
          <a:fillRef idx="1003">
            <a:schemeClr val="lt1"/>
          </a:fillRef>
          <a:effectRef idx="0">
            <a:scrgbClr r="0" g="0" b="0"/>
          </a:effectRef>
          <a:fontRef idx="major"/>
        </p:style>
        <p:txBody>
          <a:bodyPr wrap="square" rtlCol="0">
            <a:spAutoFit/>
          </a:bodyPr>
          <a:lstStyle/>
          <a:p>
            <a:r>
              <a:rPr lang="en-US" dirty="0">
                <a:solidFill>
                  <a:schemeClr val="bg1"/>
                </a:solidFill>
              </a:rPr>
              <a:t>Test</a:t>
            </a:r>
          </a:p>
        </p:txBody>
      </p:sp>
    </p:spTree>
    <p:extLst>
      <p:ext uri="{BB962C8B-B14F-4D97-AF65-F5344CB8AC3E}">
        <p14:creationId xmlns:p14="http://schemas.microsoft.com/office/powerpoint/2010/main" val="424980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3826"/>
              </p:ext>
            </p:extLst>
          </p:nvPr>
        </p:nvGraphicFramePr>
        <p:xfrm>
          <a:off x="1034712" y="1853903"/>
          <a:ext cx="10122576" cy="4757320"/>
        </p:xfrm>
        <a:graphic>
          <a:graphicData uri="http://schemas.openxmlformats.org/drawingml/2006/table">
            <a:tbl>
              <a:tblPr firstRow="1" bandRow="1">
                <a:tableStyleId>{5C22544A-7EE6-4342-B048-85BDC9FD1C3A}</a:tableStyleId>
              </a:tblPr>
              <a:tblGrid>
                <a:gridCol w="797153">
                  <a:extLst>
                    <a:ext uri="{9D8B030D-6E8A-4147-A177-3AD203B41FA5}">
                      <a16:colId xmlns:a16="http://schemas.microsoft.com/office/drawing/2014/main" val="20000"/>
                    </a:ext>
                  </a:extLst>
                </a:gridCol>
                <a:gridCol w="2616327">
                  <a:extLst>
                    <a:ext uri="{9D8B030D-6E8A-4147-A177-3AD203B41FA5}">
                      <a16:colId xmlns:a16="http://schemas.microsoft.com/office/drawing/2014/main" val="20001"/>
                    </a:ext>
                  </a:extLst>
                </a:gridCol>
                <a:gridCol w="1063435">
                  <a:extLst>
                    <a:ext uri="{9D8B030D-6E8A-4147-A177-3AD203B41FA5}">
                      <a16:colId xmlns:a16="http://schemas.microsoft.com/office/drawing/2014/main" val="20002"/>
                    </a:ext>
                  </a:extLst>
                </a:gridCol>
                <a:gridCol w="1063435">
                  <a:extLst>
                    <a:ext uri="{9D8B030D-6E8A-4147-A177-3AD203B41FA5}">
                      <a16:colId xmlns:a16="http://schemas.microsoft.com/office/drawing/2014/main" val="20003"/>
                    </a:ext>
                  </a:extLst>
                </a:gridCol>
                <a:gridCol w="1477876">
                  <a:extLst>
                    <a:ext uri="{9D8B030D-6E8A-4147-A177-3AD203B41FA5}">
                      <a16:colId xmlns:a16="http://schemas.microsoft.com/office/drawing/2014/main" val="20004"/>
                    </a:ext>
                  </a:extLst>
                </a:gridCol>
                <a:gridCol w="1519707">
                  <a:extLst>
                    <a:ext uri="{9D8B030D-6E8A-4147-A177-3AD203B41FA5}">
                      <a16:colId xmlns:a16="http://schemas.microsoft.com/office/drawing/2014/main" val="20005"/>
                    </a:ext>
                  </a:extLst>
                </a:gridCol>
                <a:gridCol w="1584643">
                  <a:extLst>
                    <a:ext uri="{9D8B030D-6E8A-4147-A177-3AD203B41FA5}">
                      <a16:colId xmlns:a16="http://schemas.microsoft.com/office/drawing/2014/main" val="20006"/>
                    </a:ext>
                  </a:extLst>
                </a:gridCol>
              </a:tblGrid>
              <a:tr h="869320">
                <a:tc>
                  <a:txBody>
                    <a:bodyPr/>
                    <a:lstStyle/>
                    <a:p>
                      <a:pPr algn="l"/>
                      <a:r>
                        <a:rPr lang="en-US" sz="1600" dirty="0"/>
                        <a:t>Sr. No.</a:t>
                      </a:r>
                      <a:endParaRPr lang="en-IN" sz="1600" dirty="0"/>
                    </a:p>
                  </a:txBody>
                  <a:tcPr anchor="ctr"/>
                </a:tc>
                <a:tc>
                  <a:txBody>
                    <a:bodyPr/>
                    <a:lstStyle/>
                    <a:p>
                      <a:pPr algn="l"/>
                      <a:r>
                        <a:rPr lang="en-US" sz="1600" dirty="0"/>
                        <a:t>Model</a:t>
                      </a:r>
                      <a:endParaRPr lang="en-IN" sz="1600" dirty="0"/>
                    </a:p>
                  </a:txBody>
                  <a:tcPr anchor="ctr"/>
                </a:tc>
                <a:tc>
                  <a:txBody>
                    <a:bodyPr/>
                    <a:lstStyle/>
                    <a:p>
                      <a:pPr algn="l"/>
                      <a:r>
                        <a:rPr lang="en-US" sz="1600" dirty="0"/>
                        <a:t>Training </a:t>
                      </a:r>
                    </a:p>
                    <a:p>
                      <a:pPr algn="l"/>
                      <a:r>
                        <a:rPr lang="en-US" sz="1600" dirty="0"/>
                        <a:t>Accuracy</a:t>
                      </a:r>
                      <a:endParaRPr lang="en-IN" sz="1600" dirty="0"/>
                    </a:p>
                  </a:txBody>
                  <a:tcPr anchor="ctr"/>
                </a:tc>
                <a:tc>
                  <a:txBody>
                    <a:bodyPr/>
                    <a:lstStyle/>
                    <a:p>
                      <a:pPr algn="l"/>
                      <a:r>
                        <a:rPr lang="en-US" sz="1600" dirty="0"/>
                        <a:t>Testing </a:t>
                      </a:r>
                    </a:p>
                    <a:p>
                      <a:pPr algn="l"/>
                      <a:r>
                        <a:rPr lang="en-US" sz="1600" dirty="0"/>
                        <a:t>Accuracy</a:t>
                      </a:r>
                      <a:endParaRPr lang="en-IN"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Training Accuracy</a:t>
                      </a:r>
                      <a:endParaRPr lang="en-IN" sz="1600" dirty="0"/>
                    </a:p>
                    <a:p>
                      <a:pPr algn="l"/>
                      <a:r>
                        <a:rPr lang="en-US" sz="1600" dirty="0"/>
                        <a:t>After</a:t>
                      </a:r>
                      <a:r>
                        <a:rPr lang="en-US" sz="1600" baseline="0" dirty="0"/>
                        <a:t> Tuning</a:t>
                      </a:r>
                      <a:endParaRPr lang="en-IN"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Testing </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Accuracy</a:t>
                      </a:r>
                      <a:endParaRPr lang="en-IN" sz="1600" dirty="0"/>
                    </a:p>
                    <a:p>
                      <a:pPr algn="l"/>
                      <a:r>
                        <a:rPr lang="en-US" sz="1600" dirty="0"/>
                        <a:t>After</a:t>
                      </a:r>
                      <a:r>
                        <a:rPr lang="en-US" sz="1600" baseline="0" dirty="0"/>
                        <a:t> Tuning</a:t>
                      </a:r>
                      <a:endParaRPr lang="en-IN" sz="1600" dirty="0"/>
                    </a:p>
                  </a:txBody>
                  <a:tcPr anchor="ctr"/>
                </a:tc>
                <a:tc>
                  <a:txBody>
                    <a:bodyPr/>
                    <a:lstStyle/>
                    <a:p>
                      <a:pPr algn="l"/>
                      <a:r>
                        <a:rPr lang="en-US" sz="1600" dirty="0"/>
                        <a:t>Remarks</a:t>
                      </a:r>
                      <a:endParaRPr lang="en-IN" sz="1600" dirty="0"/>
                    </a:p>
                  </a:txBody>
                  <a:tcPr anchor="ctr"/>
                </a:tc>
                <a:extLst>
                  <a:ext uri="{0D108BD9-81ED-4DB2-BD59-A6C34878D82A}">
                    <a16:rowId xmlns:a16="http://schemas.microsoft.com/office/drawing/2014/main" val="10000"/>
                  </a:ext>
                </a:extLst>
              </a:tr>
              <a:tr h="648000">
                <a:tc>
                  <a:txBody>
                    <a:bodyPr/>
                    <a:lstStyle/>
                    <a:p>
                      <a:pPr algn="l"/>
                      <a:r>
                        <a:rPr lang="en-US" sz="1600" b="1" dirty="0">
                          <a:effectLst/>
                        </a:rPr>
                        <a:t>1.</a:t>
                      </a:r>
                      <a:endParaRPr lang="en-IN" sz="1600" dirty="0"/>
                    </a:p>
                  </a:txBody>
                  <a:tcPr anchor="ctr"/>
                </a:tc>
                <a:tc>
                  <a:txBody>
                    <a:bodyPr/>
                    <a:lstStyle/>
                    <a:p>
                      <a:pPr algn="l"/>
                      <a:r>
                        <a:rPr lang="en-IN" sz="1600" b="1" dirty="0">
                          <a:effectLst/>
                        </a:rPr>
                        <a:t>Decision Tree Classifier </a:t>
                      </a:r>
                      <a:endParaRPr lang="en-IN" sz="1600" dirty="0"/>
                    </a:p>
                  </a:txBody>
                  <a:tcPr anchor="ctr"/>
                </a:tc>
                <a:tc>
                  <a:txBody>
                    <a:bodyPr/>
                    <a:lstStyle/>
                    <a:p>
                      <a:pPr algn="ctr"/>
                      <a:r>
                        <a:rPr lang="en-US" sz="1600" dirty="0"/>
                        <a:t>100%</a:t>
                      </a:r>
                      <a:endParaRPr lang="en-IN" sz="1600" dirty="0"/>
                    </a:p>
                  </a:txBody>
                  <a:tcPr anchor="ctr"/>
                </a:tc>
                <a:tc>
                  <a:txBody>
                    <a:bodyPr/>
                    <a:lstStyle/>
                    <a:p>
                      <a:pPr algn="ctr"/>
                      <a:r>
                        <a:rPr lang="en-US" sz="1600" dirty="0"/>
                        <a:t>92.32%</a:t>
                      </a:r>
                      <a:endParaRPr lang="en-IN" sz="1600" dirty="0"/>
                    </a:p>
                  </a:txBody>
                  <a:tcPr anchor="ctr"/>
                </a:tc>
                <a:tc>
                  <a:txBody>
                    <a:bodyPr/>
                    <a:lstStyle/>
                    <a:p>
                      <a:pPr algn="ctr"/>
                      <a:r>
                        <a:rPr lang="en-US" sz="1600" kern="1200" dirty="0">
                          <a:solidFill>
                            <a:schemeClr val="dk1"/>
                          </a:solidFill>
                          <a:effectLst/>
                          <a:latin typeface="+mn-lt"/>
                          <a:ea typeface="+mn-ea"/>
                          <a:cs typeface="+mn-cs"/>
                        </a:rPr>
                        <a:t>99.99%</a:t>
                      </a:r>
                      <a:endParaRPr lang="en-IN" sz="1600" dirty="0"/>
                    </a:p>
                  </a:txBody>
                  <a:tcPr anchor="ctr"/>
                </a:tc>
                <a:tc>
                  <a:txBody>
                    <a:bodyPr/>
                    <a:lstStyle/>
                    <a:p>
                      <a:pPr algn="ctr"/>
                      <a:r>
                        <a:rPr lang="en-US" sz="1600" kern="1200" dirty="0">
                          <a:solidFill>
                            <a:schemeClr val="dk1"/>
                          </a:solidFill>
                          <a:effectLst/>
                          <a:latin typeface="+mn-lt"/>
                          <a:ea typeface="+mn-ea"/>
                          <a:cs typeface="+mn-cs"/>
                        </a:rPr>
                        <a:t>92.69% </a:t>
                      </a:r>
                      <a:endParaRPr lang="en-IN" sz="1600" dirty="0"/>
                    </a:p>
                  </a:txBody>
                  <a:tcPr anchor="ctr"/>
                </a:tc>
                <a:tc>
                  <a:txBody>
                    <a:bodyPr/>
                    <a:lstStyle/>
                    <a:p>
                      <a:pPr algn="l"/>
                      <a:r>
                        <a:rPr lang="en-US" sz="1600" dirty="0"/>
                        <a:t>Overfit</a:t>
                      </a:r>
                      <a:r>
                        <a:rPr lang="en-US" sz="1600" baseline="0" dirty="0"/>
                        <a:t> Model</a:t>
                      </a:r>
                      <a:endParaRPr lang="en-IN" sz="1600" dirty="0"/>
                    </a:p>
                  </a:txBody>
                  <a:tcPr anchor="ctr"/>
                </a:tc>
                <a:extLst>
                  <a:ext uri="{0D108BD9-81ED-4DB2-BD59-A6C34878D82A}">
                    <a16:rowId xmlns:a16="http://schemas.microsoft.com/office/drawing/2014/main" val="10001"/>
                  </a:ext>
                </a:extLst>
              </a:tr>
              <a:tr h="648000">
                <a:tc>
                  <a:txBody>
                    <a:bodyPr/>
                    <a:lstStyle/>
                    <a:p>
                      <a:pPr algn="l"/>
                      <a:r>
                        <a:rPr lang="en-US" sz="1600" dirty="0"/>
                        <a:t>2.</a:t>
                      </a:r>
                      <a:endParaRPr lang="en-IN"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effectLst/>
                          <a:latin typeface="+mn-lt"/>
                          <a:ea typeface="+mn-ea"/>
                          <a:cs typeface="+mn-cs"/>
                        </a:rPr>
                        <a:t>Random Forest Model</a:t>
                      </a:r>
                      <a:endParaRPr lang="en-IN" sz="1600" u="none" kern="1200" dirty="0">
                        <a:solidFill>
                          <a:schemeClr val="dk1"/>
                        </a:solidFill>
                        <a:effectLst/>
                        <a:latin typeface="+mn-lt"/>
                        <a:ea typeface="+mn-ea"/>
                        <a:cs typeface="+mn-cs"/>
                      </a:endParaRPr>
                    </a:p>
                  </a:txBody>
                  <a:tcPr anchor="ctr"/>
                </a:tc>
                <a:tc>
                  <a:txBody>
                    <a:bodyPr/>
                    <a:lstStyle/>
                    <a:p>
                      <a:pPr algn="ctr"/>
                      <a:r>
                        <a:rPr lang="en-US" sz="1600" dirty="0"/>
                        <a:t>100%</a:t>
                      </a:r>
                      <a:endParaRPr lang="en-IN" sz="1600" dirty="0"/>
                    </a:p>
                  </a:txBody>
                  <a:tcPr anchor="ctr"/>
                </a:tc>
                <a:tc>
                  <a:txBody>
                    <a:bodyPr/>
                    <a:lstStyle/>
                    <a:p>
                      <a:pPr algn="ctr"/>
                      <a:r>
                        <a:rPr lang="en-US" sz="1600" dirty="0"/>
                        <a:t>97.60%</a:t>
                      </a:r>
                      <a:endParaRPr lang="en-IN" sz="1600" dirty="0"/>
                    </a:p>
                  </a:txBody>
                  <a:tcPr anchor="ctr"/>
                </a:tc>
                <a:tc>
                  <a:txBody>
                    <a:bodyPr/>
                    <a:lstStyle/>
                    <a:p>
                      <a:pPr algn="ctr"/>
                      <a:r>
                        <a:rPr lang="en-US" sz="1600" kern="1200" dirty="0">
                          <a:solidFill>
                            <a:schemeClr val="dk1"/>
                          </a:solidFill>
                          <a:effectLst/>
                          <a:latin typeface="+mn-lt"/>
                          <a:ea typeface="+mn-ea"/>
                          <a:cs typeface="+mn-cs"/>
                        </a:rPr>
                        <a:t>99.99% </a:t>
                      </a:r>
                      <a:endParaRPr lang="en-IN" sz="16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97.50% </a:t>
                      </a:r>
                      <a:endParaRPr lang="en-IN" sz="1600" dirty="0"/>
                    </a:p>
                  </a:txBody>
                  <a:tcPr anchor="ctr"/>
                </a:tc>
                <a:tc>
                  <a:txBody>
                    <a:bodyPr/>
                    <a:lstStyle/>
                    <a:p>
                      <a:pPr algn="l"/>
                      <a:r>
                        <a:rPr lang="en-US" sz="1600" dirty="0"/>
                        <a:t>Good</a:t>
                      </a:r>
                      <a:r>
                        <a:rPr lang="en-US" sz="1600" baseline="0" dirty="0"/>
                        <a:t> Model</a:t>
                      </a:r>
                      <a:endParaRPr lang="en-IN" sz="1600" dirty="0"/>
                    </a:p>
                  </a:txBody>
                  <a:tcPr anchor="ctr"/>
                </a:tc>
                <a:extLst>
                  <a:ext uri="{0D108BD9-81ED-4DB2-BD59-A6C34878D82A}">
                    <a16:rowId xmlns:a16="http://schemas.microsoft.com/office/drawing/2014/main" val="10002"/>
                  </a:ext>
                </a:extLst>
              </a:tr>
              <a:tr h="648000">
                <a:tc>
                  <a:txBody>
                    <a:bodyPr/>
                    <a:lstStyle/>
                    <a:p>
                      <a:pPr algn="l"/>
                      <a:r>
                        <a:rPr lang="en-US" sz="1600" dirty="0"/>
                        <a:t>3.</a:t>
                      </a:r>
                      <a:endParaRPr lang="en-IN"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effectLst/>
                          <a:latin typeface="+mn-lt"/>
                          <a:ea typeface="+mn-ea"/>
                          <a:cs typeface="+mn-cs"/>
                        </a:rPr>
                        <a:t>Logistic Regression Model</a:t>
                      </a:r>
                      <a:endParaRPr lang="en-IN" sz="1600" u="none" kern="1200" dirty="0">
                        <a:solidFill>
                          <a:schemeClr val="dk1"/>
                        </a:solidFill>
                        <a:effectLst/>
                        <a:latin typeface="+mn-lt"/>
                        <a:ea typeface="+mn-ea"/>
                        <a:cs typeface="+mn-cs"/>
                      </a:endParaRPr>
                    </a:p>
                  </a:txBody>
                  <a:tcPr anchor="ctr"/>
                </a:tc>
                <a:tc>
                  <a:txBody>
                    <a:bodyPr/>
                    <a:lstStyle/>
                    <a:p>
                      <a:pPr algn="ctr"/>
                      <a:r>
                        <a:rPr lang="en-US" sz="1600" dirty="0"/>
                        <a:t>61.22%</a:t>
                      </a:r>
                      <a:endParaRPr lang="en-IN" sz="1600" dirty="0"/>
                    </a:p>
                  </a:txBody>
                  <a:tcPr anchor="ctr"/>
                </a:tc>
                <a:tc>
                  <a:txBody>
                    <a:bodyPr/>
                    <a:lstStyle/>
                    <a:p>
                      <a:pPr algn="ctr"/>
                      <a:r>
                        <a:rPr lang="en-US" sz="1600" dirty="0"/>
                        <a:t>62.04%</a:t>
                      </a:r>
                      <a:endParaRPr lang="en-IN" sz="1600" dirty="0"/>
                    </a:p>
                  </a:txBody>
                  <a:tcPr anchor="ctr"/>
                </a:tc>
                <a:tc>
                  <a:txBody>
                    <a:bodyPr/>
                    <a:lstStyle/>
                    <a:p>
                      <a:pPr algn="ctr"/>
                      <a:r>
                        <a:rPr lang="en-US" sz="1600" dirty="0"/>
                        <a:t>NA</a:t>
                      </a:r>
                      <a:endParaRPr lang="en-IN" sz="1600" dirty="0"/>
                    </a:p>
                  </a:txBody>
                  <a:tcPr anchor="ctr"/>
                </a:tc>
                <a:tc>
                  <a:txBody>
                    <a:bodyPr/>
                    <a:lstStyle/>
                    <a:p>
                      <a:pPr algn="ctr"/>
                      <a:r>
                        <a:rPr lang="en-US" sz="1600" dirty="0"/>
                        <a:t>NA</a:t>
                      </a:r>
                      <a:endParaRPr lang="en-IN" sz="1600" dirty="0"/>
                    </a:p>
                  </a:txBody>
                  <a:tcPr anchor="ctr"/>
                </a:tc>
                <a:tc>
                  <a:txBody>
                    <a:bodyPr/>
                    <a:lstStyle/>
                    <a:p>
                      <a:pPr algn="l"/>
                      <a:r>
                        <a:rPr lang="en-US" sz="1600" dirty="0"/>
                        <a:t>Underfit</a:t>
                      </a:r>
                      <a:r>
                        <a:rPr lang="en-US" sz="1600" baseline="0" dirty="0"/>
                        <a:t> Model</a:t>
                      </a:r>
                      <a:endParaRPr lang="en-IN" sz="1600" dirty="0"/>
                    </a:p>
                  </a:txBody>
                  <a:tcPr anchor="ctr"/>
                </a:tc>
                <a:extLst>
                  <a:ext uri="{0D108BD9-81ED-4DB2-BD59-A6C34878D82A}">
                    <a16:rowId xmlns:a16="http://schemas.microsoft.com/office/drawing/2014/main" val="10003"/>
                  </a:ext>
                </a:extLst>
              </a:tr>
              <a:tr h="648000">
                <a:tc>
                  <a:txBody>
                    <a:bodyPr/>
                    <a:lstStyle/>
                    <a:p>
                      <a:pPr algn="l"/>
                      <a:r>
                        <a:rPr lang="en-US" sz="1600" dirty="0"/>
                        <a:t>4.</a:t>
                      </a:r>
                      <a:endParaRPr lang="en-IN"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effectLst/>
                          <a:latin typeface="+mn-lt"/>
                          <a:ea typeface="+mn-ea"/>
                          <a:cs typeface="+mn-cs"/>
                        </a:rPr>
                        <a:t>Ada-Boost Model</a:t>
                      </a:r>
                      <a:endParaRPr lang="en-IN" sz="1600" u="none" kern="1200" dirty="0">
                        <a:solidFill>
                          <a:schemeClr val="dk1"/>
                        </a:solidFill>
                        <a:effectLst/>
                        <a:latin typeface="+mn-lt"/>
                        <a:ea typeface="+mn-ea"/>
                        <a:cs typeface="+mn-cs"/>
                      </a:endParaRPr>
                    </a:p>
                  </a:txBody>
                  <a:tcPr anchor="ctr"/>
                </a:tc>
                <a:tc>
                  <a:txBody>
                    <a:bodyPr/>
                    <a:lstStyle/>
                    <a:p>
                      <a:pPr algn="ctr"/>
                      <a:r>
                        <a:rPr lang="en-US" sz="1600" dirty="0"/>
                        <a:t>83.57%</a:t>
                      </a:r>
                      <a:endParaRPr lang="en-IN" sz="1600" dirty="0"/>
                    </a:p>
                  </a:txBody>
                  <a:tcPr anchor="ctr"/>
                </a:tc>
                <a:tc>
                  <a:txBody>
                    <a:bodyPr/>
                    <a:lstStyle/>
                    <a:p>
                      <a:pPr algn="ctr"/>
                      <a:r>
                        <a:rPr lang="en-US" sz="1600" dirty="0"/>
                        <a:t>83.95%</a:t>
                      </a:r>
                      <a:endParaRPr lang="en-IN" sz="1600" dirty="0"/>
                    </a:p>
                  </a:txBody>
                  <a:tcPr anchor="ctr"/>
                </a:tc>
                <a:tc>
                  <a:txBody>
                    <a:bodyPr/>
                    <a:lstStyle/>
                    <a:p>
                      <a:pPr algn="ctr"/>
                      <a:r>
                        <a:rPr lang="en-US" sz="1600" dirty="0"/>
                        <a:t>NA</a:t>
                      </a:r>
                      <a:endParaRPr lang="en-IN" sz="1600" dirty="0"/>
                    </a:p>
                  </a:txBody>
                  <a:tcPr anchor="ctr"/>
                </a:tc>
                <a:tc>
                  <a:txBody>
                    <a:bodyPr/>
                    <a:lstStyle/>
                    <a:p>
                      <a:pPr algn="ctr"/>
                      <a:r>
                        <a:rPr lang="en-US" sz="1600" dirty="0"/>
                        <a:t>NA</a:t>
                      </a:r>
                      <a:endParaRPr lang="en-IN" sz="1600" dirty="0"/>
                    </a:p>
                  </a:txBody>
                  <a:tcPr anchor="ctr"/>
                </a:tc>
                <a:tc>
                  <a:txBody>
                    <a:bodyPr/>
                    <a:lstStyle/>
                    <a:p>
                      <a:pPr algn="l"/>
                      <a:r>
                        <a:rPr lang="en-US" sz="1600" dirty="0"/>
                        <a:t>Underfit Model</a:t>
                      </a:r>
                      <a:endParaRPr lang="en-IN" sz="1600" dirty="0"/>
                    </a:p>
                  </a:txBody>
                  <a:tcPr anchor="ctr"/>
                </a:tc>
                <a:extLst>
                  <a:ext uri="{0D108BD9-81ED-4DB2-BD59-A6C34878D82A}">
                    <a16:rowId xmlns:a16="http://schemas.microsoft.com/office/drawing/2014/main" val="10004"/>
                  </a:ext>
                </a:extLst>
              </a:tr>
              <a:tr h="648000">
                <a:tc>
                  <a:txBody>
                    <a:bodyPr/>
                    <a:lstStyle/>
                    <a:p>
                      <a:pPr algn="l"/>
                      <a:r>
                        <a:rPr lang="en-US" sz="1600" dirty="0"/>
                        <a:t>5.</a:t>
                      </a:r>
                      <a:endParaRPr lang="en-IN" sz="1600" dirty="0"/>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u="none" kern="1200" dirty="0">
                          <a:solidFill>
                            <a:schemeClr val="dk1"/>
                          </a:solidFill>
                          <a:effectLst/>
                          <a:latin typeface="+mn-lt"/>
                          <a:ea typeface="+mn-ea"/>
                          <a:cs typeface="+mn-cs"/>
                        </a:rPr>
                        <a:t>Gradient Boosting Model</a:t>
                      </a:r>
                      <a:endParaRPr lang="en-IN" sz="1600" u="none" kern="1200" dirty="0">
                        <a:solidFill>
                          <a:schemeClr val="dk1"/>
                        </a:solidFill>
                        <a:effectLst/>
                        <a:latin typeface="+mn-lt"/>
                        <a:ea typeface="+mn-ea"/>
                        <a:cs typeface="+mn-cs"/>
                      </a:endParaRPr>
                    </a:p>
                  </a:txBody>
                  <a:tcPr anchor="ctr"/>
                </a:tc>
                <a:tc>
                  <a:txBody>
                    <a:bodyPr/>
                    <a:lstStyle/>
                    <a:p>
                      <a:pPr algn="ctr"/>
                      <a:r>
                        <a:rPr lang="en-US" sz="1600" dirty="0"/>
                        <a:t>89.48%</a:t>
                      </a:r>
                      <a:endParaRPr lang="en-IN" sz="1600" dirty="0"/>
                    </a:p>
                  </a:txBody>
                  <a:tcPr anchor="ctr"/>
                </a:tc>
                <a:tc>
                  <a:txBody>
                    <a:bodyPr/>
                    <a:lstStyle/>
                    <a:p>
                      <a:pPr algn="ctr"/>
                      <a:r>
                        <a:rPr lang="en-US" sz="1600" dirty="0"/>
                        <a:t>89.39%</a:t>
                      </a:r>
                      <a:endParaRPr lang="en-IN" sz="1600" dirty="0"/>
                    </a:p>
                  </a:txBody>
                  <a:tcPr anchor="ctr"/>
                </a:tc>
                <a:tc>
                  <a:txBody>
                    <a:bodyPr/>
                    <a:lstStyle/>
                    <a:p>
                      <a:pPr algn="ctr"/>
                      <a:r>
                        <a:rPr lang="en-US" sz="1600" dirty="0"/>
                        <a:t>NA</a:t>
                      </a:r>
                      <a:endParaRPr lang="en-IN" sz="1600" dirty="0"/>
                    </a:p>
                  </a:txBody>
                  <a:tcPr anchor="ctr"/>
                </a:tc>
                <a:tc>
                  <a:txBody>
                    <a:bodyPr/>
                    <a:lstStyle/>
                    <a:p>
                      <a:pPr algn="ctr"/>
                      <a:r>
                        <a:rPr lang="en-US" sz="1600" dirty="0"/>
                        <a:t>NA</a:t>
                      </a:r>
                      <a:endParaRPr lang="en-IN" sz="1600" dirty="0"/>
                    </a:p>
                  </a:txBody>
                  <a:tcPr anchor="ctr"/>
                </a:tc>
                <a:tc>
                  <a:txBody>
                    <a:bodyPr/>
                    <a:lstStyle/>
                    <a:p>
                      <a:pPr algn="l"/>
                      <a:r>
                        <a:rPr lang="en-US" sz="1600" dirty="0"/>
                        <a:t>Underfit</a:t>
                      </a:r>
                      <a:r>
                        <a:rPr lang="en-US" sz="1600" baseline="0" dirty="0"/>
                        <a:t> Model</a:t>
                      </a:r>
                      <a:endParaRPr lang="en-IN" sz="1600" dirty="0"/>
                    </a:p>
                  </a:txBody>
                  <a:tcPr anchor="ctr"/>
                </a:tc>
                <a:extLst>
                  <a:ext uri="{0D108BD9-81ED-4DB2-BD59-A6C34878D82A}">
                    <a16:rowId xmlns:a16="http://schemas.microsoft.com/office/drawing/2014/main" val="10005"/>
                  </a:ext>
                </a:extLst>
              </a:tr>
              <a:tr h="648000">
                <a:tc>
                  <a:txBody>
                    <a:bodyPr/>
                    <a:lstStyle/>
                    <a:p>
                      <a:pPr algn="l"/>
                      <a:r>
                        <a:rPr lang="en-US" sz="1600" dirty="0"/>
                        <a:t>6.</a:t>
                      </a:r>
                      <a:endParaRPr lang="en-IN" sz="1600" dirty="0"/>
                    </a:p>
                  </a:txBody>
                  <a:tcPr anchor="ctr"/>
                </a:tc>
                <a:tc>
                  <a:txBody>
                    <a:bodyPr/>
                    <a:lstStyle/>
                    <a:p>
                      <a:pPr algn="l"/>
                      <a:r>
                        <a:rPr lang="en-US" sz="1600" b="1" u="none" kern="1200" dirty="0">
                          <a:solidFill>
                            <a:schemeClr val="dk1"/>
                          </a:solidFill>
                          <a:effectLst/>
                          <a:latin typeface="+mn-lt"/>
                          <a:ea typeface="+mn-ea"/>
                          <a:cs typeface="+mn-cs"/>
                        </a:rPr>
                        <a:t>XGB Classifier</a:t>
                      </a:r>
                      <a:endParaRPr lang="en-IN" sz="1600" u="none" dirty="0"/>
                    </a:p>
                  </a:txBody>
                  <a:tcPr anchor="ctr"/>
                </a:tc>
                <a:tc>
                  <a:txBody>
                    <a:bodyPr/>
                    <a:lstStyle/>
                    <a:p>
                      <a:pPr algn="ctr"/>
                      <a:r>
                        <a:rPr lang="en-US" sz="1600" dirty="0"/>
                        <a:t>100%</a:t>
                      </a:r>
                      <a:endParaRPr lang="en-IN" sz="1600" dirty="0"/>
                    </a:p>
                  </a:txBody>
                  <a:tcPr anchor="ctr"/>
                </a:tc>
                <a:tc>
                  <a:txBody>
                    <a:bodyPr/>
                    <a:lstStyle/>
                    <a:p>
                      <a:pPr algn="ctr"/>
                      <a:r>
                        <a:rPr lang="en-US" sz="1600" dirty="0"/>
                        <a:t>98.24%</a:t>
                      </a:r>
                      <a:endParaRPr lang="en-IN" sz="1600" dirty="0"/>
                    </a:p>
                  </a:txBody>
                  <a:tcPr anchor="ctr"/>
                </a:tc>
                <a:tc>
                  <a:txBody>
                    <a:bodyPr/>
                    <a:lstStyle/>
                    <a:p>
                      <a:pPr algn="ctr"/>
                      <a:r>
                        <a:rPr lang="en-US" sz="1600" dirty="0"/>
                        <a:t>99.30%</a:t>
                      </a:r>
                      <a:endParaRPr lang="en-IN" sz="1600" dirty="0"/>
                    </a:p>
                  </a:txBody>
                  <a:tcPr anchor="ctr"/>
                </a:tc>
                <a:tc>
                  <a:txBody>
                    <a:bodyPr/>
                    <a:lstStyle/>
                    <a:p>
                      <a:pPr algn="ctr"/>
                      <a:r>
                        <a:rPr lang="en-US" sz="1600" dirty="0"/>
                        <a:t>97.87%</a:t>
                      </a:r>
                      <a:endParaRPr lang="en-IN" sz="1600" dirty="0"/>
                    </a:p>
                  </a:txBody>
                  <a:tcPr anchor="ctr"/>
                </a:tc>
                <a:tc>
                  <a:txBody>
                    <a:bodyPr/>
                    <a:lstStyle/>
                    <a:p>
                      <a:pPr algn="l"/>
                      <a:r>
                        <a:rPr lang="en-US" sz="1600" dirty="0"/>
                        <a:t>Good Model</a:t>
                      </a:r>
                      <a:endParaRPr lang="en-IN" sz="1600" dirty="0"/>
                    </a:p>
                  </a:txBody>
                  <a:tcPr anchor="ctr"/>
                </a:tc>
                <a:extLst>
                  <a:ext uri="{0D108BD9-81ED-4DB2-BD59-A6C34878D82A}">
                    <a16:rowId xmlns:a16="http://schemas.microsoft.com/office/drawing/2014/main" val="10006"/>
                  </a:ext>
                </a:extLst>
              </a:tr>
            </a:tbl>
          </a:graphicData>
        </a:graphic>
      </p:graphicFrame>
      <p:sp>
        <p:nvSpPr>
          <p:cNvPr id="3" name="Title 1"/>
          <p:cNvSpPr>
            <a:spLocks noGrp="1"/>
          </p:cNvSpPr>
          <p:nvPr>
            <p:ph type="title"/>
          </p:nvPr>
        </p:nvSpPr>
        <p:spPr>
          <a:xfrm>
            <a:off x="678566" y="80684"/>
            <a:ext cx="10353762" cy="620826"/>
          </a:xfrm>
        </p:spPr>
        <p:txBody>
          <a:bodyPr>
            <a:normAutofit fontScale="90000"/>
          </a:bodyPr>
          <a:lstStyle/>
          <a:p>
            <a:pPr algn="l"/>
            <a:r>
              <a:rPr lang="en-US" dirty="0">
                <a:solidFill>
                  <a:srgbClr val="A4A4A4"/>
                </a:solidFill>
              </a:rPr>
              <a:t>Models with 32 features</a:t>
            </a:r>
            <a:endParaRPr lang="en-IN" dirty="0">
              <a:solidFill>
                <a:srgbClr val="A4A4A4"/>
              </a:solidFill>
            </a:endParaRPr>
          </a:p>
        </p:txBody>
      </p:sp>
      <p:sp>
        <p:nvSpPr>
          <p:cNvPr id="5" name="Content Placeholder 2"/>
          <p:cNvSpPr>
            <a:spLocks noGrp="1"/>
          </p:cNvSpPr>
          <p:nvPr>
            <p:ph idx="1"/>
          </p:nvPr>
        </p:nvSpPr>
        <p:spPr>
          <a:xfrm>
            <a:off x="524434" y="691542"/>
            <a:ext cx="11080378" cy="1070023"/>
          </a:xfrm>
        </p:spPr>
        <p:txBody>
          <a:bodyPr>
            <a:normAutofit/>
          </a:bodyPr>
          <a:lstStyle/>
          <a:p>
            <a:pPr>
              <a:lnSpc>
                <a:spcPct val="150000"/>
              </a:lnSpc>
              <a:buFont typeface="Courier New" panose="02070309020205020404" pitchFamily="49" charset="0"/>
              <a:buChar char="o"/>
            </a:pPr>
            <a:r>
              <a:rPr lang="en-IN" dirty="0">
                <a:solidFill>
                  <a:srgbClr val="C3C3C3"/>
                </a:solidFill>
                <a:effectLst/>
              </a:rPr>
              <a:t>The models are created on those 32 features which are contributing in prediction of target column and which don’t have multicollinearity in-between them.  </a:t>
            </a:r>
          </a:p>
        </p:txBody>
      </p:sp>
    </p:spTree>
    <p:extLst>
      <p:ext uri="{BB962C8B-B14F-4D97-AF65-F5344CB8AC3E}">
        <p14:creationId xmlns:p14="http://schemas.microsoft.com/office/powerpoint/2010/main" val="322171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59" y="230800"/>
            <a:ext cx="5536590" cy="290512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207" y="223472"/>
            <a:ext cx="5487870" cy="294322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47" y="3500177"/>
            <a:ext cx="5495925" cy="299524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721" y="3543719"/>
            <a:ext cx="5487870" cy="299524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2111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50258295"/>
              </p:ext>
            </p:extLst>
          </p:nvPr>
        </p:nvGraphicFramePr>
        <p:xfrm>
          <a:off x="203200" y="203200"/>
          <a:ext cx="5599723" cy="2938584"/>
        </p:xfrm>
        <a:graphic>
          <a:graphicData uri="http://schemas.openxmlformats.org/drawingml/2006/table">
            <a:tbl>
              <a:tblPr firstRow="1" firstCol="1" bandRow="1">
                <a:tableStyleId>{5C22544A-7EE6-4342-B048-85BDC9FD1C3A}</a:tableStyleId>
              </a:tblPr>
              <a:tblGrid>
                <a:gridCol w="777036">
                  <a:extLst>
                    <a:ext uri="{9D8B030D-6E8A-4147-A177-3AD203B41FA5}">
                      <a16:colId xmlns:a16="http://schemas.microsoft.com/office/drawing/2014/main" val="20000"/>
                    </a:ext>
                  </a:extLst>
                </a:gridCol>
                <a:gridCol w="1077417">
                  <a:extLst>
                    <a:ext uri="{9D8B030D-6E8A-4147-A177-3AD203B41FA5}">
                      <a16:colId xmlns:a16="http://schemas.microsoft.com/office/drawing/2014/main" val="20001"/>
                    </a:ext>
                  </a:extLst>
                </a:gridCol>
                <a:gridCol w="3745270">
                  <a:extLst>
                    <a:ext uri="{9D8B030D-6E8A-4147-A177-3AD203B41FA5}">
                      <a16:colId xmlns:a16="http://schemas.microsoft.com/office/drawing/2014/main" val="20002"/>
                    </a:ext>
                  </a:extLst>
                </a:gridCol>
              </a:tblGrid>
              <a:tr h="321736">
                <a:tc gridSpan="3">
                  <a:txBody>
                    <a:bodyPr/>
                    <a:lstStyle/>
                    <a:p>
                      <a:pPr>
                        <a:lnSpc>
                          <a:spcPct val="115000"/>
                        </a:lnSpc>
                        <a:spcAft>
                          <a:spcPts val="0"/>
                        </a:spcAft>
                      </a:pPr>
                      <a:r>
                        <a:rPr lang="en-US" sz="1400" dirty="0">
                          <a:effectLst/>
                        </a:rPr>
                        <a:t>Basic Decision Tree Model</a:t>
                      </a:r>
                      <a:endParaRPr lang="en-IN" sz="1400" dirty="0">
                        <a:effectLst/>
                        <a:latin typeface="Calibri"/>
                        <a:ea typeface="Calibri"/>
                        <a:cs typeface="Times New Roman"/>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21736">
                <a:tc>
                  <a:txBody>
                    <a:bodyPr/>
                    <a:lstStyle/>
                    <a:p>
                      <a:pPr>
                        <a:lnSpc>
                          <a:spcPct val="115000"/>
                        </a:lnSpc>
                        <a:spcAft>
                          <a:spcPts val="0"/>
                        </a:spcAft>
                      </a:pPr>
                      <a:r>
                        <a:rPr lang="en-US" sz="1400">
                          <a:effectLst/>
                        </a:rPr>
                        <a:t>Feature</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Importance</a:t>
                      </a:r>
                      <a:endParaRPr lang="en-IN"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Description</a:t>
                      </a:r>
                      <a:endParaRPr lang="en-IN"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21736">
                <a:tc>
                  <a:txBody>
                    <a:bodyPr/>
                    <a:lstStyle/>
                    <a:p>
                      <a:pPr>
                        <a:lnSpc>
                          <a:spcPct val="115000"/>
                        </a:lnSpc>
                        <a:spcAft>
                          <a:spcPts val="0"/>
                        </a:spcAft>
                      </a:pPr>
                      <a:r>
                        <a:rPr lang="en-US" sz="1400" dirty="0">
                          <a:effectLst/>
                        </a:rPr>
                        <a:t>Attr6</a:t>
                      </a:r>
                      <a:endParaRPr lang="en-IN"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0.184741</a:t>
                      </a:r>
                      <a:endParaRPr lang="en-IN"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retained earnings / total assets</a:t>
                      </a:r>
                      <a:endParaRPr lang="en-IN"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664952">
                <a:tc>
                  <a:txBody>
                    <a:bodyPr/>
                    <a:lstStyle/>
                    <a:p>
                      <a:pPr>
                        <a:lnSpc>
                          <a:spcPct val="115000"/>
                        </a:lnSpc>
                        <a:spcAft>
                          <a:spcPts val="0"/>
                        </a:spcAft>
                      </a:pPr>
                      <a:r>
                        <a:rPr lang="en-US" sz="1400">
                          <a:effectLst/>
                        </a:rPr>
                        <a:t>Attr27</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0.179486</a:t>
                      </a:r>
                      <a:endParaRPr lang="en-IN" sz="1400" dirty="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profit on operating activities / financial expenses</a:t>
                      </a:r>
                      <a:endParaRPr lang="en-IN"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21736">
                <a:tc>
                  <a:txBody>
                    <a:bodyPr/>
                    <a:lstStyle/>
                    <a:p>
                      <a:pPr>
                        <a:lnSpc>
                          <a:spcPct val="115000"/>
                        </a:lnSpc>
                        <a:spcAft>
                          <a:spcPts val="0"/>
                        </a:spcAft>
                      </a:pPr>
                      <a:r>
                        <a:rPr lang="en-US" sz="1400">
                          <a:effectLst/>
                        </a:rPr>
                        <a:t>Attr26</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a:effectLst/>
                        </a:rPr>
                        <a:t>0.062767</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(net profit + depreciation) / total liabilities</a:t>
                      </a:r>
                      <a:endParaRPr lang="en-IN"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664952">
                <a:tc>
                  <a:txBody>
                    <a:bodyPr/>
                    <a:lstStyle/>
                    <a:p>
                      <a:pPr>
                        <a:lnSpc>
                          <a:spcPct val="115000"/>
                        </a:lnSpc>
                        <a:spcAft>
                          <a:spcPts val="0"/>
                        </a:spcAft>
                      </a:pPr>
                      <a:r>
                        <a:rPr lang="en-US" sz="1400">
                          <a:effectLst/>
                        </a:rPr>
                        <a:t>Attr46</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a:effectLst/>
                        </a:rPr>
                        <a:t>0.060116</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(current assets - inventory) / short-term liabilities</a:t>
                      </a:r>
                      <a:endParaRPr lang="en-IN"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21736">
                <a:tc>
                  <a:txBody>
                    <a:bodyPr/>
                    <a:lstStyle/>
                    <a:p>
                      <a:pPr>
                        <a:lnSpc>
                          <a:spcPct val="115000"/>
                        </a:lnSpc>
                        <a:spcAft>
                          <a:spcPts val="0"/>
                        </a:spcAft>
                      </a:pPr>
                      <a:r>
                        <a:rPr lang="en-US" sz="1400">
                          <a:effectLst/>
                        </a:rPr>
                        <a:t>Attr29</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a:effectLst/>
                        </a:rPr>
                        <a:t>0.056575</a:t>
                      </a:r>
                      <a:endParaRPr lang="en-IN" sz="1400">
                        <a:effectLst/>
                        <a:latin typeface="Calibri"/>
                        <a:ea typeface="Calibri"/>
                        <a:cs typeface="Times New Roman"/>
                      </a:endParaRPr>
                    </a:p>
                  </a:txBody>
                  <a:tcPr marL="68580" marR="68580" marT="0" marB="0" anchor="ctr"/>
                </a:tc>
                <a:tc>
                  <a:txBody>
                    <a:bodyPr/>
                    <a:lstStyle/>
                    <a:p>
                      <a:pPr>
                        <a:lnSpc>
                          <a:spcPct val="115000"/>
                        </a:lnSpc>
                        <a:spcAft>
                          <a:spcPts val="0"/>
                        </a:spcAft>
                      </a:pPr>
                      <a:r>
                        <a:rPr lang="en-US" sz="1400" dirty="0">
                          <a:effectLst/>
                        </a:rPr>
                        <a:t>logarithm of total assets</a:t>
                      </a:r>
                      <a:endParaRPr lang="en-IN" sz="14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20982389"/>
              </p:ext>
            </p:extLst>
          </p:nvPr>
        </p:nvGraphicFramePr>
        <p:xfrm>
          <a:off x="6037943" y="232229"/>
          <a:ext cx="5965371" cy="2873828"/>
        </p:xfrm>
        <a:graphic>
          <a:graphicData uri="http://schemas.openxmlformats.org/drawingml/2006/table">
            <a:tbl>
              <a:tblPr firstRow="1" firstCol="1" bandRow="1">
                <a:tableStyleId>{5C22544A-7EE6-4342-B048-85BDC9FD1C3A}</a:tableStyleId>
              </a:tblPr>
              <a:tblGrid>
                <a:gridCol w="827775">
                  <a:extLst>
                    <a:ext uri="{9D8B030D-6E8A-4147-A177-3AD203B41FA5}">
                      <a16:colId xmlns:a16="http://schemas.microsoft.com/office/drawing/2014/main" val="20000"/>
                    </a:ext>
                  </a:extLst>
                </a:gridCol>
                <a:gridCol w="1147770">
                  <a:extLst>
                    <a:ext uri="{9D8B030D-6E8A-4147-A177-3AD203B41FA5}">
                      <a16:colId xmlns:a16="http://schemas.microsoft.com/office/drawing/2014/main" val="20001"/>
                    </a:ext>
                  </a:extLst>
                </a:gridCol>
                <a:gridCol w="3989826">
                  <a:extLst>
                    <a:ext uri="{9D8B030D-6E8A-4147-A177-3AD203B41FA5}">
                      <a16:colId xmlns:a16="http://schemas.microsoft.com/office/drawing/2014/main" val="20002"/>
                    </a:ext>
                  </a:extLst>
                </a:gridCol>
              </a:tblGrid>
              <a:tr h="314646">
                <a:tc gridSpan="3">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Basic Random Forest Model</a:t>
                      </a:r>
                      <a:endParaRPr lang="en-IN" sz="1400" kern="1200" dirty="0">
                        <a:solidFill>
                          <a:schemeClr val="tx1"/>
                        </a:solidFill>
                        <a:effectLst/>
                        <a:latin typeface="+mn-lt"/>
                        <a:ea typeface="+mn-ea"/>
                        <a:cs typeface="+mn-cs"/>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14646">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Feature</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a:solidFill>
                            <a:schemeClr val="dk1"/>
                          </a:solidFill>
                          <a:effectLst/>
                          <a:latin typeface="+mn-lt"/>
                          <a:ea typeface="+mn-ea"/>
                          <a:cs typeface="+mn-cs"/>
                        </a:rPr>
                        <a:t>Importance</a:t>
                      </a:r>
                      <a:endParaRPr lang="en-IN" sz="1400" kern="120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Description</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r h="650299">
                <a:tc>
                  <a:txBody>
                    <a:bodyPr/>
                    <a:lstStyle/>
                    <a:p>
                      <a:pPr marL="0" algn="l" defTabSz="457200" rtl="0" eaLnBrk="1" latinLnBrk="0" hangingPunct="1">
                        <a:lnSpc>
                          <a:spcPct val="115000"/>
                        </a:lnSpc>
                        <a:spcAft>
                          <a:spcPts val="0"/>
                        </a:spcAft>
                      </a:pPr>
                      <a:r>
                        <a:rPr lang="en-IN" sz="1400" kern="1200" dirty="0">
                          <a:solidFill>
                            <a:schemeClr val="tx1"/>
                          </a:solidFill>
                          <a:effectLst/>
                          <a:latin typeface="+mn-lt"/>
                          <a:ea typeface="+mn-ea"/>
                          <a:cs typeface="+mn-cs"/>
                        </a:rPr>
                        <a:t>Attr27</a:t>
                      </a:r>
                    </a:p>
                  </a:txBody>
                  <a:tcPr marL="68580" marR="68580" marT="0" marB="0"/>
                </a:tc>
                <a:tc>
                  <a:txBody>
                    <a:bodyPr/>
                    <a:lstStyle/>
                    <a:p>
                      <a:pPr marL="0" algn="l" defTabSz="457200" rtl="0" eaLnBrk="1" latinLnBrk="0" hangingPunct="1">
                        <a:lnSpc>
                          <a:spcPct val="115000"/>
                        </a:lnSpc>
                        <a:spcAft>
                          <a:spcPts val="0"/>
                        </a:spcAft>
                      </a:pPr>
                      <a:r>
                        <a:rPr lang="en-IN" sz="1400" kern="1200" dirty="0">
                          <a:solidFill>
                            <a:schemeClr val="dk1"/>
                          </a:solidFill>
                          <a:effectLst/>
                          <a:latin typeface="+mn-lt"/>
                          <a:ea typeface="+mn-ea"/>
                          <a:cs typeface="+mn-cs"/>
                        </a:rPr>
                        <a:t>0.158507</a:t>
                      </a: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profit on operating activities / financial expenses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r h="314646">
                <a:tc>
                  <a:txBody>
                    <a:bodyPr/>
                    <a:lstStyle/>
                    <a:p>
                      <a:pPr marL="0" algn="l" defTabSz="457200" rtl="0" eaLnBrk="1" latinLnBrk="0" hangingPunct="1">
                        <a:lnSpc>
                          <a:spcPct val="115000"/>
                        </a:lnSpc>
                        <a:spcAft>
                          <a:spcPts val="0"/>
                        </a:spcAft>
                      </a:pPr>
                      <a:r>
                        <a:rPr lang="en-IN" sz="1400" kern="1200" dirty="0">
                          <a:solidFill>
                            <a:schemeClr val="tx1"/>
                          </a:solidFill>
                          <a:effectLst/>
                          <a:latin typeface="+mn-lt"/>
                          <a:ea typeface="+mn-ea"/>
                          <a:cs typeface="+mn-cs"/>
                        </a:rPr>
                        <a:t>Attr6</a:t>
                      </a:r>
                    </a:p>
                  </a:txBody>
                  <a:tcPr marL="68580" marR="68580" marT="0" marB="0"/>
                </a:tc>
                <a:tc>
                  <a:txBody>
                    <a:bodyPr/>
                    <a:lstStyle/>
                    <a:p>
                      <a:pPr marL="0" algn="l" defTabSz="457200" rtl="0" eaLnBrk="1" latinLnBrk="0" hangingPunct="1">
                        <a:lnSpc>
                          <a:spcPct val="115000"/>
                        </a:lnSpc>
                        <a:spcAft>
                          <a:spcPts val="0"/>
                        </a:spcAft>
                      </a:pPr>
                      <a:r>
                        <a:rPr lang="en-IN" sz="1400" kern="1200" dirty="0">
                          <a:solidFill>
                            <a:schemeClr val="dk1"/>
                          </a:solidFill>
                          <a:effectLst/>
                          <a:latin typeface="+mn-lt"/>
                          <a:ea typeface="+mn-ea"/>
                          <a:cs typeface="+mn-cs"/>
                        </a:rPr>
                        <a:t>0.084488</a:t>
                      </a: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retained earnings / total assets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3"/>
                  </a:ext>
                </a:extLst>
              </a:tr>
              <a:tr h="314646">
                <a:tc>
                  <a:txBody>
                    <a:bodyPr/>
                    <a:lstStyle/>
                    <a:p>
                      <a:pPr marL="0" algn="l" defTabSz="457200" rtl="0" eaLnBrk="1" latinLnBrk="0" hangingPunct="1">
                        <a:lnSpc>
                          <a:spcPct val="115000"/>
                        </a:lnSpc>
                        <a:spcAft>
                          <a:spcPts val="0"/>
                        </a:spcAft>
                      </a:pPr>
                      <a:r>
                        <a:rPr lang="en-IN" sz="1400" kern="1200" dirty="0">
                          <a:solidFill>
                            <a:schemeClr val="tx1"/>
                          </a:solidFill>
                          <a:effectLst/>
                          <a:latin typeface="+mn-lt"/>
                          <a:ea typeface="+mn-ea"/>
                          <a:cs typeface="+mn-cs"/>
                        </a:rPr>
                        <a:t>Attr24</a:t>
                      </a:r>
                    </a:p>
                  </a:txBody>
                  <a:tcPr marL="68580" marR="68580" marT="0" marB="0"/>
                </a:tc>
                <a:tc>
                  <a:txBody>
                    <a:bodyPr/>
                    <a:lstStyle/>
                    <a:p>
                      <a:pPr marL="0" algn="l" defTabSz="457200" rtl="0" eaLnBrk="1" latinLnBrk="0" hangingPunct="1">
                        <a:lnSpc>
                          <a:spcPct val="115000"/>
                        </a:lnSpc>
                        <a:spcAft>
                          <a:spcPts val="0"/>
                        </a:spcAft>
                      </a:pPr>
                      <a:r>
                        <a:rPr lang="en-IN" sz="1400" kern="1200" dirty="0">
                          <a:solidFill>
                            <a:schemeClr val="dk1"/>
                          </a:solidFill>
                          <a:effectLst/>
                          <a:latin typeface="+mn-lt"/>
                          <a:ea typeface="+mn-ea"/>
                          <a:cs typeface="+mn-cs"/>
                        </a:rPr>
                        <a:t>0.050928</a:t>
                      </a:r>
                    </a:p>
                  </a:txBody>
                  <a:tcPr marL="68580" marR="68580" marT="0" marB="0"/>
                </a:tc>
                <a:tc>
                  <a:txBody>
                    <a:bodyPr/>
                    <a:lstStyle/>
                    <a:p>
                      <a:pPr marL="0" algn="l" defTabSz="457200" rtl="0" eaLnBrk="1" latinLnBrk="0" hangingPunct="1">
                        <a:lnSpc>
                          <a:spcPct val="115000"/>
                        </a:lnSpc>
                        <a:spcAft>
                          <a:spcPts val="0"/>
                        </a:spcAft>
                      </a:pPr>
                      <a:r>
                        <a:rPr lang="en-IN" sz="1400" kern="1200" dirty="0">
                          <a:solidFill>
                            <a:schemeClr val="dk1"/>
                          </a:solidFill>
                          <a:effectLst/>
                          <a:latin typeface="+mn-lt"/>
                          <a:ea typeface="+mn-ea"/>
                          <a:cs typeface="+mn-cs"/>
                        </a:rPr>
                        <a:t>gross profit (in 3 years) / total assets</a:t>
                      </a:r>
                    </a:p>
                  </a:txBody>
                  <a:tcPr marL="68580" marR="68580" marT="0" marB="0"/>
                </a:tc>
                <a:extLst>
                  <a:ext uri="{0D108BD9-81ED-4DB2-BD59-A6C34878D82A}">
                    <a16:rowId xmlns:a16="http://schemas.microsoft.com/office/drawing/2014/main" val="10004"/>
                  </a:ext>
                </a:extLst>
              </a:tr>
              <a:tr h="314646">
                <a:tc>
                  <a:txBody>
                    <a:bodyPr/>
                    <a:lstStyle/>
                    <a:p>
                      <a:pPr marL="0" algn="l" defTabSz="457200" rtl="0" eaLnBrk="1" latinLnBrk="0" hangingPunct="1">
                        <a:lnSpc>
                          <a:spcPct val="115000"/>
                        </a:lnSpc>
                        <a:spcAft>
                          <a:spcPts val="0"/>
                        </a:spcAft>
                      </a:pPr>
                      <a:r>
                        <a:rPr lang="en-IN" sz="1400" kern="1200" dirty="0">
                          <a:solidFill>
                            <a:schemeClr val="tx1"/>
                          </a:solidFill>
                          <a:effectLst/>
                          <a:latin typeface="+mn-lt"/>
                          <a:ea typeface="+mn-ea"/>
                          <a:cs typeface="+mn-cs"/>
                        </a:rPr>
                        <a:t>Attr26</a:t>
                      </a:r>
                    </a:p>
                  </a:txBody>
                  <a:tcPr marL="68580" marR="68580" marT="0" marB="0"/>
                </a:tc>
                <a:tc>
                  <a:txBody>
                    <a:bodyPr/>
                    <a:lstStyle/>
                    <a:p>
                      <a:pPr marL="0" algn="l" defTabSz="457200" rtl="0" eaLnBrk="1" latinLnBrk="0" hangingPunct="1">
                        <a:lnSpc>
                          <a:spcPct val="115000"/>
                        </a:lnSpc>
                        <a:spcAft>
                          <a:spcPts val="0"/>
                        </a:spcAft>
                      </a:pPr>
                      <a:r>
                        <a:rPr lang="en-IN" sz="1400" kern="1200">
                          <a:solidFill>
                            <a:schemeClr val="dk1"/>
                          </a:solidFill>
                          <a:effectLst/>
                          <a:latin typeface="+mn-lt"/>
                          <a:ea typeface="+mn-ea"/>
                          <a:cs typeface="+mn-cs"/>
                        </a:rPr>
                        <a:t>0.044817</a:t>
                      </a: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(net profit + depreciation) / total liabilities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5"/>
                  </a:ext>
                </a:extLst>
              </a:tr>
              <a:tr h="650299">
                <a:tc>
                  <a:txBody>
                    <a:bodyPr/>
                    <a:lstStyle/>
                    <a:p>
                      <a:pPr marL="0" algn="l" defTabSz="457200" rtl="0" eaLnBrk="1" latinLnBrk="0" hangingPunct="1">
                        <a:lnSpc>
                          <a:spcPct val="115000"/>
                        </a:lnSpc>
                        <a:spcAft>
                          <a:spcPts val="0"/>
                        </a:spcAft>
                      </a:pPr>
                      <a:r>
                        <a:rPr lang="en-IN" sz="1400" kern="1200" dirty="0">
                          <a:solidFill>
                            <a:schemeClr val="tx1"/>
                          </a:solidFill>
                          <a:effectLst/>
                          <a:latin typeface="+mn-lt"/>
                          <a:ea typeface="+mn-ea"/>
                          <a:cs typeface="+mn-cs"/>
                        </a:rPr>
                        <a:t>Attr46</a:t>
                      </a:r>
                    </a:p>
                  </a:txBody>
                  <a:tcPr marL="68580" marR="68580" marT="0" marB="0"/>
                </a:tc>
                <a:tc>
                  <a:txBody>
                    <a:bodyPr/>
                    <a:lstStyle/>
                    <a:p>
                      <a:pPr marL="0" algn="l" defTabSz="457200" rtl="0" eaLnBrk="1" latinLnBrk="0" hangingPunct="1">
                        <a:lnSpc>
                          <a:spcPct val="115000"/>
                        </a:lnSpc>
                        <a:spcAft>
                          <a:spcPts val="0"/>
                        </a:spcAft>
                      </a:pPr>
                      <a:r>
                        <a:rPr lang="en-IN" sz="1400" kern="1200">
                          <a:solidFill>
                            <a:schemeClr val="dk1"/>
                          </a:solidFill>
                          <a:effectLst/>
                          <a:latin typeface="+mn-lt"/>
                          <a:ea typeface="+mn-ea"/>
                          <a:cs typeface="+mn-cs"/>
                        </a:rPr>
                        <a:t>0.044298</a:t>
                      </a: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(current assets - inventory) / short-term liabilities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0986954"/>
              </p:ext>
            </p:extLst>
          </p:nvPr>
        </p:nvGraphicFramePr>
        <p:xfrm>
          <a:off x="2583545" y="3419791"/>
          <a:ext cx="5902848" cy="3213240"/>
        </p:xfrm>
        <a:graphic>
          <a:graphicData uri="http://schemas.openxmlformats.org/drawingml/2006/table">
            <a:tbl>
              <a:tblPr firstRow="1" firstCol="1" bandRow="1">
                <a:tableStyleId>{5C22544A-7EE6-4342-B048-85BDC9FD1C3A}</a:tableStyleId>
              </a:tblPr>
              <a:tblGrid>
                <a:gridCol w="819099">
                  <a:extLst>
                    <a:ext uri="{9D8B030D-6E8A-4147-A177-3AD203B41FA5}">
                      <a16:colId xmlns:a16="http://schemas.microsoft.com/office/drawing/2014/main" val="20000"/>
                    </a:ext>
                  </a:extLst>
                </a:gridCol>
                <a:gridCol w="1135740">
                  <a:extLst>
                    <a:ext uri="{9D8B030D-6E8A-4147-A177-3AD203B41FA5}">
                      <a16:colId xmlns:a16="http://schemas.microsoft.com/office/drawing/2014/main" val="20001"/>
                    </a:ext>
                  </a:extLst>
                </a:gridCol>
                <a:gridCol w="3948009">
                  <a:extLst>
                    <a:ext uri="{9D8B030D-6E8A-4147-A177-3AD203B41FA5}">
                      <a16:colId xmlns:a16="http://schemas.microsoft.com/office/drawing/2014/main" val="20002"/>
                    </a:ext>
                  </a:extLst>
                </a:gridCol>
              </a:tblGrid>
              <a:tr h="398331">
                <a:tc gridSpan="3">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XGB-Classifier</a:t>
                      </a:r>
                      <a:endParaRPr lang="en-IN" sz="1400" kern="1200" dirty="0">
                        <a:solidFill>
                          <a:schemeClr val="tx1"/>
                        </a:solidFill>
                        <a:effectLst/>
                        <a:latin typeface="+mn-lt"/>
                        <a:ea typeface="+mn-ea"/>
                        <a:cs typeface="+mn-cs"/>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98331">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Feature</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Importance</a:t>
                      </a:r>
                      <a:endParaRPr lang="en-IN" sz="1400" kern="1200" dirty="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Description</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r h="398331">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Attr6</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0.144509</a:t>
                      </a:r>
                      <a:endParaRPr lang="en-IN" sz="1400" kern="1200" dirty="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retained earnings / total assets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2"/>
                  </a:ext>
                </a:extLst>
              </a:tr>
              <a:tr h="823254">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Attr27</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0.103829</a:t>
                      </a:r>
                      <a:endParaRPr lang="en-IN" sz="1400" kern="1200" dirty="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profit on operating activities / financial expenses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3"/>
                  </a:ext>
                </a:extLst>
              </a:tr>
              <a:tr h="398331">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Attr26</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a:solidFill>
                            <a:schemeClr val="dk1"/>
                          </a:solidFill>
                          <a:effectLst/>
                          <a:latin typeface="+mn-lt"/>
                          <a:ea typeface="+mn-ea"/>
                          <a:cs typeface="+mn-cs"/>
                        </a:rPr>
                        <a:t>0.096343</a:t>
                      </a:r>
                      <a:endParaRPr lang="en-IN" sz="1400" kern="120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a:solidFill>
                            <a:schemeClr val="dk1"/>
                          </a:solidFill>
                          <a:effectLst/>
                          <a:latin typeface="+mn-lt"/>
                          <a:ea typeface="+mn-ea"/>
                          <a:cs typeface="+mn-cs"/>
                        </a:rPr>
                        <a:t>(net profit + depreciation) / total liabilities</a:t>
                      </a:r>
                      <a:endParaRPr lang="en-IN" sz="14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4"/>
                  </a:ext>
                </a:extLst>
              </a:tr>
              <a:tr h="398331">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Attr39</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a:solidFill>
                            <a:schemeClr val="dk1"/>
                          </a:solidFill>
                          <a:effectLst/>
                          <a:latin typeface="+mn-lt"/>
                          <a:ea typeface="+mn-ea"/>
                          <a:cs typeface="+mn-cs"/>
                        </a:rPr>
                        <a:t>0.052176</a:t>
                      </a:r>
                      <a:endParaRPr lang="en-IN" sz="1400" kern="120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dirty="0">
                          <a:solidFill>
                            <a:schemeClr val="dk1"/>
                          </a:solidFill>
                          <a:effectLst/>
                          <a:latin typeface="+mn-lt"/>
                          <a:ea typeface="+mn-ea"/>
                          <a:cs typeface="+mn-cs"/>
                        </a:rPr>
                        <a:t>profit on sales / sales</a:t>
                      </a:r>
                      <a:endParaRPr lang="en-IN"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05"/>
                  </a:ext>
                </a:extLst>
              </a:tr>
              <a:tr h="398331">
                <a:tc>
                  <a:txBody>
                    <a:bodyPr/>
                    <a:lstStyle/>
                    <a:p>
                      <a:pPr marL="0" algn="l" defTabSz="457200" rtl="0" eaLnBrk="1" latinLnBrk="0" hangingPunct="1">
                        <a:lnSpc>
                          <a:spcPct val="115000"/>
                        </a:lnSpc>
                        <a:spcAft>
                          <a:spcPts val="0"/>
                        </a:spcAft>
                      </a:pPr>
                      <a:r>
                        <a:rPr lang="en-US" sz="1400" kern="1200" dirty="0">
                          <a:solidFill>
                            <a:schemeClr val="tx1"/>
                          </a:solidFill>
                          <a:effectLst/>
                          <a:latin typeface="+mn-lt"/>
                          <a:ea typeface="+mn-ea"/>
                          <a:cs typeface="+mn-cs"/>
                        </a:rPr>
                        <a:t>Attr59</a:t>
                      </a:r>
                      <a:endParaRPr lang="en-IN" sz="1400" kern="1200" dirty="0">
                        <a:solidFill>
                          <a:schemeClr val="tx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US" sz="1400" kern="1200">
                          <a:solidFill>
                            <a:schemeClr val="dk1"/>
                          </a:solidFill>
                          <a:effectLst/>
                          <a:latin typeface="+mn-lt"/>
                          <a:ea typeface="+mn-ea"/>
                          <a:cs typeface="+mn-cs"/>
                        </a:rPr>
                        <a:t>0.044391</a:t>
                      </a:r>
                      <a:endParaRPr lang="en-IN" sz="1400" kern="1200">
                        <a:solidFill>
                          <a:schemeClr val="dk1"/>
                        </a:solidFill>
                        <a:effectLst/>
                        <a:latin typeface="+mn-lt"/>
                        <a:ea typeface="+mn-ea"/>
                        <a:cs typeface="+mn-cs"/>
                      </a:endParaRPr>
                    </a:p>
                  </a:txBody>
                  <a:tcPr marL="68580" marR="68580" marT="0" marB="0"/>
                </a:tc>
                <a:tc>
                  <a:txBody>
                    <a:bodyPr/>
                    <a:lstStyle/>
                    <a:p>
                      <a:pPr marL="0" algn="l" defTabSz="457200" rtl="0" eaLnBrk="1" latinLnBrk="0" hangingPunct="1">
                        <a:lnSpc>
                          <a:spcPct val="115000"/>
                        </a:lnSpc>
                        <a:spcAft>
                          <a:spcPts val="0"/>
                        </a:spcAft>
                      </a:pPr>
                      <a:r>
                        <a:rPr lang="en-IN" sz="1400" kern="1200" dirty="0">
                          <a:solidFill>
                            <a:schemeClr val="dk1"/>
                          </a:solidFill>
                          <a:effectLst/>
                          <a:latin typeface="+mn-lt"/>
                          <a:ea typeface="+mn-ea"/>
                          <a:cs typeface="+mn-cs"/>
                        </a:rPr>
                        <a:t>long-term liabilities / equity</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5300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431" y="0"/>
            <a:ext cx="10353762" cy="970450"/>
          </a:xfrm>
        </p:spPr>
        <p:txBody>
          <a:bodyPr/>
          <a:lstStyle/>
          <a:p>
            <a:pPr algn="l"/>
            <a:r>
              <a:rPr lang="en-US" dirty="0">
                <a:solidFill>
                  <a:srgbClr val="C3C3C3"/>
                </a:solidFill>
              </a:rPr>
              <a:t>Final Model</a:t>
            </a:r>
            <a:endParaRPr lang="en-IN" dirty="0">
              <a:solidFill>
                <a:srgbClr val="C3C3C3"/>
              </a:solidFill>
            </a:endParaRPr>
          </a:p>
        </p:txBody>
      </p:sp>
      <p:sp>
        <p:nvSpPr>
          <p:cNvPr id="8" name="TextBox 7"/>
          <p:cNvSpPr txBox="1"/>
          <p:nvPr/>
        </p:nvSpPr>
        <p:spPr>
          <a:xfrm>
            <a:off x="-1" y="1139616"/>
            <a:ext cx="6040193" cy="6063198"/>
          </a:xfrm>
          <a:prstGeom prst="rect">
            <a:avLst/>
          </a:prstGeom>
          <a:noFill/>
        </p:spPr>
        <p:txBody>
          <a:bodyPr wrap="square" rtlCol="0">
            <a:spAutoFit/>
          </a:bodyPr>
          <a:lstStyle/>
          <a:p>
            <a:pPr marL="285750" indent="-285750" algn="just">
              <a:buFont typeface="Arial" pitchFamily="34" charset="0"/>
              <a:buChar char="•"/>
            </a:pPr>
            <a:r>
              <a:rPr lang="en-US" sz="2000" dirty="0">
                <a:solidFill>
                  <a:srgbClr val="C3C3C3"/>
                </a:solidFill>
              </a:rPr>
              <a:t>This Model has  overall good  performance</a:t>
            </a:r>
          </a:p>
          <a:p>
            <a:pPr algn="just"/>
            <a:endParaRPr lang="en-US" sz="2000" dirty="0">
              <a:solidFill>
                <a:srgbClr val="C3C3C3"/>
              </a:solidFill>
            </a:endParaRPr>
          </a:p>
          <a:p>
            <a:pPr marL="285750" indent="-285750" algn="just">
              <a:buFont typeface="Arial" pitchFamily="34" charset="0"/>
              <a:buChar char="•"/>
            </a:pPr>
            <a:r>
              <a:rPr lang="en-US" sz="2000" dirty="0">
                <a:solidFill>
                  <a:srgbClr val="C3C3C3"/>
                </a:solidFill>
              </a:rPr>
              <a:t>The model is not facing any under-fitting or over-fitting issue.</a:t>
            </a:r>
          </a:p>
          <a:p>
            <a:pPr algn="just"/>
            <a:endParaRPr lang="en-US" sz="2000" dirty="0">
              <a:solidFill>
                <a:srgbClr val="C3C3C3"/>
              </a:solidFill>
            </a:endParaRPr>
          </a:p>
          <a:p>
            <a:pPr marL="285750" indent="-285750" algn="just">
              <a:buFont typeface="Arial" pitchFamily="34" charset="0"/>
              <a:buChar char="•"/>
            </a:pPr>
            <a:r>
              <a:rPr lang="en-US" sz="2000" dirty="0">
                <a:solidFill>
                  <a:srgbClr val="C3C3C3"/>
                </a:solidFill>
              </a:rPr>
              <a:t>As we can see all the parameters precision, recall , </a:t>
            </a:r>
          </a:p>
          <a:p>
            <a:pPr algn="just"/>
            <a:r>
              <a:rPr lang="en-US" sz="2000" dirty="0">
                <a:solidFill>
                  <a:srgbClr val="C3C3C3"/>
                </a:solidFill>
              </a:rPr>
              <a:t>     f1-score and accuracy are better than all other </a:t>
            </a:r>
          </a:p>
          <a:p>
            <a:pPr algn="just"/>
            <a:r>
              <a:rPr lang="en-US" sz="2000" dirty="0">
                <a:solidFill>
                  <a:srgbClr val="C3C3C3"/>
                </a:solidFill>
              </a:rPr>
              <a:t>     models.</a:t>
            </a:r>
          </a:p>
          <a:p>
            <a:pPr algn="just"/>
            <a:endParaRPr lang="en-US" sz="2000" dirty="0">
              <a:solidFill>
                <a:srgbClr val="C3C3C3"/>
              </a:solidFill>
            </a:endParaRPr>
          </a:p>
          <a:p>
            <a:pPr marL="285750" indent="-285750" algn="just">
              <a:buFont typeface="Arial" pitchFamily="34" charset="0"/>
              <a:buChar char="•"/>
            </a:pPr>
            <a:r>
              <a:rPr lang="en-IN" sz="2000" dirty="0">
                <a:solidFill>
                  <a:srgbClr val="C3C3C3"/>
                </a:solidFill>
              </a:rPr>
              <a:t>Though some corporate entities are falsely being classified as Bankrupt still from a business point of view of creditors, it is not a threat. From creditors point of view classifying  probable bankrupt company as non-Bankrupt is a bigger threat.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5" name="Picture 4">
            <a:extLst>
              <a:ext uri="{FF2B5EF4-FFF2-40B4-BE49-F238E27FC236}">
                <a16:creationId xmlns:a16="http://schemas.microsoft.com/office/drawing/2014/main" id="{132730AC-622C-4416-8297-9C92569225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3316" y="974598"/>
            <a:ext cx="5809730" cy="5082073"/>
          </a:xfrm>
          <a:prstGeom prst="rect">
            <a:avLst/>
          </a:prstGeom>
          <a:noFill/>
          <a:ln>
            <a:noFill/>
          </a:ln>
        </p:spPr>
      </p:pic>
    </p:spTree>
    <p:extLst>
      <p:ext uri="{BB962C8B-B14F-4D97-AF65-F5344CB8AC3E}">
        <p14:creationId xmlns:p14="http://schemas.microsoft.com/office/powerpoint/2010/main" val="38830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A7DC-F679-476E-A74D-739A079EFA26}"/>
              </a:ext>
            </a:extLst>
          </p:cNvPr>
          <p:cNvSpPr>
            <a:spLocks noGrp="1"/>
          </p:cNvSpPr>
          <p:nvPr>
            <p:ph type="title"/>
          </p:nvPr>
        </p:nvSpPr>
        <p:spPr>
          <a:xfrm>
            <a:off x="-1120279" y="255037"/>
            <a:ext cx="10353762" cy="970450"/>
          </a:xfrm>
        </p:spPr>
        <p:txBody>
          <a:bodyPr/>
          <a:lstStyle/>
          <a:p>
            <a:r>
              <a:rPr lang="en-IN" dirty="0">
                <a:solidFill>
                  <a:srgbClr val="C3C3C3"/>
                </a:solidFill>
              </a:rPr>
              <a:t>Principle Component Analysis</a:t>
            </a:r>
          </a:p>
        </p:txBody>
      </p:sp>
      <p:sp>
        <p:nvSpPr>
          <p:cNvPr id="3" name="Content Placeholder 2">
            <a:extLst>
              <a:ext uri="{FF2B5EF4-FFF2-40B4-BE49-F238E27FC236}">
                <a16:creationId xmlns:a16="http://schemas.microsoft.com/office/drawing/2014/main" id="{8AEEE9F3-3C8A-4B43-BB93-97FA7FCAE06A}"/>
              </a:ext>
            </a:extLst>
          </p:cNvPr>
          <p:cNvSpPr>
            <a:spLocks noGrp="1"/>
          </p:cNvSpPr>
          <p:nvPr>
            <p:ph idx="1"/>
          </p:nvPr>
        </p:nvSpPr>
        <p:spPr>
          <a:xfrm>
            <a:off x="643208" y="2422915"/>
            <a:ext cx="10353762" cy="4058751"/>
          </a:xfrm>
        </p:spPr>
        <p:txBody>
          <a:bodyPr/>
          <a:lstStyle/>
          <a:p>
            <a:pPr>
              <a:buFont typeface="Courier New" panose="02070309020205020404" pitchFamily="49" charset="0"/>
              <a:buChar char="o"/>
            </a:pPr>
            <a:r>
              <a:rPr lang="en-IN" dirty="0">
                <a:solidFill>
                  <a:srgbClr val="C3C3C3"/>
                </a:solidFill>
              </a:rPr>
              <a:t>Number of Components: 30</a:t>
            </a:r>
          </a:p>
          <a:p>
            <a:pPr>
              <a:buFont typeface="Courier New" panose="02070309020205020404" pitchFamily="49" charset="0"/>
              <a:buChar char="o"/>
            </a:pPr>
            <a:r>
              <a:rPr lang="en-IN" dirty="0">
                <a:solidFill>
                  <a:srgbClr val="C3C3C3"/>
                </a:solidFill>
              </a:rPr>
              <a:t>Variance coverage :98.5%</a:t>
            </a:r>
          </a:p>
          <a:p>
            <a:pPr>
              <a:buFont typeface="Courier New" panose="02070309020205020404" pitchFamily="49" charset="0"/>
              <a:buChar char="o"/>
            </a:pPr>
            <a:r>
              <a:rPr lang="en-IN" dirty="0">
                <a:solidFill>
                  <a:srgbClr val="C3C3C3"/>
                </a:solidFill>
              </a:rPr>
              <a:t>Overfitting Observed.</a:t>
            </a:r>
          </a:p>
          <a:p>
            <a:pPr marL="36900" indent="0">
              <a:buNone/>
            </a:pPr>
            <a:endParaRPr lang="en-IN" dirty="0"/>
          </a:p>
        </p:txBody>
      </p:sp>
      <p:pic>
        <p:nvPicPr>
          <p:cNvPr id="5" name="Picture 4">
            <a:extLst>
              <a:ext uri="{FF2B5EF4-FFF2-40B4-BE49-F238E27FC236}">
                <a16:creationId xmlns:a16="http://schemas.microsoft.com/office/drawing/2014/main" id="{4A0A2B1C-2309-4D1A-9740-72436B5E2CBB}"/>
              </a:ext>
            </a:extLst>
          </p:cNvPr>
          <p:cNvPicPr>
            <a:picLocks noChangeAspect="1"/>
          </p:cNvPicPr>
          <p:nvPr/>
        </p:nvPicPr>
        <p:blipFill rotWithShape="1">
          <a:blip r:embed="rId2">
            <a:extLst>
              <a:ext uri="{28A0092B-C50C-407E-A947-70E740481C1C}">
                <a14:useLocalDpi xmlns:a14="http://schemas.microsoft.com/office/drawing/2010/main" val="0"/>
              </a:ext>
            </a:extLst>
          </a:blip>
          <a:srcRect l="49829" t="3012" r="-25" b="51780"/>
          <a:stretch/>
        </p:blipFill>
        <p:spPr>
          <a:xfrm>
            <a:off x="5446644" y="1866122"/>
            <a:ext cx="5820913" cy="36756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5629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5352-B7BA-49B5-B5C3-4ADD468076B0}"/>
              </a:ext>
            </a:extLst>
          </p:cNvPr>
          <p:cNvSpPr>
            <a:spLocks noGrp="1"/>
          </p:cNvSpPr>
          <p:nvPr>
            <p:ph type="title"/>
          </p:nvPr>
        </p:nvSpPr>
        <p:spPr>
          <a:xfrm>
            <a:off x="1242269" y="492085"/>
            <a:ext cx="3719158" cy="970450"/>
          </a:xfrm>
        </p:spPr>
        <p:txBody>
          <a:bodyPr>
            <a:normAutofit/>
          </a:bodyPr>
          <a:lstStyle/>
          <a:p>
            <a:pPr algn="l"/>
            <a:r>
              <a:rPr lang="en-IN" dirty="0">
                <a:solidFill>
                  <a:schemeClr val="tx2">
                    <a:lumMod val="90000"/>
                  </a:schemeClr>
                </a:solidFill>
                <a:effectLst/>
              </a:rPr>
              <a:t>Objective</a:t>
            </a:r>
            <a:r>
              <a:rPr lang="en-IN" dirty="0">
                <a:solidFill>
                  <a:schemeClr val="tx2">
                    <a:lumMod val="90000"/>
                  </a:schemeClr>
                </a:solidFill>
              </a:rPr>
              <a:t> </a:t>
            </a:r>
          </a:p>
        </p:txBody>
      </p:sp>
      <p:sp>
        <p:nvSpPr>
          <p:cNvPr id="3" name="Content Placeholder 2">
            <a:extLst>
              <a:ext uri="{FF2B5EF4-FFF2-40B4-BE49-F238E27FC236}">
                <a16:creationId xmlns:a16="http://schemas.microsoft.com/office/drawing/2014/main" id="{2ECCAF1A-EDEC-4E7A-A006-87BAEB8C739A}"/>
              </a:ext>
            </a:extLst>
          </p:cNvPr>
          <p:cNvSpPr>
            <a:spLocks noGrp="1"/>
          </p:cNvSpPr>
          <p:nvPr>
            <p:ph idx="1"/>
          </p:nvPr>
        </p:nvSpPr>
        <p:spPr>
          <a:xfrm>
            <a:off x="913795" y="1732450"/>
            <a:ext cx="10319064" cy="3502280"/>
          </a:xfrm>
        </p:spPr>
        <p:txBody>
          <a:bodyPr>
            <a:noAutofit/>
          </a:bodyPr>
          <a:lstStyle/>
          <a:p>
            <a:pPr>
              <a:buFont typeface="Courier New" panose="02070309020205020404" pitchFamily="49" charset="0"/>
              <a:buChar char="o"/>
            </a:pPr>
            <a:r>
              <a:rPr lang="en-IN" sz="2500" dirty="0">
                <a:solidFill>
                  <a:schemeClr val="tx2">
                    <a:lumMod val="90000"/>
                  </a:schemeClr>
                </a:solidFill>
                <a:effectLst/>
                <a:latin typeface="Proxima Nova"/>
                <a:ea typeface="Proxima Nova"/>
                <a:cs typeface="Proxima Nova"/>
              </a:rPr>
              <a:t>Bankruptcy is a legal process through which people or other entities who cannot repay debts to creditors may seek relief from some or all of their debts. </a:t>
            </a:r>
          </a:p>
          <a:p>
            <a:pPr>
              <a:buFont typeface="Courier New" panose="02070309020205020404" pitchFamily="49" charset="0"/>
              <a:buChar char="o"/>
            </a:pPr>
            <a:r>
              <a:rPr lang="en-IN" sz="2500" dirty="0">
                <a:solidFill>
                  <a:schemeClr val="tx2">
                    <a:lumMod val="90000"/>
                  </a:schemeClr>
                </a:solidFill>
                <a:effectLst/>
                <a:latin typeface="Proxima Nova"/>
                <a:ea typeface="Proxima Nova"/>
                <a:cs typeface="Proxima Nova"/>
              </a:rPr>
              <a:t>Prediction of an enterprise bankruptcy is of great importance in economic decision making.</a:t>
            </a:r>
            <a:endParaRPr lang="en-IN" sz="2500" dirty="0">
              <a:solidFill>
                <a:schemeClr val="tx2">
                  <a:lumMod val="90000"/>
                </a:schemeClr>
              </a:solidFill>
              <a:latin typeface="Proxima Nova"/>
              <a:ea typeface="Proxima Nova"/>
              <a:cs typeface="Proxima Nova"/>
            </a:endParaRPr>
          </a:p>
          <a:p>
            <a:pPr>
              <a:buFont typeface="Courier New" panose="02070309020205020404" pitchFamily="49" charset="0"/>
              <a:buChar char="o"/>
            </a:pPr>
            <a:r>
              <a:rPr lang="en-IN" sz="2500" dirty="0">
                <a:solidFill>
                  <a:schemeClr val="tx2">
                    <a:lumMod val="90000"/>
                  </a:schemeClr>
                </a:solidFill>
                <a:latin typeface="Proxima Nova"/>
              </a:rPr>
              <a:t>This is a classification project which contains two classes ‘Bankrupt’ and ‘Non-Bankrupt’</a:t>
            </a:r>
          </a:p>
          <a:p>
            <a:pPr>
              <a:buFont typeface="Courier New" panose="02070309020205020404" pitchFamily="49" charset="0"/>
              <a:buChar char="o"/>
            </a:pPr>
            <a:r>
              <a:rPr lang="en-IN" sz="2500" dirty="0">
                <a:solidFill>
                  <a:schemeClr val="tx2">
                    <a:lumMod val="90000"/>
                  </a:schemeClr>
                </a:solidFill>
                <a:latin typeface="Proxima Nova"/>
              </a:rPr>
              <a:t>Prediction will be based on various econometric variables which are used to asses the fundamentals of corporate entity.</a:t>
            </a:r>
          </a:p>
        </p:txBody>
      </p:sp>
      <p:sp>
        <p:nvSpPr>
          <p:cNvPr id="6" name="Content Placeholder 2">
            <a:extLst>
              <a:ext uri="{FF2B5EF4-FFF2-40B4-BE49-F238E27FC236}">
                <a16:creationId xmlns:a16="http://schemas.microsoft.com/office/drawing/2014/main" id="{82D25C30-4A08-4CF8-AB7A-655D9DCE0F90}"/>
              </a:ext>
            </a:extLst>
          </p:cNvPr>
          <p:cNvSpPr txBox="1">
            <a:spLocks/>
          </p:cNvSpPr>
          <p:nvPr/>
        </p:nvSpPr>
        <p:spPr>
          <a:xfrm>
            <a:off x="913795" y="4753944"/>
            <a:ext cx="10353762" cy="147457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IN" dirty="0"/>
          </a:p>
        </p:txBody>
      </p:sp>
    </p:spTree>
    <p:extLst>
      <p:ext uri="{BB962C8B-B14F-4D97-AF65-F5344CB8AC3E}">
        <p14:creationId xmlns:p14="http://schemas.microsoft.com/office/powerpoint/2010/main" val="2350269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C88E-DE36-462D-BFBB-CB3E9DD7EB6A}"/>
              </a:ext>
            </a:extLst>
          </p:cNvPr>
          <p:cNvSpPr>
            <a:spLocks noGrp="1"/>
          </p:cNvSpPr>
          <p:nvPr>
            <p:ph type="title"/>
          </p:nvPr>
        </p:nvSpPr>
        <p:spPr/>
        <p:txBody>
          <a:bodyPr/>
          <a:lstStyle/>
          <a:p>
            <a:pPr algn="l"/>
            <a:r>
              <a:rPr lang="en-IN" dirty="0">
                <a:solidFill>
                  <a:srgbClr val="C3C3C3"/>
                </a:solidFill>
              </a:rPr>
              <a:t>Key risk and Way Forward</a:t>
            </a:r>
          </a:p>
        </p:txBody>
      </p:sp>
      <p:sp>
        <p:nvSpPr>
          <p:cNvPr id="3" name="Content Placeholder 2">
            <a:extLst>
              <a:ext uri="{FF2B5EF4-FFF2-40B4-BE49-F238E27FC236}">
                <a16:creationId xmlns:a16="http://schemas.microsoft.com/office/drawing/2014/main" id="{6E1B15C9-5461-4380-8387-3D5C229E0D8D}"/>
              </a:ext>
            </a:extLst>
          </p:cNvPr>
          <p:cNvSpPr>
            <a:spLocks noGrp="1"/>
          </p:cNvSpPr>
          <p:nvPr>
            <p:ph idx="1"/>
          </p:nvPr>
        </p:nvSpPr>
        <p:spPr>
          <a:xfrm>
            <a:off x="913795" y="1732449"/>
            <a:ext cx="9820466" cy="4058751"/>
          </a:xfrm>
        </p:spPr>
        <p:txBody>
          <a:bodyPr/>
          <a:lstStyle/>
          <a:p>
            <a:pPr>
              <a:buFont typeface="Courier New" panose="02070309020205020404" pitchFamily="49" charset="0"/>
              <a:buChar char="o"/>
            </a:pPr>
            <a:r>
              <a:rPr lang="en-US" dirty="0"/>
              <a:t>Computational limitation</a:t>
            </a:r>
          </a:p>
          <a:p>
            <a:pPr>
              <a:buFont typeface="Courier New" panose="02070309020205020404" pitchFamily="49" charset="0"/>
              <a:buChar char="o"/>
            </a:pPr>
            <a:r>
              <a:rPr lang="en-US" dirty="0"/>
              <a:t>It is possible to synthesize more features considering the current synthetic features as base features (Feature Engineering) </a:t>
            </a:r>
          </a:p>
          <a:p>
            <a:pPr>
              <a:buFont typeface="Courier New" panose="02070309020205020404" pitchFamily="49" charset="0"/>
              <a:buChar char="o"/>
            </a:pPr>
            <a:r>
              <a:rPr lang="en-US" dirty="0"/>
              <a:t>Also we observe many clusters of the data when we apply </a:t>
            </a:r>
            <a:r>
              <a:rPr lang="en-US" dirty="0" err="1"/>
              <a:t>Kmeans</a:t>
            </a:r>
            <a:r>
              <a:rPr lang="en-US" dirty="0"/>
              <a:t> clustering , indicating that the dataset is not uniform and these companies come from different backgrounds.</a:t>
            </a:r>
          </a:p>
          <a:p>
            <a:pPr marL="36900" indent="0">
              <a:buNone/>
            </a:pPr>
            <a:endParaRPr lang="en-IN" dirty="0"/>
          </a:p>
        </p:txBody>
      </p:sp>
    </p:spTree>
    <p:extLst>
      <p:ext uri="{BB962C8B-B14F-4D97-AF65-F5344CB8AC3E}">
        <p14:creationId xmlns:p14="http://schemas.microsoft.com/office/powerpoint/2010/main" val="367696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70C1-92C4-4D57-8D32-10E195CD5AE0}"/>
              </a:ext>
            </a:extLst>
          </p:cNvPr>
          <p:cNvSpPr>
            <a:spLocks noGrp="1"/>
          </p:cNvSpPr>
          <p:nvPr>
            <p:ph type="title"/>
          </p:nvPr>
        </p:nvSpPr>
        <p:spPr>
          <a:xfrm>
            <a:off x="796349" y="2673292"/>
            <a:ext cx="10353762" cy="970450"/>
          </a:xfrm>
        </p:spPr>
        <p:txBody>
          <a:bodyPr>
            <a:normAutofit/>
          </a:bodyPr>
          <a:lstStyle/>
          <a:p>
            <a:r>
              <a:rPr lang="en-IN" sz="5000" dirty="0">
                <a:solidFill>
                  <a:srgbClr val="C3C3C3"/>
                </a:solidFill>
              </a:rPr>
              <a:t>Thank You</a:t>
            </a:r>
          </a:p>
        </p:txBody>
      </p:sp>
    </p:spTree>
    <p:extLst>
      <p:ext uri="{BB962C8B-B14F-4D97-AF65-F5344CB8AC3E}">
        <p14:creationId xmlns:p14="http://schemas.microsoft.com/office/powerpoint/2010/main" val="1226376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249" y="2734614"/>
            <a:ext cx="10353762" cy="970450"/>
          </a:xfrm>
        </p:spPr>
        <p:txBody>
          <a:bodyPr/>
          <a:lstStyle/>
          <a:p>
            <a:r>
              <a:rPr lang="en-US" u="sng" dirty="0"/>
              <a:t>Appendix</a:t>
            </a:r>
            <a:endParaRPr lang="en-IN" u="sng" dirty="0"/>
          </a:p>
        </p:txBody>
      </p:sp>
    </p:spTree>
    <p:extLst>
      <p:ext uri="{BB962C8B-B14F-4D97-AF65-F5344CB8AC3E}">
        <p14:creationId xmlns:p14="http://schemas.microsoft.com/office/powerpoint/2010/main" val="4036521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58BA-55DF-44FF-A0F9-6979F0D111B7}"/>
              </a:ext>
            </a:extLst>
          </p:cNvPr>
          <p:cNvSpPr>
            <a:spLocks noGrp="1"/>
          </p:cNvSpPr>
          <p:nvPr>
            <p:ph type="title"/>
          </p:nvPr>
        </p:nvSpPr>
        <p:spPr>
          <a:xfrm>
            <a:off x="913795" y="609600"/>
            <a:ext cx="3363237" cy="970450"/>
          </a:xfrm>
        </p:spPr>
        <p:txBody>
          <a:bodyPr>
            <a:normAutofit fontScale="90000"/>
          </a:bodyPr>
          <a:lstStyle/>
          <a:p>
            <a:r>
              <a:rPr lang="en-IN" dirty="0"/>
              <a:t>About the data</a:t>
            </a:r>
          </a:p>
        </p:txBody>
      </p:sp>
      <p:sp>
        <p:nvSpPr>
          <p:cNvPr id="3" name="Content Placeholder 2">
            <a:extLst>
              <a:ext uri="{FF2B5EF4-FFF2-40B4-BE49-F238E27FC236}">
                <a16:creationId xmlns:a16="http://schemas.microsoft.com/office/drawing/2014/main" id="{C11F920D-8592-402C-818F-787D9644D3E0}"/>
              </a:ext>
            </a:extLst>
          </p:cNvPr>
          <p:cNvSpPr>
            <a:spLocks noGrp="1"/>
          </p:cNvSpPr>
          <p:nvPr>
            <p:ph idx="1"/>
          </p:nvPr>
        </p:nvSpPr>
        <p:spPr/>
        <p:txBody>
          <a:bodyPr/>
          <a:lstStyle/>
          <a:p>
            <a:r>
              <a:rPr lang="en-IN" dirty="0"/>
              <a:t>Data is divided in 5 different parts representing prediction cycle for different years.</a:t>
            </a:r>
          </a:p>
          <a:p>
            <a:r>
              <a:rPr lang="en-US" dirty="0"/>
              <a:t>The bankrupt companies were analyzed in the period 2000-2012, while the still operating companies were evaluated from 2007 to 2013.</a:t>
            </a:r>
          </a:p>
          <a:p>
            <a:r>
              <a:rPr lang="en-US" dirty="0"/>
              <a:t>There in total 64 econometric attributes in dataset.</a:t>
            </a:r>
          </a:p>
          <a:p>
            <a:r>
              <a:rPr lang="en-US" dirty="0"/>
              <a:t>These attributes are basically ratios between different financial indicators</a:t>
            </a:r>
          </a:p>
          <a:p>
            <a:r>
              <a:rPr lang="en-US" dirty="0"/>
              <a:t>For example, Higher Assets as a financial indicator signifies that the corporate entity is in strong position whereas higher Liabilities indicate the risky position of an entity, liabilities are basically debts that the company owes to the creditors.</a:t>
            </a:r>
          </a:p>
          <a:p>
            <a:r>
              <a:rPr lang="en-US" dirty="0"/>
              <a:t>There are various operations that need to be done on data before any model is built.</a:t>
            </a:r>
          </a:p>
          <a:p>
            <a:pPr marL="36900" indent="0">
              <a:buNone/>
            </a:pPr>
            <a:endParaRPr lang="en-IN" dirty="0"/>
          </a:p>
        </p:txBody>
      </p:sp>
    </p:spTree>
    <p:extLst>
      <p:ext uri="{BB962C8B-B14F-4D97-AF65-F5344CB8AC3E}">
        <p14:creationId xmlns:p14="http://schemas.microsoft.com/office/powerpoint/2010/main" val="310915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C5FB-E270-41B6-8AF9-7A8DF73C3219}"/>
              </a:ext>
            </a:extLst>
          </p:cNvPr>
          <p:cNvSpPr>
            <a:spLocks noGrp="1"/>
          </p:cNvSpPr>
          <p:nvPr>
            <p:ph type="title"/>
          </p:nvPr>
        </p:nvSpPr>
        <p:spPr>
          <a:xfrm>
            <a:off x="913795" y="609600"/>
            <a:ext cx="5796721" cy="970450"/>
          </a:xfrm>
        </p:spPr>
        <p:txBody>
          <a:bodyPr/>
          <a:lstStyle/>
          <a:p>
            <a:pPr algn="l"/>
            <a:r>
              <a:rPr lang="en-IN" dirty="0"/>
              <a:t>Data Pre Processing</a:t>
            </a:r>
          </a:p>
        </p:txBody>
      </p:sp>
      <p:sp>
        <p:nvSpPr>
          <p:cNvPr id="3" name="Content Placeholder 2">
            <a:extLst>
              <a:ext uri="{FF2B5EF4-FFF2-40B4-BE49-F238E27FC236}">
                <a16:creationId xmlns:a16="http://schemas.microsoft.com/office/drawing/2014/main" id="{A0FFB5B8-63BC-4C56-A27D-86D4E87C355A}"/>
              </a:ext>
            </a:extLst>
          </p:cNvPr>
          <p:cNvSpPr>
            <a:spLocks noGrp="1"/>
          </p:cNvSpPr>
          <p:nvPr>
            <p:ph idx="1"/>
          </p:nvPr>
        </p:nvSpPr>
        <p:spPr/>
        <p:txBody>
          <a:bodyPr/>
          <a:lstStyle/>
          <a:p>
            <a:r>
              <a:rPr lang="en-IN" sz="3000" dirty="0"/>
              <a:t>Conversion from ‘.arff’ format to ‘.csv’.</a:t>
            </a:r>
          </a:p>
          <a:p>
            <a:r>
              <a:rPr lang="en-IN" sz="3000" dirty="0"/>
              <a:t>Loading the dataset with pandas library</a:t>
            </a:r>
          </a:p>
          <a:p>
            <a:r>
              <a:rPr lang="en-IN" sz="3000" dirty="0"/>
              <a:t>Nan values were in form of ‘?’. These were changed to np.nan</a:t>
            </a:r>
          </a:p>
          <a:p>
            <a:r>
              <a:rPr lang="en-IN" sz="3000" dirty="0"/>
              <a:t>‘Object’ datatype changed to ‘Numeric’ one.</a:t>
            </a:r>
          </a:p>
          <a:p>
            <a:endParaRPr lang="en-IN" dirty="0"/>
          </a:p>
        </p:txBody>
      </p:sp>
    </p:spTree>
    <p:extLst>
      <p:ext uri="{BB962C8B-B14F-4D97-AF65-F5344CB8AC3E}">
        <p14:creationId xmlns:p14="http://schemas.microsoft.com/office/powerpoint/2010/main" val="4185199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C4AB90-5C4A-4C8A-9145-04FD18A5A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884" y="1661021"/>
            <a:ext cx="9163575" cy="4915949"/>
          </a:xfrm>
        </p:spPr>
      </p:pic>
      <p:sp>
        <p:nvSpPr>
          <p:cNvPr id="6" name="TextBox 5">
            <a:extLst>
              <a:ext uri="{FF2B5EF4-FFF2-40B4-BE49-F238E27FC236}">
                <a16:creationId xmlns:a16="http://schemas.microsoft.com/office/drawing/2014/main" id="{6CDF3FB6-A338-4381-B236-CC7FD87431BA}"/>
              </a:ext>
            </a:extLst>
          </p:cNvPr>
          <p:cNvSpPr txBox="1"/>
          <p:nvPr/>
        </p:nvSpPr>
        <p:spPr>
          <a:xfrm>
            <a:off x="444617" y="545284"/>
            <a:ext cx="10981189" cy="1231106"/>
          </a:xfrm>
          <a:prstGeom prst="rect">
            <a:avLst/>
          </a:prstGeom>
          <a:noFill/>
        </p:spPr>
        <p:txBody>
          <a:bodyPr wrap="square" rtlCol="0">
            <a:spAutoFit/>
          </a:bodyPr>
          <a:lstStyle/>
          <a:p>
            <a:pPr marL="285750" indent="-285750">
              <a:buFont typeface="Arial" panose="020B0604020202020204" pitchFamily="34" charset="0"/>
              <a:buChar char="•"/>
            </a:pPr>
            <a:r>
              <a:rPr lang="en-IN" sz="2000" dirty="0"/>
              <a:t>By Imputation methods Missing values were handled.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01256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370" y="2335370"/>
            <a:ext cx="10353762" cy="970450"/>
          </a:xfrm>
        </p:spPr>
        <p:txBody>
          <a:bodyPr/>
          <a:lstStyle/>
          <a:p>
            <a:r>
              <a:rPr lang="en-US" dirty="0"/>
              <a:t>32 Features</a:t>
            </a:r>
            <a:endParaRPr lang="en-IN" dirty="0"/>
          </a:p>
        </p:txBody>
      </p:sp>
    </p:spTree>
    <p:extLst>
      <p:ext uri="{BB962C8B-B14F-4D97-AF65-F5344CB8AC3E}">
        <p14:creationId xmlns:p14="http://schemas.microsoft.com/office/powerpoint/2010/main" val="352277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14" y="251313"/>
            <a:ext cx="5451963" cy="29842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738" y="251314"/>
            <a:ext cx="5591909" cy="298425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380" y="3576934"/>
            <a:ext cx="6285280" cy="312866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42035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56" y="3624884"/>
            <a:ext cx="5855676" cy="298682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85" y="211016"/>
            <a:ext cx="5380891" cy="311247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336" y="222739"/>
            <a:ext cx="5673969" cy="303627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81127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C6439-C903-4D35-A08B-7F88A20A9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23" y="380736"/>
            <a:ext cx="10531753" cy="6096528"/>
          </a:xfrm>
          <a:prstGeom prst="rect">
            <a:avLst/>
          </a:prstGeom>
        </p:spPr>
      </p:pic>
    </p:spTree>
    <p:extLst>
      <p:ext uri="{BB962C8B-B14F-4D97-AF65-F5344CB8AC3E}">
        <p14:creationId xmlns:p14="http://schemas.microsoft.com/office/powerpoint/2010/main" val="230004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5352-B7BA-49B5-B5C3-4ADD468076B0}"/>
              </a:ext>
            </a:extLst>
          </p:cNvPr>
          <p:cNvSpPr>
            <a:spLocks noGrp="1"/>
          </p:cNvSpPr>
          <p:nvPr>
            <p:ph type="title"/>
          </p:nvPr>
        </p:nvSpPr>
        <p:spPr>
          <a:xfrm>
            <a:off x="425556" y="444504"/>
            <a:ext cx="6725054" cy="970450"/>
          </a:xfrm>
        </p:spPr>
        <p:txBody>
          <a:bodyPr/>
          <a:lstStyle/>
          <a:p>
            <a:r>
              <a:rPr lang="en-IN" dirty="0">
                <a:solidFill>
                  <a:schemeClr val="tx2">
                    <a:lumMod val="90000"/>
                  </a:schemeClr>
                </a:solidFill>
              </a:rPr>
              <a:t>Business Understanding</a:t>
            </a:r>
          </a:p>
        </p:txBody>
      </p:sp>
      <p:sp>
        <p:nvSpPr>
          <p:cNvPr id="3" name="Content Placeholder 2">
            <a:extLst>
              <a:ext uri="{FF2B5EF4-FFF2-40B4-BE49-F238E27FC236}">
                <a16:creationId xmlns:a16="http://schemas.microsoft.com/office/drawing/2014/main" id="{2ECCAF1A-EDEC-4E7A-A006-87BAEB8C739A}"/>
              </a:ext>
            </a:extLst>
          </p:cNvPr>
          <p:cNvSpPr>
            <a:spLocks noGrp="1"/>
          </p:cNvSpPr>
          <p:nvPr>
            <p:ph idx="1"/>
          </p:nvPr>
        </p:nvSpPr>
        <p:spPr>
          <a:xfrm>
            <a:off x="913794" y="1732449"/>
            <a:ext cx="10813607" cy="4908048"/>
          </a:xfrm>
        </p:spPr>
        <p:txBody>
          <a:bodyPr>
            <a:normAutofit/>
          </a:bodyPr>
          <a:lstStyle/>
          <a:p>
            <a:pPr>
              <a:buFont typeface="Courier New" panose="02070309020205020404" pitchFamily="49" charset="0"/>
              <a:buChar char="o"/>
            </a:pPr>
            <a:r>
              <a:rPr lang="en-IN" sz="2500" dirty="0">
                <a:solidFill>
                  <a:schemeClr val="tx2">
                    <a:lumMod val="90000"/>
                  </a:schemeClr>
                </a:solidFill>
                <a:effectLst/>
                <a:latin typeface="Proxima Nova"/>
                <a:ea typeface="Proxima Nova"/>
                <a:cs typeface="Proxima Nova"/>
              </a:rPr>
              <a:t>Bankruptcy is a legal process through which people or other entities who cannot repay debts to creditors may seek relief from some or all of their debts. </a:t>
            </a:r>
          </a:p>
          <a:p>
            <a:pPr>
              <a:buFont typeface="Courier New" panose="02070309020205020404" pitchFamily="49" charset="0"/>
              <a:buChar char="o"/>
            </a:pPr>
            <a:r>
              <a:rPr lang="en-IN" sz="2500" dirty="0">
                <a:solidFill>
                  <a:schemeClr val="tx2">
                    <a:lumMod val="90000"/>
                  </a:schemeClr>
                </a:solidFill>
                <a:effectLst/>
                <a:latin typeface="Proxima Nova"/>
                <a:ea typeface="Proxima Nova"/>
                <a:cs typeface="Proxima Nova"/>
              </a:rPr>
              <a:t>Prediction of an enterprise bankruptcy is of great importance in economic decision making.</a:t>
            </a:r>
            <a:endParaRPr lang="en-IN" sz="2500" dirty="0">
              <a:solidFill>
                <a:schemeClr val="tx2">
                  <a:lumMod val="90000"/>
                </a:schemeClr>
              </a:solidFill>
              <a:latin typeface="Proxima Nova"/>
              <a:ea typeface="Proxima Nova"/>
              <a:cs typeface="Proxima Nova"/>
            </a:endParaRPr>
          </a:p>
          <a:p>
            <a:pPr>
              <a:buFont typeface="Courier New" panose="02070309020205020404" pitchFamily="49" charset="0"/>
              <a:buChar char="o"/>
            </a:pPr>
            <a:r>
              <a:rPr lang="en-IN" sz="2500" dirty="0">
                <a:solidFill>
                  <a:schemeClr val="tx2">
                    <a:lumMod val="90000"/>
                  </a:schemeClr>
                </a:solidFill>
                <a:latin typeface="Proxima Nova"/>
              </a:rPr>
              <a:t>This is a classification project which contains two classes ‘Bankrupt’ and ‘Non-Bankrupt’</a:t>
            </a:r>
          </a:p>
          <a:p>
            <a:pPr>
              <a:buFont typeface="Courier New" panose="02070309020205020404" pitchFamily="49" charset="0"/>
              <a:buChar char="o"/>
            </a:pPr>
            <a:r>
              <a:rPr lang="en-IN" sz="2500" dirty="0">
                <a:solidFill>
                  <a:schemeClr val="tx2">
                    <a:lumMod val="90000"/>
                  </a:schemeClr>
                </a:solidFill>
                <a:latin typeface="Proxima Nova"/>
              </a:rPr>
              <a:t>Prediction will be based on various econometric variables which are used to asses the fundamentals of corporate entity.</a:t>
            </a:r>
          </a:p>
          <a:p>
            <a:pPr>
              <a:buFont typeface="Courier New" panose="02070309020205020404" pitchFamily="49" charset="0"/>
              <a:buChar char="o"/>
            </a:pPr>
            <a:r>
              <a:rPr lang="en-IN" sz="2500" dirty="0">
                <a:solidFill>
                  <a:schemeClr val="tx2">
                    <a:lumMod val="90000"/>
                  </a:schemeClr>
                </a:solidFill>
                <a:latin typeface="Proxima Nova"/>
              </a:rPr>
              <a:t>The dataset was taken from UCI platform.</a:t>
            </a:r>
            <a:endParaRPr lang="en-IN" sz="2500" dirty="0">
              <a:solidFill>
                <a:schemeClr val="tx2">
                  <a:lumMod val="90000"/>
                </a:schemeClr>
              </a:solidFill>
            </a:endParaRPr>
          </a:p>
        </p:txBody>
      </p:sp>
    </p:spTree>
    <p:extLst>
      <p:ext uri="{BB962C8B-B14F-4D97-AF65-F5344CB8AC3E}">
        <p14:creationId xmlns:p14="http://schemas.microsoft.com/office/powerpoint/2010/main" val="1348336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8B3562-CF5B-4814-8BCA-3C9CC6760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904" y="1033671"/>
            <a:ext cx="10137913" cy="5724938"/>
          </a:xfrm>
        </p:spPr>
      </p:pic>
    </p:spTree>
    <p:extLst>
      <p:ext uri="{BB962C8B-B14F-4D97-AF65-F5344CB8AC3E}">
        <p14:creationId xmlns:p14="http://schemas.microsoft.com/office/powerpoint/2010/main" val="389887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D126E6-744F-4EB8-BD74-C0E1309FDC6B}"/>
              </a:ext>
            </a:extLst>
          </p:cNvPr>
          <p:cNvPicPr>
            <a:picLocks noChangeAspect="1"/>
          </p:cNvPicPr>
          <p:nvPr/>
        </p:nvPicPr>
        <p:blipFill>
          <a:blip r:embed="rId2"/>
          <a:stretch>
            <a:fillRect/>
          </a:stretch>
        </p:blipFill>
        <p:spPr>
          <a:xfrm>
            <a:off x="308300" y="238539"/>
            <a:ext cx="11575399" cy="6374296"/>
          </a:xfrm>
          <a:prstGeom prst="rect">
            <a:avLst/>
          </a:prstGeom>
        </p:spPr>
      </p:pic>
    </p:spTree>
    <p:extLst>
      <p:ext uri="{BB962C8B-B14F-4D97-AF65-F5344CB8AC3E}">
        <p14:creationId xmlns:p14="http://schemas.microsoft.com/office/powerpoint/2010/main" val="3350202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0D5F8A-906D-40F9-8DA7-0AF649606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97" y="194029"/>
            <a:ext cx="10920406" cy="6469941"/>
          </a:xfrm>
          <a:prstGeom prst="rect">
            <a:avLst/>
          </a:prstGeom>
        </p:spPr>
      </p:pic>
    </p:spTree>
    <p:extLst>
      <p:ext uri="{BB962C8B-B14F-4D97-AF65-F5344CB8AC3E}">
        <p14:creationId xmlns:p14="http://schemas.microsoft.com/office/powerpoint/2010/main" val="2637958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125" y="2662335"/>
            <a:ext cx="10353762" cy="970450"/>
          </a:xfrm>
        </p:spPr>
        <p:txBody>
          <a:bodyPr/>
          <a:lstStyle/>
          <a:p>
            <a:r>
              <a:rPr lang="en-US" dirty="0"/>
              <a:t>Model Building</a:t>
            </a:r>
            <a:endParaRPr lang="en-IN" dirty="0"/>
          </a:p>
        </p:txBody>
      </p:sp>
    </p:spTree>
    <p:extLst>
      <p:ext uri="{BB962C8B-B14F-4D97-AF65-F5344CB8AC3E}">
        <p14:creationId xmlns:p14="http://schemas.microsoft.com/office/powerpoint/2010/main" val="423431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Base Models without Smote</a:t>
            </a:r>
          </a:p>
        </p:txBody>
      </p:sp>
      <p:pic>
        <p:nvPicPr>
          <p:cNvPr id="4" name="Picture 3"/>
          <p:cNvPicPr>
            <a:picLocks noChangeAspect="1"/>
          </p:cNvPicPr>
          <p:nvPr/>
        </p:nvPicPr>
        <p:blipFill>
          <a:blip r:embed="rId2"/>
          <a:stretch>
            <a:fillRect/>
          </a:stretch>
        </p:blipFill>
        <p:spPr>
          <a:xfrm>
            <a:off x="798990" y="1755367"/>
            <a:ext cx="4882718" cy="2283973"/>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763480" y="4349222"/>
            <a:ext cx="4962617" cy="2352431"/>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stretch>
            <a:fillRect/>
          </a:stretch>
        </p:blipFill>
        <p:spPr>
          <a:xfrm>
            <a:off x="6314721" y="1729440"/>
            <a:ext cx="5137473" cy="2291373"/>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6330538" y="4358099"/>
            <a:ext cx="5139411" cy="22586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2548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06C99BE6-7509-4DD9-98CA-F63779E72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13" y="583096"/>
            <a:ext cx="11714922" cy="5963477"/>
          </a:xfrm>
        </p:spPr>
      </p:pic>
    </p:spTree>
    <p:extLst>
      <p:ext uri="{BB962C8B-B14F-4D97-AF65-F5344CB8AC3E}">
        <p14:creationId xmlns:p14="http://schemas.microsoft.com/office/powerpoint/2010/main" val="4194159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ontent Placeholder 26">
            <a:extLst>
              <a:ext uri="{FF2B5EF4-FFF2-40B4-BE49-F238E27FC236}">
                <a16:creationId xmlns:a16="http://schemas.microsoft.com/office/drawing/2014/main" id="{ED9F6CE0-322D-49EB-AE64-DDF7AD1876B5}"/>
              </a:ext>
            </a:extLst>
          </p:cNvPr>
          <p:cNvGraphicFramePr>
            <a:graphicFrameLocks noGrp="1"/>
          </p:cNvGraphicFramePr>
          <p:nvPr>
            <p:ph idx="1"/>
            <p:extLst>
              <p:ext uri="{D42A27DB-BD31-4B8C-83A1-F6EECF244321}">
                <p14:modId xmlns:p14="http://schemas.microsoft.com/office/powerpoint/2010/main" val="1442356335"/>
              </p:ext>
            </p:extLst>
          </p:nvPr>
        </p:nvGraphicFramePr>
        <p:xfrm>
          <a:off x="176169" y="1539963"/>
          <a:ext cx="10353675" cy="4059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8" name="Diagram 27">
            <a:extLst>
              <a:ext uri="{FF2B5EF4-FFF2-40B4-BE49-F238E27FC236}">
                <a16:creationId xmlns:a16="http://schemas.microsoft.com/office/drawing/2014/main" id="{0506FD1A-CA54-4199-B1A6-0FA41DDDE337}"/>
              </a:ext>
            </a:extLst>
          </p:cNvPr>
          <p:cNvGraphicFramePr/>
          <p:nvPr>
            <p:extLst>
              <p:ext uri="{D42A27DB-BD31-4B8C-83A1-F6EECF244321}">
                <p14:modId xmlns:p14="http://schemas.microsoft.com/office/powerpoint/2010/main" val="4291243341"/>
              </p:ext>
            </p:extLst>
          </p:nvPr>
        </p:nvGraphicFramePr>
        <p:xfrm>
          <a:off x="5235677" y="221225"/>
          <a:ext cx="6543368" cy="63005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0" name="TextBox 29">
            <a:extLst>
              <a:ext uri="{FF2B5EF4-FFF2-40B4-BE49-F238E27FC236}">
                <a16:creationId xmlns:a16="http://schemas.microsoft.com/office/drawing/2014/main" id="{8D5F4759-153D-464F-A5AE-AE0B607B6E77}"/>
              </a:ext>
            </a:extLst>
          </p:cNvPr>
          <p:cNvSpPr txBox="1"/>
          <p:nvPr/>
        </p:nvSpPr>
        <p:spPr>
          <a:xfrm>
            <a:off x="5665485" y="2858779"/>
            <a:ext cx="1696368" cy="707886"/>
          </a:xfrm>
          <a:prstGeom prst="rect">
            <a:avLst/>
          </a:prstGeom>
          <a:noFill/>
        </p:spPr>
        <p:txBody>
          <a:bodyPr wrap="square">
            <a:spAutoFit/>
          </a:bodyPr>
          <a:lstStyle/>
          <a:p>
            <a:pPr algn="ctr"/>
            <a:r>
              <a:rPr lang="en-IN" sz="2000" dirty="0"/>
              <a:t>Smote on Imputed Data</a:t>
            </a:r>
          </a:p>
        </p:txBody>
      </p:sp>
      <p:sp>
        <p:nvSpPr>
          <p:cNvPr id="31" name="TextBox 30">
            <a:extLst>
              <a:ext uri="{FF2B5EF4-FFF2-40B4-BE49-F238E27FC236}">
                <a16:creationId xmlns:a16="http://schemas.microsoft.com/office/drawing/2014/main" id="{9F448DD7-3A10-4D9F-ACC0-412D91A6E450}"/>
              </a:ext>
            </a:extLst>
          </p:cNvPr>
          <p:cNvSpPr txBox="1"/>
          <p:nvPr/>
        </p:nvSpPr>
        <p:spPr>
          <a:xfrm>
            <a:off x="10254343" y="5657671"/>
            <a:ext cx="2139877" cy="1200329"/>
          </a:xfrm>
          <a:prstGeom prst="rect">
            <a:avLst/>
          </a:prstGeom>
          <a:noFill/>
        </p:spPr>
        <p:txBody>
          <a:bodyPr wrap="square" rtlCol="0">
            <a:spAutoFit/>
          </a:bodyPr>
          <a:lstStyle/>
          <a:p>
            <a:r>
              <a:rPr lang="en-IN" dirty="0"/>
              <a:t>Also can add other Algorithms according to condition.</a:t>
            </a:r>
          </a:p>
        </p:txBody>
      </p:sp>
      <p:cxnSp>
        <p:nvCxnSpPr>
          <p:cNvPr id="33" name="Straight Arrow Connector 32">
            <a:extLst>
              <a:ext uri="{FF2B5EF4-FFF2-40B4-BE49-F238E27FC236}">
                <a16:creationId xmlns:a16="http://schemas.microsoft.com/office/drawing/2014/main" id="{AC469DCB-D33A-488D-8F13-40DBAF04E6E6}"/>
              </a:ext>
            </a:extLst>
          </p:cNvPr>
          <p:cNvCxnSpPr/>
          <p:nvPr/>
        </p:nvCxnSpPr>
        <p:spPr>
          <a:xfrm>
            <a:off x="4188542" y="2286000"/>
            <a:ext cx="109138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116913-2EBF-4E9E-AC03-2E8395EB7FE7}"/>
              </a:ext>
            </a:extLst>
          </p:cNvPr>
          <p:cNvCxnSpPr>
            <a:cxnSpLocks/>
          </p:cNvCxnSpPr>
          <p:nvPr/>
        </p:nvCxnSpPr>
        <p:spPr>
          <a:xfrm flipV="1">
            <a:off x="4173793" y="4203291"/>
            <a:ext cx="1342103" cy="648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940686C-8116-4339-B51E-F926839491DB}"/>
              </a:ext>
            </a:extLst>
          </p:cNvPr>
          <p:cNvCxnSpPr/>
          <p:nvPr/>
        </p:nvCxnSpPr>
        <p:spPr>
          <a:xfrm>
            <a:off x="4350774" y="3672348"/>
            <a:ext cx="884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D2971FF-4B12-451F-97A6-5EE40D04715C}"/>
              </a:ext>
            </a:extLst>
          </p:cNvPr>
          <p:cNvSpPr txBox="1"/>
          <p:nvPr/>
        </p:nvSpPr>
        <p:spPr>
          <a:xfrm>
            <a:off x="0" y="5604388"/>
            <a:ext cx="1725561" cy="1477328"/>
          </a:xfrm>
          <a:prstGeom prst="rect">
            <a:avLst/>
          </a:prstGeom>
          <a:noFill/>
        </p:spPr>
        <p:txBody>
          <a:bodyPr wrap="square" rtlCol="0">
            <a:spAutoFit/>
          </a:bodyPr>
          <a:lstStyle/>
          <a:p>
            <a:r>
              <a:rPr lang="en-IN" dirty="0"/>
              <a:t>Arff to csv conversion done before loading dataset</a:t>
            </a:r>
          </a:p>
          <a:p>
            <a:endParaRPr lang="en-IN" dirty="0"/>
          </a:p>
        </p:txBody>
      </p:sp>
      <p:sp>
        <p:nvSpPr>
          <p:cNvPr id="41" name="TextBox 40">
            <a:extLst>
              <a:ext uri="{FF2B5EF4-FFF2-40B4-BE49-F238E27FC236}">
                <a16:creationId xmlns:a16="http://schemas.microsoft.com/office/drawing/2014/main" id="{08EA3828-1BF3-4168-91D1-023CBF883344}"/>
              </a:ext>
            </a:extLst>
          </p:cNvPr>
          <p:cNvSpPr txBox="1"/>
          <p:nvPr/>
        </p:nvSpPr>
        <p:spPr>
          <a:xfrm>
            <a:off x="2448232" y="5397910"/>
            <a:ext cx="1548581" cy="923330"/>
          </a:xfrm>
          <a:prstGeom prst="rect">
            <a:avLst/>
          </a:prstGeom>
          <a:noFill/>
        </p:spPr>
        <p:txBody>
          <a:bodyPr wrap="square" rtlCol="0">
            <a:spAutoFit/>
          </a:bodyPr>
          <a:lstStyle/>
          <a:p>
            <a:r>
              <a:rPr lang="en-IN" dirty="0"/>
              <a:t>To handle null values</a:t>
            </a:r>
          </a:p>
          <a:p>
            <a:endParaRPr lang="en-IN" dirty="0"/>
          </a:p>
        </p:txBody>
      </p:sp>
    </p:spTree>
    <p:extLst>
      <p:ext uri="{BB962C8B-B14F-4D97-AF65-F5344CB8AC3E}">
        <p14:creationId xmlns:p14="http://schemas.microsoft.com/office/powerpoint/2010/main" val="2213118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147-AE20-450F-BAA0-1EE1BE67AAA9}"/>
              </a:ext>
            </a:extLst>
          </p:cNvPr>
          <p:cNvSpPr>
            <a:spLocks noGrp="1"/>
          </p:cNvSpPr>
          <p:nvPr>
            <p:ph type="title"/>
          </p:nvPr>
        </p:nvSpPr>
        <p:spPr>
          <a:xfrm>
            <a:off x="913795" y="609600"/>
            <a:ext cx="2493082" cy="970450"/>
          </a:xfrm>
        </p:spPr>
        <p:txBody>
          <a:bodyPr/>
          <a:lstStyle/>
          <a:p>
            <a:r>
              <a:rPr lang="en-US" dirty="0">
                <a:solidFill>
                  <a:srgbClr val="C3C3C3"/>
                </a:solidFill>
              </a:rPr>
              <a:t>SMOTE</a:t>
            </a:r>
            <a:endParaRPr lang="en-IN" dirty="0">
              <a:solidFill>
                <a:srgbClr val="C3C3C3"/>
              </a:solidFill>
            </a:endParaRPr>
          </a:p>
        </p:txBody>
      </p:sp>
      <p:sp>
        <p:nvSpPr>
          <p:cNvPr id="3" name="Content Placeholder 2">
            <a:extLst>
              <a:ext uri="{FF2B5EF4-FFF2-40B4-BE49-F238E27FC236}">
                <a16:creationId xmlns:a16="http://schemas.microsoft.com/office/drawing/2014/main" id="{6F2F2420-7313-4089-B972-429F6E05D5E5}"/>
              </a:ext>
            </a:extLst>
          </p:cNvPr>
          <p:cNvSpPr>
            <a:spLocks noGrp="1"/>
          </p:cNvSpPr>
          <p:nvPr>
            <p:ph idx="1"/>
          </p:nvPr>
        </p:nvSpPr>
        <p:spPr/>
        <p:txBody>
          <a:bodyPr/>
          <a:lstStyle/>
          <a:p>
            <a:r>
              <a:rPr lang="en-US" sz="2000" dirty="0">
                <a:latin typeface="+mj-lt"/>
              </a:rPr>
              <a:t>Synthetic Minority Oversampling Technique </a:t>
            </a:r>
          </a:p>
          <a:p>
            <a:r>
              <a:rPr lang="en-US" sz="2000" dirty="0">
                <a:latin typeface="+mj-lt"/>
              </a:rPr>
              <a:t>Class labels were imbalanced:  95% -non bankrupt, 5% bankrupt</a:t>
            </a:r>
          </a:p>
          <a:p>
            <a:r>
              <a:rPr lang="en-US" sz="2000" dirty="0">
                <a:latin typeface="+mj-lt"/>
              </a:rPr>
              <a:t>Using Smote technique Balance after train test split on combined dataset with all attributes.</a:t>
            </a:r>
          </a:p>
          <a:p>
            <a:endParaRPr lang="en-US" b="1"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3C3C3"/>
                </a:solidFill>
                <a:effectLst/>
                <a:latin typeface="+mj-lt"/>
              </a:rPr>
              <a:t>Train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3C3C3"/>
                </a:solidFill>
                <a:effectLst/>
                <a:latin typeface="+mj-lt"/>
              </a:rPr>
              <a:t>Before SMOTE Counter({0.0: 33047, 1.0: 1677})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3C3C3"/>
                </a:solidFill>
                <a:effectLst/>
                <a:latin typeface="+mj-lt"/>
              </a:rPr>
              <a:t> After SMOTE Counter({0.0: 33047, 1.0: 33047})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C3C3C3"/>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3C3C3"/>
                </a:solidFill>
                <a:effectLst/>
                <a:latin typeface="+mj-lt"/>
              </a:rPr>
              <a:t>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3C3C3"/>
                </a:solidFill>
                <a:effectLst/>
                <a:latin typeface="+mj-lt"/>
              </a:rPr>
              <a:t>Before SMOTE Counter({0.0: 8267, 1.0: 414})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3C3C3"/>
                </a:solidFill>
                <a:effectLst/>
                <a:latin typeface="+mj-lt"/>
              </a:rPr>
              <a:t>After SMOTE Counter({0.0: 8267, 1.0: 8267}) </a:t>
            </a:r>
          </a:p>
          <a:p>
            <a:endParaRPr lang="en-IN" dirty="0"/>
          </a:p>
        </p:txBody>
      </p:sp>
    </p:spTree>
    <p:extLst>
      <p:ext uri="{BB962C8B-B14F-4D97-AF65-F5344CB8AC3E}">
        <p14:creationId xmlns:p14="http://schemas.microsoft.com/office/powerpoint/2010/main" val="268399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Base Models with Smote</a:t>
            </a:r>
          </a:p>
        </p:txBody>
      </p:sp>
      <p:pic>
        <p:nvPicPr>
          <p:cNvPr id="4" name="Picture 3"/>
          <p:cNvPicPr>
            <a:picLocks noChangeAspect="1"/>
          </p:cNvPicPr>
          <p:nvPr/>
        </p:nvPicPr>
        <p:blipFill>
          <a:blip r:embed="rId2"/>
          <a:stretch>
            <a:fillRect/>
          </a:stretch>
        </p:blipFill>
        <p:spPr>
          <a:xfrm>
            <a:off x="838200" y="1690688"/>
            <a:ext cx="5136472" cy="2295158"/>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829322" y="4281058"/>
            <a:ext cx="5127594" cy="2448292"/>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4"/>
          <a:stretch>
            <a:fillRect/>
          </a:stretch>
        </p:blipFill>
        <p:spPr>
          <a:xfrm>
            <a:off x="6910823" y="1672933"/>
            <a:ext cx="5029643" cy="2365497"/>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5"/>
          <a:stretch>
            <a:fillRect/>
          </a:stretch>
        </p:blipFill>
        <p:spPr>
          <a:xfrm>
            <a:off x="6928578" y="4352412"/>
            <a:ext cx="4985255" cy="236806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464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8840-9201-429D-9DF9-2749C5E12C1B}"/>
              </a:ext>
            </a:extLst>
          </p:cNvPr>
          <p:cNvSpPr>
            <a:spLocks noGrp="1"/>
          </p:cNvSpPr>
          <p:nvPr>
            <p:ph type="title"/>
          </p:nvPr>
        </p:nvSpPr>
        <p:spPr>
          <a:xfrm>
            <a:off x="355107" y="133165"/>
            <a:ext cx="11158491" cy="1175783"/>
          </a:xfrm>
        </p:spPr>
        <p:txBody>
          <a:bodyPr/>
          <a:lstStyle/>
          <a:p>
            <a:pPr algn="l"/>
            <a:r>
              <a:rPr lang="en-US" dirty="0"/>
              <a:t>Base Models with SmoteTomeks</a:t>
            </a:r>
            <a:endParaRPr lang="en-IN" dirty="0"/>
          </a:p>
        </p:txBody>
      </p:sp>
      <p:pic>
        <p:nvPicPr>
          <p:cNvPr id="21" name="Picture 20" descr="Table&#10;&#10;Description automatically generated">
            <a:extLst>
              <a:ext uri="{FF2B5EF4-FFF2-40B4-BE49-F238E27FC236}">
                <a16:creationId xmlns:a16="http://schemas.microsoft.com/office/drawing/2014/main" id="{4E6F6EF6-A7A6-41D2-BC3A-636204E0D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20" y="1431454"/>
            <a:ext cx="5156302" cy="2164002"/>
          </a:xfrm>
          <a:prstGeom prst="rect">
            <a:avLst/>
          </a:prstGeom>
          <a:ln>
            <a:noFill/>
          </a:ln>
          <a:effectLst>
            <a:outerShdw blurRad="190500" algn="tl" rotWithShape="0">
              <a:srgbClr val="000000">
                <a:alpha val="70000"/>
              </a:srgbClr>
            </a:outerShdw>
          </a:effectLst>
        </p:spPr>
      </p:pic>
      <p:sp>
        <p:nvSpPr>
          <p:cNvPr id="22" name="TextBox 21">
            <a:extLst>
              <a:ext uri="{FF2B5EF4-FFF2-40B4-BE49-F238E27FC236}">
                <a16:creationId xmlns:a16="http://schemas.microsoft.com/office/drawing/2014/main" id="{25354DDB-BE55-4CD9-A243-0571B97FC7A4}"/>
              </a:ext>
            </a:extLst>
          </p:cNvPr>
          <p:cNvSpPr txBox="1"/>
          <p:nvPr/>
        </p:nvSpPr>
        <p:spPr>
          <a:xfrm>
            <a:off x="1069823" y="3717962"/>
            <a:ext cx="3773009" cy="369332"/>
          </a:xfrm>
          <a:prstGeom prst="rect">
            <a:avLst/>
          </a:prstGeom>
          <a:noFill/>
        </p:spPr>
        <p:txBody>
          <a:bodyPr wrap="square" rtlCol="0">
            <a:spAutoFit/>
          </a:bodyPr>
          <a:lstStyle/>
          <a:p>
            <a:r>
              <a:rPr lang="en-IN" dirty="0"/>
              <a:t>                  Logistic Regression</a:t>
            </a:r>
          </a:p>
        </p:txBody>
      </p:sp>
      <p:pic>
        <p:nvPicPr>
          <p:cNvPr id="24" name="Picture 23">
            <a:extLst>
              <a:ext uri="{FF2B5EF4-FFF2-40B4-BE49-F238E27FC236}">
                <a16:creationId xmlns:a16="http://schemas.microsoft.com/office/drawing/2014/main" id="{F0E4DEAE-1E87-47ED-BA2D-BB935093F624}"/>
              </a:ext>
            </a:extLst>
          </p:cNvPr>
          <p:cNvPicPr>
            <a:picLocks noChangeAspect="1"/>
          </p:cNvPicPr>
          <p:nvPr/>
        </p:nvPicPr>
        <p:blipFill rotWithShape="1">
          <a:blip r:embed="rId3">
            <a:extLst>
              <a:ext uri="{28A0092B-C50C-407E-A947-70E740481C1C}">
                <a14:useLocalDpi xmlns:a14="http://schemas.microsoft.com/office/drawing/2010/main" val="0"/>
              </a:ext>
            </a:extLst>
          </a:blip>
          <a:srcRect t="3584" b="4172"/>
          <a:stretch/>
        </p:blipFill>
        <p:spPr>
          <a:xfrm>
            <a:off x="6252000" y="1402673"/>
            <a:ext cx="5409913" cy="2230968"/>
          </a:xfrm>
          <a:prstGeom prst="rect">
            <a:avLst/>
          </a:prstGeom>
          <a:ln>
            <a:noFill/>
          </a:ln>
          <a:effectLst>
            <a:outerShdw blurRad="190500" algn="tl" rotWithShape="0">
              <a:srgbClr val="000000">
                <a:alpha val="70000"/>
              </a:srgbClr>
            </a:outerShdw>
          </a:effectLst>
        </p:spPr>
      </p:pic>
      <p:sp>
        <p:nvSpPr>
          <p:cNvPr id="25" name="TextBox 24">
            <a:extLst>
              <a:ext uri="{FF2B5EF4-FFF2-40B4-BE49-F238E27FC236}">
                <a16:creationId xmlns:a16="http://schemas.microsoft.com/office/drawing/2014/main" id="{CD94B80F-2313-45A9-A4EF-CDEBACB04D22}"/>
              </a:ext>
            </a:extLst>
          </p:cNvPr>
          <p:cNvSpPr txBox="1"/>
          <p:nvPr/>
        </p:nvSpPr>
        <p:spPr>
          <a:xfrm>
            <a:off x="6708817" y="3767765"/>
            <a:ext cx="3204839" cy="369332"/>
          </a:xfrm>
          <a:prstGeom prst="rect">
            <a:avLst/>
          </a:prstGeom>
          <a:noFill/>
        </p:spPr>
        <p:txBody>
          <a:bodyPr wrap="square" rtlCol="0">
            <a:spAutoFit/>
          </a:bodyPr>
          <a:lstStyle/>
          <a:p>
            <a:r>
              <a:rPr lang="en-IN" dirty="0"/>
              <a:t>                         Decision Tree</a:t>
            </a:r>
          </a:p>
        </p:txBody>
      </p:sp>
      <p:pic>
        <p:nvPicPr>
          <p:cNvPr id="27" name="Picture 26">
            <a:extLst>
              <a:ext uri="{FF2B5EF4-FFF2-40B4-BE49-F238E27FC236}">
                <a16:creationId xmlns:a16="http://schemas.microsoft.com/office/drawing/2014/main" id="{6728B69A-D269-41F6-BE13-224CC0AB9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43" y="4216893"/>
            <a:ext cx="5208746" cy="2195893"/>
          </a:xfrm>
          <a:prstGeom prst="rect">
            <a:avLst/>
          </a:prstGeom>
          <a:ln>
            <a:noFill/>
          </a:ln>
          <a:effectLst>
            <a:outerShdw blurRad="190500" algn="tl" rotWithShape="0">
              <a:srgbClr val="000000">
                <a:alpha val="70000"/>
              </a:srgbClr>
            </a:outerShdw>
          </a:effectLst>
        </p:spPr>
      </p:pic>
      <p:sp>
        <p:nvSpPr>
          <p:cNvPr id="28" name="TextBox 27">
            <a:extLst>
              <a:ext uri="{FF2B5EF4-FFF2-40B4-BE49-F238E27FC236}">
                <a16:creationId xmlns:a16="http://schemas.microsoft.com/office/drawing/2014/main" id="{8D411EBE-6410-489D-BEA3-978B982721E1}"/>
              </a:ext>
            </a:extLst>
          </p:cNvPr>
          <p:cNvSpPr txBox="1"/>
          <p:nvPr/>
        </p:nvSpPr>
        <p:spPr>
          <a:xfrm>
            <a:off x="2198446" y="6415689"/>
            <a:ext cx="2858610" cy="369332"/>
          </a:xfrm>
          <a:prstGeom prst="rect">
            <a:avLst/>
          </a:prstGeom>
          <a:noFill/>
        </p:spPr>
        <p:txBody>
          <a:bodyPr wrap="square" rtlCol="0">
            <a:spAutoFit/>
          </a:bodyPr>
          <a:lstStyle/>
          <a:p>
            <a:r>
              <a:rPr lang="en-IN" dirty="0"/>
              <a:t>Random Forest</a:t>
            </a:r>
          </a:p>
        </p:txBody>
      </p:sp>
      <p:pic>
        <p:nvPicPr>
          <p:cNvPr id="36" name="Picture 35">
            <a:extLst>
              <a:ext uri="{FF2B5EF4-FFF2-40B4-BE49-F238E27FC236}">
                <a16:creationId xmlns:a16="http://schemas.microsoft.com/office/drawing/2014/main" id="{892BA8D8-CDFE-44B4-95E6-1374761EC1AA}"/>
              </a:ext>
            </a:extLst>
          </p:cNvPr>
          <p:cNvPicPr>
            <a:picLocks noChangeAspect="1"/>
          </p:cNvPicPr>
          <p:nvPr/>
        </p:nvPicPr>
        <p:blipFill rotWithShape="1">
          <a:blip r:embed="rId5">
            <a:extLst>
              <a:ext uri="{28A0092B-C50C-407E-A947-70E740481C1C}">
                <a14:useLocalDpi xmlns:a14="http://schemas.microsoft.com/office/drawing/2010/main" val="0"/>
              </a:ext>
            </a:extLst>
          </a:blip>
          <a:srcRect l="4328" r="5980" b="5409"/>
          <a:stretch/>
        </p:blipFill>
        <p:spPr>
          <a:xfrm>
            <a:off x="6232125" y="4209486"/>
            <a:ext cx="5412033" cy="2157273"/>
          </a:xfrm>
          <a:prstGeom prst="rect">
            <a:avLst/>
          </a:prstGeom>
          <a:ln>
            <a:noFill/>
          </a:ln>
          <a:effectLst>
            <a:outerShdw blurRad="190500" algn="tl" rotWithShape="0">
              <a:srgbClr val="000000">
                <a:alpha val="70000"/>
              </a:srgbClr>
            </a:outerShdw>
          </a:effectLst>
        </p:spPr>
      </p:pic>
      <p:sp>
        <p:nvSpPr>
          <p:cNvPr id="37" name="TextBox 36">
            <a:extLst>
              <a:ext uri="{FF2B5EF4-FFF2-40B4-BE49-F238E27FC236}">
                <a16:creationId xmlns:a16="http://schemas.microsoft.com/office/drawing/2014/main" id="{ABB46BA7-71D6-4016-9170-248DCA8F3933}"/>
              </a:ext>
            </a:extLst>
          </p:cNvPr>
          <p:cNvSpPr txBox="1"/>
          <p:nvPr/>
        </p:nvSpPr>
        <p:spPr>
          <a:xfrm>
            <a:off x="8599761" y="6491047"/>
            <a:ext cx="2627790" cy="646331"/>
          </a:xfrm>
          <a:prstGeom prst="rect">
            <a:avLst/>
          </a:prstGeom>
          <a:noFill/>
        </p:spPr>
        <p:txBody>
          <a:bodyPr wrap="square" rtlCol="0">
            <a:spAutoFit/>
          </a:bodyPr>
          <a:lstStyle/>
          <a:p>
            <a:r>
              <a:rPr lang="en-IN" dirty="0"/>
              <a:t>XGBoost</a:t>
            </a:r>
          </a:p>
          <a:p>
            <a:endParaRPr lang="en-IN" dirty="0"/>
          </a:p>
        </p:txBody>
      </p:sp>
    </p:spTree>
    <p:extLst>
      <p:ext uri="{BB962C8B-B14F-4D97-AF65-F5344CB8AC3E}">
        <p14:creationId xmlns:p14="http://schemas.microsoft.com/office/powerpoint/2010/main" val="173969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2D4B1E6-D831-4EE4-AABB-E7826B1F731A}"/>
              </a:ext>
            </a:extLst>
          </p:cNvPr>
          <p:cNvGraphicFramePr>
            <a:graphicFrameLocks noGrp="1"/>
          </p:cNvGraphicFramePr>
          <p:nvPr>
            <p:ph idx="1"/>
            <p:extLst>
              <p:ext uri="{D42A27DB-BD31-4B8C-83A1-F6EECF244321}">
                <p14:modId xmlns:p14="http://schemas.microsoft.com/office/powerpoint/2010/main" val="2101230434"/>
              </p:ext>
            </p:extLst>
          </p:nvPr>
        </p:nvGraphicFramePr>
        <p:xfrm>
          <a:off x="634181" y="427703"/>
          <a:ext cx="10906792" cy="6008605"/>
        </p:xfrm>
        <a:graphic>
          <a:graphicData uri="http://schemas.openxmlformats.org/drawingml/2006/table">
            <a:tbl>
              <a:tblPr firstRow="1" bandRow="1">
                <a:tableStyleId>{5C22544A-7EE6-4342-B048-85BDC9FD1C3A}</a:tableStyleId>
              </a:tblPr>
              <a:tblGrid>
                <a:gridCol w="2890297">
                  <a:extLst>
                    <a:ext uri="{9D8B030D-6E8A-4147-A177-3AD203B41FA5}">
                      <a16:colId xmlns:a16="http://schemas.microsoft.com/office/drawing/2014/main" val="2968309414"/>
                    </a:ext>
                  </a:extLst>
                </a:gridCol>
                <a:gridCol w="1493019">
                  <a:extLst>
                    <a:ext uri="{9D8B030D-6E8A-4147-A177-3AD203B41FA5}">
                      <a16:colId xmlns:a16="http://schemas.microsoft.com/office/drawing/2014/main" val="2938334914"/>
                    </a:ext>
                  </a:extLst>
                </a:gridCol>
                <a:gridCol w="1493019">
                  <a:extLst>
                    <a:ext uri="{9D8B030D-6E8A-4147-A177-3AD203B41FA5}">
                      <a16:colId xmlns:a16="http://schemas.microsoft.com/office/drawing/2014/main" val="1289431682"/>
                    </a:ext>
                  </a:extLst>
                </a:gridCol>
                <a:gridCol w="1493019">
                  <a:extLst>
                    <a:ext uri="{9D8B030D-6E8A-4147-A177-3AD203B41FA5}">
                      <a16:colId xmlns:a16="http://schemas.microsoft.com/office/drawing/2014/main" val="2596897626"/>
                    </a:ext>
                  </a:extLst>
                </a:gridCol>
                <a:gridCol w="1493019">
                  <a:extLst>
                    <a:ext uri="{9D8B030D-6E8A-4147-A177-3AD203B41FA5}">
                      <a16:colId xmlns:a16="http://schemas.microsoft.com/office/drawing/2014/main" val="4027439103"/>
                    </a:ext>
                  </a:extLst>
                </a:gridCol>
                <a:gridCol w="2044419">
                  <a:extLst>
                    <a:ext uri="{9D8B030D-6E8A-4147-A177-3AD203B41FA5}">
                      <a16:colId xmlns:a16="http://schemas.microsoft.com/office/drawing/2014/main" val="2240692481"/>
                    </a:ext>
                  </a:extLst>
                </a:gridCol>
              </a:tblGrid>
              <a:tr h="687332">
                <a:tc>
                  <a:txBody>
                    <a:bodyPr/>
                    <a:lstStyle/>
                    <a:p>
                      <a:pPr marL="457200" algn="l">
                        <a:lnSpc>
                          <a:spcPct val="130000"/>
                        </a:lnSpc>
                        <a:spcAft>
                          <a:spcPts val="0"/>
                        </a:spcAft>
                      </a:pPr>
                      <a:r>
                        <a:rPr lang="en-IN" sz="1900" dirty="0">
                          <a:effectLst/>
                        </a:rPr>
                        <a:t>Parameters</a:t>
                      </a:r>
                      <a:endParaRPr lang="en-IN" sz="19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1</a:t>
                      </a:r>
                      <a:r>
                        <a:rPr lang="en-IN" sz="1600" baseline="30000" dirty="0">
                          <a:effectLst/>
                        </a:rPr>
                        <a:t>st</a:t>
                      </a:r>
                      <a:r>
                        <a:rPr lang="en-IN" sz="1600" dirty="0">
                          <a:effectLst/>
                        </a:rPr>
                        <a:t> year</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2</a:t>
                      </a:r>
                      <a:r>
                        <a:rPr lang="en-IN" sz="1600" baseline="30000" dirty="0">
                          <a:effectLst/>
                        </a:rPr>
                        <a:t>nd</a:t>
                      </a:r>
                      <a:r>
                        <a:rPr lang="en-IN" sz="1600" dirty="0">
                          <a:effectLst/>
                        </a:rPr>
                        <a:t> year</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3</a:t>
                      </a:r>
                      <a:r>
                        <a:rPr lang="en-IN" sz="1600" baseline="30000">
                          <a:effectLst/>
                        </a:rPr>
                        <a:t>rd</a:t>
                      </a:r>
                      <a:r>
                        <a:rPr lang="en-IN" sz="1600">
                          <a:effectLst/>
                        </a:rPr>
                        <a:t> year</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4</a:t>
                      </a:r>
                      <a:r>
                        <a:rPr lang="en-IN" sz="1600" baseline="30000">
                          <a:effectLst/>
                        </a:rPr>
                        <a:t>th</a:t>
                      </a:r>
                      <a:r>
                        <a:rPr lang="en-IN" sz="1600">
                          <a:effectLst/>
                        </a:rPr>
                        <a:t> year</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5</a:t>
                      </a:r>
                      <a:r>
                        <a:rPr lang="en-IN" sz="1600" baseline="30000">
                          <a:effectLst/>
                        </a:rPr>
                        <a:t>th</a:t>
                      </a:r>
                      <a:r>
                        <a:rPr lang="en-IN" sz="1600">
                          <a:effectLst/>
                        </a:rPr>
                        <a:t> year</a:t>
                      </a:r>
                      <a:endParaRPr lang="en-IN" sz="1600">
                        <a:solidFill>
                          <a:srgbClr val="353744"/>
                        </a:solidFill>
                        <a:effectLst/>
                        <a:latin typeface="Proxima Nova"/>
                        <a:ea typeface="Proxima Nova"/>
                        <a:cs typeface="Proxima Nova"/>
                      </a:endParaRPr>
                    </a:p>
                  </a:txBody>
                  <a:tcPr marL="66133" marR="66133" marT="0" marB="0"/>
                </a:tc>
                <a:extLst>
                  <a:ext uri="{0D108BD9-81ED-4DB2-BD59-A6C34878D82A}">
                    <a16:rowId xmlns:a16="http://schemas.microsoft.com/office/drawing/2014/main" val="521725813"/>
                  </a:ext>
                </a:extLst>
              </a:tr>
              <a:tr h="852057">
                <a:tc>
                  <a:txBody>
                    <a:bodyPr/>
                    <a:lstStyle/>
                    <a:p>
                      <a:pPr marL="457200" algn="l">
                        <a:lnSpc>
                          <a:spcPct val="130000"/>
                        </a:lnSpc>
                        <a:spcBef>
                          <a:spcPts val="1000"/>
                        </a:spcBef>
                        <a:spcAft>
                          <a:spcPts val="0"/>
                        </a:spcAft>
                      </a:pPr>
                      <a:r>
                        <a:rPr lang="en-IN" sz="1600" dirty="0">
                          <a:effectLst/>
                        </a:rPr>
                        <a:t>Number of Rows</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7027</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10173</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10503</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9792</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5910</a:t>
                      </a:r>
                      <a:endParaRPr lang="en-IN" sz="1600">
                        <a:solidFill>
                          <a:srgbClr val="353744"/>
                        </a:solidFill>
                        <a:effectLst/>
                        <a:latin typeface="Proxima Nova"/>
                        <a:ea typeface="Proxima Nova"/>
                        <a:cs typeface="Proxima Nova"/>
                      </a:endParaRPr>
                    </a:p>
                  </a:txBody>
                  <a:tcPr marL="66133" marR="66133" marT="0" marB="0"/>
                </a:tc>
                <a:extLst>
                  <a:ext uri="{0D108BD9-81ED-4DB2-BD59-A6C34878D82A}">
                    <a16:rowId xmlns:a16="http://schemas.microsoft.com/office/drawing/2014/main" val="3199551399"/>
                  </a:ext>
                </a:extLst>
              </a:tr>
              <a:tr h="852057">
                <a:tc>
                  <a:txBody>
                    <a:bodyPr/>
                    <a:lstStyle/>
                    <a:p>
                      <a:pPr marL="457200" algn="l">
                        <a:lnSpc>
                          <a:spcPct val="130000"/>
                        </a:lnSpc>
                        <a:spcBef>
                          <a:spcPts val="1000"/>
                        </a:spcBef>
                        <a:spcAft>
                          <a:spcPts val="0"/>
                        </a:spcAft>
                      </a:pPr>
                      <a:r>
                        <a:rPr lang="en-IN" sz="1600" dirty="0">
                          <a:effectLst/>
                        </a:rPr>
                        <a:t>Bankrupt Rows</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271</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400</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495</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515</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410</a:t>
                      </a:r>
                      <a:endParaRPr lang="en-IN" sz="1600" dirty="0">
                        <a:solidFill>
                          <a:srgbClr val="353744"/>
                        </a:solidFill>
                        <a:effectLst/>
                        <a:latin typeface="Proxima Nova"/>
                        <a:ea typeface="Proxima Nova"/>
                        <a:cs typeface="Proxima Nova"/>
                      </a:endParaRPr>
                    </a:p>
                  </a:txBody>
                  <a:tcPr marL="66133" marR="66133" marT="0" marB="0"/>
                </a:tc>
                <a:extLst>
                  <a:ext uri="{0D108BD9-81ED-4DB2-BD59-A6C34878D82A}">
                    <a16:rowId xmlns:a16="http://schemas.microsoft.com/office/drawing/2014/main" val="1687944348"/>
                  </a:ext>
                </a:extLst>
              </a:tr>
              <a:tr h="865389">
                <a:tc>
                  <a:txBody>
                    <a:bodyPr/>
                    <a:lstStyle/>
                    <a:p>
                      <a:pPr marL="457200" algn="l">
                        <a:lnSpc>
                          <a:spcPct val="130000"/>
                        </a:lnSpc>
                        <a:spcBef>
                          <a:spcPts val="1000"/>
                        </a:spcBef>
                        <a:spcAft>
                          <a:spcPts val="0"/>
                        </a:spcAft>
                      </a:pPr>
                      <a:r>
                        <a:rPr lang="en-IN" sz="1600" dirty="0">
                          <a:effectLst/>
                        </a:rPr>
                        <a:t>Non-Bankrupt instances</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6758</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9773</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10008</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9227</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5500</a:t>
                      </a:r>
                      <a:endParaRPr lang="en-IN" sz="1600" dirty="0">
                        <a:solidFill>
                          <a:srgbClr val="353744"/>
                        </a:solidFill>
                        <a:effectLst/>
                        <a:latin typeface="Proxima Nova"/>
                        <a:ea typeface="Proxima Nova"/>
                        <a:cs typeface="Proxima Nova"/>
                      </a:endParaRPr>
                    </a:p>
                  </a:txBody>
                  <a:tcPr marL="66133" marR="66133" marT="0" marB="0"/>
                </a:tc>
                <a:extLst>
                  <a:ext uri="{0D108BD9-81ED-4DB2-BD59-A6C34878D82A}">
                    <a16:rowId xmlns:a16="http://schemas.microsoft.com/office/drawing/2014/main" val="3145895252"/>
                  </a:ext>
                </a:extLst>
              </a:tr>
              <a:tr h="1356183">
                <a:tc>
                  <a:txBody>
                    <a:bodyPr/>
                    <a:lstStyle/>
                    <a:p>
                      <a:pPr marL="457200" algn="l">
                        <a:lnSpc>
                          <a:spcPct val="130000"/>
                        </a:lnSpc>
                        <a:spcBef>
                          <a:spcPts val="1000"/>
                        </a:spcBef>
                        <a:spcAft>
                          <a:spcPts val="0"/>
                        </a:spcAft>
                      </a:pPr>
                      <a:r>
                        <a:rPr lang="en-IN" sz="1600" dirty="0">
                          <a:effectLst/>
                        </a:rPr>
                        <a:t>Missing-Data Percentage</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54.54 %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59.81 %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53.48 %</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a:effectLst/>
                        </a:rPr>
                        <a:t>51.29 %</a:t>
                      </a:r>
                      <a:endParaRPr lang="en-IN" sz="160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48.71 %</a:t>
                      </a:r>
                      <a:endParaRPr lang="en-IN" sz="1600" dirty="0">
                        <a:solidFill>
                          <a:srgbClr val="353744"/>
                        </a:solidFill>
                        <a:effectLst/>
                        <a:latin typeface="Proxima Nova"/>
                        <a:ea typeface="Proxima Nova"/>
                        <a:cs typeface="Proxima Nova"/>
                      </a:endParaRPr>
                    </a:p>
                  </a:txBody>
                  <a:tcPr marL="66133" marR="66133" marT="0" marB="0"/>
                </a:tc>
                <a:extLst>
                  <a:ext uri="{0D108BD9-81ED-4DB2-BD59-A6C34878D82A}">
                    <a16:rowId xmlns:a16="http://schemas.microsoft.com/office/drawing/2014/main" val="3824698831"/>
                  </a:ext>
                </a:extLst>
              </a:tr>
              <a:tr h="1395587">
                <a:tc>
                  <a:txBody>
                    <a:bodyPr/>
                    <a:lstStyle/>
                    <a:p>
                      <a:pPr marL="457200" algn="l">
                        <a:lnSpc>
                          <a:spcPct val="130000"/>
                        </a:lnSpc>
                        <a:spcBef>
                          <a:spcPts val="1000"/>
                        </a:spcBef>
                        <a:spcAft>
                          <a:spcPts val="0"/>
                        </a:spcAft>
                      </a:pPr>
                      <a:r>
                        <a:rPr lang="en-IN" sz="1600" dirty="0">
                          <a:effectLst/>
                        </a:rPr>
                        <a:t>Percentage of minority class samples </a:t>
                      </a:r>
                    </a:p>
                    <a:p>
                      <a:pPr marL="457200" algn="just">
                        <a:lnSpc>
                          <a:spcPct val="130000"/>
                        </a:lnSpc>
                        <a:spcAft>
                          <a:spcPts val="0"/>
                        </a:spcAft>
                      </a:pPr>
                      <a:r>
                        <a:rPr lang="en-IN" sz="1600" dirty="0">
                          <a:effectLst/>
                        </a:rPr>
                        <a:t>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3.85 %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 3.93 %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4.71 %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5.25 %</a:t>
                      </a:r>
                      <a:endParaRPr lang="en-IN" sz="1600" dirty="0">
                        <a:solidFill>
                          <a:srgbClr val="353744"/>
                        </a:solidFill>
                        <a:effectLst/>
                        <a:latin typeface="Proxima Nova"/>
                        <a:ea typeface="Proxima Nova"/>
                        <a:cs typeface="Proxima Nova"/>
                      </a:endParaRPr>
                    </a:p>
                  </a:txBody>
                  <a:tcPr marL="66133" marR="66133" marT="0" marB="0"/>
                </a:tc>
                <a:tc>
                  <a:txBody>
                    <a:bodyPr/>
                    <a:lstStyle/>
                    <a:p>
                      <a:pPr marL="457200" algn="just">
                        <a:lnSpc>
                          <a:spcPct val="130000"/>
                        </a:lnSpc>
                        <a:spcAft>
                          <a:spcPts val="0"/>
                        </a:spcAft>
                      </a:pPr>
                      <a:r>
                        <a:rPr lang="en-IN" sz="1600" dirty="0">
                          <a:effectLst/>
                        </a:rPr>
                        <a:t>6.93 %</a:t>
                      </a:r>
                      <a:endParaRPr lang="en-IN" sz="1600" dirty="0">
                        <a:solidFill>
                          <a:srgbClr val="353744"/>
                        </a:solidFill>
                        <a:effectLst/>
                        <a:latin typeface="Proxima Nova"/>
                        <a:ea typeface="Proxima Nova"/>
                        <a:cs typeface="Proxima Nova"/>
                      </a:endParaRPr>
                    </a:p>
                  </a:txBody>
                  <a:tcPr marL="66133" marR="66133" marT="0" marB="0"/>
                </a:tc>
                <a:extLst>
                  <a:ext uri="{0D108BD9-81ED-4DB2-BD59-A6C34878D82A}">
                    <a16:rowId xmlns:a16="http://schemas.microsoft.com/office/drawing/2014/main" val="2932003490"/>
                  </a:ext>
                </a:extLst>
              </a:tr>
            </a:tbl>
          </a:graphicData>
        </a:graphic>
      </p:graphicFrame>
    </p:spTree>
    <p:extLst>
      <p:ext uri="{BB962C8B-B14F-4D97-AF65-F5344CB8AC3E}">
        <p14:creationId xmlns:p14="http://schemas.microsoft.com/office/powerpoint/2010/main" val="2957047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0384D0-DC2D-42D8-A804-50E073133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90" y="4083024"/>
            <a:ext cx="5228949" cy="2530134"/>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B575B592-513E-41BB-B93D-7827C6AB7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33" y="1171289"/>
            <a:ext cx="5317150" cy="2627791"/>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BD3E840D-AB67-41DF-A5F1-9C2103EC1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5458" y="1527098"/>
            <a:ext cx="6251287" cy="4563125"/>
          </a:xfrm>
          <a:prstGeom prst="rect">
            <a:avLst/>
          </a:prstGeom>
          <a:ln w="88900" cap="sq" cmpd="thickThin">
            <a:solidFill>
              <a:srgbClr val="000000"/>
            </a:solidFill>
            <a:prstDash val="solid"/>
            <a:miter lim="800000"/>
          </a:ln>
          <a:effectLst>
            <a:innerShdw blurRad="76200">
              <a:srgbClr val="000000"/>
            </a:innerShdw>
          </a:effectLst>
        </p:spPr>
      </p:pic>
      <p:sp>
        <p:nvSpPr>
          <p:cNvPr id="9" name="Title 8">
            <a:extLst>
              <a:ext uri="{FF2B5EF4-FFF2-40B4-BE49-F238E27FC236}">
                <a16:creationId xmlns:a16="http://schemas.microsoft.com/office/drawing/2014/main" id="{D773BBE4-858B-4573-BA3D-9B1DD2F0A855}"/>
              </a:ext>
            </a:extLst>
          </p:cNvPr>
          <p:cNvSpPr>
            <a:spLocks noGrp="1"/>
          </p:cNvSpPr>
          <p:nvPr>
            <p:ph type="title"/>
          </p:nvPr>
        </p:nvSpPr>
        <p:spPr>
          <a:xfrm>
            <a:off x="253824" y="-130193"/>
            <a:ext cx="10515600" cy="1325563"/>
          </a:xfrm>
        </p:spPr>
        <p:txBody>
          <a:bodyPr/>
          <a:lstStyle/>
          <a:p>
            <a:pPr algn="l"/>
            <a:r>
              <a:rPr lang="en-IN" dirty="0"/>
              <a:t>Tunned models</a:t>
            </a:r>
          </a:p>
        </p:txBody>
      </p:sp>
    </p:spTree>
    <p:extLst>
      <p:ext uri="{BB962C8B-B14F-4D97-AF65-F5344CB8AC3E}">
        <p14:creationId xmlns:p14="http://schemas.microsoft.com/office/powerpoint/2010/main" val="1062218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503" y="63284"/>
            <a:ext cx="10515600" cy="1325563"/>
          </a:xfrm>
        </p:spPr>
        <p:txBody>
          <a:bodyPr/>
          <a:lstStyle/>
          <a:p>
            <a:pPr algn="l"/>
            <a:r>
              <a:rPr lang="en-US" dirty="0"/>
              <a:t>Hyper tunning Parameters</a:t>
            </a:r>
          </a:p>
        </p:txBody>
      </p:sp>
      <p:sp>
        <p:nvSpPr>
          <p:cNvPr id="3" name="Content Placeholder 2"/>
          <p:cNvSpPr>
            <a:spLocks noGrp="1"/>
          </p:cNvSpPr>
          <p:nvPr>
            <p:ph idx="1"/>
          </p:nvPr>
        </p:nvSpPr>
        <p:spPr>
          <a:xfrm>
            <a:off x="458812" y="1127021"/>
            <a:ext cx="10515600" cy="4351338"/>
          </a:xfrm>
        </p:spPr>
        <p:txBody>
          <a:bodyPr/>
          <a:lstStyle/>
          <a:p>
            <a:r>
              <a:rPr lang="en-US" dirty="0"/>
              <a:t>Random Forest</a:t>
            </a:r>
          </a:p>
          <a:p>
            <a:pPr marL="0" indent="0">
              <a:buNone/>
            </a:pPr>
            <a:endParaRPr lang="en-US" dirty="0"/>
          </a:p>
        </p:txBody>
      </p:sp>
      <p:pic>
        <p:nvPicPr>
          <p:cNvPr id="4" name="Picture 3"/>
          <p:cNvPicPr>
            <a:picLocks noChangeAspect="1"/>
          </p:cNvPicPr>
          <p:nvPr/>
        </p:nvPicPr>
        <p:blipFill>
          <a:blip r:embed="rId2"/>
          <a:stretch>
            <a:fillRect/>
          </a:stretch>
        </p:blipFill>
        <p:spPr>
          <a:xfrm>
            <a:off x="506027" y="1719870"/>
            <a:ext cx="4873841" cy="25437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520956" y="4269414"/>
            <a:ext cx="4858913" cy="2428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5802452" y="2053087"/>
            <a:ext cx="5995950" cy="4347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98513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25E6-6F57-4525-8C2B-DB9B703DD86B}"/>
              </a:ext>
            </a:extLst>
          </p:cNvPr>
          <p:cNvSpPr>
            <a:spLocks noGrp="1"/>
          </p:cNvSpPr>
          <p:nvPr>
            <p:ph type="title"/>
          </p:nvPr>
        </p:nvSpPr>
        <p:spPr>
          <a:xfrm>
            <a:off x="452156" y="378780"/>
            <a:ext cx="10353762" cy="970450"/>
          </a:xfrm>
        </p:spPr>
        <p:txBody>
          <a:bodyPr>
            <a:normAutofit fontScale="90000"/>
          </a:bodyPr>
          <a:lstStyle/>
          <a:p>
            <a:pPr algn="l"/>
            <a:r>
              <a:rPr lang="en-US" sz="4000" dirty="0" err="1"/>
              <a:t>XGBoost</a:t>
            </a:r>
            <a:r>
              <a:rPr lang="en-US" sz="4000" dirty="0"/>
              <a:t> Classifier</a:t>
            </a:r>
            <a:br>
              <a:rPr lang="en-US" sz="4000" dirty="0"/>
            </a:br>
            <a:endParaRPr lang="en-IN" dirty="0"/>
          </a:p>
        </p:txBody>
      </p:sp>
      <p:sp>
        <p:nvSpPr>
          <p:cNvPr id="3" name="Content Placeholder 2"/>
          <p:cNvSpPr>
            <a:spLocks noGrp="1"/>
          </p:cNvSpPr>
          <p:nvPr>
            <p:ph idx="4294967295"/>
          </p:nvPr>
        </p:nvSpPr>
        <p:spPr>
          <a:xfrm>
            <a:off x="630314" y="1154097"/>
            <a:ext cx="10075785" cy="5022866"/>
          </a:xfrm>
        </p:spPr>
        <p:txBody>
          <a:bodyPr>
            <a:normAutofit/>
          </a:bodyPr>
          <a:lstStyle/>
          <a:p>
            <a:r>
              <a:rPr lang="en-US" sz="2000" dirty="0"/>
              <a:t>Similarly optimum Parameters were searched using GridsearchCV.</a:t>
            </a:r>
          </a:p>
          <a:p>
            <a:pPr marL="0" indent="0">
              <a:buNone/>
            </a:pPr>
            <a:r>
              <a:rPr lang="en-US" sz="2000" dirty="0"/>
              <a:t>   </a:t>
            </a:r>
          </a:p>
          <a:p>
            <a:pPr indent="-342900"/>
            <a:r>
              <a:rPr lang="en-US" sz="2000" dirty="0"/>
              <a:t>Learning rate(eta) in Xgboost:</a:t>
            </a:r>
          </a:p>
          <a:p>
            <a:pPr marL="0" indent="0">
              <a:buNone/>
            </a:pPr>
            <a:r>
              <a:rPr lang="en-US" sz="2000" dirty="0"/>
              <a:t>    - The Learning rate is the step size for a gradient curve.</a:t>
            </a:r>
          </a:p>
          <a:p>
            <a:pPr marL="0" indent="0">
              <a:buNone/>
            </a:pPr>
            <a:r>
              <a:rPr lang="en-US" sz="2000" dirty="0"/>
              <a:t>    - This parameter was regularized using a comprehensive gridsearch.</a:t>
            </a:r>
          </a:p>
          <a:p>
            <a:pPr marL="0" indent="0">
              <a:buNone/>
            </a:pPr>
            <a:endParaRPr lang="en-US" sz="2000" dirty="0"/>
          </a:p>
          <a:p>
            <a:pPr marL="0" indent="0">
              <a:buNone/>
            </a:pPr>
            <a:r>
              <a:rPr lang="en-US" sz="2000" dirty="0"/>
              <a:t>Hyperparameter tunning was done considering the model scores which resulted from tunned parameters and parameters so chosen to maximize model performance. </a:t>
            </a:r>
          </a:p>
          <a:p>
            <a:pPr marL="0" indent="0">
              <a:buNone/>
            </a:pPr>
            <a:r>
              <a:rPr lang="en-US" sz="2000" dirty="0"/>
              <a:t>Risk : Computational Power for higher iterations of Gridsearch.</a:t>
            </a:r>
          </a:p>
        </p:txBody>
      </p:sp>
      <p:pic>
        <p:nvPicPr>
          <p:cNvPr id="4" name="Picture 3"/>
          <p:cNvPicPr>
            <a:picLocks noChangeAspect="1"/>
          </p:cNvPicPr>
          <p:nvPr/>
        </p:nvPicPr>
        <p:blipFill rotWithShape="1">
          <a:blip r:embed="rId2"/>
          <a:srcRect l="1421" t="11548"/>
          <a:stretch/>
        </p:blipFill>
        <p:spPr>
          <a:xfrm>
            <a:off x="985420" y="5264458"/>
            <a:ext cx="10215979" cy="912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0821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285" y="232228"/>
            <a:ext cx="10745043" cy="1260736"/>
          </a:xfrm>
        </p:spPr>
        <p:txBody>
          <a:bodyPr>
            <a:normAutofit/>
          </a:bodyPr>
          <a:lstStyle/>
          <a:p>
            <a:pPr algn="l"/>
            <a:r>
              <a:rPr lang="en-US" dirty="0"/>
              <a:t>Feature Selection </a:t>
            </a:r>
          </a:p>
        </p:txBody>
      </p:sp>
      <p:sp>
        <p:nvSpPr>
          <p:cNvPr id="3" name="Content Placeholder 2"/>
          <p:cNvSpPr>
            <a:spLocks noGrp="1"/>
          </p:cNvSpPr>
          <p:nvPr>
            <p:ph idx="1"/>
          </p:nvPr>
        </p:nvSpPr>
        <p:spPr>
          <a:xfrm>
            <a:off x="697523" y="1458302"/>
            <a:ext cx="10515600" cy="4351338"/>
          </a:xfrm>
        </p:spPr>
        <p:txBody>
          <a:bodyPr>
            <a:normAutofit/>
          </a:bodyPr>
          <a:lstStyle/>
          <a:p>
            <a:r>
              <a:rPr lang="en-US" sz="1800" dirty="0"/>
              <a:t>Using random forest feature importance</a:t>
            </a:r>
          </a:p>
        </p:txBody>
      </p:sp>
      <p:pic>
        <p:nvPicPr>
          <p:cNvPr id="4" name="Picture 3"/>
          <p:cNvPicPr>
            <a:picLocks noChangeAspect="1"/>
          </p:cNvPicPr>
          <p:nvPr/>
        </p:nvPicPr>
        <p:blipFill>
          <a:blip r:embed="rId2"/>
          <a:stretch>
            <a:fillRect/>
          </a:stretch>
        </p:blipFill>
        <p:spPr>
          <a:xfrm>
            <a:off x="1188335" y="2026202"/>
            <a:ext cx="8905576" cy="3718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048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Model Building  with Hyperparameter tuning</a:t>
            </a:r>
          </a:p>
        </p:txBody>
      </p:sp>
      <p:sp>
        <p:nvSpPr>
          <p:cNvPr id="3" name="Content Placeholder 2"/>
          <p:cNvSpPr>
            <a:spLocks noGrp="1"/>
          </p:cNvSpPr>
          <p:nvPr>
            <p:ph idx="1"/>
          </p:nvPr>
        </p:nvSpPr>
        <p:spPr/>
        <p:txBody>
          <a:bodyPr/>
          <a:lstStyle/>
          <a:p>
            <a:r>
              <a:rPr lang="en-US" dirty="0"/>
              <a:t>This was a comprehensive iterative and feedback loop based step.</a:t>
            </a:r>
          </a:p>
          <a:p>
            <a:r>
              <a:rPr lang="en-US" dirty="0"/>
              <a:t>Models were built keeping into mind the business problem – Of safeguarding the Creditors from bankrupting Companies.</a:t>
            </a:r>
          </a:p>
          <a:p>
            <a:r>
              <a:rPr lang="en-US" dirty="0"/>
              <a:t>For this every model metric was evaluated and the focus more was on reducing/Minimizing the False Negatives (type II error).</a:t>
            </a:r>
          </a:p>
          <a:p>
            <a:r>
              <a:rPr lang="en-US" dirty="0"/>
              <a:t>Type II error : A Company been labelled as “Not Bankrupt” (0) where in actually the company is “Bankrupt” (1).</a:t>
            </a:r>
          </a:p>
          <a:p>
            <a:r>
              <a:rPr lang="en-US" dirty="0"/>
              <a:t>Vice Versa type I error can also have bad implications on a company but that not being the motive, type II error was more focused.</a:t>
            </a:r>
          </a:p>
        </p:txBody>
      </p:sp>
    </p:spTree>
    <p:extLst>
      <p:ext uri="{BB962C8B-B14F-4D97-AF65-F5344CB8AC3E}">
        <p14:creationId xmlns:p14="http://schemas.microsoft.com/office/powerpoint/2010/main" val="1444758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724" y="208817"/>
            <a:ext cx="10515600" cy="783737"/>
          </a:xfrm>
        </p:spPr>
        <p:txBody>
          <a:bodyPr>
            <a:normAutofit/>
          </a:bodyPr>
          <a:lstStyle/>
          <a:p>
            <a:pPr algn="l"/>
            <a:r>
              <a:rPr lang="en-US" sz="1800" b="1" dirty="0"/>
              <a:t>RANDOM FOREST TUNNED MODEL ITERATIONS</a:t>
            </a:r>
          </a:p>
        </p:txBody>
      </p:sp>
      <p:pic>
        <p:nvPicPr>
          <p:cNvPr id="4" name="Picture 3"/>
          <p:cNvPicPr>
            <a:picLocks noChangeAspect="1"/>
          </p:cNvPicPr>
          <p:nvPr/>
        </p:nvPicPr>
        <p:blipFill>
          <a:blip r:embed="rId2"/>
          <a:stretch>
            <a:fillRect/>
          </a:stretch>
        </p:blipFill>
        <p:spPr>
          <a:xfrm>
            <a:off x="476740" y="992553"/>
            <a:ext cx="5373644" cy="5159671"/>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5987876" y="983676"/>
            <a:ext cx="5961468" cy="5150794"/>
          </a:xfrm>
          <a:prstGeom prst="rect">
            <a:avLst/>
          </a:prstGeom>
          <a:ln w="88900" cap="sq" cmpd="thickThin">
            <a:solidFill>
              <a:srgbClr val="000000"/>
            </a:solidFill>
            <a:prstDash val="solid"/>
            <a:miter lim="800000"/>
          </a:ln>
          <a:effectLst>
            <a:innerShdw blurRad="76200">
              <a:srgbClr val="000000"/>
            </a:innerShdw>
          </a:effectLst>
        </p:spPr>
      </p:pic>
      <p:sp>
        <p:nvSpPr>
          <p:cNvPr id="6" name="TextBox 5"/>
          <p:cNvSpPr txBox="1"/>
          <p:nvPr/>
        </p:nvSpPr>
        <p:spPr>
          <a:xfrm>
            <a:off x="3790462" y="1805354"/>
            <a:ext cx="643318" cy="369332"/>
          </a:xfrm>
          <a:prstGeom prst="rect">
            <a:avLst/>
          </a:prstGeom>
          <a:noFill/>
        </p:spPr>
        <p:txBody>
          <a:bodyPr wrap="none" rtlCol="0">
            <a:spAutoFit/>
          </a:bodyPr>
          <a:lstStyle/>
          <a:p>
            <a:r>
              <a:rPr lang="en-US" dirty="0"/>
              <a:t>Train</a:t>
            </a:r>
          </a:p>
        </p:txBody>
      </p:sp>
      <p:sp>
        <p:nvSpPr>
          <p:cNvPr id="7" name="TextBox 6"/>
          <p:cNvSpPr txBox="1"/>
          <p:nvPr/>
        </p:nvSpPr>
        <p:spPr>
          <a:xfrm>
            <a:off x="3877859" y="2987486"/>
            <a:ext cx="555921" cy="369332"/>
          </a:xfrm>
          <a:prstGeom prst="rect">
            <a:avLst/>
          </a:prstGeom>
          <a:noFill/>
        </p:spPr>
        <p:txBody>
          <a:bodyPr wrap="none" rtlCol="0">
            <a:spAutoFit/>
          </a:bodyPr>
          <a:lstStyle/>
          <a:p>
            <a:r>
              <a:rPr lang="en-US" dirty="0"/>
              <a:t>Test</a:t>
            </a:r>
          </a:p>
        </p:txBody>
      </p:sp>
      <p:sp>
        <p:nvSpPr>
          <p:cNvPr id="9" name="TextBox 8"/>
          <p:cNvSpPr txBox="1"/>
          <p:nvPr/>
        </p:nvSpPr>
        <p:spPr>
          <a:xfrm>
            <a:off x="9054124" y="1805354"/>
            <a:ext cx="643318" cy="369332"/>
          </a:xfrm>
          <a:prstGeom prst="rect">
            <a:avLst/>
          </a:prstGeom>
          <a:noFill/>
        </p:spPr>
        <p:txBody>
          <a:bodyPr wrap="none" rtlCol="0">
            <a:spAutoFit/>
          </a:bodyPr>
          <a:lstStyle/>
          <a:p>
            <a:r>
              <a:rPr lang="en-US" dirty="0"/>
              <a:t>Train</a:t>
            </a:r>
          </a:p>
        </p:txBody>
      </p:sp>
      <p:sp>
        <p:nvSpPr>
          <p:cNvPr id="10" name="TextBox 9"/>
          <p:cNvSpPr txBox="1"/>
          <p:nvPr/>
        </p:nvSpPr>
        <p:spPr>
          <a:xfrm>
            <a:off x="9141521" y="2987486"/>
            <a:ext cx="555921"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1462063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1457" y="825622"/>
            <a:ext cx="5180049" cy="3015223"/>
          </a:xfrm>
          <a:prstGeom prst="rect">
            <a:avLst/>
          </a:prstGeom>
          <a:ln w="88900" cap="sq" cmpd="thickThin">
            <a:solidFill>
              <a:srgbClr val="000000"/>
            </a:solidFill>
            <a:prstDash val="solid"/>
            <a:miter lim="800000"/>
          </a:ln>
          <a:effectLst>
            <a:innerShdw blurRad="76200">
              <a:srgbClr val="000000"/>
            </a:innerShdw>
          </a:effectLst>
        </p:spPr>
      </p:pic>
      <p:sp>
        <p:nvSpPr>
          <p:cNvPr id="5" name="TextBox 4"/>
          <p:cNvSpPr txBox="1"/>
          <p:nvPr/>
        </p:nvSpPr>
        <p:spPr>
          <a:xfrm>
            <a:off x="554893" y="289169"/>
            <a:ext cx="6353907" cy="369332"/>
          </a:xfrm>
          <a:prstGeom prst="rect">
            <a:avLst/>
          </a:prstGeom>
          <a:noFill/>
        </p:spPr>
        <p:txBody>
          <a:bodyPr wrap="square" rtlCol="0">
            <a:spAutoFit/>
          </a:bodyPr>
          <a:lstStyle/>
          <a:p>
            <a:r>
              <a:rPr lang="en-US" dirty="0"/>
              <a:t>XGBOOST CLASSIFIER TUNNED MODEL ITERATIONS</a:t>
            </a:r>
          </a:p>
        </p:txBody>
      </p:sp>
      <p:sp>
        <p:nvSpPr>
          <p:cNvPr id="6" name="TextBox 5"/>
          <p:cNvSpPr txBox="1"/>
          <p:nvPr/>
        </p:nvSpPr>
        <p:spPr>
          <a:xfrm>
            <a:off x="3735754" y="1860062"/>
            <a:ext cx="643318" cy="369332"/>
          </a:xfrm>
          <a:prstGeom prst="rect">
            <a:avLst/>
          </a:prstGeom>
          <a:noFill/>
        </p:spPr>
        <p:txBody>
          <a:bodyPr wrap="none" rtlCol="0">
            <a:spAutoFit/>
          </a:bodyPr>
          <a:lstStyle/>
          <a:p>
            <a:r>
              <a:rPr lang="en-US" dirty="0"/>
              <a:t>Train</a:t>
            </a:r>
          </a:p>
        </p:txBody>
      </p:sp>
      <p:sp>
        <p:nvSpPr>
          <p:cNvPr id="7" name="TextBox 6"/>
          <p:cNvSpPr txBox="1"/>
          <p:nvPr/>
        </p:nvSpPr>
        <p:spPr>
          <a:xfrm>
            <a:off x="3823151" y="3013348"/>
            <a:ext cx="555921" cy="369332"/>
          </a:xfrm>
          <a:prstGeom prst="rect">
            <a:avLst/>
          </a:prstGeom>
          <a:noFill/>
        </p:spPr>
        <p:txBody>
          <a:bodyPr wrap="none" rtlCol="0">
            <a:spAutoFit/>
          </a:bodyPr>
          <a:lstStyle/>
          <a:p>
            <a:r>
              <a:rPr lang="en-US" dirty="0"/>
              <a:t>Test</a:t>
            </a:r>
          </a:p>
        </p:txBody>
      </p:sp>
      <p:pic>
        <p:nvPicPr>
          <p:cNvPr id="8" name="Picture 7"/>
          <p:cNvPicPr>
            <a:picLocks noChangeAspect="1"/>
          </p:cNvPicPr>
          <p:nvPr/>
        </p:nvPicPr>
        <p:blipFill>
          <a:blip r:embed="rId3"/>
          <a:stretch>
            <a:fillRect/>
          </a:stretch>
        </p:blipFill>
        <p:spPr>
          <a:xfrm>
            <a:off x="6286034" y="1175472"/>
            <a:ext cx="5343713" cy="5083286"/>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p:cNvPicPr>
            <a:picLocks noChangeAspect="1"/>
          </p:cNvPicPr>
          <p:nvPr/>
        </p:nvPicPr>
        <p:blipFill>
          <a:blip r:embed="rId4"/>
          <a:stretch>
            <a:fillRect/>
          </a:stretch>
        </p:blipFill>
        <p:spPr>
          <a:xfrm>
            <a:off x="653024" y="4101483"/>
            <a:ext cx="5170727" cy="2682783"/>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p:cNvSpPr txBox="1"/>
          <p:nvPr/>
        </p:nvSpPr>
        <p:spPr>
          <a:xfrm>
            <a:off x="3880339" y="4582231"/>
            <a:ext cx="643318" cy="369332"/>
          </a:xfrm>
          <a:prstGeom prst="rect">
            <a:avLst/>
          </a:prstGeom>
          <a:noFill/>
        </p:spPr>
        <p:txBody>
          <a:bodyPr wrap="none" rtlCol="0">
            <a:spAutoFit/>
          </a:bodyPr>
          <a:lstStyle/>
          <a:p>
            <a:r>
              <a:rPr lang="en-US" dirty="0"/>
              <a:t>Train</a:t>
            </a:r>
          </a:p>
        </p:txBody>
      </p:sp>
      <p:sp>
        <p:nvSpPr>
          <p:cNvPr id="11" name="TextBox 10"/>
          <p:cNvSpPr txBox="1"/>
          <p:nvPr/>
        </p:nvSpPr>
        <p:spPr>
          <a:xfrm>
            <a:off x="9343292" y="1860062"/>
            <a:ext cx="643318" cy="369332"/>
          </a:xfrm>
          <a:prstGeom prst="rect">
            <a:avLst/>
          </a:prstGeom>
          <a:noFill/>
        </p:spPr>
        <p:txBody>
          <a:bodyPr wrap="none" rtlCol="0">
            <a:spAutoFit/>
          </a:bodyPr>
          <a:lstStyle/>
          <a:p>
            <a:r>
              <a:rPr lang="en-US" dirty="0"/>
              <a:t>Train</a:t>
            </a:r>
          </a:p>
        </p:txBody>
      </p:sp>
      <p:sp>
        <p:nvSpPr>
          <p:cNvPr id="12" name="TextBox 11"/>
          <p:cNvSpPr txBox="1"/>
          <p:nvPr/>
        </p:nvSpPr>
        <p:spPr>
          <a:xfrm>
            <a:off x="3922050" y="5774107"/>
            <a:ext cx="555921" cy="369332"/>
          </a:xfrm>
          <a:prstGeom prst="rect">
            <a:avLst/>
          </a:prstGeom>
          <a:noFill/>
        </p:spPr>
        <p:txBody>
          <a:bodyPr wrap="none" rtlCol="0">
            <a:spAutoFit/>
          </a:bodyPr>
          <a:lstStyle/>
          <a:p>
            <a:r>
              <a:rPr lang="en-US" dirty="0"/>
              <a:t>Test</a:t>
            </a:r>
          </a:p>
        </p:txBody>
      </p:sp>
      <p:sp>
        <p:nvSpPr>
          <p:cNvPr id="13" name="TextBox 12"/>
          <p:cNvSpPr txBox="1"/>
          <p:nvPr/>
        </p:nvSpPr>
        <p:spPr>
          <a:xfrm>
            <a:off x="9430689" y="2953485"/>
            <a:ext cx="555921" cy="369332"/>
          </a:xfrm>
          <a:prstGeom prst="rect">
            <a:avLst/>
          </a:prstGeom>
          <a:noFill/>
        </p:spPr>
        <p:txBody>
          <a:bodyPr wrap="none" rtlCol="0">
            <a:spAutoFit/>
          </a:bodyPr>
          <a:lstStyle/>
          <a:p>
            <a:r>
              <a:rPr lang="en-US" dirty="0"/>
              <a:t>Test</a:t>
            </a:r>
          </a:p>
        </p:txBody>
      </p:sp>
    </p:spTree>
    <p:extLst>
      <p:ext uri="{BB962C8B-B14F-4D97-AF65-F5344CB8AC3E}">
        <p14:creationId xmlns:p14="http://schemas.microsoft.com/office/powerpoint/2010/main" val="382989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191" y="2820955"/>
            <a:ext cx="10353762" cy="970450"/>
          </a:xfrm>
        </p:spPr>
        <p:txBody>
          <a:bodyPr/>
          <a:lstStyle/>
          <a:p>
            <a:r>
              <a:rPr lang="en-US" dirty="0"/>
              <a:t>PCA</a:t>
            </a:r>
            <a:endParaRPr lang="en-IN" dirty="0"/>
          </a:p>
        </p:txBody>
      </p:sp>
    </p:spTree>
    <p:extLst>
      <p:ext uri="{BB962C8B-B14F-4D97-AF65-F5344CB8AC3E}">
        <p14:creationId xmlns:p14="http://schemas.microsoft.com/office/powerpoint/2010/main" val="617925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B21A-C709-4BB8-B470-AC1ED1937714}"/>
              </a:ext>
            </a:extLst>
          </p:cNvPr>
          <p:cNvSpPr>
            <a:spLocks noGrp="1"/>
          </p:cNvSpPr>
          <p:nvPr>
            <p:ph type="title"/>
          </p:nvPr>
        </p:nvSpPr>
        <p:spPr>
          <a:xfrm>
            <a:off x="332173" y="224569"/>
            <a:ext cx="10515600" cy="538742"/>
          </a:xfrm>
        </p:spPr>
        <p:txBody>
          <a:bodyPr>
            <a:noAutofit/>
          </a:bodyPr>
          <a:lstStyle/>
          <a:p>
            <a:pPr algn="l"/>
            <a:r>
              <a:rPr lang="en-IN" sz="2500" b="1" dirty="0"/>
              <a:t>PCA with smote Tomek with scaling </a:t>
            </a:r>
          </a:p>
        </p:txBody>
      </p:sp>
      <p:pic>
        <p:nvPicPr>
          <p:cNvPr id="5" name="Picture 4">
            <a:extLst>
              <a:ext uri="{FF2B5EF4-FFF2-40B4-BE49-F238E27FC236}">
                <a16:creationId xmlns:a16="http://schemas.microsoft.com/office/drawing/2014/main" id="{0B9B6041-530D-435D-B1F7-A8FEFC8A2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41" y="1282511"/>
            <a:ext cx="5437459" cy="2099882"/>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99FACAF7-0E11-454C-9FA8-D57FA0626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512" y="1282913"/>
            <a:ext cx="5451661" cy="2120271"/>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FC6DEB66-14F5-4B55-A9AC-A4B2525D7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362" y="4105069"/>
            <a:ext cx="5453245" cy="2190476"/>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181753FE-B591-4EFB-A965-8A923C35FA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901" y="4065973"/>
            <a:ext cx="5270763" cy="2264662"/>
          </a:xfrm>
          <a:prstGeom prst="rect">
            <a:avLst/>
          </a:prstGeom>
          <a:ln w="88900" cap="sq" cmpd="thickThin">
            <a:solidFill>
              <a:srgbClr val="000000"/>
            </a:solidFill>
            <a:prstDash val="solid"/>
            <a:miter lim="800000"/>
          </a:ln>
          <a:effectLst>
            <a:innerShdw blurRad="76200">
              <a:srgbClr val="000000"/>
            </a:innerShdw>
          </a:effectLst>
        </p:spPr>
      </p:pic>
      <p:sp>
        <p:nvSpPr>
          <p:cNvPr id="16" name="TextBox 15">
            <a:extLst>
              <a:ext uri="{FF2B5EF4-FFF2-40B4-BE49-F238E27FC236}">
                <a16:creationId xmlns:a16="http://schemas.microsoft.com/office/drawing/2014/main" id="{BAAB0A32-7B98-47A5-B17B-57A01C1635A9}"/>
              </a:ext>
            </a:extLst>
          </p:cNvPr>
          <p:cNvSpPr txBox="1"/>
          <p:nvPr/>
        </p:nvSpPr>
        <p:spPr>
          <a:xfrm>
            <a:off x="2251968" y="3426957"/>
            <a:ext cx="3710608" cy="369332"/>
          </a:xfrm>
          <a:prstGeom prst="rect">
            <a:avLst/>
          </a:prstGeom>
          <a:noFill/>
        </p:spPr>
        <p:txBody>
          <a:bodyPr wrap="square" rtlCol="0">
            <a:spAutoFit/>
          </a:bodyPr>
          <a:lstStyle/>
          <a:p>
            <a:r>
              <a:rPr lang="en-IN" b="1" dirty="0"/>
              <a:t>Decision Tree</a:t>
            </a:r>
          </a:p>
        </p:txBody>
      </p:sp>
      <p:sp>
        <p:nvSpPr>
          <p:cNvPr id="17" name="TextBox 16">
            <a:extLst>
              <a:ext uri="{FF2B5EF4-FFF2-40B4-BE49-F238E27FC236}">
                <a16:creationId xmlns:a16="http://schemas.microsoft.com/office/drawing/2014/main" id="{0066078C-4F4B-4423-A752-DDB3CC897664}"/>
              </a:ext>
            </a:extLst>
          </p:cNvPr>
          <p:cNvSpPr txBox="1"/>
          <p:nvPr/>
        </p:nvSpPr>
        <p:spPr>
          <a:xfrm>
            <a:off x="7898298" y="3429144"/>
            <a:ext cx="1908310" cy="369332"/>
          </a:xfrm>
          <a:prstGeom prst="rect">
            <a:avLst/>
          </a:prstGeom>
          <a:noFill/>
        </p:spPr>
        <p:txBody>
          <a:bodyPr wrap="square" rtlCol="0">
            <a:spAutoFit/>
          </a:bodyPr>
          <a:lstStyle/>
          <a:p>
            <a:r>
              <a:rPr lang="en-IN" b="1" dirty="0"/>
              <a:t>Random Forest</a:t>
            </a:r>
          </a:p>
        </p:txBody>
      </p:sp>
      <p:sp>
        <p:nvSpPr>
          <p:cNvPr id="18" name="TextBox 17">
            <a:extLst>
              <a:ext uri="{FF2B5EF4-FFF2-40B4-BE49-F238E27FC236}">
                <a16:creationId xmlns:a16="http://schemas.microsoft.com/office/drawing/2014/main" id="{75C02B63-1CFB-448C-AAA5-A021B03648AE}"/>
              </a:ext>
            </a:extLst>
          </p:cNvPr>
          <p:cNvSpPr txBox="1"/>
          <p:nvPr/>
        </p:nvSpPr>
        <p:spPr>
          <a:xfrm>
            <a:off x="1965151" y="6403668"/>
            <a:ext cx="3020506" cy="369332"/>
          </a:xfrm>
          <a:prstGeom prst="rect">
            <a:avLst/>
          </a:prstGeom>
          <a:noFill/>
        </p:spPr>
        <p:txBody>
          <a:bodyPr wrap="square" rtlCol="0">
            <a:spAutoFit/>
          </a:bodyPr>
          <a:lstStyle/>
          <a:p>
            <a:r>
              <a:rPr lang="en-IN" b="1" dirty="0"/>
              <a:t>Logistic Regression</a:t>
            </a:r>
          </a:p>
        </p:txBody>
      </p:sp>
      <p:sp>
        <p:nvSpPr>
          <p:cNvPr id="21" name="TextBox 20">
            <a:extLst>
              <a:ext uri="{FF2B5EF4-FFF2-40B4-BE49-F238E27FC236}">
                <a16:creationId xmlns:a16="http://schemas.microsoft.com/office/drawing/2014/main" id="{C4396A48-756E-4383-A1BB-B3EAEA1C01A2}"/>
              </a:ext>
            </a:extLst>
          </p:cNvPr>
          <p:cNvSpPr txBox="1"/>
          <p:nvPr/>
        </p:nvSpPr>
        <p:spPr>
          <a:xfrm>
            <a:off x="8358844" y="6377719"/>
            <a:ext cx="2765402" cy="369332"/>
          </a:xfrm>
          <a:prstGeom prst="rect">
            <a:avLst/>
          </a:prstGeom>
          <a:noFill/>
        </p:spPr>
        <p:txBody>
          <a:bodyPr wrap="square" rtlCol="0">
            <a:spAutoFit/>
          </a:bodyPr>
          <a:lstStyle/>
          <a:p>
            <a:r>
              <a:rPr lang="en-IN" b="1" dirty="0"/>
              <a:t>XGB Model</a:t>
            </a:r>
          </a:p>
        </p:txBody>
      </p:sp>
      <p:sp>
        <p:nvSpPr>
          <p:cNvPr id="22" name="TextBox 21">
            <a:extLst>
              <a:ext uri="{FF2B5EF4-FFF2-40B4-BE49-F238E27FC236}">
                <a16:creationId xmlns:a16="http://schemas.microsoft.com/office/drawing/2014/main" id="{359D7999-597D-4DD9-8D97-A6EA4DAB78C0}"/>
              </a:ext>
            </a:extLst>
          </p:cNvPr>
          <p:cNvSpPr txBox="1"/>
          <p:nvPr/>
        </p:nvSpPr>
        <p:spPr>
          <a:xfrm>
            <a:off x="358806" y="761438"/>
            <a:ext cx="3904090" cy="369332"/>
          </a:xfrm>
          <a:prstGeom prst="rect">
            <a:avLst/>
          </a:prstGeom>
          <a:noFill/>
        </p:spPr>
        <p:txBody>
          <a:bodyPr wrap="square" rtlCol="0">
            <a:spAutoFit/>
          </a:bodyPr>
          <a:lstStyle/>
          <a:p>
            <a:r>
              <a:rPr lang="en-IN" b="1" dirty="0">
                <a:solidFill>
                  <a:srgbClr val="D7D7D7"/>
                </a:solidFill>
              </a:rPr>
              <a:t>N_Components=30</a:t>
            </a:r>
          </a:p>
        </p:txBody>
      </p:sp>
    </p:spTree>
    <p:extLst>
      <p:ext uri="{BB962C8B-B14F-4D97-AF65-F5344CB8AC3E}">
        <p14:creationId xmlns:p14="http://schemas.microsoft.com/office/powerpoint/2010/main" val="1860217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750EC6-32DE-4DEC-B9D3-4E8EF608F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23" y="380736"/>
            <a:ext cx="10531753" cy="6096528"/>
          </a:xfrm>
          <a:prstGeom prst="rect">
            <a:avLst/>
          </a:prstGeom>
        </p:spPr>
      </p:pic>
    </p:spTree>
    <p:extLst>
      <p:ext uri="{BB962C8B-B14F-4D97-AF65-F5344CB8AC3E}">
        <p14:creationId xmlns:p14="http://schemas.microsoft.com/office/powerpoint/2010/main" val="300282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1EBC-2ADE-4A05-8EB6-DF48BB40558B}"/>
              </a:ext>
            </a:extLst>
          </p:cNvPr>
          <p:cNvSpPr>
            <a:spLocks noGrp="1"/>
          </p:cNvSpPr>
          <p:nvPr>
            <p:ph type="title"/>
          </p:nvPr>
        </p:nvSpPr>
        <p:spPr>
          <a:xfrm>
            <a:off x="-249179" y="281126"/>
            <a:ext cx="4664884" cy="970450"/>
          </a:xfrm>
        </p:spPr>
        <p:txBody>
          <a:bodyPr/>
          <a:lstStyle/>
          <a:p>
            <a:r>
              <a:rPr lang="en-IN" dirty="0">
                <a:solidFill>
                  <a:schemeClr val="tx2">
                    <a:lumMod val="90000"/>
                  </a:schemeClr>
                </a:solidFill>
                <a:effectLst/>
              </a:rPr>
              <a:t>Missing Values </a:t>
            </a:r>
          </a:p>
        </p:txBody>
      </p:sp>
      <p:sp>
        <p:nvSpPr>
          <p:cNvPr id="8" name="TextBox 7">
            <a:extLst>
              <a:ext uri="{FF2B5EF4-FFF2-40B4-BE49-F238E27FC236}">
                <a16:creationId xmlns:a16="http://schemas.microsoft.com/office/drawing/2014/main" id="{EF57B756-3A96-474E-8A8C-6568744CEAE6}"/>
              </a:ext>
            </a:extLst>
          </p:cNvPr>
          <p:cNvSpPr txBox="1"/>
          <p:nvPr/>
        </p:nvSpPr>
        <p:spPr>
          <a:xfrm>
            <a:off x="134223" y="1921079"/>
            <a:ext cx="5075340" cy="2862322"/>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2">
                    <a:lumMod val="90000"/>
                  </a:schemeClr>
                </a:solidFill>
              </a:rPr>
              <a:t>Null values are present in atr37(43.73%) and attribute 21(13.48%) (above 1000)</a:t>
            </a:r>
          </a:p>
          <a:p>
            <a:pPr marL="342900" indent="-342900">
              <a:buFont typeface="Courier New" panose="02070309020205020404" pitchFamily="49" charset="0"/>
              <a:buChar char="o"/>
            </a:pPr>
            <a:endParaRPr lang="en-US" sz="2000" dirty="0">
              <a:solidFill>
                <a:schemeClr val="tx2">
                  <a:lumMod val="90000"/>
                </a:schemeClr>
              </a:solidFill>
            </a:endParaRPr>
          </a:p>
          <a:p>
            <a:pPr marL="342900" indent="-342900">
              <a:buFont typeface="Courier New" panose="02070309020205020404" pitchFamily="49" charset="0"/>
              <a:buChar char="o"/>
            </a:pPr>
            <a:r>
              <a:rPr lang="en-US" sz="2000" dirty="0">
                <a:solidFill>
                  <a:schemeClr val="tx2">
                    <a:lumMod val="90000"/>
                  </a:schemeClr>
                </a:solidFill>
              </a:rPr>
              <a:t>we can drop these columns as percentage of null values is high</a:t>
            </a:r>
          </a:p>
          <a:p>
            <a:pPr marL="342900" indent="-342900">
              <a:buFont typeface="Courier New" panose="02070309020205020404" pitchFamily="49" charset="0"/>
              <a:buChar char="o"/>
            </a:pPr>
            <a:endParaRPr lang="en-US" sz="2000" dirty="0">
              <a:solidFill>
                <a:schemeClr val="tx2">
                  <a:lumMod val="90000"/>
                </a:schemeClr>
              </a:solidFill>
            </a:endParaRPr>
          </a:p>
          <a:p>
            <a:pPr marL="342900" indent="-342900">
              <a:buFont typeface="Courier New" panose="02070309020205020404" pitchFamily="49" charset="0"/>
              <a:buChar char="o"/>
            </a:pPr>
            <a:r>
              <a:rPr lang="en-US" sz="2000" dirty="0">
                <a:solidFill>
                  <a:schemeClr val="tx2">
                    <a:lumMod val="90000"/>
                  </a:schemeClr>
                </a:solidFill>
              </a:rPr>
              <a:t>Numeric methods of imputation can be used for other columns here as all the columns are numeric in nature</a:t>
            </a:r>
            <a:endParaRPr lang="en-IN" sz="2000" dirty="0">
              <a:solidFill>
                <a:schemeClr val="tx2">
                  <a:lumMod val="90000"/>
                </a:schemeClr>
              </a:solidFill>
            </a:endParaRPr>
          </a:p>
        </p:txBody>
      </p:sp>
      <p:pic>
        <p:nvPicPr>
          <p:cNvPr id="12" name="Content Placeholder 11">
            <a:extLst>
              <a:ext uri="{FF2B5EF4-FFF2-40B4-BE49-F238E27FC236}">
                <a16:creationId xmlns:a16="http://schemas.microsoft.com/office/drawing/2014/main" id="{59EC195C-8DB3-47E9-B73E-BB3EB91D03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4841" y="271299"/>
            <a:ext cx="6749834" cy="5682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6067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A6230-EA30-4259-A45C-42AC82D8216B}"/>
              </a:ext>
            </a:extLst>
          </p:cNvPr>
          <p:cNvSpPr>
            <a:spLocks noGrp="1"/>
          </p:cNvSpPr>
          <p:nvPr>
            <p:ph idx="1"/>
          </p:nvPr>
        </p:nvSpPr>
        <p:spPr>
          <a:xfrm>
            <a:off x="919119" y="1457740"/>
            <a:ext cx="10353762" cy="5022574"/>
          </a:xfrm>
        </p:spPr>
        <p:txBody>
          <a:bodyPr/>
          <a:lstStyle/>
          <a:p>
            <a:r>
              <a:rPr lang="en-IN" dirty="0"/>
              <a:t>PCA is also a method of reducing the dimensionality of the data.</a:t>
            </a:r>
          </a:p>
          <a:p>
            <a:r>
              <a:rPr lang="en-IN" dirty="0"/>
              <a:t>Unlike removal by variance inflation factor PCA creates its own components which individually cover some percentage of variance in the data.</a:t>
            </a:r>
          </a:p>
          <a:p>
            <a:r>
              <a:rPr lang="en-IN" dirty="0"/>
              <a:t>With scaling we get 98.5% variance coverage for 30 components.</a:t>
            </a:r>
          </a:p>
          <a:p>
            <a:r>
              <a:rPr lang="en-IN" dirty="0"/>
              <a:t>Model built on these components performs very poorly on test data leading to the issue of overfitting.</a:t>
            </a:r>
          </a:p>
          <a:p>
            <a:r>
              <a:rPr lang="en-IN" dirty="0"/>
              <a:t>Also False Negative percentage is very high for these classifications</a:t>
            </a:r>
          </a:p>
          <a:p>
            <a:r>
              <a:rPr lang="en-IN" dirty="0"/>
              <a:t>For unscaled data 99% variance coverage observed for 10 components.</a:t>
            </a:r>
          </a:p>
          <a:p>
            <a:pPr marL="36900" indent="0">
              <a:buNone/>
            </a:pPr>
            <a:endParaRPr lang="en-IN" dirty="0"/>
          </a:p>
        </p:txBody>
      </p:sp>
    </p:spTree>
    <p:extLst>
      <p:ext uri="{BB962C8B-B14F-4D97-AF65-F5344CB8AC3E}">
        <p14:creationId xmlns:p14="http://schemas.microsoft.com/office/powerpoint/2010/main" val="2140305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406D-156E-4B75-B63B-460520B2880E}"/>
              </a:ext>
            </a:extLst>
          </p:cNvPr>
          <p:cNvSpPr>
            <a:spLocks noGrp="1"/>
          </p:cNvSpPr>
          <p:nvPr>
            <p:ph type="title"/>
          </p:nvPr>
        </p:nvSpPr>
        <p:spPr>
          <a:xfrm>
            <a:off x="385439" y="178694"/>
            <a:ext cx="10515600" cy="668545"/>
          </a:xfrm>
        </p:spPr>
        <p:txBody>
          <a:bodyPr>
            <a:normAutofit/>
          </a:bodyPr>
          <a:lstStyle/>
          <a:p>
            <a:pPr algn="l"/>
            <a:r>
              <a:rPr lang="en-IN" sz="2500" b="1" dirty="0"/>
              <a:t>PCA smote Tomek without Scaling</a:t>
            </a:r>
          </a:p>
        </p:txBody>
      </p:sp>
      <p:pic>
        <p:nvPicPr>
          <p:cNvPr id="5" name="Picture 4">
            <a:extLst>
              <a:ext uri="{FF2B5EF4-FFF2-40B4-BE49-F238E27FC236}">
                <a16:creationId xmlns:a16="http://schemas.microsoft.com/office/drawing/2014/main" id="{AA34CF76-B263-42DD-96BB-BF70C3181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01" y="1149101"/>
            <a:ext cx="5603115" cy="220000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29B259F0-A31A-4933-8940-5A88504BA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156" y="1107232"/>
            <a:ext cx="5189601" cy="2257143"/>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8DEEDC53-9ABA-4214-91AF-321DC06B4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090" y="4116744"/>
            <a:ext cx="5603114" cy="2285714"/>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a:extLst>
              <a:ext uri="{FF2B5EF4-FFF2-40B4-BE49-F238E27FC236}">
                <a16:creationId xmlns:a16="http://schemas.microsoft.com/office/drawing/2014/main" id="{B930E300-1DA9-4705-BED3-6DA200A21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3043" y="4063478"/>
            <a:ext cx="5220071" cy="2304015"/>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124CB266-26AF-4850-BDDC-4AFD03E99282}"/>
              </a:ext>
            </a:extLst>
          </p:cNvPr>
          <p:cNvSpPr txBox="1"/>
          <p:nvPr/>
        </p:nvSpPr>
        <p:spPr>
          <a:xfrm>
            <a:off x="1822176" y="3422537"/>
            <a:ext cx="2849217" cy="369332"/>
          </a:xfrm>
          <a:prstGeom prst="rect">
            <a:avLst/>
          </a:prstGeom>
          <a:noFill/>
        </p:spPr>
        <p:txBody>
          <a:bodyPr wrap="square" rtlCol="0">
            <a:spAutoFit/>
          </a:bodyPr>
          <a:lstStyle/>
          <a:p>
            <a:r>
              <a:rPr lang="en-IN" b="1" dirty="0"/>
              <a:t>Decision Tree</a:t>
            </a:r>
          </a:p>
        </p:txBody>
      </p:sp>
      <p:sp>
        <p:nvSpPr>
          <p:cNvPr id="14" name="TextBox 13">
            <a:extLst>
              <a:ext uri="{FF2B5EF4-FFF2-40B4-BE49-F238E27FC236}">
                <a16:creationId xmlns:a16="http://schemas.microsoft.com/office/drawing/2014/main" id="{D8B6D408-E63E-4B96-ABFF-028F0D5DCD05}"/>
              </a:ext>
            </a:extLst>
          </p:cNvPr>
          <p:cNvSpPr txBox="1"/>
          <p:nvPr/>
        </p:nvSpPr>
        <p:spPr>
          <a:xfrm>
            <a:off x="7904446" y="3437878"/>
            <a:ext cx="2849217" cy="369332"/>
          </a:xfrm>
          <a:prstGeom prst="rect">
            <a:avLst/>
          </a:prstGeom>
          <a:noFill/>
        </p:spPr>
        <p:txBody>
          <a:bodyPr wrap="square" rtlCol="0">
            <a:spAutoFit/>
          </a:bodyPr>
          <a:lstStyle/>
          <a:p>
            <a:r>
              <a:rPr lang="en-IN" b="1" dirty="0"/>
              <a:t>Random Forest</a:t>
            </a:r>
          </a:p>
        </p:txBody>
      </p:sp>
      <p:sp>
        <p:nvSpPr>
          <p:cNvPr id="15" name="TextBox 14">
            <a:extLst>
              <a:ext uri="{FF2B5EF4-FFF2-40B4-BE49-F238E27FC236}">
                <a16:creationId xmlns:a16="http://schemas.microsoft.com/office/drawing/2014/main" id="{47B745D7-BDE4-44A0-845D-B8B2B94E7FDF}"/>
              </a:ext>
            </a:extLst>
          </p:cNvPr>
          <p:cNvSpPr txBox="1"/>
          <p:nvPr/>
        </p:nvSpPr>
        <p:spPr>
          <a:xfrm>
            <a:off x="1768910" y="6402657"/>
            <a:ext cx="2193233" cy="369332"/>
          </a:xfrm>
          <a:prstGeom prst="rect">
            <a:avLst/>
          </a:prstGeom>
          <a:noFill/>
        </p:spPr>
        <p:txBody>
          <a:bodyPr wrap="square" rtlCol="0">
            <a:spAutoFit/>
          </a:bodyPr>
          <a:lstStyle/>
          <a:p>
            <a:r>
              <a:rPr lang="en-IN" b="1" dirty="0"/>
              <a:t>Logistic Regression</a:t>
            </a:r>
          </a:p>
        </p:txBody>
      </p:sp>
      <p:sp>
        <p:nvSpPr>
          <p:cNvPr id="16" name="TextBox 15">
            <a:extLst>
              <a:ext uri="{FF2B5EF4-FFF2-40B4-BE49-F238E27FC236}">
                <a16:creationId xmlns:a16="http://schemas.microsoft.com/office/drawing/2014/main" id="{E9012E36-E9A4-4967-AA83-4C7DAC2215DE}"/>
              </a:ext>
            </a:extLst>
          </p:cNvPr>
          <p:cNvSpPr txBox="1"/>
          <p:nvPr/>
        </p:nvSpPr>
        <p:spPr>
          <a:xfrm>
            <a:off x="8517005" y="6411336"/>
            <a:ext cx="2193233" cy="369332"/>
          </a:xfrm>
          <a:prstGeom prst="rect">
            <a:avLst/>
          </a:prstGeom>
          <a:noFill/>
        </p:spPr>
        <p:txBody>
          <a:bodyPr wrap="square" rtlCol="0">
            <a:spAutoFit/>
          </a:bodyPr>
          <a:lstStyle/>
          <a:p>
            <a:r>
              <a:rPr lang="en-IN" b="1" dirty="0"/>
              <a:t>XGB Boost</a:t>
            </a:r>
          </a:p>
        </p:txBody>
      </p:sp>
    </p:spTree>
    <p:extLst>
      <p:ext uri="{BB962C8B-B14F-4D97-AF65-F5344CB8AC3E}">
        <p14:creationId xmlns:p14="http://schemas.microsoft.com/office/powerpoint/2010/main" val="3789879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295BF-0F6B-4E2D-B2D5-81F91DF20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23" y="380736"/>
            <a:ext cx="10531753" cy="6096528"/>
          </a:xfrm>
          <a:prstGeom prst="rect">
            <a:avLst/>
          </a:prstGeom>
        </p:spPr>
      </p:pic>
    </p:spTree>
    <p:extLst>
      <p:ext uri="{BB962C8B-B14F-4D97-AF65-F5344CB8AC3E}">
        <p14:creationId xmlns:p14="http://schemas.microsoft.com/office/powerpoint/2010/main" val="1122983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C91B11-194D-4388-9A76-AA1E1867BE8B}"/>
              </a:ext>
            </a:extLst>
          </p:cNvPr>
          <p:cNvSpPr/>
          <p:nvPr/>
        </p:nvSpPr>
        <p:spPr>
          <a:xfrm>
            <a:off x="2319130" y="1563757"/>
            <a:ext cx="7566992" cy="3975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09379A39-740C-41D5-9828-BA41687343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38487" y="1852612"/>
            <a:ext cx="5915025" cy="3152775"/>
          </a:xfrm>
          <a:prstGeom prst="rect">
            <a:avLst/>
          </a:prstGeom>
          <a:noFill/>
          <a:ln>
            <a:noFill/>
          </a:ln>
        </p:spPr>
      </p:pic>
      <p:sp>
        <p:nvSpPr>
          <p:cNvPr id="10" name="TextBox 9">
            <a:extLst>
              <a:ext uri="{FF2B5EF4-FFF2-40B4-BE49-F238E27FC236}">
                <a16:creationId xmlns:a16="http://schemas.microsoft.com/office/drawing/2014/main" id="{052BFAED-44A1-49D4-91BE-AC05929AAD1D}"/>
              </a:ext>
            </a:extLst>
          </p:cNvPr>
          <p:cNvSpPr txBox="1"/>
          <p:nvPr/>
        </p:nvSpPr>
        <p:spPr>
          <a:xfrm>
            <a:off x="4916557" y="5539409"/>
            <a:ext cx="2822713" cy="461665"/>
          </a:xfrm>
          <a:prstGeom prst="rect">
            <a:avLst/>
          </a:prstGeom>
          <a:noFill/>
        </p:spPr>
        <p:txBody>
          <a:bodyPr wrap="square" rtlCol="0">
            <a:spAutoFit/>
          </a:bodyPr>
          <a:lstStyle/>
          <a:p>
            <a:r>
              <a:rPr lang="en-IN" sz="2400" dirty="0"/>
              <a:t>Number of Clusters</a:t>
            </a:r>
          </a:p>
        </p:txBody>
      </p:sp>
      <p:sp>
        <p:nvSpPr>
          <p:cNvPr id="11" name="TextBox 10">
            <a:extLst>
              <a:ext uri="{FF2B5EF4-FFF2-40B4-BE49-F238E27FC236}">
                <a16:creationId xmlns:a16="http://schemas.microsoft.com/office/drawing/2014/main" id="{949CBA08-DCA0-4B62-A557-09755AB63C6D}"/>
              </a:ext>
            </a:extLst>
          </p:cNvPr>
          <p:cNvSpPr txBox="1"/>
          <p:nvPr/>
        </p:nvSpPr>
        <p:spPr>
          <a:xfrm>
            <a:off x="1857465" y="1974574"/>
            <a:ext cx="553998" cy="2411896"/>
          </a:xfrm>
          <a:prstGeom prst="rect">
            <a:avLst/>
          </a:prstGeom>
          <a:noFill/>
        </p:spPr>
        <p:txBody>
          <a:bodyPr vert="vert270" wrap="square" rtlCol="0">
            <a:spAutoFit/>
          </a:bodyPr>
          <a:lstStyle/>
          <a:p>
            <a:r>
              <a:rPr lang="en-IN" sz="2400" dirty="0"/>
              <a:t>Inertia</a:t>
            </a:r>
          </a:p>
        </p:txBody>
      </p:sp>
    </p:spTree>
    <p:extLst>
      <p:ext uri="{BB962C8B-B14F-4D97-AF65-F5344CB8AC3E}">
        <p14:creationId xmlns:p14="http://schemas.microsoft.com/office/powerpoint/2010/main" val="308527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3049B-B2CB-43E1-B237-A4669FD7DF37}"/>
              </a:ext>
            </a:extLst>
          </p:cNvPr>
          <p:cNvSpPr>
            <a:spLocks noGrp="1"/>
          </p:cNvSpPr>
          <p:nvPr>
            <p:ph idx="1"/>
          </p:nvPr>
        </p:nvSpPr>
        <p:spPr>
          <a:xfrm>
            <a:off x="442452" y="214575"/>
            <a:ext cx="10825105" cy="6179574"/>
          </a:xfrm>
        </p:spPr>
        <p:txBody>
          <a:bodyPr>
            <a:normAutofit/>
          </a:bodyPr>
          <a:lstStyle/>
          <a:p>
            <a:endParaRPr lang="en-IN" sz="1800" b="1" dirty="0"/>
          </a:p>
          <a:p>
            <a:pPr marL="36900" indent="0">
              <a:buNone/>
            </a:pPr>
            <a:endParaRPr lang="en-IN" sz="1800" b="1" dirty="0"/>
          </a:p>
          <a:p>
            <a:pPr>
              <a:buFont typeface="Courier New" panose="02070309020205020404" pitchFamily="49" charset="0"/>
              <a:buChar char="o"/>
            </a:pPr>
            <a:r>
              <a:rPr lang="en-IN" sz="1800" b="1" dirty="0">
                <a:solidFill>
                  <a:schemeClr val="tx2">
                    <a:lumMod val="90000"/>
                  </a:schemeClr>
                </a:solidFill>
              </a:rPr>
              <a:t>Mean Imputation:  </a:t>
            </a:r>
            <a:r>
              <a:rPr lang="en-IN" sz="1800" dirty="0">
                <a:solidFill>
                  <a:schemeClr val="tx2">
                    <a:lumMod val="90000"/>
                  </a:schemeClr>
                </a:solidFill>
              </a:rPr>
              <a:t>Replacing  null values with mean values</a:t>
            </a:r>
          </a:p>
          <a:p>
            <a:pPr>
              <a:buFont typeface="Courier New" panose="02070309020205020404" pitchFamily="49" charset="0"/>
              <a:buChar char="o"/>
            </a:pPr>
            <a:r>
              <a:rPr lang="en-US" sz="1800" b="1" dirty="0">
                <a:solidFill>
                  <a:schemeClr val="tx2">
                    <a:lumMod val="90000"/>
                  </a:schemeClr>
                </a:solidFill>
              </a:rPr>
              <a:t>KNN Imputation: </a:t>
            </a:r>
            <a:r>
              <a:rPr lang="en-US" sz="1800" dirty="0">
                <a:solidFill>
                  <a:schemeClr val="tx2">
                    <a:lumMod val="90000"/>
                  </a:schemeClr>
                </a:solidFill>
              </a:rPr>
              <a:t>Distance based Imputation</a:t>
            </a:r>
          </a:p>
          <a:p>
            <a:pPr>
              <a:buFont typeface="Courier New" panose="02070309020205020404" pitchFamily="49" charset="0"/>
              <a:buChar char="o"/>
            </a:pPr>
            <a:r>
              <a:rPr lang="en-US" sz="1800" b="1" dirty="0">
                <a:solidFill>
                  <a:schemeClr val="tx2">
                    <a:lumMod val="90000"/>
                  </a:schemeClr>
                </a:solidFill>
              </a:rPr>
              <a:t>Linear Regression Imputation</a:t>
            </a:r>
            <a:r>
              <a:rPr lang="en-IN" sz="1800" b="1" dirty="0">
                <a:solidFill>
                  <a:schemeClr val="tx2">
                    <a:lumMod val="90000"/>
                  </a:schemeClr>
                </a:solidFill>
              </a:rPr>
              <a:t>: </a:t>
            </a:r>
            <a:r>
              <a:rPr lang="en-IN" sz="1800" dirty="0">
                <a:solidFill>
                  <a:schemeClr val="tx2">
                    <a:lumMod val="90000"/>
                  </a:schemeClr>
                </a:solidFill>
              </a:rPr>
              <a:t>Best Fit Line Imputation</a:t>
            </a:r>
          </a:p>
          <a:p>
            <a:pPr>
              <a:buFont typeface="Courier New" panose="02070309020205020404" pitchFamily="49" charset="0"/>
              <a:buChar char="o"/>
            </a:pPr>
            <a:r>
              <a:rPr lang="en-US" sz="1800" b="1" dirty="0">
                <a:solidFill>
                  <a:schemeClr val="tx2">
                    <a:lumMod val="90000"/>
                  </a:schemeClr>
                </a:solidFill>
              </a:rPr>
              <a:t>MICE Imputation: </a:t>
            </a:r>
            <a:r>
              <a:rPr lang="en-US" sz="1800" dirty="0">
                <a:solidFill>
                  <a:schemeClr val="tx2">
                    <a:lumMod val="90000"/>
                  </a:schemeClr>
                </a:solidFill>
              </a:rPr>
              <a:t>Equation Based Imputation</a:t>
            </a:r>
          </a:p>
        </p:txBody>
      </p:sp>
      <p:pic>
        <p:nvPicPr>
          <p:cNvPr id="4" name="Content Placeholder 4">
            <a:extLst>
              <a:ext uri="{FF2B5EF4-FFF2-40B4-BE49-F238E27FC236}">
                <a16:creationId xmlns:a16="http://schemas.microsoft.com/office/drawing/2014/main" id="{31C4AB90-5C4A-4C8A-9145-04FD18A5A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49" y="2975022"/>
            <a:ext cx="9163575" cy="3215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le 1">
            <a:extLst>
              <a:ext uri="{FF2B5EF4-FFF2-40B4-BE49-F238E27FC236}">
                <a16:creationId xmlns:a16="http://schemas.microsoft.com/office/drawing/2014/main" id="{EB779D02-6544-44DB-BD9C-C1517206DDC2}"/>
              </a:ext>
            </a:extLst>
          </p:cNvPr>
          <p:cNvSpPr>
            <a:spLocks noGrp="1"/>
          </p:cNvSpPr>
          <p:nvPr>
            <p:ph type="title"/>
          </p:nvPr>
        </p:nvSpPr>
        <p:spPr>
          <a:xfrm>
            <a:off x="478066" y="0"/>
            <a:ext cx="5767224" cy="970450"/>
          </a:xfrm>
        </p:spPr>
        <p:txBody>
          <a:bodyPr/>
          <a:lstStyle/>
          <a:p>
            <a:pPr algn="l"/>
            <a:r>
              <a:rPr lang="en-IN" dirty="0">
                <a:solidFill>
                  <a:schemeClr val="tx2">
                    <a:lumMod val="90000"/>
                  </a:schemeClr>
                </a:solidFill>
                <a:effectLst>
                  <a:outerShdw blurRad="38100" dist="38100" dir="2700000" algn="tl">
                    <a:srgbClr val="000000">
                      <a:alpha val="43137"/>
                    </a:srgbClr>
                  </a:outerShdw>
                </a:effectLst>
              </a:rPr>
              <a:t>Handling Missing values</a:t>
            </a:r>
          </a:p>
        </p:txBody>
      </p:sp>
    </p:spTree>
    <p:extLst>
      <p:ext uri="{BB962C8B-B14F-4D97-AF65-F5344CB8AC3E}">
        <p14:creationId xmlns:p14="http://schemas.microsoft.com/office/powerpoint/2010/main" val="149218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DFFA-3B94-4852-B5AF-7A3801957E71}"/>
              </a:ext>
            </a:extLst>
          </p:cNvPr>
          <p:cNvSpPr>
            <a:spLocks noGrp="1"/>
          </p:cNvSpPr>
          <p:nvPr>
            <p:ph type="title"/>
          </p:nvPr>
        </p:nvSpPr>
        <p:spPr>
          <a:xfrm>
            <a:off x="301413" y="371688"/>
            <a:ext cx="8145624" cy="1200443"/>
          </a:xfrm>
        </p:spPr>
        <p:txBody>
          <a:bodyPr>
            <a:normAutofit fontScale="90000"/>
          </a:bodyPr>
          <a:lstStyle/>
          <a:p>
            <a:pPr algn="l"/>
            <a:r>
              <a:rPr lang="en-US" sz="3900" dirty="0">
                <a:solidFill>
                  <a:schemeClr val="tx2">
                    <a:lumMod val="90000"/>
                  </a:schemeClr>
                </a:solidFill>
              </a:rPr>
              <a:t>Statistics and Correlated Variables</a:t>
            </a:r>
            <a:br>
              <a:rPr lang="en-IN" sz="2400" dirty="0"/>
            </a:br>
            <a:br>
              <a:rPr lang="en-IN" sz="2400" dirty="0"/>
            </a:br>
            <a:endParaRPr lang="en-IN" sz="2400" dirty="0"/>
          </a:p>
        </p:txBody>
      </p:sp>
      <p:sp>
        <p:nvSpPr>
          <p:cNvPr id="3" name="Content Placeholder 2">
            <a:extLst>
              <a:ext uri="{FF2B5EF4-FFF2-40B4-BE49-F238E27FC236}">
                <a16:creationId xmlns:a16="http://schemas.microsoft.com/office/drawing/2014/main" id="{6840CEE4-7C4A-4819-9812-2752BE6120B7}"/>
              </a:ext>
            </a:extLst>
          </p:cNvPr>
          <p:cNvSpPr>
            <a:spLocks noGrp="1"/>
          </p:cNvSpPr>
          <p:nvPr>
            <p:ph idx="1"/>
          </p:nvPr>
        </p:nvSpPr>
        <p:spPr>
          <a:xfrm>
            <a:off x="256078" y="1579034"/>
            <a:ext cx="7339040" cy="2778362"/>
          </a:xfrm>
        </p:spPr>
        <p:txBody>
          <a:bodyPr>
            <a:noAutofit/>
          </a:bodyPr>
          <a:lstStyle/>
          <a:p>
            <a:pPr marL="0" indent="0">
              <a:buNone/>
            </a:pPr>
            <a:r>
              <a:rPr lang="en-US" sz="1800" dirty="0"/>
              <a:t>We performed statistical tests to check following things :</a:t>
            </a:r>
          </a:p>
          <a:p>
            <a:pPr marL="285750" indent="-285750">
              <a:buFont typeface="Courier New" panose="02070309020205020404" pitchFamily="49" charset="0"/>
              <a:buChar char="o"/>
            </a:pPr>
            <a:r>
              <a:rPr lang="en-US" sz="1800" dirty="0"/>
              <a:t>Whether all imputations are executed correctly or not.</a:t>
            </a:r>
          </a:p>
          <a:p>
            <a:pPr marL="285750" indent="-285750">
              <a:buFont typeface="Courier New" panose="02070309020205020404" pitchFamily="49" charset="0"/>
              <a:buChar char="o"/>
            </a:pPr>
            <a:r>
              <a:rPr lang="en-US" sz="1800" dirty="0"/>
              <a:t>To find variables which contribute in prediction of target variable.</a:t>
            </a:r>
          </a:p>
          <a:p>
            <a:pPr marL="285750" indent="-285750">
              <a:buFont typeface="Courier New" panose="02070309020205020404" pitchFamily="49" charset="0"/>
              <a:buChar char="o"/>
            </a:pPr>
            <a:r>
              <a:rPr lang="en-US" sz="1800" dirty="0"/>
              <a:t>To check whether train test split of the data is correct or not.</a:t>
            </a:r>
            <a:endParaRPr lang="en-IN" sz="1800" dirty="0"/>
          </a:p>
        </p:txBody>
      </p:sp>
      <p:sp>
        <p:nvSpPr>
          <p:cNvPr id="4" name="Content Placeholder 2"/>
          <p:cNvSpPr txBox="1">
            <a:spLocks/>
          </p:cNvSpPr>
          <p:nvPr/>
        </p:nvSpPr>
        <p:spPr>
          <a:xfrm>
            <a:off x="249970" y="4473971"/>
            <a:ext cx="5544340" cy="1863139"/>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800" dirty="0">
                <a:solidFill>
                  <a:schemeClr val="tx2">
                    <a:lumMod val="90000"/>
                  </a:schemeClr>
                </a:solidFill>
              </a:rPr>
              <a:t>Attribute 52 when multiplied by 365 , gives Attribute 32. </a:t>
            </a:r>
          </a:p>
          <a:p>
            <a:pPr marL="36900" indent="0">
              <a:buNone/>
            </a:pPr>
            <a:r>
              <a:rPr lang="en-US" sz="1800" dirty="0">
                <a:solidFill>
                  <a:schemeClr val="tx2">
                    <a:lumMod val="90000"/>
                  </a:schemeClr>
                </a:solidFill>
              </a:rPr>
              <a:t>Due to this constant factor they are highly correlated.</a:t>
            </a:r>
          </a:p>
          <a:p>
            <a:pPr marL="36900" indent="0">
              <a:buNone/>
            </a:pPr>
            <a:r>
              <a:rPr lang="en-US" sz="1800" dirty="0">
                <a:solidFill>
                  <a:schemeClr val="tx2">
                    <a:lumMod val="90000"/>
                  </a:schemeClr>
                </a:solidFill>
              </a:rPr>
              <a:t>X32 - (current liabilities * 365) / cost of products sold.</a:t>
            </a:r>
          </a:p>
          <a:p>
            <a:pPr marL="36900" indent="0">
              <a:buNone/>
            </a:pPr>
            <a:r>
              <a:rPr lang="en-US" sz="1800" dirty="0">
                <a:solidFill>
                  <a:schemeClr val="tx2">
                    <a:lumMod val="90000"/>
                  </a:schemeClr>
                </a:solidFill>
              </a:rPr>
              <a:t>X52 - (short-term liabilities * 365) / cost of products sold).</a:t>
            </a:r>
            <a:endParaRPr lang="en-IN" sz="1800" dirty="0">
              <a:solidFill>
                <a:schemeClr val="tx2">
                  <a:lumMod val="9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108732794"/>
              </p:ext>
            </p:extLst>
          </p:nvPr>
        </p:nvGraphicFramePr>
        <p:xfrm>
          <a:off x="7613780" y="4640484"/>
          <a:ext cx="4403960" cy="2010537"/>
        </p:xfrm>
        <a:graphic>
          <a:graphicData uri="http://schemas.openxmlformats.org/drawingml/2006/table">
            <a:tbl>
              <a:tblPr firstRow="1" bandRow="1">
                <a:tableStyleId>{5C22544A-7EE6-4342-B048-85BDC9FD1C3A}</a:tableStyleId>
              </a:tblPr>
              <a:tblGrid>
                <a:gridCol w="880792">
                  <a:extLst>
                    <a:ext uri="{9D8B030D-6E8A-4147-A177-3AD203B41FA5}">
                      <a16:colId xmlns:a16="http://schemas.microsoft.com/office/drawing/2014/main" val="20000"/>
                    </a:ext>
                  </a:extLst>
                </a:gridCol>
                <a:gridCol w="880792">
                  <a:extLst>
                    <a:ext uri="{9D8B030D-6E8A-4147-A177-3AD203B41FA5}">
                      <a16:colId xmlns:a16="http://schemas.microsoft.com/office/drawing/2014/main" val="20002"/>
                    </a:ext>
                  </a:extLst>
                </a:gridCol>
                <a:gridCol w="880792">
                  <a:extLst>
                    <a:ext uri="{9D8B030D-6E8A-4147-A177-3AD203B41FA5}">
                      <a16:colId xmlns:a16="http://schemas.microsoft.com/office/drawing/2014/main" val="20003"/>
                    </a:ext>
                  </a:extLst>
                </a:gridCol>
                <a:gridCol w="880792">
                  <a:extLst>
                    <a:ext uri="{9D8B030D-6E8A-4147-A177-3AD203B41FA5}">
                      <a16:colId xmlns:a16="http://schemas.microsoft.com/office/drawing/2014/main" val="20004"/>
                    </a:ext>
                  </a:extLst>
                </a:gridCol>
                <a:gridCol w="880792">
                  <a:extLst>
                    <a:ext uri="{9D8B030D-6E8A-4147-A177-3AD203B41FA5}">
                      <a16:colId xmlns:a16="http://schemas.microsoft.com/office/drawing/2014/main" val="20008"/>
                    </a:ext>
                  </a:extLst>
                </a:gridCol>
              </a:tblGrid>
              <a:tr h="670179">
                <a:tc>
                  <a:txBody>
                    <a:bodyPr/>
                    <a:lstStyle/>
                    <a:p>
                      <a:pPr algn="ctr"/>
                      <a:r>
                        <a:rPr lang="en-IN" sz="1400" dirty="0"/>
                        <a:t>Attribute</a:t>
                      </a:r>
                    </a:p>
                  </a:txBody>
                  <a:tcPr anchor="ctr">
                    <a:solidFill>
                      <a:schemeClr val="accent1"/>
                    </a:solidFill>
                  </a:tcPr>
                </a:tc>
                <a:tc>
                  <a:txBody>
                    <a:bodyPr/>
                    <a:lstStyle/>
                    <a:p>
                      <a:pPr algn="ctr" fontAlgn="ctr"/>
                      <a:r>
                        <a:rPr lang="en-IN" sz="1400" b="1" dirty="0">
                          <a:effectLst/>
                        </a:rPr>
                        <a:t>mean</a:t>
                      </a:r>
                    </a:p>
                  </a:txBody>
                  <a:tcPr anchor="ctr">
                    <a:solidFill>
                      <a:schemeClr val="accent1"/>
                    </a:solidFill>
                  </a:tcPr>
                </a:tc>
                <a:tc>
                  <a:txBody>
                    <a:bodyPr/>
                    <a:lstStyle/>
                    <a:p>
                      <a:pPr algn="ctr" fontAlgn="ctr"/>
                      <a:r>
                        <a:rPr lang="en-IN" sz="1400" b="1" dirty="0" err="1">
                          <a:effectLst/>
                        </a:rPr>
                        <a:t>std</a:t>
                      </a:r>
                      <a:endParaRPr lang="en-IN" sz="1400" b="1" dirty="0">
                        <a:effectLst/>
                      </a:endParaRPr>
                    </a:p>
                  </a:txBody>
                  <a:tcPr anchor="ctr">
                    <a:solidFill>
                      <a:schemeClr val="accent1"/>
                    </a:solidFill>
                  </a:tcPr>
                </a:tc>
                <a:tc>
                  <a:txBody>
                    <a:bodyPr/>
                    <a:lstStyle/>
                    <a:p>
                      <a:pPr algn="ctr" fontAlgn="ctr"/>
                      <a:r>
                        <a:rPr lang="en-IN" sz="1400" b="1" dirty="0">
                          <a:effectLst/>
                        </a:rPr>
                        <a:t>min</a:t>
                      </a:r>
                    </a:p>
                  </a:txBody>
                  <a:tcPr anchor="ctr">
                    <a:solidFill>
                      <a:schemeClr val="accent1"/>
                    </a:solidFill>
                  </a:tcPr>
                </a:tc>
                <a:tc>
                  <a:txBody>
                    <a:bodyPr/>
                    <a:lstStyle/>
                    <a:p>
                      <a:pPr algn="ctr" fontAlgn="ctr"/>
                      <a:r>
                        <a:rPr lang="en-IN" sz="1400" b="1" dirty="0">
                          <a:effectLst/>
                        </a:rPr>
                        <a:t>max</a:t>
                      </a:r>
                    </a:p>
                  </a:txBody>
                  <a:tcPr anchor="ctr">
                    <a:solidFill>
                      <a:schemeClr val="accent1"/>
                    </a:solidFill>
                  </a:tcPr>
                </a:tc>
                <a:extLst>
                  <a:ext uri="{0D108BD9-81ED-4DB2-BD59-A6C34878D82A}">
                    <a16:rowId xmlns:a16="http://schemas.microsoft.com/office/drawing/2014/main" val="10000"/>
                  </a:ext>
                </a:extLst>
              </a:tr>
              <a:tr h="670179">
                <a:tc>
                  <a:txBody>
                    <a:bodyPr/>
                    <a:lstStyle/>
                    <a:p>
                      <a:pPr algn="ctr" fontAlgn="ctr"/>
                      <a:r>
                        <a:rPr lang="en-IN" sz="1400" b="1">
                          <a:effectLst/>
                        </a:rPr>
                        <a:t>Attr32</a:t>
                      </a:r>
                    </a:p>
                  </a:txBody>
                  <a:tcPr anchor="ctr">
                    <a:solidFill>
                      <a:schemeClr val="accent1">
                        <a:tint val="40000"/>
                      </a:schemeClr>
                    </a:solidFill>
                  </a:tcPr>
                </a:tc>
                <a:tc>
                  <a:txBody>
                    <a:bodyPr/>
                    <a:lstStyle/>
                    <a:p>
                      <a:pPr algn="ctr" fontAlgn="ctr"/>
                      <a:r>
                        <a:rPr lang="en-IN" sz="1400" dirty="0">
                          <a:effectLst/>
                        </a:rPr>
                        <a:t>126.330</a:t>
                      </a:r>
                    </a:p>
                  </a:txBody>
                  <a:tcPr anchor="ctr">
                    <a:solidFill>
                      <a:schemeClr val="accent1">
                        <a:tint val="40000"/>
                      </a:schemeClr>
                    </a:solidFill>
                  </a:tcPr>
                </a:tc>
                <a:tc>
                  <a:txBody>
                    <a:bodyPr/>
                    <a:lstStyle/>
                    <a:p>
                      <a:pPr algn="ctr" fontAlgn="ctr"/>
                      <a:r>
                        <a:rPr lang="en-IN" sz="1400" dirty="0">
                          <a:effectLst/>
                        </a:rPr>
                        <a:t>36.280</a:t>
                      </a:r>
                    </a:p>
                  </a:txBody>
                  <a:tcPr anchor="ctr">
                    <a:solidFill>
                      <a:schemeClr val="accent1">
                        <a:tint val="40000"/>
                      </a:schemeClr>
                    </a:solidFill>
                  </a:tcPr>
                </a:tc>
                <a:tc>
                  <a:txBody>
                    <a:bodyPr/>
                    <a:lstStyle/>
                    <a:p>
                      <a:pPr algn="ctr" fontAlgn="ctr"/>
                      <a:r>
                        <a:rPr lang="en-IN" sz="1400" dirty="0">
                          <a:effectLst/>
                        </a:rPr>
                        <a:t>91.370</a:t>
                      </a:r>
                    </a:p>
                  </a:txBody>
                  <a:tcPr anchor="ctr">
                    <a:solidFill>
                      <a:schemeClr val="accent1">
                        <a:tint val="40000"/>
                      </a:schemeClr>
                    </a:solidFill>
                  </a:tcPr>
                </a:tc>
                <a:tc>
                  <a:txBody>
                    <a:bodyPr/>
                    <a:lstStyle/>
                    <a:p>
                      <a:pPr algn="ctr" fontAlgn="ctr"/>
                      <a:r>
                        <a:rPr lang="en-IN" sz="1400" dirty="0">
                          <a:effectLst/>
                        </a:rPr>
                        <a:t>176.930</a:t>
                      </a:r>
                    </a:p>
                  </a:txBody>
                  <a:tcPr anchor="ctr">
                    <a:solidFill>
                      <a:schemeClr val="accent1">
                        <a:tint val="40000"/>
                      </a:schemeClr>
                    </a:solidFill>
                  </a:tcPr>
                </a:tc>
                <a:extLst>
                  <a:ext uri="{0D108BD9-81ED-4DB2-BD59-A6C34878D82A}">
                    <a16:rowId xmlns:a16="http://schemas.microsoft.com/office/drawing/2014/main" val="10001"/>
                  </a:ext>
                </a:extLst>
              </a:tr>
              <a:tr h="670179">
                <a:tc>
                  <a:txBody>
                    <a:bodyPr/>
                    <a:lstStyle/>
                    <a:p>
                      <a:pPr algn="ctr" fontAlgn="ctr"/>
                      <a:r>
                        <a:rPr lang="en-IN" sz="1400" b="1">
                          <a:effectLst/>
                        </a:rPr>
                        <a:t>Attr52</a:t>
                      </a:r>
                    </a:p>
                  </a:txBody>
                  <a:tcPr anchor="ctr">
                    <a:solidFill>
                      <a:schemeClr val="accent1">
                        <a:tint val="20000"/>
                      </a:schemeClr>
                    </a:solidFill>
                  </a:tcPr>
                </a:tc>
                <a:tc>
                  <a:txBody>
                    <a:bodyPr/>
                    <a:lstStyle/>
                    <a:p>
                      <a:pPr algn="ctr" fontAlgn="ctr"/>
                      <a:r>
                        <a:rPr lang="en-IN" sz="1400" dirty="0">
                          <a:effectLst/>
                        </a:rPr>
                        <a:t>0.346</a:t>
                      </a:r>
                    </a:p>
                  </a:txBody>
                  <a:tcPr anchor="ctr">
                    <a:solidFill>
                      <a:schemeClr val="accent1">
                        <a:tint val="20000"/>
                      </a:schemeClr>
                    </a:solidFill>
                  </a:tcPr>
                </a:tc>
                <a:tc>
                  <a:txBody>
                    <a:bodyPr/>
                    <a:lstStyle/>
                    <a:p>
                      <a:pPr algn="ctr" fontAlgn="ctr"/>
                      <a:r>
                        <a:rPr lang="en-IN" sz="1400" dirty="0">
                          <a:effectLst/>
                        </a:rPr>
                        <a:t>0.099</a:t>
                      </a:r>
                    </a:p>
                  </a:txBody>
                  <a:tcPr anchor="ctr">
                    <a:solidFill>
                      <a:schemeClr val="accent1">
                        <a:tint val="20000"/>
                      </a:schemeClr>
                    </a:solidFill>
                  </a:tcPr>
                </a:tc>
                <a:tc>
                  <a:txBody>
                    <a:bodyPr/>
                    <a:lstStyle/>
                    <a:p>
                      <a:pPr algn="ctr" fontAlgn="ctr"/>
                      <a:r>
                        <a:rPr lang="en-IN" sz="1400" dirty="0">
                          <a:effectLst/>
                        </a:rPr>
                        <a:t>0.250</a:t>
                      </a:r>
                    </a:p>
                  </a:txBody>
                  <a:tcPr anchor="ctr">
                    <a:solidFill>
                      <a:schemeClr val="accent1">
                        <a:tint val="20000"/>
                      </a:schemeClr>
                    </a:solidFill>
                  </a:tcPr>
                </a:tc>
                <a:tc>
                  <a:txBody>
                    <a:bodyPr/>
                    <a:lstStyle/>
                    <a:p>
                      <a:pPr algn="ctr" fontAlgn="ctr"/>
                      <a:r>
                        <a:rPr lang="en-IN" sz="1400" dirty="0">
                          <a:effectLst/>
                        </a:rPr>
                        <a:t>0.484</a:t>
                      </a:r>
                    </a:p>
                  </a:txBody>
                  <a:tcPr anchor="ctr">
                    <a:solidFill>
                      <a:schemeClr val="accent1">
                        <a:tint val="20000"/>
                      </a:schemeClr>
                    </a:solidFill>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5869" y="1365284"/>
            <a:ext cx="4559776" cy="2478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itle 1"/>
          <p:cNvSpPr txBox="1">
            <a:spLocks/>
          </p:cNvSpPr>
          <p:nvPr/>
        </p:nvSpPr>
        <p:spPr>
          <a:xfrm>
            <a:off x="4288665" y="120198"/>
            <a:ext cx="5640946" cy="4852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200" dirty="0"/>
          </a:p>
        </p:txBody>
      </p:sp>
    </p:spTree>
    <p:extLst>
      <p:ext uri="{BB962C8B-B14F-4D97-AF65-F5344CB8AC3E}">
        <p14:creationId xmlns:p14="http://schemas.microsoft.com/office/powerpoint/2010/main" val="59206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3442"/>
            <a:ext cx="10353762" cy="970450"/>
          </a:xfrm>
        </p:spPr>
        <p:txBody>
          <a:bodyPr>
            <a:normAutofit/>
          </a:bodyPr>
          <a:lstStyle/>
          <a:p>
            <a:pPr algn="l"/>
            <a:r>
              <a:rPr lang="en-US" sz="3500" dirty="0">
                <a:solidFill>
                  <a:schemeClr val="tx2">
                    <a:lumMod val="90000"/>
                  </a:schemeClr>
                </a:solidFill>
              </a:rPr>
              <a:t>Feature Reduction </a:t>
            </a:r>
            <a:endParaRPr lang="en-IN" sz="3500" dirty="0">
              <a:solidFill>
                <a:schemeClr val="tx2">
                  <a:lumMod val="90000"/>
                </a:schemeClr>
              </a:solidFill>
            </a:endParaRPr>
          </a:p>
        </p:txBody>
      </p:sp>
      <p:sp>
        <p:nvSpPr>
          <p:cNvPr id="3" name="Content Placeholder 2"/>
          <p:cNvSpPr>
            <a:spLocks noGrp="1"/>
          </p:cNvSpPr>
          <p:nvPr>
            <p:ph idx="1"/>
          </p:nvPr>
        </p:nvSpPr>
        <p:spPr>
          <a:xfrm>
            <a:off x="491525" y="824365"/>
            <a:ext cx="10469312" cy="1197030"/>
          </a:xfrm>
        </p:spPr>
        <p:txBody>
          <a:bodyPr>
            <a:normAutofit/>
          </a:bodyPr>
          <a:lstStyle/>
          <a:p>
            <a:pPr algn="just">
              <a:buFont typeface="Courier New" panose="02070309020205020404" pitchFamily="49" charset="0"/>
              <a:buChar char="o"/>
            </a:pPr>
            <a:r>
              <a:rPr lang="en-IN" sz="1800" dirty="0">
                <a:effectLst/>
              </a:rPr>
              <a:t>Those features which are highly correlated with other features are identified using heatmap and dropped from the data. After dropping highly correlated features we are left with 32 features. </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873" y="1582615"/>
            <a:ext cx="6043127" cy="52753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629" y="1615466"/>
            <a:ext cx="5937599" cy="5242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303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CECA-B48E-4710-8B5D-9BA4B47AD247}"/>
              </a:ext>
            </a:extLst>
          </p:cNvPr>
          <p:cNvSpPr>
            <a:spLocks noGrp="1"/>
          </p:cNvSpPr>
          <p:nvPr>
            <p:ph type="title"/>
          </p:nvPr>
        </p:nvSpPr>
        <p:spPr>
          <a:xfrm>
            <a:off x="913795" y="609600"/>
            <a:ext cx="5767224" cy="970450"/>
          </a:xfrm>
        </p:spPr>
        <p:txBody>
          <a:bodyPr/>
          <a:lstStyle/>
          <a:p>
            <a:r>
              <a:rPr lang="en-US" dirty="0">
                <a:solidFill>
                  <a:schemeClr val="tx2">
                    <a:lumMod val="90000"/>
                  </a:schemeClr>
                </a:solidFill>
              </a:rPr>
              <a:t>Variance inflation factor</a:t>
            </a:r>
            <a:endParaRPr lang="en-IN" dirty="0">
              <a:solidFill>
                <a:schemeClr val="tx2">
                  <a:lumMod val="90000"/>
                </a:schemeClr>
              </a:solidFill>
            </a:endParaRPr>
          </a:p>
        </p:txBody>
      </p:sp>
      <p:sp>
        <p:nvSpPr>
          <p:cNvPr id="3" name="Content Placeholder 2">
            <a:extLst>
              <a:ext uri="{FF2B5EF4-FFF2-40B4-BE49-F238E27FC236}">
                <a16:creationId xmlns:a16="http://schemas.microsoft.com/office/drawing/2014/main" id="{D88DDA58-3D58-4A65-96C6-29BF2A3256DD}"/>
              </a:ext>
            </a:extLst>
          </p:cNvPr>
          <p:cNvSpPr>
            <a:spLocks noGrp="1"/>
          </p:cNvSpPr>
          <p:nvPr>
            <p:ph idx="1"/>
          </p:nvPr>
        </p:nvSpPr>
        <p:spPr/>
        <p:txBody>
          <a:bodyPr/>
          <a:lstStyle/>
          <a:p>
            <a:pPr>
              <a:buFont typeface="Courier New" panose="02070309020205020404" pitchFamily="49" charset="0"/>
              <a:buChar char="o"/>
            </a:pPr>
            <a:r>
              <a:rPr lang="en-IN" sz="2000" dirty="0"/>
              <a:t>After dropping highly correlated features we are left with 32 features for base model building. For those 32 features we have calculated variance inflation factor to further check for multicollinearity. Only one variable has VIF higher than 10.</a:t>
            </a:r>
          </a:p>
          <a:p>
            <a:pPr marL="36900" indent="0">
              <a:buNone/>
            </a:pPr>
            <a:r>
              <a:rPr lang="en-US" dirty="0"/>
              <a:t>    </a:t>
            </a:r>
            <a:endParaRPr lang="en-IN" dirty="0"/>
          </a:p>
        </p:txBody>
      </p:sp>
      <p:graphicFrame>
        <p:nvGraphicFramePr>
          <p:cNvPr id="4" name="Table 4">
            <a:extLst>
              <a:ext uri="{FF2B5EF4-FFF2-40B4-BE49-F238E27FC236}">
                <a16:creationId xmlns:a16="http://schemas.microsoft.com/office/drawing/2014/main" id="{AEDCBED0-ED87-43F7-8109-7797C67BB497}"/>
              </a:ext>
            </a:extLst>
          </p:cNvPr>
          <p:cNvGraphicFramePr>
            <a:graphicFrameLocks noGrp="1"/>
          </p:cNvGraphicFramePr>
          <p:nvPr>
            <p:extLst>
              <p:ext uri="{D42A27DB-BD31-4B8C-83A1-F6EECF244321}">
                <p14:modId xmlns:p14="http://schemas.microsoft.com/office/powerpoint/2010/main" val="3219706727"/>
              </p:ext>
            </p:extLst>
          </p:nvPr>
        </p:nvGraphicFramePr>
        <p:xfrm>
          <a:off x="1353574" y="3386635"/>
          <a:ext cx="8471189" cy="1821366"/>
        </p:xfrm>
        <a:graphic>
          <a:graphicData uri="http://schemas.openxmlformats.org/drawingml/2006/table">
            <a:tbl>
              <a:tblPr firstRow="1" bandRow="1">
                <a:tableStyleId>{5C22544A-7EE6-4342-B048-85BDC9FD1C3A}</a:tableStyleId>
              </a:tblPr>
              <a:tblGrid>
                <a:gridCol w="4440682">
                  <a:extLst>
                    <a:ext uri="{9D8B030D-6E8A-4147-A177-3AD203B41FA5}">
                      <a16:colId xmlns:a16="http://schemas.microsoft.com/office/drawing/2014/main" val="2544312549"/>
                    </a:ext>
                  </a:extLst>
                </a:gridCol>
                <a:gridCol w="4030507">
                  <a:extLst>
                    <a:ext uri="{9D8B030D-6E8A-4147-A177-3AD203B41FA5}">
                      <a16:colId xmlns:a16="http://schemas.microsoft.com/office/drawing/2014/main" val="3078804655"/>
                    </a:ext>
                  </a:extLst>
                </a:gridCol>
              </a:tblGrid>
              <a:tr h="440350">
                <a:tc>
                  <a:txBody>
                    <a:bodyPr/>
                    <a:lstStyle/>
                    <a:p>
                      <a:pPr algn="l" fontAlgn="ctr"/>
                      <a:r>
                        <a:rPr lang="en-US" sz="1800" kern="1200" dirty="0">
                          <a:solidFill>
                            <a:schemeClr val="tx1"/>
                          </a:solidFill>
                          <a:latin typeface="+mn-lt"/>
                          <a:ea typeface="+mn-ea"/>
                          <a:cs typeface="+mn-cs"/>
                        </a:rPr>
                        <a:t>Features</a:t>
                      </a:r>
                      <a:endParaRPr lang="en-IN" sz="1800" kern="1200" dirty="0">
                        <a:solidFill>
                          <a:schemeClr val="tx1"/>
                        </a:solidFill>
                        <a:latin typeface="+mn-lt"/>
                        <a:ea typeface="+mn-ea"/>
                        <a:cs typeface="+mn-cs"/>
                      </a:endParaRPr>
                    </a:p>
                  </a:txBody>
                  <a:tcPr anchor="ctr"/>
                </a:tc>
                <a:tc>
                  <a:txBody>
                    <a:bodyPr/>
                    <a:lstStyle/>
                    <a:p>
                      <a:pPr algn="l"/>
                      <a:r>
                        <a:rPr lang="en-US" dirty="0"/>
                        <a:t>VIF</a:t>
                      </a:r>
                      <a:endParaRPr lang="en-IN" dirty="0"/>
                    </a:p>
                  </a:txBody>
                  <a:tcPr/>
                </a:tc>
                <a:extLst>
                  <a:ext uri="{0D108BD9-81ED-4DB2-BD59-A6C34878D82A}">
                    <a16:rowId xmlns:a16="http://schemas.microsoft.com/office/drawing/2014/main" val="1775090912"/>
                  </a:ext>
                </a:extLst>
              </a:tr>
              <a:tr h="500316">
                <a:tc>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IN" dirty="0">
                          <a:effectLst/>
                        </a:rPr>
                        <a:t>Attr36 - </a:t>
                      </a:r>
                      <a:r>
                        <a:rPr lang="en-US" dirty="0"/>
                        <a:t>total sales / total assets</a:t>
                      </a:r>
                      <a:endParaRPr lang="en-IN" sz="1800" dirty="0"/>
                    </a:p>
                  </a:txBody>
                  <a:tcPr anchor="ctr"/>
                </a:tc>
                <a:tc>
                  <a:txBody>
                    <a:bodyPr/>
                    <a:lstStyle/>
                    <a:p>
                      <a:pPr algn="l" fontAlgn="ctr"/>
                      <a:r>
                        <a:rPr lang="en-IN" dirty="0">
                          <a:effectLst/>
                        </a:rPr>
                        <a:t>11.733411</a:t>
                      </a:r>
                    </a:p>
                  </a:txBody>
                  <a:tcPr anchor="ctr"/>
                </a:tc>
                <a:extLst>
                  <a:ext uri="{0D108BD9-81ED-4DB2-BD59-A6C34878D82A}">
                    <a16:rowId xmlns:a16="http://schemas.microsoft.com/office/drawing/2014/main" val="4020463390"/>
                  </a:ext>
                </a:extLst>
              </a:tr>
              <a:tr h="440350">
                <a:tc>
                  <a:txBody>
                    <a:bodyPr/>
                    <a:lstStyle/>
                    <a:p>
                      <a:pPr algn="l" fontAlgn="ctr"/>
                      <a:r>
                        <a:rPr lang="en-IN" dirty="0">
                          <a:effectLst/>
                        </a:rPr>
                        <a:t>Attr13 - (gross profit + depreciation) / sales</a:t>
                      </a:r>
                    </a:p>
                  </a:txBody>
                  <a:tcPr anchor="ctr"/>
                </a:tc>
                <a:tc>
                  <a:txBody>
                    <a:bodyPr/>
                    <a:lstStyle/>
                    <a:p>
                      <a:pPr algn="l" fontAlgn="ctr"/>
                      <a:r>
                        <a:rPr lang="en-IN" dirty="0">
                          <a:effectLst/>
                        </a:rPr>
                        <a:t>5.784074</a:t>
                      </a:r>
                    </a:p>
                  </a:txBody>
                  <a:tcPr anchor="ctr"/>
                </a:tc>
                <a:extLst>
                  <a:ext uri="{0D108BD9-81ED-4DB2-BD59-A6C34878D82A}">
                    <a16:rowId xmlns:a16="http://schemas.microsoft.com/office/drawing/2014/main" val="2185742720"/>
                  </a:ext>
                </a:extLst>
              </a:tr>
              <a:tr h="440350">
                <a:tc>
                  <a:txBody>
                    <a:bodyPr/>
                    <a:lstStyle/>
                    <a:p>
                      <a:pPr algn="l" fontAlgn="ctr"/>
                      <a:r>
                        <a:rPr lang="en-IN" dirty="0">
                          <a:effectLst/>
                        </a:rPr>
                        <a:t>Attr6 - retained earnings / total assets</a:t>
                      </a:r>
                    </a:p>
                  </a:txBody>
                  <a:tcPr anchor="ctr"/>
                </a:tc>
                <a:tc>
                  <a:txBody>
                    <a:bodyPr/>
                    <a:lstStyle/>
                    <a:p>
                      <a:pPr algn="l" fontAlgn="ctr"/>
                      <a:r>
                        <a:rPr lang="en-IN" dirty="0">
                          <a:effectLst/>
                        </a:rPr>
                        <a:t>5.699758</a:t>
                      </a:r>
                    </a:p>
                  </a:txBody>
                  <a:tcPr anchor="ctr"/>
                </a:tc>
                <a:extLst>
                  <a:ext uri="{0D108BD9-81ED-4DB2-BD59-A6C34878D82A}">
                    <a16:rowId xmlns:a16="http://schemas.microsoft.com/office/drawing/2014/main" val="2662255843"/>
                  </a:ext>
                </a:extLst>
              </a:tr>
            </a:tbl>
          </a:graphicData>
        </a:graphic>
      </p:graphicFrame>
    </p:spTree>
    <p:extLst>
      <p:ext uri="{BB962C8B-B14F-4D97-AF65-F5344CB8AC3E}">
        <p14:creationId xmlns:p14="http://schemas.microsoft.com/office/powerpoint/2010/main" val="4166815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561</TotalTime>
  <Words>2001</Words>
  <Application>Microsoft Office PowerPoint</Application>
  <PresentationFormat>Widescreen</PresentationFormat>
  <Paragraphs>389</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Calisto MT</vt:lpstr>
      <vt:lpstr>Courier New</vt:lpstr>
      <vt:lpstr>Proxima Nova</vt:lpstr>
      <vt:lpstr>Wingdings</vt:lpstr>
      <vt:lpstr>Wingdings 2</vt:lpstr>
      <vt:lpstr>Slate</vt:lpstr>
      <vt:lpstr>Corporate Bankruptcy prediction</vt:lpstr>
      <vt:lpstr>Objective </vt:lpstr>
      <vt:lpstr>Business Understanding</vt:lpstr>
      <vt:lpstr>PowerPoint Presentation</vt:lpstr>
      <vt:lpstr>Missing Values </vt:lpstr>
      <vt:lpstr>Handling Missing values</vt:lpstr>
      <vt:lpstr>Statistics and Correlated Variables  </vt:lpstr>
      <vt:lpstr>Feature Reduction </vt:lpstr>
      <vt:lpstr>Variance inflation factor</vt:lpstr>
      <vt:lpstr>Machine Learning</vt:lpstr>
      <vt:lpstr>Base Models</vt:lpstr>
      <vt:lpstr>Hyper tunning Parameters</vt:lpstr>
      <vt:lpstr>Model Building</vt:lpstr>
      <vt:lpstr>PowerPoint Presentation</vt:lpstr>
      <vt:lpstr>Models with 32 features</vt:lpstr>
      <vt:lpstr>PowerPoint Presentation</vt:lpstr>
      <vt:lpstr>PowerPoint Presentation</vt:lpstr>
      <vt:lpstr>Final Model</vt:lpstr>
      <vt:lpstr>Principle Component Analysis</vt:lpstr>
      <vt:lpstr>Key risk and Way Forward</vt:lpstr>
      <vt:lpstr>Thank You</vt:lpstr>
      <vt:lpstr>Appendix</vt:lpstr>
      <vt:lpstr>About the data</vt:lpstr>
      <vt:lpstr>Data Pre Processing</vt:lpstr>
      <vt:lpstr>PowerPoint Presentation</vt:lpstr>
      <vt:lpstr>32 Features</vt:lpstr>
      <vt:lpstr>PowerPoint Presentation</vt:lpstr>
      <vt:lpstr>PowerPoint Presentation</vt:lpstr>
      <vt:lpstr>PowerPoint Presentation</vt:lpstr>
      <vt:lpstr>PowerPoint Presentation</vt:lpstr>
      <vt:lpstr>PowerPoint Presentation</vt:lpstr>
      <vt:lpstr>PowerPoint Presentation</vt:lpstr>
      <vt:lpstr>Model Building</vt:lpstr>
      <vt:lpstr>Base Models without Smote</vt:lpstr>
      <vt:lpstr>PowerPoint Presentation</vt:lpstr>
      <vt:lpstr>PowerPoint Presentation</vt:lpstr>
      <vt:lpstr>SMOTE</vt:lpstr>
      <vt:lpstr>Base Models with Smote</vt:lpstr>
      <vt:lpstr>Base Models with SmoteTomeks</vt:lpstr>
      <vt:lpstr>Tunned models</vt:lpstr>
      <vt:lpstr>Hyper tunning Parameters</vt:lpstr>
      <vt:lpstr>XGBoost Classifier </vt:lpstr>
      <vt:lpstr>Feature Selection </vt:lpstr>
      <vt:lpstr>Model Building  with Hyperparameter tuning</vt:lpstr>
      <vt:lpstr>RANDOM FOREST TUNNED MODEL ITERATIONS</vt:lpstr>
      <vt:lpstr>PowerPoint Presentation</vt:lpstr>
      <vt:lpstr>PCA</vt:lpstr>
      <vt:lpstr>PCA with smote Tomek with scaling </vt:lpstr>
      <vt:lpstr>PowerPoint Presentation</vt:lpstr>
      <vt:lpstr>PowerPoint Presentation</vt:lpstr>
      <vt:lpstr>PCA smote Tomek without Scaling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covered: Outliers and Missing values</dc:title>
  <dc:creator>VAISHNAVI SALUNKE</dc:creator>
  <cp:lastModifiedBy>VAISHNAVI SALUNKE</cp:lastModifiedBy>
  <cp:revision>48</cp:revision>
  <dcterms:created xsi:type="dcterms:W3CDTF">2021-08-09T12:09:50Z</dcterms:created>
  <dcterms:modified xsi:type="dcterms:W3CDTF">2021-09-11T07:06:21Z</dcterms:modified>
</cp:coreProperties>
</file>