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Arial Black" panose="020B0A04020102020204" pitchFamily="34" charset="0"/>
      <p:bold r:id="rId14"/>
    </p:embeddedFont>
    <p:embeddedFont>
      <p:font typeface="Arial Narrow" panose="020B0606020202030204" pitchFamily="34" charset="0"/>
      <p:regular r:id="rId15"/>
      <p:bold r:id="rId16"/>
      <p:italic r:id="rId17"/>
      <p:boldItalic r:id="rId18"/>
    </p:embeddedFont>
    <p:embeddedFont>
      <p:font typeface="Arial Rounded MT Bold" panose="020F0704030504030204" pitchFamily="34" charset="0"/>
      <p:regular r:id="rId19"/>
    </p:embeddedFont>
    <p:embeddedFont>
      <p:font typeface="Bahnschrift SemiBold" panose="020B0502040204020203" pitchFamily="34" charset="0"/>
      <p:bold r:id="rId20"/>
    </p:embeddedFont>
    <p:embeddedFont>
      <p:font typeface="Cabin" panose="020B0604020202020204" charset="0"/>
      <p:regular r:id="rId21"/>
    </p:embeddedFont>
    <p:embeddedFont>
      <p:font typeface="Calibri" panose="020F0502020204030204" pitchFamily="34" charset="0"/>
      <p:regular r:id="rId22"/>
      <p:bold r:id="rId23"/>
      <p:italic r:id="rId24"/>
      <p:boldItalic r:id="rId25"/>
    </p:embeddedFont>
    <p:embeddedFont>
      <p:font typeface="Cascadia Mono SemiBold" panose="020B0609020000020004" pitchFamily="49" charset="0"/>
      <p:bold r:id="rId26"/>
      <p:boldItalic r:id="rId27"/>
    </p:embeddedFont>
    <p:embeddedFont>
      <p:font typeface="Unbounde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7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4" y="1328857"/>
            <a:ext cx="7468553" cy="2914650"/>
          </a:xfrm>
          <a:prstGeom prst="rect">
            <a:avLst/>
          </a:prstGeom>
          <a:noFill/>
          <a:ln/>
        </p:spPr>
        <p:txBody>
          <a:bodyPr wrap="square" lIns="0" tIns="0" rIns="0" bIns="0" rtlCol="0" anchor="t"/>
          <a:lstStyle/>
          <a:p>
            <a:pPr marL="0" indent="0">
              <a:lnSpc>
                <a:spcPts val="7650"/>
              </a:lnSpc>
              <a:buNone/>
            </a:pPr>
            <a:r>
              <a:rPr lang="en-US" sz="6100" dirty="0">
                <a:solidFill>
                  <a:srgbClr val="FFFFFF"/>
                </a:solidFill>
                <a:latin typeface="Unbounded" pitchFamily="34" charset="0"/>
                <a:ea typeface="Unbounded" pitchFamily="34" charset="-122"/>
                <a:cs typeface="Unbounded" pitchFamily="34" charset="-120"/>
              </a:rPr>
              <a:t>Data Wizards: eCommerce Platform</a:t>
            </a:r>
            <a:endParaRPr lang="en-US" sz="6100" dirty="0"/>
          </a:p>
        </p:txBody>
      </p:sp>
      <p:sp>
        <p:nvSpPr>
          <p:cNvPr id="4" name="Text 1"/>
          <p:cNvSpPr/>
          <p:nvPr/>
        </p:nvSpPr>
        <p:spPr>
          <a:xfrm>
            <a:off x="837724" y="4602479"/>
            <a:ext cx="7468553" cy="2805317"/>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Team Data Wizards, a group of 3rd Year Engineering students, presents an eCommerce platform project focused on Discount and Coupon Management. Our team members, Nandan(se22uari110), Vishal(se22uari126), Vandana(se22uari202), and Sidharth(se22uari160), have come together to showcase our expertise in Object-Oriented Programming (OOP) concepts and their practical application in building a robust and scalable eCommerce solution.</a:t>
            </a:r>
            <a:endParaRPr lang="en-US" sz="1850" dirty="0"/>
          </a:p>
        </p:txBody>
      </p:sp>
      <p:pic>
        <p:nvPicPr>
          <p:cNvPr id="6" name="Picture 5">
            <a:extLst>
              <a:ext uri="{FF2B5EF4-FFF2-40B4-BE49-F238E27FC236}">
                <a16:creationId xmlns:a16="http://schemas.microsoft.com/office/drawing/2014/main" id="{C9B29F55-4024-4C1F-8887-882888263AD4}"/>
              </a:ext>
            </a:extLst>
          </p:cNvPr>
          <p:cNvPicPr>
            <a:picLocks noChangeAspect="1"/>
          </p:cNvPicPr>
          <p:nvPr/>
        </p:nvPicPr>
        <p:blipFill>
          <a:blip r:embed="rId3"/>
          <a:stretch>
            <a:fillRect/>
          </a:stretch>
        </p:blipFill>
        <p:spPr>
          <a:xfrm>
            <a:off x="8306277" y="381965"/>
            <a:ext cx="6173652" cy="6933235"/>
          </a:xfrm>
          <a:prstGeom prst="rect">
            <a:avLst/>
          </a:prstGeom>
        </p:spPr>
      </p:pic>
      <p:sp>
        <p:nvSpPr>
          <p:cNvPr id="7" name="Rectangle 6">
            <a:extLst>
              <a:ext uri="{FF2B5EF4-FFF2-40B4-BE49-F238E27FC236}">
                <a16:creationId xmlns:a16="http://schemas.microsoft.com/office/drawing/2014/main" id="{BCD92194-6B35-4744-811B-9FBC9F1B86D2}"/>
              </a:ext>
            </a:extLst>
          </p:cNvPr>
          <p:cNvSpPr/>
          <p:nvPr/>
        </p:nvSpPr>
        <p:spPr>
          <a:xfrm>
            <a:off x="12651129" y="7535119"/>
            <a:ext cx="1828800" cy="567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860873" y="142446"/>
            <a:ext cx="5656540"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Activity Diagram</a:t>
            </a:r>
            <a:endParaRPr lang="en-US" sz="4400" dirty="0"/>
          </a:p>
        </p:txBody>
      </p:sp>
      <p:sp>
        <p:nvSpPr>
          <p:cNvPr id="4" name="Text 1"/>
          <p:cNvSpPr/>
          <p:nvPr/>
        </p:nvSpPr>
        <p:spPr>
          <a:xfrm>
            <a:off x="421035" y="927485"/>
            <a:ext cx="7468553" cy="7222603"/>
          </a:xfrm>
          <a:prstGeom prst="rect">
            <a:avLst/>
          </a:prstGeom>
          <a:noFill/>
          <a:ln/>
        </p:spPr>
        <p:txBody>
          <a:bodyPr wrap="square" lIns="0" tIns="0" rIns="0" bIns="0" rtlCol="0" anchor="t"/>
          <a:lstStyle/>
          <a:p>
            <a:pPr>
              <a:lnSpc>
                <a:spcPct val="107000"/>
              </a:lnSpc>
              <a:spcAft>
                <a:spcPts val="800"/>
              </a:spcAf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Explanation of Activities:</a:t>
            </a:r>
            <a:endPar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Start</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process begins when the user initiates the order by clicking the "Place Order" button.</a:t>
            </a: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Create Order Object</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a:t>
            </a:r>
            <a:r>
              <a:rPr lang="en-IN" kern="100" dirty="0" err="1">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ECommerceApp</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creates an Order instance.</a:t>
            </a: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Calculate Total Price</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application calculates the total price of the cart items.</a:t>
            </a: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Check if Coupon is Applicable</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application checks if any available coupon is applicable based on the cart’s total price</a:t>
            </a:r>
            <a:r>
              <a:rPr lang="en-IN" kern="1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tabLst>
                <a:tab pos="457200" algn="l"/>
              </a:tabLst>
            </a:pPr>
            <a:endParaRPr lang="en-IN" kern="1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US" kern="1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If Applicable: If the coupon meets the minimum order amount, it applies the discount to the total price.</a:t>
            </a:r>
          </a:p>
          <a:p>
            <a:pPr marL="342900" lvl="0" indent="-342900">
              <a:lnSpc>
                <a:spcPct val="107000"/>
              </a:lnSpc>
              <a:spcAft>
                <a:spcPts val="800"/>
              </a:spcAft>
              <a:tabLst>
                <a:tab pos="457200" algn="l"/>
              </a:tabLst>
            </a:pPr>
            <a:r>
              <a:rPr lang="en-US" kern="1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If Not Applicable: If the coupon does not meet the requirements, it skips the discount and uses the total price.</a:t>
            </a:r>
            <a:endParaRPr lang="en-IN" kern="1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endParaRPr lang="en-IN" kern="1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Display Final Price to User</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application displays the final (discounted or regular) total price to the user.</a:t>
            </a: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Save Order to Database</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If applicable, the application saves the order details to the database.</a:t>
            </a:r>
          </a:p>
          <a:p>
            <a:pPr marL="342900" lvl="0" indent="-342900">
              <a:lnSpc>
                <a:spcPct val="107000"/>
              </a:lnSpc>
              <a:spcAft>
                <a:spcPts val="800"/>
              </a:spcAft>
              <a:tabLst>
                <a:tab pos="457200" algn="l"/>
              </a:tabLst>
            </a:pPr>
            <a:r>
              <a:rPr lang="en-IN" b="1"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End</a:t>
            </a:r>
            <a:r>
              <a:rPr lang="en-IN"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The "Place Order" activity concludes.</a:t>
            </a:r>
          </a:p>
        </p:txBody>
      </p:sp>
      <p:sp>
        <p:nvSpPr>
          <p:cNvPr id="5" name="Rectangle 4">
            <a:extLst>
              <a:ext uri="{FF2B5EF4-FFF2-40B4-BE49-F238E27FC236}">
                <a16:creationId xmlns:a16="http://schemas.microsoft.com/office/drawing/2014/main" id="{FEC430B8-E8BC-4530-B62B-F4F185D0ADB9}"/>
              </a:ext>
            </a:extLst>
          </p:cNvPr>
          <p:cNvSpPr/>
          <p:nvPr/>
        </p:nvSpPr>
        <p:spPr>
          <a:xfrm>
            <a:off x="12546956" y="7604567"/>
            <a:ext cx="1956121" cy="54401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page10</a:t>
            </a:r>
          </a:p>
        </p:txBody>
      </p:sp>
      <p:pic>
        <p:nvPicPr>
          <p:cNvPr id="6" name="Content Placeholder 7">
            <a:extLst>
              <a:ext uri="{FF2B5EF4-FFF2-40B4-BE49-F238E27FC236}">
                <a16:creationId xmlns:a16="http://schemas.microsoft.com/office/drawing/2014/main" id="{4B9E5338-49E4-4DE2-805A-2D0F06AC4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348" y="329147"/>
            <a:ext cx="5904052" cy="7124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D08373-2602-4C30-8E76-66C2DFF22FA3}"/>
              </a:ext>
            </a:extLst>
          </p:cNvPr>
          <p:cNvSpPr/>
          <p:nvPr/>
        </p:nvSpPr>
        <p:spPr>
          <a:xfrm>
            <a:off x="12570106" y="7604567"/>
            <a:ext cx="1979271" cy="52086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page11</a:t>
            </a:r>
          </a:p>
        </p:txBody>
      </p:sp>
      <p:pic>
        <p:nvPicPr>
          <p:cNvPr id="6" name="Picture 5">
            <a:extLst>
              <a:ext uri="{FF2B5EF4-FFF2-40B4-BE49-F238E27FC236}">
                <a16:creationId xmlns:a16="http://schemas.microsoft.com/office/drawing/2014/main" id="{F5B6076A-CE4C-44E5-8729-77D0A6371C40}"/>
              </a:ext>
            </a:extLst>
          </p:cNvPr>
          <p:cNvPicPr>
            <a:picLocks noChangeAspect="1"/>
          </p:cNvPicPr>
          <p:nvPr/>
        </p:nvPicPr>
        <p:blipFill>
          <a:blip r:embed="rId2"/>
          <a:stretch>
            <a:fillRect/>
          </a:stretch>
        </p:blipFill>
        <p:spPr>
          <a:xfrm>
            <a:off x="555586" y="324091"/>
            <a:ext cx="12616404" cy="4791919"/>
          </a:xfrm>
          <a:prstGeom prst="rect">
            <a:avLst/>
          </a:prstGeom>
        </p:spPr>
      </p:pic>
      <p:sp>
        <p:nvSpPr>
          <p:cNvPr id="4" name="TextBox 3">
            <a:extLst>
              <a:ext uri="{FF2B5EF4-FFF2-40B4-BE49-F238E27FC236}">
                <a16:creationId xmlns:a16="http://schemas.microsoft.com/office/drawing/2014/main" id="{9068F458-AB24-4317-8C91-40224817CDD1}"/>
              </a:ext>
            </a:extLst>
          </p:cNvPr>
          <p:cNvSpPr txBox="1"/>
          <p:nvPr/>
        </p:nvSpPr>
        <p:spPr>
          <a:xfrm>
            <a:off x="1088020" y="5564931"/>
            <a:ext cx="4988689" cy="954107"/>
          </a:xfrm>
          <a:prstGeom prst="rect">
            <a:avLst/>
          </a:prstGeom>
          <a:noFill/>
        </p:spPr>
        <p:txBody>
          <a:bodyPr wrap="square" rtlCol="0">
            <a:spAutoFit/>
          </a:bodyPr>
          <a:lstStyle/>
          <a:p>
            <a:r>
              <a:rPr lang="en-IN" sz="28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*Forward engineering </a:t>
            </a:r>
          </a:p>
          <a:p>
            <a:r>
              <a:rPr lang="en-IN" sz="28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*Backward engineering</a:t>
            </a:r>
          </a:p>
        </p:txBody>
      </p:sp>
    </p:spTree>
    <p:extLst>
      <p:ext uri="{BB962C8B-B14F-4D97-AF65-F5344CB8AC3E}">
        <p14:creationId xmlns:p14="http://schemas.microsoft.com/office/powerpoint/2010/main" val="361236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7427595"/>
          </a:xfrm>
          <a:prstGeom prst="rect">
            <a:avLst/>
          </a:prstGeom>
        </p:spPr>
      </p:pic>
      <p:sp>
        <p:nvSpPr>
          <p:cNvPr id="3" name="Text 0"/>
          <p:cNvSpPr/>
          <p:nvPr/>
        </p:nvSpPr>
        <p:spPr>
          <a:xfrm>
            <a:off x="788194" y="801886"/>
            <a:ext cx="5370195" cy="662226"/>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Unbounded" pitchFamily="34" charset="0"/>
                <a:ea typeface="Unbounded" pitchFamily="34" charset="-122"/>
                <a:cs typeface="Unbounded" pitchFamily="34" charset="-120"/>
              </a:rPr>
              <a:t>Project Overview</a:t>
            </a:r>
            <a:endParaRPr lang="en-US" sz="4150" dirty="0"/>
          </a:p>
        </p:txBody>
      </p:sp>
      <p:sp>
        <p:nvSpPr>
          <p:cNvPr id="4" name="Shape 1"/>
          <p:cNvSpPr/>
          <p:nvPr/>
        </p:nvSpPr>
        <p:spPr>
          <a:xfrm>
            <a:off x="788194" y="2055138"/>
            <a:ext cx="506611" cy="506611"/>
          </a:xfrm>
          <a:prstGeom prst="roundRect">
            <a:avLst>
              <a:gd name="adj" fmla="val 6668"/>
            </a:avLst>
          </a:prstGeom>
          <a:solidFill>
            <a:srgbClr val="304755"/>
          </a:solidFill>
          <a:ln/>
        </p:spPr>
      </p:sp>
      <p:sp>
        <p:nvSpPr>
          <p:cNvPr id="5" name="Text 2"/>
          <p:cNvSpPr/>
          <p:nvPr/>
        </p:nvSpPr>
        <p:spPr>
          <a:xfrm>
            <a:off x="966549" y="2149435"/>
            <a:ext cx="149781" cy="317897"/>
          </a:xfrm>
          <a:prstGeom prst="rect">
            <a:avLst/>
          </a:prstGeom>
          <a:noFill/>
          <a:ln/>
        </p:spPr>
        <p:txBody>
          <a:bodyPr wrap="none" lIns="0" tIns="0" rIns="0" bIns="0" rtlCol="0" anchor="t"/>
          <a:lstStyle/>
          <a:p>
            <a:pPr marL="0" indent="0" algn="ctr">
              <a:lnSpc>
                <a:spcPts val="2500"/>
              </a:lnSpc>
              <a:buNone/>
            </a:pPr>
            <a:r>
              <a:rPr lang="en-US" sz="2500" dirty="0">
                <a:solidFill>
                  <a:srgbClr val="CAD6DE"/>
                </a:solidFill>
                <a:latin typeface="Unbounded" pitchFamily="34" charset="0"/>
                <a:ea typeface="Unbounded" pitchFamily="34" charset="-122"/>
                <a:cs typeface="Unbounded" pitchFamily="34" charset="-120"/>
              </a:rPr>
              <a:t>1</a:t>
            </a:r>
            <a:endParaRPr lang="en-US" sz="2500" dirty="0"/>
          </a:p>
        </p:txBody>
      </p:sp>
      <p:sp>
        <p:nvSpPr>
          <p:cNvPr id="6" name="Text 3"/>
          <p:cNvSpPr/>
          <p:nvPr/>
        </p:nvSpPr>
        <p:spPr>
          <a:xfrm>
            <a:off x="1519952" y="2055138"/>
            <a:ext cx="2649379" cy="331113"/>
          </a:xfrm>
          <a:prstGeom prst="rect">
            <a:avLst/>
          </a:prstGeom>
          <a:noFill/>
          <a:ln/>
        </p:spPr>
        <p:txBody>
          <a:bodyPr wrap="none" lIns="0" tIns="0" rIns="0" bIns="0" rtlCol="0" anchor="t"/>
          <a:lstStyle/>
          <a:p>
            <a:pPr marL="0" indent="0">
              <a:lnSpc>
                <a:spcPts val="2600"/>
              </a:lnSpc>
              <a:buNone/>
            </a:pPr>
            <a:r>
              <a:rPr lang="en-US" sz="2050" dirty="0">
                <a:solidFill>
                  <a:srgbClr val="CAD6DE"/>
                </a:solidFill>
                <a:latin typeface="Unbounded" pitchFamily="34" charset="0"/>
                <a:ea typeface="Unbounded" pitchFamily="34" charset="-122"/>
                <a:cs typeface="Unbounded" pitchFamily="34" charset="-120"/>
              </a:rPr>
              <a:t>Key Objectives</a:t>
            </a:r>
            <a:endParaRPr lang="en-US" sz="2050" dirty="0"/>
          </a:p>
        </p:txBody>
      </p:sp>
      <p:sp>
        <p:nvSpPr>
          <p:cNvPr id="7" name="Text 4"/>
          <p:cNvSpPr/>
          <p:nvPr/>
        </p:nvSpPr>
        <p:spPr>
          <a:xfrm>
            <a:off x="1519952" y="2521268"/>
            <a:ext cx="2939534" cy="2521148"/>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Our eCommerce platform aims to provide efficient management of discount policies, dynamic coupon application for users, and the incorporation of fundamental OOP principles.</a:t>
            </a:r>
            <a:endParaRPr lang="en-US" sz="1750" dirty="0"/>
          </a:p>
        </p:txBody>
      </p:sp>
      <p:sp>
        <p:nvSpPr>
          <p:cNvPr id="8" name="Shape 5"/>
          <p:cNvSpPr/>
          <p:nvPr/>
        </p:nvSpPr>
        <p:spPr>
          <a:xfrm>
            <a:off x="4684633" y="2055138"/>
            <a:ext cx="506611" cy="506611"/>
          </a:xfrm>
          <a:prstGeom prst="roundRect">
            <a:avLst>
              <a:gd name="adj" fmla="val 6668"/>
            </a:avLst>
          </a:prstGeom>
          <a:solidFill>
            <a:srgbClr val="304755"/>
          </a:solidFill>
          <a:ln/>
        </p:spPr>
      </p:sp>
      <p:sp>
        <p:nvSpPr>
          <p:cNvPr id="9" name="Text 6"/>
          <p:cNvSpPr/>
          <p:nvPr/>
        </p:nvSpPr>
        <p:spPr>
          <a:xfrm>
            <a:off x="4812506" y="2149435"/>
            <a:ext cx="250865" cy="317897"/>
          </a:xfrm>
          <a:prstGeom prst="rect">
            <a:avLst/>
          </a:prstGeom>
          <a:noFill/>
          <a:ln/>
        </p:spPr>
        <p:txBody>
          <a:bodyPr wrap="none" lIns="0" tIns="0" rIns="0" bIns="0" rtlCol="0" anchor="t"/>
          <a:lstStyle/>
          <a:p>
            <a:pPr marL="0" indent="0" algn="ctr">
              <a:lnSpc>
                <a:spcPts val="2500"/>
              </a:lnSpc>
              <a:buNone/>
            </a:pPr>
            <a:r>
              <a:rPr lang="en-US" sz="2500" dirty="0">
                <a:solidFill>
                  <a:srgbClr val="CAD6DE"/>
                </a:solidFill>
                <a:latin typeface="Unbounded" pitchFamily="34" charset="0"/>
                <a:ea typeface="Unbounded" pitchFamily="34" charset="-122"/>
                <a:cs typeface="Unbounded" pitchFamily="34" charset="-120"/>
              </a:rPr>
              <a:t>2</a:t>
            </a:r>
            <a:endParaRPr lang="en-US" sz="2500" dirty="0"/>
          </a:p>
        </p:txBody>
      </p:sp>
      <p:sp>
        <p:nvSpPr>
          <p:cNvPr id="10" name="Text 7"/>
          <p:cNvSpPr/>
          <p:nvPr/>
        </p:nvSpPr>
        <p:spPr>
          <a:xfrm>
            <a:off x="5416391" y="2055138"/>
            <a:ext cx="2649379" cy="331113"/>
          </a:xfrm>
          <a:prstGeom prst="rect">
            <a:avLst/>
          </a:prstGeom>
          <a:noFill/>
          <a:ln/>
        </p:spPr>
        <p:txBody>
          <a:bodyPr wrap="none" lIns="0" tIns="0" rIns="0" bIns="0" rtlCol="0" anchor="t"/>
          <a:lstStyle/>
          <a:p>
            <a:pPr marL="0" indent="0">
              <a:lnSpc>
                <a:spcPts val="2600"/>
              </a:lnSpc>
              <a:buNone/>
            </a:pPr>
            <a:r>
              <a:rPr lang="en-US" sz="2050" dirty="0">
                <a:solidFill>
                  <a:srgbClr val="CAD6DE"/>
                </a:solidFill>
                <a:latin typeface="Unbounded" pitchFamily="34" charset="0"/>
                <a:ea typeface="Unbounded" pitchFamily="34" charset="-122"/>
                <a:cs typeface="Unbounded" pitchFamily="34" charset="-120"/>
              </a:rPr>
              <a:t>OOP Principles</a:t>
            </a:r>
            <a:endParaRPr lang="en-US" sz="2050" dirty="0"/>
          </a:p>
        </p:txBody>
      </p:sp>
      <p:sp>
        <p:nvSpPr>
          <p:cNvPr id="11" name="Text 8"/>
          <p:cNvSpPr/>
          <p:nvPr/>
        </p:nvSpPr>
        <p:spPr>
          <a:xfrm>
            <a:off x="5416391" y="2521268"/>
            <a:ext cx="2939534" cy="2521148"/>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We have designed our platform to leverage the power of OOP concepts, enabling flexible, scalable, and maintainable discount and coupon management functionality.</a:t>
            </a:r>
            <a:endParaRPr lang="en-US" sz="1750" dirty="0"/>
          </a:p>
        </p:txBody>
      </p:sp>
      <p:sp>
        <p:nvSpPr>
          <p:cNvPr id="12" name="Shape 9"/>
          <p:cNvSpPr/>
          <p:nvPr/>
        </p:nvSpPr>
        <p:spPr>
          <a:xfrm>
            <a:off x="788194" y="5520809"/>
            <a:ext cx="506611" cy="506611"/>
          </a:xfrm>
          <a:prstGeom prst="roundRect">
            <a:avLst>
              <a:gd name="adj" fmla="val 6668"/>
            </a:avLst>
          </a:prstGeom>
          <a:solidFill>
            <a:srgbClr val="304755"/>
          </a:solidFill>
          <a:ln/>
        </p:spPr>
      </p:sp>
      <p:sp>
        <p:nvSpPr>
          <p:cNvPr id="13" name="Text 10"/>
          <p:cNvSpPr/>
          <p:nvPr/>
        </p:nvSpPr>
        <p:spPr>
          <a:xfrm>
            <a:off x="913686" y="5615107"/>
            <a:ext cx="255627" cy="317897"/>
          </a:xfrm>
          <a:prstGeom prst="rect">
            <a:avLst/>
          </a:prstGeom>
          <a:noFill/>
          <a:ln/>
        </p:spPr>
        <p:txBody>
          <a:bodyPr wrap="none" lIns="0" tIns="0" rIns="0" bIns="0" rtlCol="0" anchor="t"/>
          <a:lstStyle/>
          <a:p>
            <a:pPr marL="0" indent="0" algn="ctr">
              <a:lnSpc>
                <a:spcPts val="2500"/>
              </a:lnSpc>
              <a:buNone/>
            </a:pPr>
            <a:r>
              <a:rPr lang="en-US" sz="2500" dirty="0">
                <a:solidFill>
                  <a:srgbClr val="CAD6DE"/>
                </a:solidFill>
                <a:latin typeface="Unbounded" pitchFamily="34" charset="0"/>
                <a:ea typeface="Unbounded" pitchFamily="34" charset="-122"/>
                <a:cs typeface="Unbounded" pitchFamily="34" charset="-120"/>
              </a:rPr>
              <a:t>3</a:t>
            </a:r>
            <a:endParaRPr lang="en-US" sz="2500" dirty="0"/>
          </a:p>
        </p:txBody>
      </p:sp>
      <p:sp>
        <p:nvSpPr>
          <p:cNvPr id="14" name="Text 11"/>
          <p:cNvSpPr/>
          <p:nvPr/>
        </p:nvSpPr>
        <p:spPr>
          <a:xfrm>
            <a:off x="1519952" y="5520809"/>
            <a:ext cx="2909411" cy="331113"/>
          </a:xfrm>
          <a:prstGeom prst="rect">
            <a:avLst/>
          </a:prstGeom>
          <a:noFill/>
          <a:ln/>
        </p:spPr>
        <p:txBody>
          <a:bodyPr wrap="none" lIns="0" tIns="0" rIns="0" bIns="0" rtlCol="0" anchor="t"/>
          <a:lstStyle/>
          <a:p>
            <a:pPr marL="0" indent="0">
              <a:lnSpc>
                <a:spcPts val="2600"/>
              </a:lnSpc>
              <a:buNone/>
            </a:pPr>
            <a:r>
              <a:rPr lang="en-US" sz="2050" dirty="0">
                <a:solidFill>
                  <a:srgbClr val="CAD6DE"/>
                </a:solidFill>
                <a:latin typeface="Unbounded" pitchFamily="34" charset="0"/>
                <a:ea typeface="Unbounded" pitchFamily="34" charset="-122"/>
                <a:cs typeface="Unbounded" pitchFamily="34" charset="-120"/>
              </a:rPr>
              <a:t>Platform Features</a:t>
            </a:r>
            <a:endParaRPr lang="en-US" sz="2050" dirty="0"/>
          </a:p>
        </p:txBody>
      </p:sp>
      <p:sp>
        <p:nvSpPr>
          <p:cNvPr id="15" name="Text 12"/>
          <p:cNvSpPr/>
          <p:nvPr/>
        </p:nvSpPr>
        <p:spPr>
          <a:xfrm>
            <a:off x="1519952" y="5986939"/>
            <a:ext cx="6835854" cy="1440656"/>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Our eCommerce platform offers a comprehensive solution for managing discounts and coupons, empowering businesses to create and apply various discount types, validate coupons, and provide personalized offers to customers.</a:t>
            </a:r>
            <a:endParaRPr lang="en-US" sz="1750" dirty="0"/>
          </a:p>
        </p:txBody>
      </p:sp>
      <p:sp>
        <p:nvSpPr>
          <p:cNvPr id="16" name="Rectangle 15">
            <a:extLst>
              <a:ext uri="{FF2B5EF4-FFF2-40B4-BE49-F238E27FC236}">
                <a16:creationId xmlns:a16="http://schemas.microsoft.com/office/drawing/2014/main" id="{5026D14D-7B25-4170-869F-1EFDE1FB3C73}"/>
              </a:ext>
            </a:extLst>
          </p:cNvPr>
          <p:cNvSpPr/>
          <p:nvPr/>
        </p:nvSpPr>
        <p:spPr>
          <a:xfrm>
            <a:off x="12743727" y="7592993"/>
            <a:ext cx="1747777" cy="509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15816" y="827246"/>
            <a:ext cx="6630829" cy="685562"/>
          </a:xfrm>
          <a:prstGeom prst="rect">
            <a:avLst/>
          </a:prstGeom>
          <a:noFill/>
          <a:ln/>
        </p:spPr>
        <p:txBody>
          <a:bodyPr wrap="none" lIns="0" tIns="0" rIns="0" bIns="0" rtlCol="0" anchor="t"/>
          <a:lstStyle/>
          <a:p>
            <a:pPr marL="0" indent="0">
              <a:lnSpc>
                <a:spcPts val="5350"/>
              </a:lnSpc>
              <a:buNone/>
            </a:pPr>
            <a:r>
              <a:rPr lang="en-US" sz="4300" dirty="0">
                <a:solidFill>
                  <a:srgbClr val="FFFFFF"/>
                </a:solidFill>
                <a:latin typeface="Unbounded" pitchFamily="34" charset="0"/>
                <a:ea typeface="Unbounded" pitchFamily="34" charset="-122"/>
                <a:cs typeface="Unbounded" pitchFamily="34" charset="-120"/>
              </a:rPr>
              <a:t>OOP Concepts Used</a:t>
            </a:r>
            <a:endParaRPr lang="en-US" sz="4300" dirty="0"/>
          </a:p>
        </p:txBody>
      </p:sp>
      <p:sp>
        <p:nvSpPr>
          <p:cNvPr id="3" name="Text 1"/>
          <p:cNvSpPr/>
          <p:nvPr/>
        </p:nvSpPr>
        <p:spPr>
          <a:xfrm>
            <a:off x="815816" y="2095381"/>
            <a:ext cx="2742486" cy="342662"/>
          </a:xfrm>
          <a:prstGeom prst="rect">
            <a:avLst/>
          </a:prstGeom>
          <a:noFill/>
          <a:ln/>
        </p:spPr>
        <p:txBody>
          <a:bodyPr wrap="none" lIns="0" tIns="0" rIns="0" bIns="0" rtlCol="0" anchor="t"/>
          <a:lstStyle/>
          <a:p>
            <a:pPr marL="0" indent="0">
              <a:lnSpc>
                <a:spcPts val="2650"/>
              </a:lnSpc>
              <a:buNone/>
            </a:pPr>
            <a:r>
              <a:rPr lang="en-US" sz="2150" dirty="0">
                <a:solidFill>
                  <a:srgbClr val="FFFFFF"/>
                </a:solidFill>
                <a:latin typeface="Unbounded" pitchFamily="34" charset="0"/>
                <a:ea typeface="Unbounded" pitchFamily="34" charset="-122"/>
                <a:cs typeface="Unbounded" pitchFamily="34" charset="-120"/>
              </a:rPr>
              <a:t>Encapsulation</a:t>
            </a:r>
            <a:endParaRPr lang="en-US" sz="2150" dirty="0"/>
          </a:p>
        </p:txBody>
      </p:sp>
      <p:sp>
        <p:nvSpPr>
          <p:cNvPr id="4" name="Text 2"/>
          <p:cNvSpPr/>
          <p:nvPr/>
        </p:nvSpPr>
        <p:spPr>
          <a:xfrm>
            <a:off x="815816" y="2671048"/>
            <a:ext cx="3953351" cy="1118711"/>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Wrapping data (fields) and methods into a single unit (class) and restricting access to the internals of the object.</a:t>
            </a:r>
            <a:endParaRPr lang="en-US" sz="1800" dirty="0"/>
          </a:p>
        </p:txBody>
      </p:sp>
      <p:sp>
        <p:nvSpPr>
          <p:cNvPr id="5" name="Text 3"/>
          <p:cNvSpPr/>
          <p:nvPr/>
        </p:nvSpPr>
        <p:spPr>
          <a:xfrm>
            <a:off x="815816" y="3999548"/>
            <a:ext cx="3953351" cy="1118711"/>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Example: Declaring variables as private and providing public getter and setter methods.</a:t>
            </a:r>
            <a:endParaRPr lang="en-US" sz="1800" dirty="0"/>
          </a:p>
        </p:txBody>
      </p:sp>
      <p:sp>
        <p:nvSpPr>
          <p:cNvPr id="6" name="Text 4"/>
          <p:cNvSpPr/>
          <p:nvPr/>
        </p:nvSpPr>
        <p:spPr>
          <a:xfrm>
            <a:off x="815816" y="5328047"/>
            <a:ext cx="3953351" cy="186451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Use in Project: In your Coupon and Discount classes, encapsulate fields like discountPercentage or couponCode. Use setters and getters to modify or access these fields securely.</a:t>
            </a:r>
            <a:endParaRPr lang="en-US" sz="1800" dirty="0"/>
          </a:p>
        </p:txBody>
      </p:sp>
      <p:sp>
        <p:nvSpPr>
          <p:cNvPr id="7" name="Text 5"/>
          <p:cNvSpPr/>
          <p:nvPr/>
        </p:nvSpPr>
        <p:spPr>
          <a:xfrm>
            <a:off x="5345430" y="2095381"/>
            <a:ext cx="2742486" cy="342662"/>
          </a:xfrm>
          <a:prstGeom prst="rect">
            <a:avLst/>
          </a:prstGeom>
          <a:noFill/>
          <a:ln/>
        </p:spPr>
        <p:txBody>
          <a:bodyPr wrap="none" lIns="0" tIns="0" rIns="0" bIns="0" rtlCol="0" anchor="t"/>
          <a:lstStyle/>
          <a:p>
            <a:pPr marL="0" indent="0">
              <a:lnSpc>
                <a:spcPts val="2650"/>
              </a:lnSpc>
              <a:buNone/>
            </a:pPr>
            <a:r>
              <a:rPr lang="en-US" sz="2150" dirty="0">
                <a:solidFill>
                  <a:srgbClr val="FFFFFF"/>
                </a:solidFill>
                <a:latin typeface="Unbounded" pitchFamily="34" charset="0"/>
                <a:ea typeface="Unbounded" pitchFamily="34" charset="-122"/>
                <a:cs typeface="Unbounded" pitchFamily="34" charset="-120"/>
              </a:rPr>
              <a:t>Inheritance</a:t>
            </a:r>
            <a:endParaRPr lang="en-US" sz="2150" dirty="0"/>
          </a:p>
        </p:txBody>
      </p:sp>
      <p:sp>
        <p:nvSpPr>
          <p:cNvPr id="8" name="Text 6"/>
          <p:cNvSpPr/>
          <p:nvPr/>
        </p:nvSpPr>
        <p:spPr>
          <a:xfrm>
            <a:off x="5345430" y="2671048"/>
            <a:ext cx="3953351" cy="1118711"/>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A class (subclass) inherits the properties and behaviors of another class (superclass).</a:t>
            </a:r>
            <a:endParaRPr lang="en-US" sz="1800" dirty="0"/>
          </a:p>
        </p:txBody>
      </p:sp>
      <p:sp>
        <p:nvSpPr>
          <p:cNvPr id="9" name="Text 7"/>
          <p:cNvSpPr/>
          <p:nvPr/>
        </p:nvSpPr>
        <p:spPr>
          <a:xfrm>
            <a:off x="5345430" y="3999548"/>
            <a:ext cx="3953351" cy="74580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Example: class DiscountedProduct extends Product.</a:t>
            </a:r>
            <a:endParaRPr lang="en-US" sz="1800" dirty="0"/>
          </a:p>
        </p:txBody>
      </p:sp>
      <p:sp>
        <p:nvSpPr>
          <p:cNvPr id="10" name="Text 8"/>
          <p:cNvSpPr/>
          <p:nvPr/>
        </p:nvSpPr>
        <p:spPr>
          <a:xfrm>
            <a:off x="5345430" y="4955143"/>
            <a:ext cx="3953351" cy="186451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Use in Project: Create a base Product class. Specialized classes like DiscountedProduct or SeasonalProduct can inherit and reuse the common properties like productName, price.</a:t>
            </a:r>
            <a:endParaRPr lang="en-US" sz="1800" dirty="0"/>
          </a:p>
        </p:txBody>
      </p:sp>
      <p:sp>
        <p:nvSpPr>
          <p:cNvPr id="11" name="Text 9"/>
          <p:cNvSpPr/>
          <p:nvPr/>
        </p:nvSpPr>
        <p:spPr>
          <a:xfrm>
            <a:off x="9875044" y="2095381"/>
            <a:ext cx="2742486" cy="342662"/>
          </a:xfrm>
          <a:prstGeom prst="rect">
            <a:avLst/>
          </a:prstGeom>
          <a:noFill/>
          <a:ln/>
        </p:spPr>
        <p:txBody>
          <a:bodyPr wrap="none" lIns="0" tIns="0" rIns="0" bIns="0" rtlCol="0" anchor="t"/>
          <a:lstStyle/>
          <a:p>
            <a:pPr marL="0" indent="0">
              <a:lnSpc>
                <a:spcPts val="2650"/>
              </a:lnSpc>
              <a:buNone/>
            </a:pPr>
            <a:r>
              <a:rPr lang="en-US" sz="2150" dirty="0">
                <a:solidFill>
                  <a:srgbClr val="FFFFFF"/>
                </a:solidFill>
                <a:latin typeface="Unbounded" pitchFamily="34" charset="0"/>
                <a:ea typeface="Unbounded" pitchFamily="34" charset="-122"/>
                <a:cs typeface="Unbounded" pitchFamily="34" charset="-120"/>
              </a:rPr>
              <a:t>Polymorphism</a:t>
            </a:r>
            <a:endParaRPr lang="en-US" sz="2150" dirty="0"/>
          </a:p>
        </p:txBody>
      </p:sp>
      <p:sp>
        <p:nvSpPr>
          <p:cNvPr id="12" name="Text 10"/>
          <p:cNvSpPr/>
          <p:nvPr/>
        </p:nvSpPr>
        <p:spPr>
          <a:xfrm>
            <a:off x="9875044" y="2671048"/>
            <a:ext cx="3953351" cy="74580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The ability of a method or object to take many forms.</a:t>
            </a:r>
            <a:endParaRPr lang="en-US" sz="1800" dirty="0"/>
          </a:p>
        </p:txBody>
      </p:sp>
      <p:sp>
        <p:nvSpPr>
          <p:cNvPr id="13" name="Text 11"/>
          <p:cNvSpPr/>
          <p:nvPr/>
        </p:nvSpPr>
        <p:spPr>
          <a:xfrm>
            <a:off x="9875044" y="3626644"/>
            <a:ext cx="3953351" cy="74580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Example: Method overloading (compile-time) and method overriding (runtime).</a:t>
            </a:r>
            <a:endParaRPr lang="en-US" sz="1800" dirty="0"/>
          </a:p>
        </p:txBody>
      </p:sp>
      <p:sp>
        <p:nvSpPr>
          <p:cNvPr id="14" name="Text 12"/>
          <p:cNvSpPr/>
          <p:nvPr/>
        </p:nvSpPr>
        <p:spPr>
          <a:xfrm>
            <a:off x="9875044" y="4582239"/>
            <a:ext cx="3953351" cy="186451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Use in Project: Use method overriding in classes like Coupon or Discount. For example, override a calculateDiscount() method differently for flat discounts vs percentage discounts.</a:t>
            </a:r>
            <a:endParaRPr lang="en-US" sz="1800" dirty="0"/>
          </a:p>
        </p:txBody>
      </p:sp>
      <p:sp>
        <p:nvSpPr>
          <p:cNvPr id="15" name="Rectangle 14">
            <a:extLst>
              <a:ext uri="{FF2B5EF4-FFF2-40B4-BE49-F238E27FC236}">
                <a16:creationId xmlns:a16="http://schemas.microsoft.com/office/drawing/2014/main" id="{B60E90B2-F210-4C77-B302-15A75B28C995}"/>
              </a:ext>
            </a:extLst>
          </p:cNvPr>
          <p:cNvSpPr/>
          <p:nvPr/>
        </p:nvSpPr>
        <p:spPr>
          <a:xfrm>
            <a:off x="12743727" y="7558268"/>
            <a:ext cx="1747776" cy="520861"/>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Page3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121331"/>
            <a:ext cx="10808375"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OOP Concepts Used </a:t>
            </a:r>
            <a:endParaRPr lang="en-US" sz="4400" dirty="0"/>
          </a:p>
        </p:txBody>
      </p:sp>
      <p:sp>
        <p:nvSpPr>
          <p:cNvPr id="3" name="Text 1"/>
          <p:cNvSpPr/>
          <p:nvPr/>
        </p:nvSpPr>
        <p:spPr>
          <a:xfrm>
            <a:off x="837724" y="2423636"/>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Abstraction</a:t>
            </a:r>
            <a:endParaRPr lang="en-US" sz="2200" dirty="0"/>
          </a:p>
        </p:txBody>
      </p:sp>
      <p:sp>
        <p:nvSpPr>
          <p:cNvPr id="4" name="Text 2"/>
          <p:cNvSpPr/>
          <p:nvPr/>
        </p:nvSpPr>
        <p:spPr>
          <a:xfrm>
            <a:off x="837724" y="3014901"/>
            <a:ext cx="3928586"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Hiding implementation details and showing only the essential features.</a:t>
            </a:r>
            <a:endParaRPr lang="en-US" sz="1850" dirty="0"/>
          </a:p>
        </p:txBody>
      </p:sp>
      <p:sp>
        <p:nvSpPr>
          <p:cNvPr id="5" name="Text 3"/>
          <p:cNvSpPr/>
          <p:nvPr/>
        </p:nvSpPr>
        <p:spPr>
          <a:xfrm>
            <a:off x="837724" y="3996333"/>
            <a:ext cx="3928586"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Example: Using abstract classes or interfaces.</a:t>
            </a:r>
            <a:endParaRPr lang="en-US" sz="1850" dirty="0"/>
          </a:p>
        </p:txBody>
      </p:sp>
      <p:sp>
        <p:nvSpPr>
          <p:cNvPr id="6" name="Text 4"/>
          <p:cNvSpPr/>
          <p:nvPr/>
        </p:nvSpPr>
        <p:spPr>
          <a:xfrm>
            <a:off x="837724" y="4977765"/>
            <a:ext cx="3928586" cy="1915120"/>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Create an abstract class Discount with an abstract method applyDiscount(). Subclasses like PercentageDiscount and FlatDiscount will provide specific implementations.</a:t>
            </a:r>
            <a:endParaRPr lang="en-US" sz="1850" dirty="0"/>
          </a:p>
        </p:txBody>
      </p:sp>
      <p:sp>
        <p:nvSpPr>
          <p:cNvPr id="7" name="Text 5"/>
          <p:cNvSpPr/>
          <p:nvPr/>
        </p:nvSpPr>
        <p:spPr>
          <a:xfrm>
            <a:off x="5357813" y="2423636"/>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Dynamic Binding</a:t>
            </a:r>
            <a:endParaRPr lang="en-US" sz="2200" dirty="0"/>
          </a:p>
        </p:txBody>
      </p:sp>
      <p:sp>
        <p:nvSpPr>
          <p:cNvPr id="8" name="Text 6"/>
          <p:cNvSpPr/>
          <p:nvPr/>
        </p:nvSpPr>
        <p:spPr>
          <a:xfrm>
            <a:off x="5357813" y="3014901"/>
            <a:ext cx="3928586"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The code to be executed for a method call is determined at runtime.</a:t>
            </a:r>
            <a:endParaRPr lang="en-US" sz="1850" dirty="0"/>
          </a:p>
        </p:txBody>
      </p:sp>
      <p:sp>
        <p:nvSpPr>
          <p:cNvPr id="9" name="Text 7"/>
          <p:cNvSpPr/>
          <p:nvPr/>
        </p:nvSpPr>
        <p:spPr>
          <a:xfrm>
            <a:off x="5357813" y="3996333"/>
            <a:ext cx="3928586" cy="2298144"/>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If you have a list of Discount objects, calling applyDiscount() will invoke the appropriate method implementation at runtime, depending on the actual object type.</a:t>
            </a:r>
            <a:endParaRPr lang="en-US" sz="1850" dirty="0"/>
          </a:p>
        </p:txBody>
      </p:sp>
      <p:sp>
        <p:nvSpPr>
          <p:cNvPr id="10" name="Text 8"/>
          <p:cNvSpPr/>
          <p:nvPr/>
        </p:nvSpPr>
        <p:spPr>
          <a:xfrm>
            <a:off x="9877901" y="2423636"/>
            <a:ext cx="2962989"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Message Passing</a:t>
            </a:r>
            <a:endParaRPr lang="en-US" sz="2200" dirty="0"/>
          </a:p>
        </p:txBody>
      </p:sp>
      <p:sp>
        <p:nvSpPr>
          <p:cNvPr id="11" name="Text 9"/>
          <p:cNvSpPr/>
          <p:nvPr/>
        </p:nvSpPr>
        <p:spPr>
          <a:xfrm>
            <a:off x="9877901" y="3014901"/>
            <a:ext cx="3928586"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Objects communicate with each other by invoking methods and passing data.</a:t>
            </a:r>
            <a:endParaRPr lang="en-US" sz="1850" dirty="0"/>
          </a:p>
        </p:txBody>
      </p:sp>
      <p:sp>
        <p:nvSpPr>
          <p:cNvPr id="12" name="Text 10"/>
          <p:cNvSpPr/>
          <p:nvPr/>
        </p:nvSpPr>
        <p:spPr>
          <a:xfrm>
            <a:off x="9877901" y="3996333"/>
            <a:ext cx="3928586"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The Cart object may call methods in Product, Coupon, and Discount classes to calculate the total price after applying discounts.</a:t>
            </a:r>
            <a:endParaRPr lang="en-US" sz="1850" dirty="0"/>
          </a:p>
        </p:txBody>
      </p:sp>
      <p:sp>
        <p:nvSpPr>
          <p:cNvPr id="15" name="Rectangle 14">
            <a:extLst>
              <a:ext uri="{FF2B5EF4-FFF2-40B4-BE49-F238E27FC236}">
                <a16:creationId xmlns:a16="http://schemas.microsoft.com/office/drawing/2014/main" id="{1E84F169-97BB-4A29-91E2-919F1039B8D3}"/>
              </a:ext>
            </a:extLst>
          </p:cNvPr>
          <p:cNvSpPr/>
          <p:nvPr/>
        </p:nvSpPr>
        <p:spPr>
          <a:xfrm>
            <a:off x="12840890" y="7511970"/>
            <a:ext cx="1789510" cy="60188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420535"/>
            <a:ext cx="10808375"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OOP Concepts used</a:t>
            </a:r>
            <a:endParaRPr lang="en-US" sz="4400" dirty="0"/>
          </a:p>
        </p:txBody>
      </p:sp>
      <p:sp>
        <p:nvSpPr>
          <p:cNvPr id="3" name="Text 1"/>
          <p:cNvSpPr/>
          <p:nvPr/>
        </p:nvSpPr>
        <p:spPr>
          <a:xfrm>
            <a:off x="837724" y="272284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This()</a:t>
            </a:r>
            <a:endParaRPr lang="en-US" sz="2200" dirty="0"/>
          </a:p>
        </p:txBody>
      </p:sp>
      <p:sp>
        <p:nvSpPr>
          <p:cNvPr id="4" name="Text 2"/>
          <p:cNvSpPr/>
          <p:nvPr/>
        </p:nvSpPr>
        <p:spPr>
          <a:xfrm>
            <a:off x="837724" y="3314105"/>
            <a:ext cx="3928586"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Refers to the current instance of the class. It is used to differentiate between class attributes and parameters.</a:t>
            </a:r>
            <a:endParaRPr lang="en-US" sz="1850" dirty="0"/>
          </a:p>
        </p:txBody>
      </p:sp>
      <p:sp>
        <p:nvSpPr>
          <p:cNvPr id="5" name="Text 3"/>
          <p:cNvSpPr/>
          <p:nvPr/>
        </p:nvSpPr>
        <p:spPr>
          <a:xfrm>
            <a:off x="837724" y="5061585"/>
            <a:ext cx="3928586"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In constructors of Product, Coupon, or Discount, use this to assign parameter values to instance variables.</a:t>
            </a:r>
            <a:endParaRPr lang="en-US" sz="1850" dirty="0"/>
          </a:p>
        </p:txBody>
      </p:sp>
      <p:sp>
        <p:nvSpPr>
          <p:cNvPr id="6" name="Text 4"/>
          <p:cNvSpPr/>
          <p:nvPr/>
        </p:nvSpPr>
        <p:spPr>
          <a:xfrm>
            <a:off x="5357813" y="272284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Class</a:t>
            </a:r>
            <a:endParaRPr lang="en-US" sz="2200" dirty="0"/>
          </a:p>
        </p:txBody>
      </p:sp>
      <p:sp>
        <p:nvSpPr>
          <p:cNvPr id="7" name="Text 5"/>
          <p:cNvSpPr/>
          <p:nvPr/>
        </p:nvSpPr>
        <p:spPr>
          <a:xfrm>
            <a:off x="5357813" y="3314105"/>
            <a:ext cx="3928586"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 blueprint for creating objects. It defines properties and methods.</a:t>
            </a:r>
            <a:endParaRPr lang="en-US" sz="1850" dirty="0"/>
          </a:p>
        </p:txBody>
      </p:sp>
      <p:sp>
        <p:nvSpPr>
          <p:cNvPr id="8" name="Text 6"/>
          <p:cNvSpPr/>
          <p:nvPr/>
        </p:nvSpPr>
        <p:spPr>
          <a:xfrm>
            <a:off x="5357813" y="4295537"/>
            <a:ext cx="3928586"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Define classes such as Product, Customer, Order, Coupon, and Discount to model the eCommerce platform.</a:t>
            </a:r>
            <a:endParaRPr lang="en-US" sz="1850" dirty="0"/>
          </a:p>
        </p:txBody>
      </p:sp>
      <p:sp>
        <p:nvSpPr>
          <p:cNvPr id="9" name="Text 7"/>
          <p:cNvSpPr/>
          <p:nvPr/>
        </p:nvSpPr>
        <p:spPr>
          <a:xfrm>
            <a:off x="9877901" y="272284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Object</a:t>
            </a:r>
            <a:endParaRPr lang="en-US" sz="2200" dirty="0"/>
          </a:p>
        </p:txBody>
      </p:sp>
      <p:sp>
        <p:nvSpPr>
          <p:cNvPr id="10" name="Text 8"/>
          <p:cNvSpPr/>
          <p:nvPr/>
        </p:nvSpPr>
        <p:spPr>
          <a:xfrm>
            <a:off x="9877901" y="3314105"/>
            <a:ext cx="3928586"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An instance of a class that contains actual values for properties and can invoke methods.</a:t>
            </a:r>
            <a:endParaRPr lang="en-US" sz="1850" dirty="0"/>
          </a:p>
        </p:txBody>
      </p:sp>
      <p:sp>
        <p:nvSpPr>
          <p:cNvPr id="11" name="Text 9"/>
          <p:cNvSpPr/>
          <p:nvPr/>
        </p:nvSpPr>
        <p:spPr>
          <a:xfrm>
            <a:off x="9877901" y="4678561"/>
            <a:ext cx="3928586" cy="1915120"/>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Use in Project: Create objects like Product product1 = new Product("Laptop", 1000); or Coupon coupon1 = new Coupon("SAVE20", 20);.</a:t>
            </a:r>
            <a:endParaRPr lang="en-US" sz="1850" dirty="0"/>
          </a:p>
        </p:txBody>
      </p:sp>
      <p:sp>
        <p:nvSpPr>
          <p:cNvPr id="12" name="Rectangle 11">
            <a:extLst>
              <a:ext uri="{FF2B5EF4-FFF2-40B4-BE49-F238E27FC236}">
                <a16:creationId xmlns:a16="http://schemas.microsoft.com/office/drawing/2014/main" id="{9B3CB500-5C7C-405C-B03C-904D1100554A}"/>
              </a:ext>
            </a:extLst>
          </p:cNvPr>
          <p:cNvSpPr/>
          <p:nvPr/>
        </p:nvSpPr>
        <p:spPr>
          <a:xfrm>
            <a:off x="12813176" y="7535119"/>
            <a:ext cx="1736202" cy="60188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14388" y="810101"/>
            <a:ext cx="12417862" cy="684371"/>
          </a:xfrm>
          <a:prstGeom prst="rect">
            <a:avLst/>
          </a:prstGeom>
          <a:noFill/>
          <a:ln/>
        </p:spPr>
        <p:txBody>
          <a:bodyPr wrap="none" lIns="0" tIns="0" rIns="0" bIns="0" rtlCol="0" anchor="t"/>
          <a:lstStyle/>
          <a:p>
            <a:pPr marL="0" indent="0">
              <a:lnSpc>
                <a:spcPts val="5350"/>
              </a:lnSpc>
              <a:buNone/>
            </a:pPr>
            <a:r>
              <a:rPr lang="en-US" sz="4300" dirty="0">
                <a:solidFill>
                  <a:srgbClr val="FFFFFF"/>
                </a:solidFill>
                <a:latin typeface="Unbounded" pitchFamily="34" charset="0"/>
                <a:ea typeface="Unbounded" pitchFamily="34" charset="-122"/>
                <a:cs typeface="Unbounded" pitchFamily="34" charset="-120"/>
              </a:rPr>
              <a:t>User Interface (UI) Using Swing in Java</a:t>
            </a:r>
            <a:endParaRPr lang="en-US" sz="4300" dirty="0"/>
          </a:p>
        </p:txBody>
      </p:sp>
      <p:sp>
        <p:nvSpPr>
          <p:cNvPr id="3" name="Shape 1"/>
          <p:cNvSpPr/>
          <p:nvPr/>
        </p:nvSpPr>
        <p:spPr>
          <a:xfrm>
            <a:off x="814388" y="1959769"/>
            <a:ext cx="4178737" cy="5459611"/>
          </a:xfrm>
          <a:prstGeom prst="roundRect">
            <a:avLst>
              <a:gd name="adj" fmla="val 835"/>
            </a:avLst>
          </a:prstGeom>
          <a:solidFill>
            <a:srgbClr val="304755"/>
          </a:solidFill>
          <a:ln/>
        </p:spPr>
      </p:sp>
      <p:sp>
        <p:nvSpPr>
          <p:cNvPr id="4" name="Text 2"/>
          <p:cNvSpPr/>
          <p:nvPr/>
        </p:nvSpPr>
        <p:spPr>
          <a:xfrm>
            <a:off x="1047036" y="2192417"/>
            <a:ext cx="3634026" cy="342067"/>
          </a:xfrm>
          <a:prstGeom prst="rect">
            <a:avLst/>
          </a:prstGeom>
          <a:noFill/>
          <a:ln/>
        </p:spPr>
        <p:txBody>
          <a:bodyPr wrap="non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Key Features of Swing</a:t>
            </a:r>
            <a:endParaRPr lang="en-US" sz="2150" dirty="0"/>
          </a:p>
        </p:txBody>
      </p:sp>
      <p:sp>
        <p:nvSpPr>
          <p:cNvPr id="5" name="Text 3"/>
          <p:cNvSpPr/>
          <p:nvPr/>
        </p:nvSpPr>
        <p:spPr>
          <a:xfrm>
            <a:off x="1047036" y="2674025"/>
            <a:ext cx="3713440" cy="111656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Lightweight Components: Independent of native system resources (unlike AWT).</a:t>
            </a:r>
            <a:endParaRPr lang="en-US" sz="1800" dirty="0"/>
          </a:p>
        </p:txBody>
      </p:sp>
      <p:sp>
        <p:nvSpPr>
          <p:cNvPr id="6" name="Text 4"/>
          <p:cNvSpPr/>
          <p:nvPr/>
        </p:nvSpPr>
        <p:spPr>
          <a:xfrm>
            <a:off x="1047036" y="3930134"/>
            <a:ext cx="3713440" cy="111656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Platform Independence: Runs consistently across all operating systems.</a:t>
            </a:r>
            <a:endParaRPr lang="en-US" sz="1800" dirty="0"/>
          </a:p>
        </p:txBody>
      </p:sp>
      <p:sp>
        <p:nvSpPr>
          <p:cNvPr id="7" name="Text 5"/>
          <p:cNvSpPr/>
          <p:nvPr/>
        </p:nvSpPr>
        <p:spPr>
          <a:xfrm>
            <a:off x="1047036" y="5186243"/>
            <a:ext cx="3713440" cy="74437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Pluggable Look-and-Feel: Customize the UI’s appearance.</a:t>
            </a:r>
            <a:endParaRPr lang="en-US" sz="1800" dirty="0"/>
          </a:p>
        </p:txBody>
      </p:sp>
      <p:sp>
        <p:nvSpPr>
          <p:cNvPr id="8" name="Text 6"/>
          <p:cNvSpPr/>
          <p:nvPr/>
        </p:nvSpPr>
        <p:spPr>
          <a:xfrm>
            <a:off x="1047036" y="6070163"/>
            <a:ext cx="3713440" cy="1116568"/>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MVC Architecture: Separates data (Model), UI (View), and behavior (Controller).</a:t>
            </a:r>
            <a:endParaRPr lang="en-US" sz="1800" dirty="0"/>
          </a:p>
        </p:txBody>
      </p:sp>
      <p:sp>
        <p:nvSpPr>
          <p:cNvPr id="9" name="Shape 7"/>
          <p:cNvSpPr/>
          <p:nvPr/>
        </p:nvSpPr>
        <p:spPr>
          <a:xfrm>
            <a:off x="5225772" y="1959769"/>
            <a:ext cx="4178737" cy="5459611"/>
          </a:xfrm>
          <a:prstGeom prst="roundRect">
            <a:avLst>
              <a:gd name="adj" fmla="val 835"/>
            </a:avLst>
          </a:prstGeom>
          <a:solidFill>
            <a:srgbClr val="304755"/>
          </a:solidFill>
          <a:ln/>
        </p:spPr>
      </p:sp>
      <p:sp>
        <p:nvSpPr>
          <p:cNvPr id="10" name="Text 8"/>
          <p:cNvSpPr/>
          <p:nvPr/>
        </p:nvSpPr>
        <p:spPr>
          <a:xfrm>
            <a:off x="5458420" y="2192417"/>
            <a:ext cx="3713440" cy="684133"/>
          </a:xfrm>
          <a:prstGeom prst="rect">
            <a:avLst/>
          </a:prstGeom>
          <a:noFill/>
          <a:ln/>
        </p:spPr>
        <p:txBody>
          <a:bodyPr wrap="squar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Common Swing Components</a:t>
            </a:r>
            <a:endParaRPr lang="en-US" sz="2150" dirty="0"/>
          </a:p>
        </p:txBody>
      </p:sp>
      <p:sp>
        <p:nvSpPr>
          <p:cNvPr id="11" name="Text 9"/>
          <p:cNvSpPr/>
          <p:nvPr/>
        </p:nvSpPr>
        <p:spPr>
          <a:xfrm>
            <a:off x="5458420" y="3016091"/>
            <a:ext cx="3713440" cy="372189"/>
          </a:xfrm>
          <a:prstGeom prst="rect">
            <a:avLst/>
          </a:prstGeom>
          <a:noFill/>
          <a:ln/>
        </p:spPr>
        <p:txBody>
          <a:bodyPr wrap="non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JFrame: Main window.</a:t>
            </a:r>
            <a:endParaRPr lang="en-US" sz="1800" dirty="0"/>
          </a:p>
        </p:txBody>
      </p:sp>
      <p:sp>
        <p:nvSpPr>
          <p:cNvPr id="12" name="Text 10"/>
          <p:cNvSpPr/>
          <p:nvPr/>
        </p:nvSpPr>
        <p:spPr>
          <a:xfrm>
            <a:off x="5458420" y="3527822"/>
            <a:ext cx="3713440" cy="74437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JPanel: Container to organize components.</a:t>
            </a:r>
            <a:endParaRPr lang="en-US" sz="1800" dirty="0"/>
          </a:p>
        </p:txBody>
      </p:sp>
      <p:sp>
        <p:nvSpPr>
          <p:cNvPr id="13" name="Text 11"/>
          <p:cNvSpPr/>
          <p:nvPr/>
        </p:nvSpPr>
        <p:spPr>
          <a:xfrm>
            <a:off x="5458420" y="4411742"/>
            <a:ext cx="3713440" cy="372189"/>
          </a:xfrm>
          <a:prstGeom prst="rect">
            <a:avLst/>
          </a:prstGeom>
          <a:noFill/>
          <a:ln/>
        </p:spPr>
        <p:txBody>
          <a:bodyPr wrap="non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JLabel: Display text/images.</a:t>
            </a:r>
            <a:endParaRPr lang="en-US" sz="1800" dirty="0"/>
          </a:p>
        </p:txBody>
      </p:sp>
      <p:sp>
        <p:nvSpPr>
          <p:cNvPr id="14" name="Text 12"/>
          <p:cNvSpPr/>
          <p:nvPr/>
        </p:nvSpPr>
        <p:spPr>
          <a:xfrm>
            <a:off x="5458420" y="4923472"/>
            <a:ext cx="3713440" cy="372189"/>
          </a:xfrm>
          <a:prstGeom prst="rect">
            <a:avLst/>
          </a:prstGeom>
          <a:noFill/>
          <a:ln/>
        </p:spPr>
        <p:txBody>
          <a:bodyPr wrap="non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JButton: Clickable button.</a:t>
            </a:r>
            <a:endParaRPr lang="en-US" sz="1800" dirty="0"/>
          </a:p>
        </p:txBody>
      </p:sp>
      <p:sp>
        <p:nvSpPr>
          <p:cNvPr id="15" name="Text 13"/>
          <p:cNvSpPr/>
          <p:nvPr/>
        </p:nvSpPr>
        <p:spPr>
          <a:xfrm>
            <a:off x="5458420" y="5435203"/>
            <a:ext cx="3713440" cy="372189"/>
          </a:xfrm>
          <a:prstGeom prst="rect">
            <a:avLst/>
          </a:prstGeom>
          <a:noFill/>
          <a:ln/>
        </p:spPr>
        <p:txBody>
          <a:bodyPr wrap="non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JTextField: Editable text input.</a:t>
            </a:r>
            <a:endParaRPr lang="en-US" sz="1800" dirty="0"/>
          </a:p>
        </p:txBody>
      </p:sp>
      <p:sp>
        <p:nvSpPr>
          <p:cNvPr id="16" name="Text 14"/>
          <p:cNvSpPr/>
          <p:nvPr/>
        </p:nvSpPr>
        <p:spPr>
          <a:xfrm>
            <a:off x="5458420" y="5946934"/>
            <a:ext cx="3713440" cy="372189"/>
          </a:xfrm>
          <a:prstGeom prst="rect">
            <a:avLst/>
          </a:prstGeom>
          <a:noFill/>
          <a:ln/>
        </p:spPr>
        <p:txBody>
          <a:bodyPr wrap="non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JTable: Tabular data display.</a:t>
            </a:r>
            <a:endParaRPr lang="en-US" sz="1800" dirty="0"/>
          </a:p>
        </p:txBody>
      </p:sp>
      <p:sp>
        <p:nvSpPr>
          <p:cNvPr id="17" name="Shape 15"/>
          <p:cNvSpPr/>
          <p:nvPr/>
        </p:nvSpPr>
        <p:spPr>
          <a:xfrm>
            <a:off x="9637157" y="1959769"/>
            <a:ext cx="4178737" cy="5459611"/>
          </a:xfrm>
          <a:prstGeom prst="roundRect">
            <a:avLst>
              <a:gd name="adj" fmla="val 835"/>
            </a:avLst>
          </a:prstGeom>
          <a:solidFill>
            <a:srgbClr val="304755"/>
          </a:solidFill>
          <a:ln/>
        </p:spPr>
      </p:sp>
      <p:sp>
        <p:nvSpPr>
          <p:cNvPr id="18" name="Text 16"/>
          <p:cNvSpPr/>
          <p:nvPr/>
        </p:nvSpPr>
        <p:spPr>
          <a:xfrm>
            <a:off x="9869805" y="2192417"/>
            <a:ext cx="3713440" cy="684133"/>
          </a:xfrm>
          <a:prstGeom prst="rect">
            <a:avLst/>
          </a:prstGeom>
          <a:noFill/>
          <a:ln/>
        </p:spPr>
        <p:txBody>
          <a:bodyPr wrap="square" lIns="0" tIns="0" rIns="0" bIns="0" rtlCol="0" anchor="t"/>
          <a:lstStyle/>
          <a:p>
            <a:pPr marL="0" indent="0">
              <a:lnSpc>
                <a:spcPts val="2650"/>
              </a:lnSpc>
              <a:buNone/>
            </a:pPr>
            <a:r>
              <a:rPr lang="en-US" sz="2150" dirty="0">
                <a:solidFill>
                  <a:srgbClr val="CAD6DE"/>
                </a:solidFill>
                <a:latin typeface="Unbounded" pitchFamily="34" charset="0"/>
                <a:ea typeface="Unbounded" pitchFamily="34" charset="-122"/>
                <a:cs typeface="Unbounded" pitchFamily="34" charset="-120"/>
              </a:rPr>
              <a:t>How Swing Fits in the eCommerce Project</a:t>
            </a:r>
            <a:endParaRPr lang="en-US" sz="2150" dirty="0"/>
          </a:p>
        </p:txBody>
      </p:sp>
      <p:sp>
        <p:nvSpPr>
          <p:cNvPr id="19" name="Text 17"/>
          <p:cNvSpPr/>
          <p:nvPr/>
        </p:nvSpPr>
        <p:spPr>
          <a:xfrm>
            <a:off x="9869805" y="3016091"/>
            <a:ext cx="3713440" cy="744379"/>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Purpose: Build an intuitive UI for the eCommerce platform.</a:t>
            </a:r>
            <a:endParaRPr lang="en-US" sz="1800" dirty="0"/>
          </a:p>
        </p:txBody>
      </p:sp>
      <p:sp>
        <p:nvSpPr>
          <p:cNvPr id="20" name="Text 18"/>
          <p:cNvSpPr/>
          <p:nvPr/>
        </p:nvSpPr>
        <p:spPr>
          <a:xfrm>
            <a:off x="9869805" y="3900011"/>
            <a:ext cx="3713440" cy="2233136"/>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Example Use: JFrame for the main window (e.g., "Shop Dashboard"). JTable to list products. JButton for actions like "Apply Coupon" or "Checkout". JTextField to enter coupon codes.</a:t>
            </a:r>
            <a:endParaRPr lang="en-US" sz="1800" dirty="0"/>
          </a:p>
        </p:txBody>
      </p:sp>
      <p:sp>
        <p:nvSpPr>
          <p:cNvPr id="21" name="Rectangle 20">
            <a:extLst>
              <a:ext uri="{FF2B5EF4-FFF2-40B4-BE49-F238E27FC236}">
                <a16:creationId xmlns:a16="http://schemas.microsoft.com/office/drawing/2014/main" id="{19281A55-A72C-499D-8365-693C87556062}"/>
              </a:ext>
            </a:extLst>
          </p:cNvPr>
          <p:cNvSpPr/>
          <p:nvPr/>
        </p:nvSpPr>
        <p:spPr>
          <a:xfrm>
            <a:off x="12755301" y="7652028"/>
            <a:ext cx="1875099" cy="484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131668" y="340275"/>
            <a:ext cx="7808565" cy="3641416"/>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Use Case Diagram</a:t>
            </a:r>
            <a:endParaRPr lang="en-US" sz="4400" dirty="0"/>
          </a:p>
        </p:txBody>
      </p:sp>
      <p:sp>
        <p:nvSpPr>
          <p:cNvPr id="4" name="Text 1"/>
          <p:cNvSpPr/>
          <p:nvPr/>
        </p:nvSpPr>
        <p:spPr>
          <a:xfrm>
            <a:off x="471680" y="1261640"/>
            <a:ext cx="7468553" cy="8021255"/>
          </a:xfrm>
          <a:prstGeom prst="rect">
            <a:avLst/>
          </a:prstGeom>
          <a:noFill/>
          <a:ln/>
        </p:spPr>
        <p:txBody>
          <a:bodyPr wrap="square" lIns="0" tIns="0" rIns="0" bIns="0" rtlCol="0" anchor="t"/>
          <a:lstStyle/>
          <a:p>
            <a:pPr>
              <a:lnSpc>
                <a:spcPct val="107000"/>
              </a:lnSpc>
              <a:spcAft>
                <a:spcPts val="800"/>
              </a:spcAf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Explanation of Use Cases:</a:t>
            </a:r>
            <a:endParaRPr lang="en-IN"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1.Place Order: The User can initiate an order by placing items in the cart and proceeding with a purchase.</a:t>
            </a:r>
          </a:p>
          <a:p>
            <a:pPr marL="342900" lvl="0" indent="-342900">
              <a:lnSpc>
                <a:spcPct val="107000"/>
              </a:lnSpc>
              <a:spcAft>
                <a:spcPts val="800"/>
              </a:spcAft>
              <a:tabLst>
                <a:tab pos="457200" algn="l"/>
              </a:tabLst>
            </a:pPr>
            <a:endPar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2.Calculate Total Price: The system calculates the total price of items in the cart when the user places an order.</a:t>
            </a:r>
          </a:p>
          <a:p>
            <a:pPr marL="342900" lvl="0" indent="-342900">
              <a:lnSpc>
                <a:spcPct val="107000"/>
              </a:lnSpc>
              <a:spcAft>
                <a:spcPts val="800"/>
              </a:spcAft>
              <a:tabLst>
                <a:tab pos="457200" algn="l"/>
              </a:tabLst>
            </a:pPr>
            <a:endPar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3.Apply Coupon if Eligible: If a coupon is available, the system checks eligibility based on minimum order requirements and applies a discount if applicable.</a:t>
            </a:r>
          </a:p>
          <a:p>
            <a:pPr marL="342900" lvl="0" indent="-342900">
              <a:lnSpc>
                <a:spcPct val="107000"/>
              </a:lnSpc>
              <a:spcAft>
                <a:spcPts val="800"/>
              </a:spcAft>
              <a:tabLst>
                <a:tab pos="457200" algn="l"/>
              </a:tabLst>
            </a:pPr>
            <a:endPar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4.View Product Details: The User can view details of a product, such as the name, description, and price.</a:t>
            </a:r>
          </a:p>
          <a:p>
            <a:pPr marL="342900" lvl="0" indent="-342900">
              <a:lnSpc>
                <a:spcPct val="107000"/>
              </a:lnSpc>
              <a:spcAft>
                <a:spcPts val="800"/>
              </a:spcAft>
              <a:tabLst>
                <a:tab pos="457200" algn="l"/>
              </a:tabLst>
            </a:pPr>
            <a:endPar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5.Add Product to Cart: The User can add selected products to the shopping cart with specified quantities.</a:t>
            </a:r>
          </a:p>
          <a:p>
            <a:pPr marL="342900" lvl="0" indent="-342900">
              <a:lnSpc>
                <a:spcPct val="107000"/>
              </a:lnSpc>
              <a:spcAft>
                <a:spcPts val="800"/>
              </a:spcAft>
              <a:tabLst>
                <a:tab pos="457200" algn="l"/>
              </a:tabLst>
            </a:pPr>
            <a:endPar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6.Connect to Database: The system connects to the database to store and retrieve relevant data related to users, products, orders, and inventory.</a:t>
            </a:r>
          </a:p>
        </p:txBody>
      </p:sp>
      <p:sp>
        <p:nvSpPr>
          <p:cNvPr id="5" name="Rectangle 4">
            <a:extLst>
              <a:ext uri="{FF2B5EF4-FFF2-40B4-BE49-F238E27FC236}">
                <a16:creationId xmlns:a16="http://schemas.microsoft.com/office/drawing/2014/main" id="{DA7A5628-44EE-4D68-9B20-BBDD9844A6FC}"/>
              </a:ext>
            </a:extLst>
          </p:cNvPr>
          <p:cNvSpPr/>
          <p:nvPr/>
        </p:nvSpPr>
        <p:spPr>
          <a:xfrm>
            <a:off x="12593256" y="7558269"/>
            <a:ext cx="1851949" cy="47456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page7</a:t>
            </a:r>
          </a:p>
        </p:txBody>
      </p:sp>
      <p:pic>
        <p:nvPicPr>
          <p:cNvPr id="6" name="Content Placeholder 6">
            <a:extLst>
              <a:ext uri="{FF2B5EF4-FFF2-40B4-BE49-F238E27FC236}">
                <a16:creationId xmlns:a16="http://schemas.microsoft.com/office/drawing/2014/main" id="{0CA09045-ECBB-4823-B6C7-0BAD3AE9C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431454"/>
            <a:ext cx="5926836" cy="69300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502058" y="322323"/>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Class Diagram</a:t>
            </a:r>
            <a:endParaRPr lang="en-US" sz="4400" dirty="0"/>
          </a:p>
        </p:txBody>
      </p:sp>
      <p:sp>
        <p:nvSpPr>
          <p:cNvPr id="4" name="Text 1"/>
          <p:cNvSpPr/>
          <p:nvPr/>
        </p:nvSpPr>
        <p:spPr>
          <a:xfrm>
            <a:off x="277792" y="1516284"/>
            <a:ext cx="8028485" cy="7592992"/>
          </a:xfrm>
          <a:prstGeom prst="rect">
            <a:avLst/>
          </a:prstGeom>
          <a:noFill/>
          <a:ln/>
        </p:spPr>
        <p:txBody>
          <a:bodyPr wrap="square" lIns="0" tIns="0" rIns="0" bIns="0" rtlCol="0" anchor="t"/>
          <a:lstStyle/>
          <a:p>
            <a:pPr>
              <a:lnSpc>
                <a:spcPct val="107000"/>
              </a:lnSpc>
              <a:spcAft>
                <a:spcPts val="800"/>
              </a:spcAf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Explanation:</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1.ECommerceApp: It is the main class (a </a:t>
            </a:r>
            <a:r>
              <a:rPr lang="en-IN" sz="1600" kern="100" dirty="0" err="1">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JFrame</a:t>
            </a: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that creates instances of User, Cart, Product, and Coupon and initializes the application's UI.</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2.Order: It aggregates User, Cart, and Coupon to place an order.</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3.User: Holds the user data.</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4.Cart: Contains a collection of Product objects with their quantities and calculates the total price of items.</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5.Coupon: Defines a discount coupon that applies a discount if certain conditions are met.</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6.Product: Represents a product with attributes such as ID, name, price, and description.</a:t>
            </a:r>
          </a:p>
          <a:p>
            <a:pPr marL="342900" lvl="0" indent="-342900">
              <a:lnSpc>
                <a:spcPct val="107000"/>
              </a:lnSpc>
              <a:spcAft>
                <a:spcPts val="800"/>
              </a:spcAft>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7.DatabaseConnection: Provides a static method to connect to a database.</a:t>
            </a:r>
          </a:p>
          <a:p>
            <a:pPr marL="342900" lvl="0" indent="-342900">
              <a:lnSpc>
                <a:spcPct val="107000"/>
              </a:lnSpc>
              <a:spcAft>
                <a:spcPts val="800"/>
              </a:spcAft>
              <a:tabLst>
                <a:tab pos="457200" algn="l"/>
              </a:tabLst>
            </a:pPr>
            <a:endPar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Relationships: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Aggregation: Order aggregates User, Cart, and Coupon.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Association: </a:t>
            </a:r>
            <a:r>
              <a:rPr lang="en-IN" sz="1600" kern="100" dirty="0" err="1">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ECommerceApp</a:t>
            </a: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uses User, Cart, and Coupon.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Composition: Cart has a composition relationship with Product, as Product instances are added directly to Cart.</a:t>
            </a:r>
          </a:p>
          <a:p>
            <a:pPr>
              <a:lnSpc>
                <a:spcPct val="107000"/>
              </a:lnSpc>
              <a:spcAft>
                <a:spcPts val="800"/>
              </a:spcAft>
            </a:pPr>
            <a:r>
              <a:rPr lang="en-IN" sz="16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p>
        </p:txBody>
      </p:sp>
      <p:sp>
        <p:nvSpPr>
          <p:cNvPr id="5" name="Rectangle 4">
            <a:extLst>
              <a:ext uri="{FF2B5EF4-FFF2-40B4-BE49-F238E27FC236}">
                <a16:creationId xmlns:a16="http://schemas.microsoft.com/office/drawing/2014/main" id="{9B1F045C-04B7-41F7-8D3C-74BFE69EBE39}"/>
              </a:ext>
            </a:extLst>
          </p:cNvPr>
          <p:cNvSpPr/>
          <p:nvPr/>
        </p:nvSpPr>
        <p:spPr>
          <a:xfrm>
            <a:off x="12720577" y="7685590"/>
            <a:ext cx="1770927" cy="45141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page8</a:t>
            </a:r>
          </a:p>
        </p:txBody>
      </p:sp>
      <p:pic>
        <p:nvPicPr>
          <p:cNvPr id="6" name="Content Placeholder 7">
            <a:extLst>
              <a:ext uri="{FF2B5EF4-FFF2-40B4-BE49-F238E27FC236}">
                <a16:creationId xmlns:a16="http://schemas.microsoft.com/office/drawing/2014/main" id="{26E93C91-A93B-48C3-8087-22E7F17B8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762000"/>
            <a:ext cx="6019800" cy="67036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710402" y="397089"/>
            <a:ext cx="6386393"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Sequence Diagram</a:t>
            </a:r>
            <a:endParaRPr lang="en-US" sz="4400" dirty="0"/>
          </a:p>
        </p:txBody>
      </p:sp>
      <p:sp>
        <p:nvSpPr>
          <p:cNvPr id="4" name="Text 1"/>
          <p:cNvSpPr/>
          <p:nvPr/>
        </p:nvSpPr>
        <p:spPr>
          <a:xfrm>
            <a:off x="266218" y="1504709"/>
            <a:ext cx="8040059" cy="6327802"/>
          </a:xfrm>
          <a:prstGeom prst="rect">
            <a:avLst/>
          </a:prstGeom>
          <a:noFill/>
          <a:ln/>
        </p:spPr>
        <p:txBody>
          <a:bodyPr wrap="square" lIns="0" tIns="0" rIns="0" bIns="0" rtlCol="0" anchor="t"/>
          <a:lstStyle/>
          <a:p>
            <a:r>
              <a:rPr lang="en-IN" sz="3200" dirty="0">
                <a:solidFill>
                  <a:schemeClr val="bg1"/>
                </a:solidFill>
                <a:latin typeface="Bahnschrift SemiBold" panose="020B0502040204020203" pitchFamily="34" charset="0"/>
              </a:rPr>
              <a:t>Explanation of steps</a:t>
            </a:r>
            <a:r>
              <a:rPr lang="en-IN" sz="2000" dirty="0">
                <a:solidFill>
                  <a:schemeClr val="bg1"/>
                </a:solidFill>
                <a:latin typeface="Bahnschrift SemiBold" panose="020B0502040204020203" pitchFamily="34" charset="0"/>
              </a:rPr>
              <a:t>:</a:t>
            </a:r>
          </a:p>
          <a:p>
            <a:endParaRPr lang="en-IN" sz="2000" dirty="0">
              <a:solidFill>
                <a:schemeClr val="bg1"/>
              </a:solidFill>
              <a:latin typeface="Bahnschrift SemiBold" panose="020B0502040204020203" pitchFamily="34" charset="0"/>
            </a:endParaRPr>
          </a:p>
          <a:p>
            <a:r>
              <a:rPr lang="en-US" sz="2000" dirty="0">
                <a:solidFill>
                  <a:schemeClr val="bg1"/>
                </a:solidFill>
                <a:latin typeface="Bahnschrift SemiBold" panose="020B0502040204020203" pitchFamily="34" charset="0"/>
              </a:rPr>
              <a:t>1.Click Place Order: The User initiates the order by clicking the "Place Order" button.</a:t>
            </a:r>
          </a:p>
          <a:p>
            <a:pPr marL="457200" indent="-457200">
              <a:buAutoNum type="arabicPeriod" startAt="2"/>
            </a:pPr>
            <a:r>
              <a:rPr lang="en-US" sz="2000" dirty="0">
                <a:solidFill>
                  <a:schemeClr val="bg1"/>
                </a:solidFill>
                <a:latin typeface="Bahnschrift SemiBold" panose="020B0502040204020203" pitchFamily="34" charset="0"/>
              </a:rPr>
              <a:t>Create Order: The </a:t>
            </a:r>
            <a:r>
              <a:rPr lang="en-US" sz="2000" dirty="0" err="1">
                <a:solidFill>
                  <a:schemeClr val="bg1"/>
                </a:solidFill>
                <a:latin typeface="Bahnschrift SemiBold" panose="020B0502040204020203" pitchFamily="34" charset="0"/>
              </a:rPr>
              <a:t>ECommerceApp</a:t>
            </a:r>
            <a:r>
              <a:rPr lang="en-US" sz="2000" dirty="0">
                <a:solidFill>
                  <a:schemeClr val="bg1"/>
                </a:solidFill>
                <a:latin typeface="Bahnschrift SemiBold" panose="020B0502040204020203" pitchFamily="34" charset="0"/>
              </a:rPr>
              <a:t> creates a new Order object.</a:t>
            </a:r>
          </a:p>
          <a:p>
            <a:pPr marL="457200" indent="-457200">
              <a:buAutoNum type="arabicPeriod" startAt="2"/>
            </a:pPr>
            <a:r>
              <a:rPr lang="en-US" sz="2000" dirty="0">
                <a:solidFill>
                  <a:schemeClr val="bg1"/>
                </a:solidFill>
                <a:latin typeface="Bahnschrift SemiBold" panose="020B0502040204020203" pitchFamily="34" charset="0"/>
              </a:rPr>
              <a:t>Calculate Total Price: Order requests the total price from the Cart.</a:t>
            </a:r>
          </a:p>
          <a:p>
            <a:pPr marL="457200" indent="-457200">
              <a:buAutoNum type="arabicPeriod" startAt="2"/>
            </a:pPr>
            <a:r>
              <a:rPr lang="en-US" sz="2000" dirty="0" err="1">
                <a:solidFill>
                  <a:schemeClr val="bg1"/>
                </a:solidFill>
                <a:latin typeface="Bahnschrift SemiBold" panose="020B0502040204020203" pitchFamily="34" charset="0"/>
              </a:rPr>
              <a:t>gettotalprice</a:t>
            </a:r>
            <a:r>
              <a:rPr lang="en-US" sz="2000" dirty="0">
                <a:solidFill>
                  <a:schemeClr val="bg1"/>
                </a:solidFill>
                <a:latin typeface="Bahnschrift SemiBold" panose="020B0502040204020203" pitchFamily="34" charset="0"/>
              </a:rPr>
              <a:t>: The Cart calculates the total price of items.</a:t>
            </a:r>
          </a:p>
          <a:p>
            <a:pPr marL="457200" indent="-457200">
              <a:buAutoNum type="arabicPeriod" startAt="2"/>
            </a:pPr>
            <a:r>
              <a:rPr lang="en-US" sz="2000" dirty="0">
                <a:solidFill>
                  <a:schemeClr val="bg1"/>
                </a:solidFill>
                <a:latin typeface="Bahnschrift SemiBold" panose="020B0502040204020203" pitchFamily="34" charset="0"/>
              </a:rPr>
              <a:t>Apply Coupon: If a Coupon is present, Order checks if the coupon is applicable.</a:t>
            </a:r>
          </a:p>
          <a:p>
            <a:pPr marL="457200" indent="-457200">
              <a:buAutoNum type="arabicPeriod" startAt="2"/>
            </a:pPr>
            <a:r>
              <a:rPr lang="en-US" sz="2000" dirty="0">
                <a:solidFill>
                  <a:schemeClr val="bg1"/>
                </a:solidFill>
                <a:latin typeface="Bahnschrift SemiBold" panose="020B0502040204020203" pitchFamily="34" charset="0"/>
              </a:rPr>
              <a:t>Check if applicable: The Coupon class verifies if the order amount meets the minimum requirement.</a:t>
            </a:r>
          </a:p>
          <a:p>
            <a:pPr marL="457200" indent="-457200">
              <a:buAutoNum type="arabicPeriod" startAt="2"/>
            </a:pPr>
            <a:r>
              <a:rPr lang="en-US" sz="2000" dirty="0">
                <a:solidFill>
                  <a:schemeClr val="bg1"/>
                </a:solidFill>
                <a:latin typeface="Bahnschrift SemiBold" panose="020B0502040204020203" pitchFamily="34" charset="0"/>
              </a:rPr>
              <a:t>Apply Discount: If applicable, the discount is applied to the total price.</a:t>
            </a:r>
          </a:p>
          <a:p>
            <a:pPr marL="457200" indent="-457200">
              <a:buAutoNum type="arabicPeriod" startAt="2"/>
            </a:pPr>
            <a:r>
              <a:rPr lang="en-US" sz="2000" dirty="0">
                <a:solidFill>
                  <a:schemeClr val="bg1"/>
                </a:solidFill>
                <a:latin typeface="Bahnschrift SemiBold" panose="020B0502040204020203" pitchFamily="34" charset="0"/>
              </a:rPr>
              <a:t>Return Final Price: The discounted price is returned to the Order.</a:t>
            </a:r>
          </a:p>
          <a:p>
            <a:pPr marL="457200" indent="-457200">
              <a:buAutoNum type="arabicPeriod" startAt="2"/>
            </a:pPr>
            <a:r>
              <a:rPr lang="en-US" sz="2000" dirty="0">
                <a:solidFill>
                  <a:schemeClr val="bg1"/>
                </a:solidFill>
                <a:latin typeface="Bahnschrift SemiBold" panose="020B0502040204020203" pitchFamily="34" charset="0"/>
              </a:rPr>
              <a:t>Display Final Price: </a:t>
            </a:r>
            <a:r>
              <a:rPr lang="en-US" sz="2000" dirty="0" err="1">
                <a:solidFill>
                  <a:schemeClr val="bg1"/>
                </a:solidFill>
                <a:latin typeface="Bahnschrift SemiBold" panose="020B0502040204020203" pitchFamily="34" charset="0"/>
              </a:rPr>
              <a:t>ECommerceApp</a:t>
            </a:r>
            <a:r>
              <a:rPr lang="en-US" sz="2000" dirty="0">
                <a:solidFill>
                  <a:schemeClr val="bg1"/>
                </a:solidFill>
                <a:latin typeface="Bahnschrift SemiBold" panose="020B0502040204020203" pitchFamily="34" charset="0"/>
              </a:rPr>
              <a:t> displays the final price to the User.</a:t>
            </a:r>
          </a:p>
          <a:p>
            <a:pPr marL="457200" indent="-457200">
              <a:buAutoNum type="arabicPeriod" startAt="2"/>
            </a:pPr>
            <a:r>
              <a:rPr lang="en-US" sz="2000" dirty="0">
                <a:solidFill>
                  <a:schemeClr val="bg1"/>
                </a:solidFill>
                <a:latin typeface="Bahnschrift SemiBold" panose="020B0502040204020203" pitchFamily="34" charset="0"/>
              </a:rPr>
              <a:t>Store Order in Database: </a:t>
            </a:r>
            <a:r>
              <a:rPr lang="en-US" sz="2000" dirty="0" err="1">
                <a:solidFill>
                  <a:schemeClr val="bg1"/>
                </a:solidFill>
                <a:latin typeface="Bahnschrift SemiBold" panose="020B0502040204020203" pitchFamily="34" charset="0"/>
              </a:rPr>
              <a:t>ECommerceApp</a:t>
            </a:r>
            <a:r>
              <a:rPr lang="en-US" sz="2000" dirty="0">
                <a:solidFill>
                  <a:schemeClr val="bg1"/>
                </a:solidFill>
                <a:latin typeface="Bahnschrift SemiBold" panose="020B0502040204020203" pitchFamily="34" charset="0"/>
              </a:rPr>
              <a:t> saves the order details to the database.</a:t>
            </a:r>
          </a:p>
          <a:p>
            <a:pPr marL="457200" indent="-457200">
              <a:buAutoNum type="arabicPeriod" startAt="2"/>
            </a:pPr>
            <a:r>
              <a:rPr lang="en-US" sz="2000" dirty="0">
                <a:solidFill>
                  <a:schemeClr val="bg1"/>
                </a:solidFill>
                <a:latin typeface="Bahnschrift SemiBold" panose="020B0502040204020203" pitchFamily="34" charset="0"/>
              </a:rPr>
              <a:t>Connect to Database: </a:t>
            </a:r>
            <a:r>
              <a:rPr lang="en-US" sz="2000" dirty="0" err="1">
                <a:solidFill>
                  <a:schemeClr val="bg1"/>
                </a:solidFill>
                <a:latin typeface="Bahnschrift SemiBold" panose="020B0502040204020203" pitchFamily="34" charset="0"/>
              </a:rPr>
              <a:t>DatabaseConnection</a:t>
            </a:r>
            <a:r>
              <a:rPr lang="en-US" sz="2000" dirty="0">
                <a:solidFill>
                  <a:schemeClr val="bg1"/>
                </a:solidFill>
                <a:latin typeface="Bahnschrift SemiBold" panose="020B0502040204020203" pitchFamily="34" charset="0"/>
              </a:rPr>
              <a:t> establishes a connection to store the order data.</a:t>
            </a:r>
          </a:p>
        </p:txBody>
      </p:sp>
      <p:sp>
        <p:nvSpPr>
          <p:cNvPr id="5" name="Rectangle 4">
            <a:extLst>
              <a:ext uri="{FF2B5EF4-FFF2-40B4-BE49-F238E27FC236}">
                <a16:creationId xmlns:a16="http://schemas.microsoft.com/office/drawing/2014/main" id="{6A6C3A6C-A5AF-4E20-96EC-27E0A7AA7BFF}"/>
              </a:ext>
            </a:extLst>
          </p:cNvPr>
          <p:cNvSpPr/>
          <p:nvPr/>
        </p:nvSpPr>
        <p:spPr>
          <a:xfrm>
            <a:off x="12801600" y="7662441"/>
            <a:ext cx="1736203" cy="47456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page9</a:t>
            </a:r>
          </a:p>
        </p:txBody>
      </p:sp>
      <p:pic>
        <p:nvPicPr>
          <p:cNvPr id="6" name="Content Placeholder 7">
            <a:extLst>
              <a:ext uri="{FF2B5EF4-FFF2-40B4-BE49-F238E27FC236}">
                <a16:creationId xmlns:a16="http://schemas.microsoft.com/office/drawing/2014/main" id="{04DE8EB0-E37E-42CB-86DE-1B881A4CA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584" y="533400"/>
            <a:ext cx="6220216" cy="6966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1473</Words>
  <Application>Microsoft Office PowerPoint</Application>
  <PresentationFormat>Custom</PresentationFormat>
  <Paragraphs>140</Paragraphs>
  <Slides>11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Unbounded</vt:lpstr>
      <vt:lpstr>Symbol</vt:lpstr>
      <vt:lpstr>Arial Rounded MT Bold</vt:lpstr>
      <vt:lpstr>Arial</vt:lpstr>
      <vt:lpstr>Calibri</vt:lpstr>
      <vt:lpstr>Cascadia Mono SemiBold</vt:lpstr>
      <vt:lpstr>Arial Black</vt:lpstr>
      <vt:lpstr>Arial Narrow</vt:lpstr>
      <vt:lpstr>Cabin</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Nandan Murari</cp:lastModifiedBy>
  <cp:revision>7</cp:revision>
  <dcterms:created xsi:type="dcterms:W3CDTF">2024-11-10T06:00:04Z</dcterms:created>
  <dcterms:modified xsi:type="dcterms:W3CDTF">2024-11-10T09:40:22Z</dcterms:modified>
</cp:coreProperties>
</file>