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60" r:id="rId3"/>
  </p:sldMasterIdLst>
  <p:notesMasterIdLst>
    <p:notesMasterId r:id="rId15"/>
  </p:notesMasterIdLst>
  <p:sldIdLst>
    <p:sldId id="261" r:id="rId4"/>
    <p:sldId id="302" r:id="rId5"/>
    <p:sldId id="350" r:id="rId6"/>
    <p:sldId id="336" r:id="rId7"/>
    <p:sldId id="324" r:id="rId8"/>
    <p:sldId id="364" r:id="rId9"/>
    <p:sldId id="369" r:id="rId10"/>
    <p:sldId id="319" r:id="rId11"/>
    <p:sldId id="332" r:id="rId12"/>
    <p:sldId id="334" r:id="rId13"/>
    <p:sldId id="307" r:id="rId14"/>
  </p:sldIdLst>
  <p:sldSz cx="9144000" cy="51435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069516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8" y="-102"/>
      </p:cViewPr>
      <p:guideLst>
        <p:guide orient="horz" pos="3179"/>
        <p:guide orient="horz" pos="16"/>
        <p:guide orient="horz" pos="313"/>
        <p:guide orient="horz" pos="807"/>
        <p:guide orient="horz" pos="551"/>
        <p:guide orient="horz" pos="3042"/>
        <p:guide pos="345"/>
        <p:guide pos="5529"/>
        <p:guide pos="2920"/>
        <p:guide pos="5435"/>
        <p:guide pos="557"/>
      </p:guideLst>
    </p:cSldViewPr>
  </p:slideViewPr>
  <p:gridSpacing cx="74295" cy="7429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p>
            <a:pPr lvl="0" algn="l" fontAlgn="base"/>
            <a:endParaRPr sz="1200" strike="noStrike" noProof="1">
              <a:ea typeface="SimSun" panose="02010600030101010101" pitchFamily="2" charset="-122"/>
            </a:endParaRPr>
          </a:p>
        </p:txBody>
      </p:sp>
      <p:sp>
        <p:nvSpPr>
          <p:cNvPr id="2051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p>
            <a:pPr lvl="0" algn="r" fontAlgn="base"/>
            <a:endParaRPr lang="en-US" altLang="x-none" sz="1200" strike="noStrike" noProof="1" dirty="0">
              <a:ea typeface="SimSun" panose="02010600030101010101" pitchFamily="2" charset="-122"/>
            </a:endParaRPr>
          </a:p>
        </p:txBody>
      </p:sp>
      <p:sp>
        <p:nvSpPr>
          <p:cNvPr id="3076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Notes Placeholder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zh-CN"/>
              <a:t>Click to edit Master text styles</a:t>
            </a:r>
            <a:endParaRPr lang="en-US" altLang="zh-CN"/>
          </a:p>
          <a:p>
            <a:pPr lvl="1" indent="0"/>
            <a:r>
              <a:rPr lang="en-US" altLang="zh-CN"/>
              <a:t>Second level</a:t>
            </a:r>
            <a:endParaRPr lang="en-US" altLang="zh-CN"/>
          </a:p>
          <a:p>
            <a:pPr lvl="2" indent="0"/>
            <a:r>
              <a:rPr lang="en-US" altLang="zh-CN"/>
              <a:t>Third level</a:t>
            </a:r>
            <a:endParaRPr lang="en-US" altLang="zh-CN"/>
          </a:p>
          <a:p>
            <a:pPr lvl="3" indent="0"/>
            <a:r>
              <a:rPr lang="en-US" altLang="zh-CN"/>
              <a:t>Fourth level</a:t>
            </a:r>
            <a:endParaRPr lang="en-US" altLang="zh-CN"/>
          </a:p>
          <a:p>
            <a:pPr lvl="4" indent="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205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b"/>
          <a:p>
            <a:pPr lvl="0" algn="l" fontAlgn="base"/>
            <a:endParaRPr sz="1200" strike="noStrike" noProof="1">
              <a:ea typeface="SimSun" panose="02010600030101010101" pitchFamily="2" charset="-122"/>
            </a:endParaRPr>
          </a:p>
        </p:txBody>
      </p:sp>
      <p:sp>
        <p:nvSpPr>
          <p:cNvPr id="205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b"/>
          <a:p>
            <a:pPr lvl="0" algn="r" fontAlgn="base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ea"/>
              </a:rPr>
            </a:fld>
            <a:endParaRPr lang="en-US" altLang="x-none" sz="1200" strike="noStrike" noProof="1" dirty="0">
              <a:ea typeface="SimSun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>
      <a:defRPr sz="1200" kern="1200">
        <a:latin typeface="+mn-lt"/>
        <a:ea typeface="+mn-ea"/>
        <a:cs typeface="+mn-cs"/>
      </a:defRPr>
    </a:lvl1pPr>
    <a:lvl2pPr marL="0" lvl="1" indent="0">
      <a:defRPr sz="1200" kern="1200">
        <a:latin typeface="+mn-lt"/>
        <a:ea typeface="+mn-ea"/>
        <a:cs typeface="+mn-cs"/>
      </a:defRPr>
    </a:lvl2pPr>
    <a:lvl3pPr marL="0" lvl="2" indent="0">
      <a:defRPr sz="1200" kern="1200">
        <a:latin typeface="+mn-lt"/>
        <a:ea typeface="+mn-ea"/>
        <a:cs typeface="+mn-cs"/>
      </a:defRPr>
    </a:lvl3pPr>
    <a:lvl4pPr marL="0" lvl="3" indent="0">
      <a:defRPr sz="1200" kern="1200">
        <a:latin typeface="+mn-lt"/>
        <a:ea typeface="+mn-ea"/>
        <a:cs typeface="+mn-cs"/>
      </a:defRPr>
    </a:lvl4pPr>
    <a:lvl5pPr marL="0" lvl="4" indent="0">
      <a:defRPr sz="1200" kern="1200">
        <a:latin typeface="+mn-lt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239713"/>
            <a:ext cx="2057400" cy="444817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7688" y="239713"/>
            <a:ext cx="6052930" cy="444817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7688" y="1292225"/>
            <a:ext cx="4032504" cy="33956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4784" y="1292225"/>
            <a:ext cx="4032504" cy="33956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0" cy="2763441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239713"/>
            <a:ext cx="2057400" cy="444817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7688" y="239713"/>
            <a:ext cx="6052930" cy="444817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7688" y="1292225"/>
            <a:ext cx="4032504" cy="33956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4784" y="1292225"/>
            <a:ext cx="4032504" cy="33956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0" cy="2763441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547688" y="239713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547688" y="1292225"/>
            <a:ext cx="8229600" cy="33956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/>
          <a:p>
            <a:pPr lvl="0" indent="-342900"/>
            <a:r>
              <a:rPr lang="en-US" altLang="zh-CN"/>
              <a:t>Click to edit Master text styles</a:t>
            </a:r>
            <a:endParaRPr lang="en-US" altLang="zh-CN"/>
          </a:p>
          <a:p>
            <a:pPr lvl="1" indent="-341630"/>
            <a:r>
              <a:rPr lang="en-US" altLang="zh-CN"/>
              <a:t>Second level</a:t>
            </a:r>
            <a:endParaRPr lang="en-US" altLang="zh-CN"/>
          </a:p>
          <a:p>
            <a:pPr lvl="2" indent="-226695"/>
            <a:r>
              <a:rPr lang="en-US" altLang="zh-CN"/>
              <a:t>Third level</a:t>
            </a:r>
            <a:endParaRPr lang="en-US" altLang="zh-CN"/>
          </a:p>
          <a:p>
            <a:pPr lvl="3" indent="-227330"/>
            <a:r>
              <a:rPr lang="en-US" altLang="zh-CN"/>
              <a:t>Fourth level</a:t>
            </a:r>
            <a:endParaRPr lang="en-US" altLang="zh-CN"/>
          </a:p>
          <a:p>
            <a:pPr lvl="4" indent="-233680"/>
            <a:r>
              <a:rPr lang="en-US" altLang="zh-CN"/>
              <a:t>Fifth level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l" defTabSz="914400" eaLnBrk="1" fontAlgn="base" latinLnBrk="0" hangingPunct="1">
        <a:lnSpc>
          <a:spcPct val="105000"/>
        </a:lnSpc>
        <a:spcBef>
          <a:spcPct val="0"/>
        </a:spcBef>
        <a:spcAft>
          <a:spcPct val="0"/>
        </a:spcAft>
        <a:buNone/>
        <a:defRPr sz="3200" kern="1200">
          <a:solidFill>
            <a:schemeClr val="tx2"/>
          </a:solidFill>
          <a:latin typeface="+mj-lt"/>
          <a:ea typeface="+mj-ea"/>
          <a:cs typeface="+mj-cs"/>
          <a:sym typeface="Georgia" panose="02040502050405020303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ts val="1200"/>
        </a:spcAft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  <a:sym typeface="Verdana" panose="020B0604030504040204" pitchFamily="2" charset="0"/>
        </a:defRPr>
      </a:lvl1pPr>
      <a:lvl2pPr marL="687705" lvl="1" indent="-341630" algn="l" defTabSz="914400" eaLnBrk="1" fontAlgn="base" latinLnBrk="0" hangingPunct="1">
        <a:lnSpc>
          <a:spcPct val="100000"/>
        </a:lnSpc>
        <a:spcBef>
          <a:spcPct val="0"/>
        </a:spcBef>
        <a:spcAft>
          <a:spcPts val="1200"/>
        </a:spcAft>
        <a:buFont typeface="Verdana" panose="020B0604030504040204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  <a:sym typeface="Verdana" panose="020B0604030504040204" pitchFamily="2" charset="0"/>
        </a:defRPr>
      </a:lvl2pPr>
      <a:lvl3pPr marL="914400" lvl="2" indent="-226695" algn="l" defTabSz="914400" eaLnBrk="1" fontAlgn="base" latinLnBrk="0" hangingPunct="1">
        <a:lnSpc>
          <a:spcPct val="100000"/>
        </a:lnSpc>
        <a:spcBef>
          <a:spcPct val="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  <a:sym typeface="Verdana" panose="020B0604030504040204" pitchFamily="2" charset="0"/>
        </a:defRPr>
      </a:lvl3pPr>
      <a:lvl4pPr marL="1141730" lvl="3" indent="-227330" algn="l" defTabSz="914400" eaLnBrk="1" fontAlgn="base" latinLnBrk="0" hangingPunct="1">
        <a:lnSpc>
          <a:spcPct val="100000"/>
        </a:lnSpc>
        <a:spcBef>
          <a:spcPct val="0"/>
        </a:spcBef>
        <a:spcAft>
          <a:spcPts val="1200"/>
        </a:spcAft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  <a:sym typeface="Verdana" panose="020B0604030504040204" pitchFamily="2" charset="0"/>
        </a:defRPr>
      </a:lvl4pPr>
      <a:lvl5pPr marL="1376680" lvl="4" indent="-233680" algn="l" defTabSz="914400" eaLnBrk="1" fontAlgn="base" latinLnBrk="0" hangingPunct="1">
        <a:lnSpc>
          <a:spcPct val="100000"/>
        </a:lnSpc>
        <a:spcBef>
          <a:spcPct val="0"/>
        </a:spcBef>
        <a:spcAft>
          <a:spcPts val="1200"/>
        </a:spcAft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  <a:sym typeface="Verdana" panose="020B0604030504040204" pitchFamily="2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ts val="1200"/>
        </a:spcAft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  <a:sym typeface="Verdana" panose="020B0604030504040204" pitchFamily="2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ts val="1200"/>
        </a:spcAft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  <a:sym typeface="Verdana" panose="020B0604030504040204" pitchFamily="2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ts val="1200"/>
        </a:spcAft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  <a:sym typeface="Verdana" panose="020B0604030504040204" pitchFamily="2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ts val="1200"/>
        </a:spcAft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  <a:sym typeface="Verdana" panose="020B0604030504040204" pitchFamily="2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547688" y="239713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2051" name="Text Placeholder 2"/>
          <p:cNvSpPr>
            <a:spLocks noGrp="1"/>
          </p:cNvSpPr>
          <p:nvPr>
            <p:ph type="body"/>
          </p:nvPr>
        </p:nvSpPr>
        <p:spPr>
          <a:xfrm>
            <a:off x="547688" y="1292225"/>
            <a:ext cx="8229600" cy="33956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/>
          <a:p>
            <a:pPr lvl="0" indent="-342900"/>
            <a:r>
              <a:rPr lang="en-US" altLang="zh-CN"/>
              <a:t>Click to edit Master text styles</a:t>
            </a:r>
            <a:endParaRPr lang="en-US" altLang="zh-CN"/>
          </a:p>
          <a:p>
            <a:pPr lvl="1" indent="-341630"/>
            <a:r>
              <a:rPr lang="en-US" altLang="zh-CN"/>
              <a:t>Second level</a:t>
            </a:r>
            <a:endParaRPr lang="en-US" altLang="zh-CN"/>
          </a:p>
          <a:p>
            <a:pPr lvl="2" indent="-226695"/>
            <a:r>
              <a:rPr lang="en-US" altLang="zh-CN"/>
              <a:t>Third level</a:t>
            </a:r>
            <a:endParaRPr lang="en-US" altLang="zh-CN"/>
          </a:p>
          <a:p>
            <a:pPr lvl="3" indent="-227330"/>
            <a:r>
              <a:rPr lang="en-US" altLang="zh-CN"/>
              <a:t>Fourth level</a:t>
            </a:r>
            <a:endParaRPr lang="en-US" altLang="zh-CN"/>
          </a:p>
          <a:p>
            <a:pPr lvl="4" indent="-233680"/>
            <a:r>
              <a:rPr lang="en-US" altLang="zh-CN"/>
              <a:t>Fifth level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lvl="0" algn="l" defTabSz="914400" eaLnBrk="1" fontAlgn="base" latinLnBrk="0" hangingPunct="1">
        <a:lnSpc>
          <a:spcPct val="105000"/>
        </a:lnSpc>
        <a:spcBef>
          <a:spcPct val="0"/>
        </a:spcBef>
        <a:spcAft>
          <a:spcPct val="0"/>
        </a:spcAft>
        <a:buNone/>
        <a:defRPr sz="3200" kern="1200">
          <a:solidFill>
            <a:schemeClr val="tx2"/>
          </a:solidFill>
          <a:latin typeface="+mj-lt"/>
          <a:ea typeface="+mj-ea"/>
          <a:cs typeface="+mj-cs"/>
          <a:sym typeface="Georgia" panose="02040502050405020303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ts val="1200"/>
        </a:spcAft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  <a:sym typeface="Verdana" panose="020B0604030504040204" pitchFamily="2" charset="0"/>
        </a:defRPr>
      </a:lvl1pPr>
      <a:lvl2pPr marL="687705" lvl="1" indent="-341630" algn="l" defTabSz="914400" eaLnBrk="1" fontAlgn="base" latinLnBrk="0" hangingPunct="1">
        <a:lnSpc>
          <a:spcPct val="100000"/>
        </a:lnSpc>
        <a:spcBef>
          <a:spcPct val="0"/>
        </a:spcBef>
        <a:spcAft>
          <a:spcPts val="1200"/>
        </a:spcAft>
        <a:buFont typeface="Verdana" panose="020B0604030504040204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  <a:sym typeface="Verdana" panose="020B0604030504040204" pitchFamily="2" charset="0"/>
        </a:defRPr>
      </a:lvl2pPr>
      <a:lvl3pPr marL="914400" lvl="2" indent="-226695" algn="l" defTabSz="914400" eaLnBrk="1" fontAlgn="base" latinLnBrk="0" hangingPunct="1">
        <a:lnSpc>
          <a:spcPct val="100000"/>
        </a:lnSpc>
        <a:spcBef>
          <a:spcPct val="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  <a:sym typeface="Verdana" panose="020B0604030504040204" pitchFamily="2" charset="0"/>
        </a:defRPr>
      </a:lvl3pPr>
      <a:lvl4pPr marL="1141730" lvl="3" indent="-227330" algn="l" defTabSz="914400" eaLnBrk="1" fontAlgn="base" latinLnBrk="0" hangingPunct="1">
        <a:lnSpc>
          <a:spcPct val="100000"/>
        </a:lnSpc>
        <a:spcBef>
          <a:spcPct val="0"/>
        </a:spcBef>
        <a:spcAft>
          <a:spcPts val="1200"/>
        </a:spcAft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  <a:sym typeface="Verdana" panose="020B0604030504040204" pitchFamily="2" charset="0"/>
        </a:defRPr>
      </a:lvl4pPr>
      <a:lvl5pPr marL="1376680" lvl="4" indent="-233680" algn="l" defTabSz="914400" eaLnBrk="1" fontAlgn="base" latinLnBrk="0" hangingPunct="1">
        <a:lnSpc>
          <a:spcPct val="100000"/>
        </a:lnSpc>
        <a:spcBef>
          <a:spcPct val="0"/>
        </a:spcBef>
        <a:spcAft>
          <a:spcPts val="1200"/>
        </a:spcAft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  <a:sym typeface="Verdana" panose="020B0604030504040204" pitchFamily="2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ts val="1200"/>
        </a:spcAft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  <a:sym typeface="Verdana" panose="020B0604030504040204" pitchFamily="2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ts val="1200"/>
        </a:spcAft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  <a:sym typeface="Verdana" panose="020B0604030504040204" pitchFamily="2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ts val="1200"/>
        </a:spcAft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  <a:sym typeface="Verdana" panose="020B0604030504040204" pitchFamily="2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ts val="1200"/>
        </a:spcAft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  <a:sym typeface="Verdana" panose="020B0604030504040204" pitchFamily="2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0.png"/><Relationship Id="rId2" Type="http://schemas.openxmlformats.org/officeDocument/2006/relationships/image" Target="../media/image19.wmf"/><Relationship Id="rId1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5.png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098" name="Line 9"/>
          <p:cNvSpPr/>
          <p:nvPr/>
        </p:nvSpPr>
        <p:spPr>
          <a:xfrm>
            <a:off x="527050" y="2573338"/>
            <a:ext cx="550068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79370" tIns="39685" rIns="79370" bIns="39685" anchor="ctr"/>
          <a:p>
            <a:endParaRPr lang="zh-CN" altLang="en-US">
              <a:solidFill>
                <a:srgbClr val="000000"/>
              </a:solidFill>
              <a:latin typeface="Verdana" panose="020B0604030504040204" pitchFamily="2" charset="0"/>
              <a:ea typeface="Verdana" panose="020B0604030504040204" pitchFamily="2" charset="0"/>
              <a:sym typeface="Verdana" panose="020B0604030504040204" pitchFamily="2" charset="0"/>
            </a:endParaRPr>
          </a:p>
        </p:txBody>
      </p:sp>
      <p:sp>
        <p:nvSpPr>
          <p:cNvPr id="4101" name="Rectangle 2"/>
          <p:cNvSpPr>
            <a:spLocks noGrp="1"/>
          </p:cNvSpPr>
          <p:nvPr>
            <p:ph type="ctrTitle"/>
          </p:nvPr>
        </p:nvSpPr>
        <p:spPr>
          <a:xfrm>
            <a:off x="479425" y="857250"/>
            <a:ext cx="8710613" cy="866775"/>
          </a:xfrm>
        </p:spPr>
        <p:txBody>
          <a:bodyPr wrap="square" lIns="0" tIns="0" rIns="0" bIns="0" anchor="b"/>
          <a:p>
            <a:pPr algn="l" defTabSz="914400">
              <a:buNone/>
            </a:pPr>
            <a:r>
              <a:rPr lang="en-IN" altLang="en-US" sz="5000" kern="1200" dirty="0">
                <a:solidFill>
                  <a:srgbClr val="824A91"/>
                </a:solidFill>
                <a:latin typeface="Georgia" panose="02040502050405020303" charset="0"/>
                <a:ea typeface="+mj-ea"/>
                <a:cs typeface="Georgia" panose="02040502050405020303" charset="0"/>
                <a:sym typeface="Georgia" panose="02040502050405020303" charset="0"/>
              </a:rPr>
              <a:t>Brain Computer Interface -Authentication</a:t>
            </a:r>
            <a:endParaRPr lang="en-IN" altLang="en-US" sz="5000" kern="1200" dirty="0">
              <a:solidFill>
                <a:srgbClr val="824A91"/>
              </a:solidFill>
              <a:latin typeface="Georgia" panose="02040502050405020303" charset="0"/>
              <a:ea typeface="Georgia" panose="02040502050405020303" charset="0"/>
              <a:cs typeface="+mj-cs"/>
              <a:sym typeface="Georgia" panose="02040502050405020303" charset="0"/>
            </a:endParaRPr>
          </a:p>
        </p:txBody>
      </p:sp>
      <p:sp>
        <p:nvSpPr>
          <p:cNvPr id="4102" name="Rectangle 3"/>
          <p:cNvSpPr/>
          <p:nvPr/>
        </p:nvSpPr>
        <p:spPr>
          <a:xfrm>
            <a:off x="555625" y="2774950"/>
            <a:ext cx="8634413" cy="3556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/>
          <a:p>
            <a:pPr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IN" altLang="en-US" dirty="0">
                <a:solidFill>
                  <a:srgbClr val="000000"/>
                </a:solidFill>
                <a:latin typeface="Verdana" panose="020B0604030504040204" pitchFamily="2" charset="0"/>
                <a:ea typeface="Arial" panose="020B0604020202020204" pitchFamily="34" charset="0"/>
                <a:cs typeface="Verdana" panose="020B0604030504040204" pitchFamily="2" charset="0"/>
                <a:sym typeface="Verdana" panose="020B0604030504040204" pitchFamily="2" charset="0"/>
              </a:rPr>
              <a:t>Store and execute the transactions using brain waves</a:t>
            </a:r>
            <a:endParaRPr lang="en-IN" altLang="en-US" dirty="0">
              <a:solidFill>
                <a:srgbClr val="000000"/>
              </a:solidFill>
              <a:latin typeface="Verdana" panose="020B0604030504040204" pitchFamily="2" charset="0"/>
              <a:ea typeface="Verdana" panose="020B0604030504040204" pitchFamily="2" charset="0"/>
              <a:sym typeface="Verdana" panose="020B0604030504040204" pitchFamily="2" charset="0"/>
            </a:endParaRPr>
          </a:p>
        </p:txBody>
      </p:sp>
      <p:sp>
        <p:nvSpPr>
          <p:cNvPr id="4103" name="Text Placeholder 4"/>
          <p:cNvSpPr/>
          <p:nvPr/>
        </p:nvSpPr>
        <p:spPr>
          <a:xfrm>
            <a:off x="479425" y="3235325"/>
            <a:ext cx="3803650" cy="9001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buFont typeface="Wingdings" panose="05000000000000000000" pitchFamily="2" charset="2"/>
              <a:buNone/>
            </a:pPr>
            <a:r>
              <a:rPr lang="en-US" altLang="en-IN" sz="1200" dirty="0">
                <a:solidFill>
                  <a:schemeClr val="tx2"/>
                </a:solidFill>
                <a:latin typeface="Verdana" panose="020B0604030504040204" pitchFamily="2" charset="0"/>
                <a:ea typeface="Arial" panose="020B0604020202020204" pitchFamily="34" charset="0"/>
                <a:cs typeface="Verdana" panose="020B0604030504040204" pitchFamily="2" charset="0"/>
                <a:sym typeface="Verdana" panose="020B0604030504040204" pitchFamily="2" charset="0"/>
              </a:rPr>
              <a:t>Prasanth Nandanuru</a:t>
            </a:r>
            <a:endParaRPr lang="en-US" altLang="en-IN" sz="1200" dirty="0">
              <a:solidFill>
                <a:schemeClr val="tx2"/>
              </a:solidFill>
              <a:latin typeface="Verdana" panose="020B0604030504040204" pitchFamily="2" charset="0"/>
              <a:ea typeface="Arial" panose="020B0604020202020204" pitchFamily="34" charset="0"/>
              <a:cs typeface="Verdana" panose="020B0604030504040204" pitchFamily="2" charset="0"/>
              <a:sym typeface="Verdana" panose="020B0604030504040204" pitchFamily="2" charset="0"/>
            </a:endParaRPr>
          </a:p>
          <a:p>
            <a:pPr marL="342900" indent="-342900">
              <a:buFont typeface="Wingdings" panose="05000000000000000000" pitchFamily="2" charset="2"/>
              <a:buNone/>
            </a:pPr>
            <a:r>
              <a:rPr lang="en-IN" altLang="en-US" sz="1200" dirty="0">
                <a:solidFill>
                  <a:schemeClr val="tx2"/>
                </a:solidFill>
                <a:latin typeface="Verdana" panose="020B0604030504040204" pitchFamily="2" charset="0"/>
                <a:ea typeface="Arial" panose="020B0604020202020204" pitchFamily="34" charset="0"/>
                <a:cs typeface="Verdana" panose="020B0604030504040204" pitchFamily="2" charset="0"/>
                <a:sym typeface="Verdana" panose="020B0604030504040204" pitchFamily="2" charset="0"/>
              </a:rPr>
              <a:t>Engineering Manager , VP</a:t>
            </a:r>
            <a:endParaRPr lang="en-IN" altLang="en-US" sz="1200" dirty="0">
              <a:solidFill>
                <a:schemeClr val="tx2"/>
              </a:solidFill>
              <a:latin typeface="Verdana" panose="020B0604030504040204" pitchFamily="2" charset="0"/>
              <a:ea typeface="Arial" panose="020B0604020202020204" pitchFamily="34" charset="0"/>
              <a:cs typeface="Verdana" panose="020B0604030504040204" pitchFamily="2" charset="0"/>
              <a:sym typeface="Verdana" panose="020B0604030504040204" pitchFamily="2" charset="0"/>
            </a:endParaRPr>
          </a:p>
          <a:p>
            <a:pPr marL="342900" indent="-342900">
              <a:buFont typeface="Wingdings" panose="05000000000000000000" pitchFamily="2" charset="2"/>
              <a:buNone/>
            </a:pPr>
            <a:r>
              <a:rPr lang="en-IN" altLang="en-US" sz="1200" dirty="0">
                <a:solidFill>
                  <a:schemeClr val="tx2"/>
                </a:solidFill>
                <a:latin typeface="Verdana" panose="020B0604030504040204" pitchFamily="2" charset="0"/>
                <a:ea typeface="Arial" panose="020B0604020202020204" pitchFamily="34" charset="0"/>
                <a:cs typeface="Verdana" panose="020B0604030504040204" pitchFamily="2" charset="0"/>
                <a:sym typeface="Verdana" panose="020B0604030504040204" pitchFamily="2" charset="0"/>
              </a:rPr>
              <a:t>WellsFargo</a:t>
            </a:r>
            <a:endParaRPr lang="en-US" altLang="en-IN" sz="1200" dirty="0">
              <a:solidFill>
                <a:schemeClr val="tx2"/>
              </a:solidFill>
              <a:latin typeface="Verdana" panose="020B0604030504040204" pitchFamily="2" charset="0"/>
              <a:ea typeface="Arial" panose="020B0604020202020204" pitchFamily="34" charset="0"/>
              <a:cs typeface="Verdana" panose="020B0604030504040204" pitchFamily="2" charset="0"/>
              <a:sym typeface="Verdana" panose="020B0604030504040204" pitchFamily="2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zh-CN" altLang="en-US" sz="2200" dirty="0">
              <a:latin typeface="Verdana" panose="020B0604030504040204" pitchFamily="2" charset="0"/>
              <a:ea typeface="Verdana" panose="020B0604030504040204" pitchFamily="2" charset="0"/>
              <a:sym typeface="Verdana" panose="020B0604030504040204" pitchFamily="2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9144635" cy="857250"/>
          </a:xfrm>
        </p:spPr>
        <p:txBody>
          <a:bodyPr/>
          <a:p>
            <a:r>
              <a:rPr lang="en-IN" altLang="en-US" sz="2800">
                <a:uFillTx/>
                <a:sym typeface="+mn-ea"/>
              </a:rPr>
              <a:t>Technique 2: Apply Deep Neural Networks - LSTM Model</a:t>
            </a:r>
            <a:br>
              <a:rPr lang="en-IN" altLang="en-US" sz="2800">
                <a:solidFill>
                  <a:schemeClr val="tx2"/>
                </a:solidFill>
                <a:uFillTx/>
              </a:rPr>
            </a:br>
            <a:endParaRPr lang="en-IN" altLang="en-US" sz="2800"/>
          </a:p>
        </p:txBody>
      </p:sp>
      <p:graphicFrame>
        <p:nvGraphicFramePr>
          <p:cNvPr id="4" name="Content Placeholder 3"/>
          <p:cNvGraphicFramePr/>
          <p:nvPr>
            <p:ph sz="half" idx="1"/>
          </p:nvPr>
        </p:nvGraphicFramePr>
        <p:xfrm>
          <a:off x="547688" y="1333546"/>
          <a:ext cx="4032504" cy="2044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429250" imgH="2752725" progId="Paint.Picture">
                  <p:embed/>
                </p:oleObj>
              </mc:Choice>
              <mc:Fallback>
                <p:oleObj name="" r:id="rId1" imgW="5429250" imgH="27527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7688" y="1333546"/>
                        <a:ext cx="4032504" cy="20442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2857500" y="4081780"/>
            <a:ext cx="3350260" cy="36830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p>
            <a:endParaRPr lang="en-US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99660" y="1456690"/>
            <a:ext cx="4032250" cy="132461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518285" y="3142615"/>
            <a:ext cx="2091055" cy="36830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/>
          <a:p>
            <a:r>
              <a:rPr lang="en-US" altLang="en-US"/>
              <a:t>Questions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2773679" y="2174240"/>
            <a:ext cx="54457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5400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  <a:t>    Demo</a:t>
            </a:r>
            <a:endParaRPr lang="en-US" noProof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itle 5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/>
          <a:p>
            <a:r>
              <a:rPr lang="en-IN" altLang="en-US" sz="2500">
                <a:sym typeface="SimSun" panose="02010600030101010101" pitchFamily="2" charset="-122"/>
              </a:rPr>
              <a:t>Interaction between human neural system and machines</a:t>
            </a:r>
            <a:br>
              <a:rPr lang="en-US" altLang="en-US" sz="2500"/>
            </a:br>
            <a:endParaRPr lang="en-IN" altLang="en-US" sz="2500"/>
          </a:p>
        </p:txBody>
      </p:sp>
      <p:graphicFrame>
        <p:nvGraphicFramePr>
          <p:cNvPr id="5122" name="Object 9"/>
          <p:cNvGraphicFramePr/>
          <p:nvPr/>
        </p:nvGraphicFramePr>
        <p:xfrm>
          <a:off x="4386580" y="1554480"/>
          <a:ext cx="7620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762635" imgH="276225" progId="Paint.Picture">
                  <p:embed/>
                </p:oleObj>
              </mc:Choice>
              <mc:Fallback>
                <p:oleObj name="" r:id="rId1" imgW="762635" imgH="276225" progId="Paint.Picture">
                  <p:embed/>
                  <p:pic>
                    <p:nvPicPr>
                      <p:cNvPr id="0" name="Picture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86580" y="1554480"/>
                        <a:ext cx="762000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Content Placeholder 12"/>
          <p:cNvGraphicFramePr>
            <a:graphicFrameLocks noGrp="1"/>
          </p:cNvGraphicFramePr>
          <p:nvPr>
            <p:ph sz="half" idx="1"/>
          </p:nvPr>
        </p:nvGraphicFramePr>
        <p:xfrm>
          <a:off x="547815" y="2500313"/>
          <a:ext cx="403225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5019675" imgH="1219200" progId="Paint.Picture">
                  <p:embed/>
                </p:oleObj>
              </mc:Choice>
              <mc:Fallback>
                <p:oleObj name="" r:id="rId3" imgW="5019675" imgH="1219200" progId="Paint.Picture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7815" y="2500313"/>
                        <a:ext cx="4032250" cy="9794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4" name="Content Placeholder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8525" y="1427163"/>
            <a:ext cx="2524125" cy="18097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125" name="Object 15"/>
          <p:cNvGraphicFramePr/>
          <p:nvPr/>
        </p:nvGraphicFramePr>
        <p:xfrm>
          <a:off x="635000" y="1554163"/>
          <a:ext cx="11430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6" imgW="1143635" imgH="1029335" progId="Paint.Picture">
                  <p:embed/>
                </p:oleObj>
              </mc:Choice>
              <mc:Fallback>
                <p:oleObj name="" r:id="rId6" imgW="1143635" imgH="1029335" progId="Paint.Picture">
                  <p:embed/>
                  <p:pic>
                    <p:nvPicPr>
                      <p:cNvPr id="0" name="Picture 307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5000" y="1554163"/>
                        <a:ext cx="1143000" cy="1030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4909820" y="1259205"/>
            <a:ext cx="2827654" cy="1620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737475" y="1259205"/>
            <a:ext cx="7950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800" b="1">
                <a:solidFill>
                  <a:schemeClr val="tx1"/>
                </a:solidFill>
                <a:uFillTx/>
              </a:rPr>
              <a:t>Attention</a:t>
            </a:r>
            <a:endParaRPr lang="en-IN" altLang="en-US" sz="800" b="1">
              <a:solidFill>
                <a:schemeClr val="tx1"/>
              </a:solidFill>
              <a:uFillTx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737475" y="1554480"/>
            <a:ext cx="7950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800" b="1">
                <a:solidFill>
                  <a:schemeClr val="tx1"/>
                </a:solidFill>
                <a:uFillTx/>
              </a:rPr>
              <a:t>Meditation</a:t>
            </a:r>
            <a:endParaRPr lang="en-IN" altLang="en-US" sz="800" b="1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Biometrics </a:t>
            </a:r>
            <a:endParaRPr lang="en-I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48005" y="2375535"/>
            <a:ext cx="685800" cy="68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" y="3330575"/>
            <a:ext cx="742950" cy="676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05" y="1288415"/>
            <a:ext cx="666750" cy="771525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19430" y="4318635"/>
            <a:ext cx="742950" cy="60007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1910715" y="1378585"/>
            <a:ext cx="257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FingerPrint Recognition</a:t>
            </a:r>
            <a:endParaRPr lang="en-IN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1910715" y="2534285"/>
            <a:ext cx="196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Face Recognition</a:t>
            </a:r>
            <a:endParaRPr lang="en-IN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1910715" y="3484880"/>
            <a:ext cx="211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Retina Recognition</a:t>
            </a:r>
            <a:endParaRPr lang="en-IN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1910715" y="443420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Voice Recognition</a:t>
            </a:r>
            <a:endParaRPr lang="en-IN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5965825" y="1576705"/>
            <a:ext cx="2811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**Brainwaves Recognition</a:t>
            </a:r>
            <a:endParaRPr lang="en-IN" alt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9030" y="2375535"/>
            <a:ext cx="2466975" cy="1847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15" y="240030"/>
            <a:ext cx="8606790" cy="857250"/>
          </a:xfrm>
        </p:spPr>
        <p:txBody>
          <a:bodyPr/>
          <a:p>
            <a:r>
              <a:rPr lang="en-IN" altLang="en-US" sz="2800"/>
              <a:t>Visualise EEG waves captured into Timeseries DB</a:t>
            </a:r>
            <a:endParaRPr lang="en-IN" altLang="en-US" sz="2800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0815" y="1177290"/>
            <a:ext cx="3215005" cy="339598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134735" y="1013460"/>
            <a:ext cx="2912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Graphana Visualisation on Timeseries DB</a:t>
            </a:r>
            <a:endParaRPr lang="en-I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770" y="2576195"/>
            <a:ext cx="3237403" cy="8280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982085" y="1097280"/>
            <a:ext cx="1516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Smart Phone</a:t>
            </a:r>
            <a:endParaRPr lang="en-IN" altLang="en-US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sz="half" idx="2"/>
          </p:nvPr>
        </p:nvGraphicFramePr>
        <p:xfrm>
          <a:off x="4231005" y="1932305"/>
          <a:ext cx="1019175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1019175" imgH="1885950" progId="Paint.Picture">
                  <p:embed/>
                </p:oleObj>
              </mc:Choice>
              <mc:Fallback>
                <p:oleObj name="" r:id="rId3" imgW="1019175" imgH="1885950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31005" y="1932305"/>
                        <a:ext cx="1019175" cy="188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102870" y="4358640"/>
            <a:ext cx="3350260" cy="36830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itle 6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/>
          <a:p>
            <a:r>
              <a:rPr lang="en-IN" altLang="en-US"/>
              <a:t>Architecture</a:t>
            </a:r>
            <a:endParaRPr lang="en-IN" altLang="en-US"/>
          </a:p>
        </p:txBody>
      </p:sp>
      <p:graphicFrame>
        <p:nvGraphicFramePr>
          <p:cNvPr id="6146" name="Content Placeholder 4"/>
          <p:cNvGraphicFramePr>
            <a:graphicFrameLocks noGrp="1"/>
          </p:cNvGraphicFramePr>
          <p:nvPr>
            <p:ph idx="1"/>
          </p:nvPr>
        </p:nvGraphicFramePr>
        <p:xfrm>
          <a:off x="547688" y="1249363"/>
          <a:ext cx="5434012" cy="312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429250" imgH="3124200" progId="Paint.Picture">
                  <p:embed/>
                </p:oleObj>
              </mc:Choice>
              <mc:Fallback>
                <p:oleObj name="" r:id="rId1" imgW="5429250" imgH="3124200" progId="Paint.Picture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7688" y="1249363"/>
                        <a:ext cx="5434012" cy="31257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803265" y="585470"/>
            <a:ext cx="1010285" cy="39731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400"/>
              <a:t>Bank API</a:t>
            </a:r>
            <a:endParaRPr lang="en-IN" altLang="en-US" sz="1400"/>
          </a:p>
          <a:p>
            <a:pPr algn="ctr"/>
            <a:r>
              <a:rPr lang="en-IN" altLang="en-US" sz="1400"/>
              <a:t>Gateway</a:t>
            </a:r>
            <a:endParaRPr lang="en-IN" altLang="en-US" sz="1400"/>
          </a:p>
        </p:txBody>
      </p:sp>
      <p:sp>
        <p:nvSpPr>
          <p:cNvPr id="2" name="Rounded Rectangle 1"/>
          <p:cNvSpPr/>
          <p:nvPr/>
        </p:nvSpPr>
        <p:spPr>
          <a:xfrm>
            <a:off x="6978650" y="627380"/>
            <a:ext cx="843915" cy="698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200"/>
              <a:t>Store</a:t>
            </a:r>
            <a:endParaRPr lang="en-IN" altLang="en-US" sz="1200"/>
          </a:p>
          <a:p>
            <a:pPr algn="ctr"/>
            <a:r>
              <a:rPr lang="en-IN" altLang="en-US" sz="1200"/>
              <a:t>Service</a:t>
            </a:r>
            <a:endParaRPr lang="en-IN" altLang="en-US" sz="1200"/>
          </a:p>
        </p:txBody>
      </p:sp>
      <p:sp>
        <p:nvSpPr>
          <p:cNvPr id="3" name="Rounded Rectangle 2"/>
          <p:cNvSpPr/>
          <p:nvPr/>
        </p:nvSpPr>
        <p:spPr>
          <a:xfrm>
            <a:off x="6979285" y="1920240"/>
            <a:ext cx="843280" cy="6591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200"/>
              <a:t>Retrieve</a:t>
            </a:r>
            <a:endParaRPr lang="en-IN" altLang="en-US" sz="1200"/>
          </a:p>
          <a:p>
            <a:pPr algn="ctr"/>
            <a:r>
              <a:rPr lang="en-IN" altLang="en-US" sz="1200"/>
              <a:t>Service</a:t>
            </a:r>
            <a:endParaRPr lang="en-IN" altLang="en-US" sz="1200"/>
          </a:p>
        </p:txBody>
      </p:sp>
      <p:sp>
        <p:nvSpPr>
          <p:cNvPr id="4" name="Rounded Rectangle 3"/>
          <p:cNvSpPr/>
          <p:nvPr/>
        </p:nvSpPr>
        <p:spPr>
          <a:xfrm>
            <a:off x="6979285" y="3214370"/>
            <a:ext cx="954405" cy="6769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200"/>
              <a:t>Compare</a:t>
            </a:r>
            <a:endParaRPr lang="en-IN" altLang="en-US" sz="1200"/>
          </a:p>
          <a:p>
            <a:pPr algn="ctr"/>
            <a:r>
              <a:rPr lang="en-IN" altLang="en-US" sz="1200"/>
              <a:t>Service</a:t>
            </a:r>
            <a:endParaRPr lang="en-IN" altLang="en-US" sz="1200"/>
          </a:p>
          <a:p>
            <a:pPr algn="ctr"/>
            <a:r>
              <a:rPr lang="en-IN" altLang="en-US" sz="1200"/>
              <a:t>(Model)</a:t>
            </a:r>
            <a:endParaRPr lang="en-IN" altLang="en-US" sz="1200"/>
          </a:p>
        </p:txBody>
      </p:sp>
      <p:sp>
        <p:nvSpPr>
          <p:cNvPr id="5" name="Flowchart: Magnetic Disk 4"/>
          <p:cNvSpPr/>
          <p:nvPr/>
        </p:nvSpPr>
        <p:spPr>
          <a:xfrm>
            <a:off x="8200390" y="1325880"/>
            <a:ext cx="822325" cy="84201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1200"/>
          </a:p>
          <a:p>
            <a:pPr algn="ctr"/>
            <a:r>
              <a:rPr lang="en-IN" altLang="en-US" sz="1000"/>
              <a:t>Time</a:t>
            </a:r>
            <a:endParaRPr lang="en-IN" altLang="en-US" sz="1000"/>
          </a:p>
          <a:p>
            <a:pPr algn="ctr"/>
            <a:r>
              <a:rPr lang="en-IN" altLang="en-US" sz="1000"/>
              <a:t>Series DB</a:t>
            </a:r>
            <a:endParaRPr lang="en-IN" altLang="en-US" sz="1000"/>
          </a:p>
        </p:txBody>
      </p:sp>
      <p:cxnSp>
        <p:nvCxnSpPr>
          <p:cNvPr id="7" name="Straight Arrow Connector 6"/>
          <p:cNvCxnSpPr>
            <a:stCxn id="2" idx="3"/>
          </p:cNvCxnSpPr>
          <p:nvPr/>
        </p:nvCxnSpPr>
        <p:spPr>
          <a:xfrm>
            <a:off x="7822565" y="976630"/>
            <a:ext cx="405130" cy="417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3" idx="3"/>
          </p:cNvCxnSpPr>
          <p:nvPr/>
        </p:nvCxnSpPr>
        <p:spPr>
          <a:xfrm flipH="1">
            <a:off x="7822565" y="2030730"/>
            <a:ext cx="424180" cy="219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ML Pipeline flow connected with end user</a:t>
            </a:r>
            <a:endParaRPr lang="en-IN" altLang="en-US"/>
          </a:p>
        </p:txBody>
      </p:sp>
      <p:sp>
        <p:nvSpPr>
          <p:cNvPr id="4" name="Rounded Rectangle 3"/>
          <p:cNvSpPr/>
          <p:nvPr/>
        </p:nvSpPr>
        <p:spPr>
          <a:xfrm>
            <a:off x="866140" y="1868805"/>
            <a:ext cx="1232535" cy="702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/>
              <a:t>Extracted Features</a:t>
            </a:r>
            <a:endParaRPr lang="en-IN" altLang="en-US" sz="1200"/>
          </a:p>
          <a:p>
            <a:pPr algn="ctr"/>
            <a:endParaRPr lang="en-IN" altLang="en-US" sz="1200"/>
          </a:p>
        </p:txBody>
      </p:sp>
      <p:sp>
        <p:nvSpPr>
          <p:cNvPr id="6" name="Rounded Rectangle 5"/>
          <p:cNvSpPr/>
          <p:nvPr/>
        </p:nvSpPr>
        <p:spPr>
          <a:xfrm>
            <a:off x="5367655" y="2572385"/>
            <a:ext cx="1304290" cy="476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/>
              <a:t>Feature</a:t>
            </a:r>
            <a:endParaRPr lang="en-IN" altLang="en-US" sz="1200"/>
          </a:p>
          <a:p>
            <a:pPr algn="ctr"/>
            <a:r>
              <a:rPr lang="en-IN" altLang="en-US" sz="1200"/>
              <a:t>Transformation</a:t>
            </a:r>
            <a:endParaRPr lang="en-IN" altLang="en-US" sz="1200"/>
          </a:p>
        </p:txBody>
      </p:sp>
      <p:sp>
        <p:nvSpPr>
          <p:cNvPr id="7" name="Rounded Rectangle 6"/>
          <p:cNvSpPr/>
          <p:nvPr/>
        </p:nvSpPr>
        <p:spPr>
          <a:xfrm>
            <a:off x="2663190" y="1868805"/>
            <a:ext cx="1232535" cy="702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/>
              <a:t>Kafka Topic</a:t>
            </a:r>
            <a:endParaRPr lang="en-IN" altLang="en-US" sz="1200"/>
          </a:p>
        </p:txBody>
      </p:sp>
      <p:sp>
        <p:nvSpPr>
          <p:cNvPr id="8" name="Right Arrow 7"/>
          <p:cNvSpPr/>
          <p:nvPr/>
        </p:nvSpPr>
        <p:spPr>
          <a:xfrm>
            <a:off x="3896360" y="2187575"/>
            <a:ext cx="3117215" cy="261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KStreams</a:t>
            </a:r>
            <a:endParaRPr lang="en-IN" altLang="en-US"/>
          </a:p>
        </p:txBody>
      </p:sp>
      <p:sp>
        <p:nvSpPr>
          <p:cNvPr id="9" name="Rounded Rectangle 8"/>
          <p:cNvSpPr/>
          <p:nvPr/>
        </p:nvSpPr>
        <p:spPr>
          <a:xfrm>
            <a:off x="5439410" y="4039870"/>
            <a:ext cx="1232535" cy="702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/>
              <a:t>Store features for continuous model refinement </a:t>
            </a:r>
            <a:endParaRPr lang="en-IN" altLang="en-US" sz="120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825365" y="2505710"/>
            <a:ext cx="518795" cy="483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860925" y="2541270"/>
            <a:ext cx="483235" cy="896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013575" y="1869440"/>
            <a:ext cx="1232535" cy="702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/>
              <a:t>Kafka Topic</a:t>
            </a:r>
            <a:endParaRPr lang="en-IN" altLang="en-US" sz="1200"/>
          </a:p>
        </p:txBody>
      </p:sp>
      <p:graphicFrame>
        <p:nvGraphicFramePr>
          <p:cNvPr id="13" name="Content Placeholder 12"/>
          <p:cNvGraphicFramePr/>
          <p:nvPr>
            <p:ph idx="1"/>
          </p:nvPr>
        </p:nvGraphicFramePr>
        <p:xfrm>
          <a:off x="425133" y="3307239"/>
          <a:ext cx="829310" cy="838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" imgW="828675" imgH="838200" progId="Paint.Picture">
                  <p:embed/>
                </p:oleObj>
              </mc:Choice>
              <mc:Fallback>
                <p:oleObj name="" r:id="rId1" imgW="828675" imgH="838200" progId="Paint.Picture">
                  <p:embed/>
                  <p:pic>
                    <p:nvPicPr>
                      <p:cNvPr id="0" name="Picture 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5133" y="3307239"/>
                        <a:ext cx="829310" cy="838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>
            <a:endCxn id="4" idx="2"/>
          </p:cNvCxnSpPr>
          <p:nvPr/>
        </p:nvCxnSpPr>
        <p:spPr>
          <a:xfrm flipV="1">
            <a:off x="990600" y="2571750"/>
            <a:ext cx="492125" cy="772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>
            <a:off x="2098675" y="2220595"/>
            <a:ext cx="5645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739380" y="2647315"/>
            <a:ext cx="12065" cy="219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84555" y="4830445"/>
            <a:ext cx="6866890" cy="23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872490" y="4039870"/>
            <a:ext cx="12065" cy="802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1254760" y="2975610"/>
            <a:ext cx="4864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1000"/>
              <a:t>posts</a:t>
            </a:r>
            <a:endParaRPr lang="en-IN" altLang="en-US" sz="1000"/>
          </a:p>
        </p:txBody>
      </p:sp>
      <p:sp>
        <p:nvSpPr>
          <p:cNvPr id="23" name="Text Box 22"/>
          <p:cNvSpPr txBox="1"/>
          <p:nvPr/>
        </p:nvSpPr>
        <p:spPr>
          <a:xfrm>
            <a:off x="2098675" y="1485900"/>
            <a:ext cx="7181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1000"/>
              <a:t>publishes</a:t>
            </a:r>
            <a:endParaRPr lang="en-IN" altLang="en-US" sz="1000"/>
          </a:p>
        </p:txBody>
      </p:sp>
      <p:sp>
        <p:nvSpPr>
          <p:cNvPr id="24" name="Text Box 23"/>
          <p:cNvSpPr txBox="1"/>
          <p:nvPr/>
        </p:nvSpPr>
        <p:spPr>
          <a:xfrm>
            <a:off x="4302760" y="1485900"/>
            <a:ext cx="260477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1000"/>
              <a:t>feature transformation and apply ML model</a:t>
            </a:r>
            <a:endParaRPr lang="en-IN" altLang="en-US" sz="1000"/>
          </a:p>
        </p:txBody>
      </p:sp>
      <p:sp>
        <p:nvSpPr>
          <p:cNvPr id="25" name="Text Box 24"/>
          <p:cNvSpPr txBox="1"/>
          <p:nvPr/>
        </p:nvSpPr>
        <p:spPr>
          <a:xfrm>
            <a:off x="3166110" y="4585335"/>
            <a:ext cx="13328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1000"/>
              <a:t>Notification on result</a:t>
            </a:r>
            <a:endParaRPr lang="en-IN" altLang="en-US" sz="1000"/>
          </a:p>
        </p:txBody>
      </p:sp>
      <p:sp>
        <p:nvSpPr>
          <p:cNvPr id="26" name="Rounded Rectangle 25"/>
          <p:cNvSpPr/>
          <p:nvPr/>
        </p:nvSpPr>
        <p:spPr>
          <a:xfrm>
            <a:off x="5367020" y="3100070"/>
            <a:ext cx="1304925" cy="386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/>
              <a:t>Apply ML Model</a:t>
            </a:r>
            <a:endParaRPr lang="en-IN" altLang="en-US" sz="120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636135" y="2447290"/>
            <a:ext cx="743585" cy="188722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Magnetic Disk 27"/>
          <p:cNvSpPr/>
          <p:nvPr/>
        </p:nvSpPr>
        <p:spPr>
          <a:xfrm>
            <a:off x="6694805" y="4206240"/>
            <a:ext cx="819785" cy="37909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/>
              <a:t>Timeseries DB</a:t>
            </a:r>
            <a:endParaRPr lang="en-IN" altLang="en-US"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548005" y="240030"/>
            <a:ext cx="8229600" cy="974725"/>
          </a:xfrm>
        </p:spPr>
        <p:txBody>
          <a:bodyPr/>
          <a:p>
            <a:r>
              <a:rPr lang="en-IN" altLang="en-US"/>
              <a:t>ML Pipeline flow -Model building and Versioning</a:t>
            </a:r>
            <a:endParaRPr lang="en-IN" altLang="en-US"/>
          </a:p>
        </p:txBody>
      </p:sp>
      <p:sp>
        <p:nvSpPr>
          <p:cNvPr id="4" name="Rounded Rectangle 3"/>
          <p:cNvSpPr/>
          <p:nvPr/>
        </p:nvSpPr>
        <p:spPr>
          <a:xfrm>
            <a:off x="866140" y="1868805"/>
            <a:ext cx="1232535" cy="702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/>
              <a:t>Kafka Consumer</a:t>
            </a:r>
            <a:endParaRPr lang="en-IN" altLang="en-US" sz="1200"/>
          </a:p>
        </p:txBody>
      </p:sp>
      <p:sp>
        <p:nvSpPr>
          <p:cNvPr id="6" name="Rounded Rectangle 5"/>
          <p:cNvSpPr/>
          <p:nvPr/>
        </p:nvSpPr>
        <p:spPr>
          <a:xfrm>
            <a:off x="5424170" y="2693035"/>
            <a:ext cx="150749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/>
              <a:t>Feature Scaling and Transformation</a:t>
            </a:r>
            <a:endParaRPr lang="en-IN" altLang="en-US" sz="1200"/>
          </a:p>
        </p:txBody>
      </p:sp>
      <p:sp>
        <p:nvSpPr>
          <p:cNvPr id="7" name="Rounded Rectangle 6"/>
          <p:cNvSpPr/>
          <p:nvPr/>
        </p:nvSpPr>
        <p:spPr>
          <a:xfrm>
            <a:off x="2663190" y="1868805"/>
            <a:ext cx="1232535" cy="702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/>
              <a:t>Cloud Storage</a:t>
            </a:r>
            <a:endParaRPr lang="en-IN" altLang="en-US" sz="1200"/>
          </a:p>
        </p:txBody>
      </p:sp>
      <p:sp>
        <p:nvSpPr>
          <p:cNvPr id="9" name="Rounded Rectangle 8"/>
          <p:cNvSpPr/>
          <p:nvPr/>
        </p:nvSpPr>
        <p:spPr>
          <a:xfrm>
            <a:off x="5439410" y="4039870"/>
            <a:ext cx="1492250" cy="702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/>
              <a:t>Save Model with versioning</a:t>
            </a:r>
            <a:endParaRPr lang="en-IN" altLang="en-US" sz="120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825365" y="2505710"/>
            <a:ext cx="518795" cy="483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860925" y="2541270"/>
            <a:ext cx="483235" cy="896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391660" y="1868805"/>
            <a:ext cx="1232535" cy="702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/>
              <a:t>AI Platform</a:t>
            </a:r>
            <a:endParaRPr lang="en-IN" altLang="en-US" sz="120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575435" y="2647950"/>
            <a:ext cx="5080" cy="578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>
            <a:off x="2098675" y="2220595"/>
            <a:ext cx="5645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1021080" y="2981325"/>
            <a:ext cx="6464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000"/>
              <a:t>reads</a:t>
            </a:r>
            <a:endParaRPr lang="en-IN" altLang="en-US" sz="1000"/>
          </a:p>
        </p:txBody>
      </p:sp>
      <p:sp>
        <p:nvSpPr>
          <p:cNvPr id="23" name="Text Box 22"/>
          <p:cNvSpPr txBox="1"/>
          <p:nvPr/>
        </p:nvSpPr>
        <p:spPr>
          <a:xfrm>
            <a:off x="2098675" y="1485900"/>
            <a:ext cx="7181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1000"/>
              <a:t>publishes</a:t>
            </a:r>
            <a:endParaRPr lang="en-IN" altLang="en-US" sz="1000"/>
          </a:p>
        </p:txBody>
      </p:sp>
      <p:sp>
        <p:nvSpPr>
          <p:cNvPr id="24" name="Text Box 23"/>
          <p:cNvSpPr txBox="1"/>
          <p:nvPr/>
        </p:nvSpPr>
        <p:spPr>
          <a:xfrm>
            <a:off x="4302760" y="1485900"/>
            <a:ext cx="35471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1000"/>
              <a:t>Start Model building pipeline -Model creation and versioning</a:t>
            </a:r>
            <a:endParaRPr lang="en-IN" altLang="en-US" sz="1000"/>
          </a:p>
        </p:txBody>
      </p:sp>
      <p:sp>
        <p:nvSpPr>
          <p:cNvPr id="26" name="Rounded Rectangle 25"/>
          <p:cNvSpPr/>
          <p:nvPr/>
        </p:nvSpPr>
        <p:spPr>
          <a:xfrm>
            <a:off x="5413375" y="3336925"/>
            <a:ext cx="1529080" cy="535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/>
              <a:t>Create and Apply Model Architecture</a:t>
            </a:r>
            <a:endParaRPr lang="en-IN" altLang="en-US" sz="120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636135" y="2447290"/>
            <a:ext cx="743585" cy="188722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899795" y="3336925"/>
            <a:ext cx="1232535" cy="702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/>
              <a:t>TimeSeries DB</a:t>
            </a:r>
            <a:endParaRPr lang="en-IN" altLang="en-US" sz="120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895725" y="2220595"/>
            <a:ext cx="495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550920" y="2624455"/>
            <a:ext cx="1899920" cy="204152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itle 11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/>
          <a:p>
            <a:r>
              <a:rPr lang="en-IN" altLang="en-US"/>
              <a:t>Demo: Payment authorised by eye blink </a:t>
            </a:r>
            <a:endParaRPr lang="en-IN" altLang="en-US"/>
          </a:p>
        </p:txBody>
      </p:sp>
      <p:pic>
        <p:nvPicPr>
          <p:cNvPr id="7170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97890" y="1096963"/>
            <a:ext cx="1908175" cy="3395662"/>
          </a:xfrm>
          <a:solidFill>
            <a:schemeClr val="bg2">
              <a:lumMod val="20000"/>
              <a:lumOff val="80000"/>
            </a:schemeClr>
          </a:solidFill>
        </p:spPr>
      </p:pic>
      <p:pic>
        <p:nvPicPr>
          <p:cNvPr id="7171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78375" y="1096963"/>
            <a:ext cx="1908175" cy="3395662"/>
          </a:xfrm>
        </p:spPr>
      </p:pic>
      <p:cxnSp>
        <p:nvCxnSpPr>
          <p:cNvPr id="5" name="Straight Arrow Connector 4"/>
          <p:cNvCxnSpPr/>
          <p:nvPr/>
        </p:nvCxnSpPr>
        <p:spPr>
          <a:xfrm>
            <a:off x="3257550" y="2143125"/>
            <a:ext cx="9429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3" name="Text Box 5"/>
          <p:cNvSpPr txBox="1"/>
          <p:nvPr/>
        </p:nvSpPr>
        <p:spPr>
          <a:xfrm>
            <a:off x="3010853" y="1697038"/>
            <a:ext cx="1435100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IN" altLang="en-US" sz="1200">
                <a:latin typeface="Arial" panose="020B0604020202020204" pitchFamily="34" charset="0"/>
                <a:ea typeface="Arial" panose="020B0604020202020204" pitchFamily="34" charset="0"/>
              </a:rPr>
              <a:t>Blink -Brain waves</a:t>
            </a:r>
            <a:endParaRPr lang="en-IN" altLang="en-US" sz="12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174" name="Text Box 7"/>
          <p:cNvSpPr txBox="1"/>
          <p:nvPr/>
        </p:nvSpPr>
        <p:spPr>
          <a:xfrm>
            <a:off x="1495425" y="4772025"/>
            <a:ext cx="5175250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IN" altLang="en-US" sz="1200">
                <a:latin typeface="Arial" panose="020B0604020202020204" pitchFamily="34" charset="0"/>
                <a:ea typeface="Arial" panose="020B0604020202020204" pitchFamily="34" charset="0"/>
              </a:rPr>
              <a:t>** Note: Can extend to store the brain waves and execute the transactions</a:t>
            </a:r>
            <a:endParaRPr lang="en-IN" altLang="en-US" sz="12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1844675" y="1282065"/>
            <a:ext cx="882015" cy="2292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000">
                <a:solidFill>
                  <a:schemeClr val="tx1"/>
                </a:solidFill>
                <a:uFillTx/>
              </a:rPr>
              <a:t>Bank</a:t>
            </a:r>
            <a:endParaRPr lang="en-IN" altLang="en-US" sz="1000">
              <a:solidFill>
                <a:schemeClr val="tx1"/>
              </a:solidFill>
              <a:uFillTx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5719445" y="1282065"/>
            <a:ext cx="882015" cy="2292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000">
                <a:solidFill>
                  <a:schemeClr val="tx1"/>
                </a:solidFill>
                <a:uFillTx/>
              </a:rPr>
              <a:t>Bank</a:t>
            </a:r>
            <a:endParaRPr lang="en-IN" altLang="en-US" sz="100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8740" y="73025"/>
            <a:ext cx="8776970" cy="523240"/>
          </a:xfrm>
        </p:spPr>
        <p:txBody>
          <a:bodyPr/>
          <a:p>
            <a:r>
              <a:rPr lang="en-IN" altLang="en-US"/>
              <a:t>      Technique 1 :Pattern Searching Technique</a:t>
            </a:r>
            <a:endParaRPr lang="en-IN" alt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2"/>
          </p:nvPr>
        </p:nvGraphicFramePr>
        <p:xfrm>
          <a:off x="689039" y="2115557"/>
          <a:ext cx="6087259" cy="1748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144125" imgH="2914650" progId="Paint.Picture">
                  <p:embed/>
                </p:oleObj>
              </mc:Choice>
              <mc:Fallback>
                <p:oleObj name="" r:id="rId1" imgW="10144125" imgH="29146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9039" y="2115557"/>
                        <a:ext cx="6087259" cy="1748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owerpoint Template 2007 and 2010">
  <a:themeElements>
    <a:clrScheme name="">
      <a:dk1>
        <a:srgbClr val="000000"/>
      </a:dk1>
      <a:lt1>
        <a:srgbClr val="FFFFFF"/>
      </a:lt1>
      <a:dk2>
        <a:srgbClr val="BB0826"/>
      </a:dk2>
      <a:lt2>
        <a:srgbClr val="8F8F8F"/>
      </a:lt2>
      <a:accent1>
        <a:srgbClr val="688FCF"/>
      </a:accent1>
      <a:accent2>
        <a:srgbClr val="F28B13"/>
      </a:accent2>
      <a:accent3>
        <a:srgbClr val="FFFFFF"/>
      </a:accent3>
      <a:accent4>
        <a:srgbClr val="000000"/>
      </a:accent4>
      <a:accent5>
        <a:srgbClr val="B9C6E3"/>
      </a:accent5>
      <a:accent6>
        <a:srgbClr val="D97C10"/>
      </a:accent6>
      <a:hlink>
        <a:srgbClr val="704610"/>
      </a:hlink>
      <a:folHlink>
        <a:srgbClr val="E0E3E2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owerpoint Template 2007 and 2010">
  <a:themeElements>
    <a:clrScheme name="">
      <a:dk1>
        <a:srgbClr val="000000"/>
      </a:dk1>
      <a:lt1>
        <a:srgbClr val="FFFFFF"/>
      </a:lt1>
      <a:dk2>
        <a:srgbClr val="BB0826"/>
      </a:dk2>
      <a:lt2>
        <a:srgbClr val="8F8F8F"/>
      </a:lt2>
      <a:accent1>
        <a:srgbClr val="688FCF"/>
      </a:accent1>
      <a:accent2>
        <a:srgbClr val="F28B13"/>
      </a:accent2>
      <a:accent3>
        <a:srgbClr val="FFFFFF"/>
      </a:accent3>
      <a:accent4>
        <a:srgbClr val="000000"/>
      </a:accent4>
      <a:accent5>
        <a:srgbClr val="B9C6E3"/>
      </a:accent5>
      <a:accent6>
        <a:srgbClr val="D97C10"/>
      </a:accent6>
      <a:hlink>
        <a:srgbClr val="704610"/>
      </a:hlink>
      <a:folHlink>
        <a:srgbClr val="E0E3E2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BB0826"/>
      </a:dk2>
      <a:lt2>
        <a:srgbClr val="8F8F8F"/>
      </a:lt2>
      <a:accent1>
        <a:srgbClr val="688FCF"/>
      </a:accent1>
      <a:accent2>
        <a:srgbClr val="F28B13"/>
      </a:accent2>
      <a:accent3>
        <a:srgbClr val="FFFFFF"/>
      </a:accent3>
      <a:accent4>
        <a:srgbClr val="000000"/>
      </a:accent4>
      <a:accent5>
        <a:srgbClr val="B9C6E3"/>
      </a:accent5>
      <a:accent6>
        <a:srgbClr val="D97C10"/>
      </a:accent6>
      <a:hlink>
        <a:srgbClr val="704610"/>
      </a:hlink>
      <a:folHlink>
        <a:srgbClr val="E0E3E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1291</Words>
  <Application>WPS Presentation</Application>
  <PresentationFormat>On-screen Show (16:9)</PresentationFormat>
  <Paragraphs>119</Paragraphs>
  <Slides>11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SimSun</vt:lpstr>
      <vt:lpstr>Wingdings</vt:lpstr>
      <vt:lpstr>Georgia</vt:lpstr>
      <vt:lpstr>Verdana</vt:lpstr>
      <vt:lpstr>Arial Unicode MS</vt:lpstr>
      <vt:lpstr>Powerpoint Template 2007 and 2010</vt:lpstr>
      <vt:lpstr>1_Powerpoint Template 2007 and 2010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Brain Computer Interface -Authentication</vt:lpstr>
      <vt:lpstr>Interaction between human neural system and machines </vt:lpstr>
      <vt:lpstr>Biometrics </vt:lpstr>
      <vt:lpstr>Visualise EEG waves captured into Timeseries DB</vt:lpstr>
      <vt:lpstr>Architecture</vt:lpstr>
      <vt:lpstr>ML Pipeline flow connected with end user</vt:lpstr>
      <vt:lpstr>ML Pipeline flow connected with end user</vt:lpstr>
      <vt:lpstr>Demo: Payment authorised by eye blink </vt:lpstr>
      <vt:lpstr>      Technique 1 :Pattern Searching Technique</vt:lpstr>
      <vt:lpstr>Technique 2: Apply Deep Neural Networks - LSTM Model </vt:lpstr>
      <vt:lpstr>Questions</vt:lpstr>
    </vt:vector>
  </TitlesOfParts>
  <Company>Wells Fargo &amp; Co.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set in  Georgia 50pt</dc:title>
  <dc:creator>a069516</dc:creator>
  <dc:description>Wells Fargo PPT 2007 Template V. 3.0</dc:description>
  <cp:lastModifiedBy>Prasanth</cp:lastModifiedBy>
  <cp:revision>292</cp:revision>
  <dcterms:created xsi:type="dcterms:W3CDTF">2013-06-03T08:42:00Z</dcterms:created>
  <dcterms:modified xsi:type="dcterms:W3CDTF">2021-01-01T16:21:02Z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1033-11.2.0.9906</vt:lpwstr>
  </property>
</Properties>
</file>