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9/29/2020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9/29/2020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9/29/2020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9/29/2020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9/29/2020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9/29/2020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9/29/2020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9/29/2020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9/29/2020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9/29/2020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DC72FA0-1121-464F-96BA-BE4823B0B91F}"/>
              </a:ext>
            </a:extLst>
          </p:cNvPr>
          <p:cNvSpPr>
            <a:spLocks noGrp="1"/>
          </p:cNvSpPr>
          <p:nvPr>
            <p:ph type="subTitle" idx="1"/>
          </p:nvPr>
        </p:nvSpPr>
        <p:spPr>
          <a:xfrm>
            <a:off x="7190994" y="5618106"/>
            <a:ext cx="6801612" cy="1239894"/>
          </a:xfrm>
        </p:spPr>
        <p:txBody>
          <a:bodyPr/>
          <a:lstStyle/>
          <a:p>
            <a:r>
              <a:rPr lang="en-US" dirty="0"/>
              <a:t> By,</a:t>
            </a:r>
          </a:p>
          <a:p>
            <a:r>
              <a:rPr lang="en-US" dirty="0"/>
              <a:t>                   Nandan Rajeev</a:t>
            </a:r>
            <a:endParaRPr lang="en-IN" dirty="0"/>
          </a:p>
        </p:txBody>
      </p:sp>
      <p:sp>
        <p:nvSpPr>
          <p:cNvPr id="4" name="TextBox 3">
            <a:extLst>
              <a:ext uri="{FF2B5EF4-FFF2-40B4-BE49-F238E27FC236}">
                <a16:creationId xmlns:a16="http://schemas.microsoft.com/office/drawing/2014/main" id="{F43867F4-2418-40E5-B45A-B7E361F02B91}"/>
              </a:ext>
            </a:extLst>
          </p:cNvPr>
          <p:cNvSpPr txBox="1"/>
          <p:nvPr/>
        </p:nvSpPr>
        <p:spPr>
          <a:xfrm>
            <a:off x="4726901" y="4968845"/>
            <a:ext cx="2738198" cy="369332"/>
          </a:xfrm>
          <a:prstGeom prst="rect">
            <a:avLst/>
          </a:prstGeom>
          <a:noFill/>
        </p:spPr>
        <p:txBody>
          <a:bodyPr wrap="square" rtlCol="0">
            <a:spAutoFit/>
          </a:bodyPr>
          <a:lstStyle/>
          <a:p>
            <a:r>
              <a:rPr lang="en-US" dirty="0"/>
              <a:t>IBM CAPSTONE PROJECT</a:t>
            </a:r>
          </a:p>
        </p:txBody>
      </p:sp>
      <p:pic>
        <p:nvPicPr>
          <p:cNvPr id="6" name="Picture 5">
            <a:extLst>
              <a:ext uri="{FF2B5EF4-FFF2-40B4-BE49-F238E27FC236}">
                <a16:creationId xmlns:a16="http://schemas.microsoft.com/office/drawing/2014/main" id="{94EF77D4-8C76-48A7-B9E2-648840C11270}"/>
              </a:ext>
            </a:extLst>
          </p:cNvPr>
          <p:cNvPicPr>
            <a:picLocks noChangeAspect="1"/>
          </p:cNvPicPr>
          <p:nvPr/>
        </p:nvPicPr>
        <p:blipFill>
          <a:blip r:embed="rId2"/>
          <a:stretch>
            <a:fillRect/>
          </a:stretch>
        </p:blipFill>
        <p:spPr>
          <a:xfrm>
            <a:off x="0" y="-1140471"/>
            <a:ext cx="12192000" cy="6096000"/>
          </a:xfrm>
          <a:prstGeom prst="rect">
            <a:avLst/>
          </a:prstGeom>
        </p:spPr>
      </p:pic>
      <p:sp>
        <p:nvSpPr>
          <p:cNvPr id="2" name="Title 1">
            <a:extLst>
              <a:ext uri="{FF2B5EF4-FFF2-40B4-BE49-F238E27FC236}">
                <a16:creationId xmlns:a16="http://schemas.microsoft.com/office/drawing/2014/main" id="{AE14569A-01DB-472C-AA9F-5E283127CCC1}"/>
              </a:ext>
            </a:extLst>
          </p:cNvPr>
          <p:cNvSpPr>
            <a:spLocks noGrp="1"/>
          </p:cNvSpPr>
          <p:nvPr>
            <p:ph type="ctrTitle"/>
          </p:nvPr>
        </p:nvSpPr>
        <p:spPr>
          <a:xfrm>
            <a:off x="1600200" y="2360001"/>
            <a:ext cx="8991600" cy="1645920"/>
          </a:xfrm>
        </p:spPr>
        <p:txBody>
          <a:bodyPr/>
          <a:lstStyle/>
          <a:p>
            <a:r>
              <a:rPr lang="en-US" dirty="0"/>
              <a:t>ACCIDENT SEVERITY PREDICTION IN USA</a:t>
            </a:r>
            <a:endParaRPr lang="en-IN" dirty="0"/>
          </a:p>
        </p:txBody>
      </p:sp>
    </p:spTree>
    <p:extLst>
      <p:ext uri="{BB962C8B-B14F-4D97-AF65-F5344CB8AC3E}">
        <p14:creationId xmlns:p14="http://schemas.microsoft.com/office/powerpoint/2010/main" val="1311665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F0DEC-9B99-4FA0-BD95-5A75229EB6CF}"/>
              </a:ext>
            </a:extLst>
          </p:cNvPr>
          <p:cNvSpPr>
            <a:spLocks noGrp="1"/>
          </p:cNvSpPr>
          <p:nvPr>
            <p:ph type="title"/>
          </p:nvPr>
        </p:nvSpPr>
        <p:spPr>
          <a:xfrm>
            <a:off x="2231135" y="0"/>
            <a:ext cx="7729728" cy="940904"/>
          </a:xfrm>
        </p:spPr>
        <p:txBody>
          <a:bodyPr>
            <a:normAutofit/>
          </a:bodyPr>
          <a:lstStyle/>
          <a:p>
            <a:r>
              <a:rPr lang="en-US" sz="2400" dirty="0"/>
              <a:t>EFFECT OF VISIBILITY ON SEVERITY</a:t>
            </a:r>
            <a:endParaRPr lang="en-IN" sz="2400" dirty="0"/>
          </a:p>
        </p:txBody>
      </p:sp>
      <p:pic>
        <p:nvPicPr>
          <p:cNvPr id="5" name="Picture 4">
            <a:extLst>
              <a:ext uri="{FF2B5EF4-FFF2-40B4-BE49-F238E27FC236}">
                <a16:creationId xmlns:a16="http://schemas.microsoft.com/office/drawing/2014/main" id="{A74E13BF-B787-4E91-BCA7-6BF7C00B04A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1570" y="1475961"/>
            <a:ext cx="11248859" cy="4924839"/>
          </a:xfrm>
          <a:prstGeom prst="rect">
            <a:avLst/>
          </a:prstGeom>
          <a:noFill/>
          <a:ln>
            <a:noFill/>
          </a:ln>
        </p:spPr>
      </p:pic>
    </p:spTree>
    <p:extLst>
      <p:ext uri="{BB962C8B-B14F-4D97-AF65-F5344CB8AC3E}">
        <p14:creationId xmlns:p14="http://schemas.microsoft.com/office/powerpoint/2010/main" val="2270102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42FBA-A2E9-4FFA-B065-BCEECC34146C}"/>
              </a:ext>
            </a:extLst>
          </p:cNvPr>
          <p:cNvSpPr>
            <a:spLocks noGrp="1"/>
          </p:cNvSpPr>
          <p:nvPr>
            <p:ph type="title"/>
          </p:nvPr>
        </p:nvSpPr>
        <p:spPr>
          <a:xfrm>
            <a:off x="2231136" y="103301"/>
            <a:ext cx="7729728" cy="1188720"/>
          </a:xfrm>
        </p:spPr>
        <p:txBody>
          <a:bodyPr>
            <a:normAutofit fontScale="90000"/>
          </a:bodyPr>
          <a:lstStyle/>
          <a:p>
            <a:br>
              <a:rPr lang="en-US" sz="2700" b="1" kern="0" dirty="0">
                <a:solidFill>
                  <a:srgbClr val="007789"/>
                </a:solidFill>
                <a:effectLst/>
                <a:latin typeface="Constantia" panose="02030602050306030303" pitchFamily="18" charset="0"/>
                <a:ea typeface="Times New Roman" panose="02020603050405020304" pitchFamily="18" charset="0"/>
                <a:cs typeface="Times New Roman" panose="02020603050405020304" pitchFamily="18" charset="0"/>
              </a:rPr>
            </a:br>
            <a:r>
              <a:rPr lang="en-US" sz="4000" b="1" kern="0" dirty="0">
                <a:solidFill>
                  <a:srgbClr val="007789"/>
                </a:solidFill>
                <a:effectLst/>
                <a:latin typeface="Constantia" panose="02030602050306030303" pitchFamily="18" charset="0"/>
                <a:ea typeface="Times New Roman" panose="02020603050405020304" pitchFamily="18" charset="0"/>
                <a:cs typeface="Times New Roman" panose="02020603050405020304" pitchFamily="18" charset="0"/>
              </a:rPr>
              <a:t>FINAL DATA SET</a:t>
            </a:r>
            <a:br>
              <a:rPr lang="en-IN" sz="1800" b="1" kern="0" dirty="0">
                <a:solidFill>
                  <a:srgbClr val="007789"/>
                </a:solidFill>
                <a:effectLst/>
                <a:latin typeface="Constantia" panose="02030602050306030303" pitchFamily="18"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D3927D6-373B-45A9-870B-8D49BF15D260}"/>
              </a:ext>
            </a:extLst>
          </p:cNvPr>
          <p:cNvSpPr>
            <a:spLocks noGrp="1"/>
          </p:cNvSpPr>
          <p:nvPr>
            <p:ph idx="1"/>
          </p:nvPr>
        </p:nvSpPr>
        <p:spPr>
          <a:xfrm>
            <a:off x="558976" y="1981309"/>
            <a:ext cx="11074047" cy="4876691"/>
          </a:xfrm>
        </p:spPr>
        <p:txBody>
          <a:bodyPr/>
          <a:lstStyle/>
          <a:p>
            <a:pPr marL="0" indent="0">
              <a:buNone/>
            </a:pPr>
            <a:r>
              <a:rPr lang="en-US" sz="2000" dirty="0"/>
              <a:t>After cleaning and transforming the dataset, the following 41 parameters were considered for the modelling stage -</a:t>
            </a:r>
          </a:p>
          <a:p>
            <a:pPr marL="0" indent="0">
              <a:buNone/>
            </a:pPr>
            <a:endParaRPr lang="en-US" dirty="0"/>
          </a:p>
        </p:txBody>
      </p:sp>
      <p:pic>
        <p:nvPicPr>
          <p:cNvPr id="4" name="Picture 3">
            <a:extLst>
              <a:ext uri="{FF2B5EF4-FFF2-40B4-BE49-F238E27FC236}">
                <a16:creationId xmlns:a16="http://schemas.microsoft.com/office/drawing/2014/main" id="{1BC7DD2C-BC57-4DC3-AD97-9830D6C7446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79952" y="2837068"/>
            <a:ext cx="9632094" cy="2184510"/>
          </a:xfrm>
          <a:prstGeom prst="rect">
            <a:avLst/>
          </a:prstGeom>
          <a:noFill/>
          <a:ln>
            <a:noFill/>
          </a:ln>
        </p:spPr>
      </p:pic>
      <p:sp>
        <p:nvSpPr>
          <p:cNvPr id="5" name="TextBox 4">
            <a:extLst>
              <a:ext uri="{FF2B5EF4-FFF2-40B4-BE49-F238E27FC236}">
                <a16:creationId xmlns:a16="http://schemas.microsoft.com/office/drawing/2014/main" id="{7EE720EB-0725-4CB0-8159-BA08F3F02BE3}"/>
              </a:ext>
            </a:extLst>
          </p:cNvPr>
          <p:cNvSpPr txBox="1"/>
          <p:nvPr/>
        </p:nvSpPr>
        <p:spPr>
          <a:xfrm>
            <a:off x="774133" y="5526157"/>
            <a:ext cx="10137913" cy="646331"/>
          </a:xfrm>
          <a:prstGeom prst="rect">
            <a:avLst/>
          </a:prstGeom>
          <a:noFill/>
        </p:spPr>
        <p:txBody>
          <a:bodyPr wrap="square" rtlCol="0">
            <a:spAutoFit/>
          </a:bodyPr>
          <a:lstStyle/>
          <a:p>
            <a:r>
              <a:rPr lang="en-US" dirty="0"/>
              <a:t>286,816 entries were taken into the training set for building the model.</a:t>
            </a:r>
          </a:p>
          <a:p>
            <a:r>
              <a:rPr lang="en-IN" dirty="0"/>
              <a:t>122,922 entries were taken into the testing set for model evaluation.</a:t>
            </a:r>
          </a:p>
        </p:txBody>
      </p:sp>
    </p:spTree>
    <p:extLst>
      <p:ext uri="{BB962C8B-B14F-4D97-AF65-F5344CB8AC3E}">
        <p14:creationId xmlns:p14="http://schemas.microsoft.com/office/powerpoint/2010/main" val="2743713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EEBE7-3F2D-4457-A93C-494CD944DB02}"/>
              </a:ext>
            </a:extLst>
          </p:cNvPr>
          <p:cNvSpPr>
            <a:spLocks noGrp="1"/>
          </p:cNvSpPr>
          <p:nvPr>
            <p:ph type="title"/>
          </p:nvPr>
        </p:nvSpPr>
        <p:spPr>
          <a:xfrm>
            <a:off x="2231136" y="0"/>
            <a:ext cx="7729728" cy="1188720"/>
          </a:xfrm>
        </p:spPr>
        <p:txBody>
          <a:bodyPr/>
          <a:lstStyle/>
          <a:p>
            <a:r>
              <a:rPr lang="en-US" sz="2800" b="1" kern="0" dirty="0">
                <a:solidFill>
                  <a:srgbClr val="007789"/>
                </a:solidFill>
                <a:effectLst/>
                <a:latin typeface="Constantia" panose="02030602050306030303" pitchFamily="18" charset="0"/>
                <a:ea typeface="Times New Roman" panose="02020603050405020304" pitchFamily="18" charset="0"/>
                <a:cs typeface="Times New Roman" panose="02020603050405020304" pitchFamily="18" charset="0"/>
              </a:rPr>
              <a:t>PREDICTION MODELS</a:t>
            </a:r>
            <a:endParaRPr lang="en-IN" dirty="0"/>
          </a:p>
        </p:txBody>
      </p:sp>
      <p:sp>
        <p:nvSpPr>
          <p:cNvPr id="3" name="Content Placeholder 2">
            <a:extLst>
              <a:ext uri="{FF2B5EF4-FFF2-40B4-BE49-F238E27FC236}">
                <a16:creationId xmlns:a16="http://schemas.microsoft.com/office/drawing/2014/main" id="{1386C194-6C4D-4014-AC41-7A2160A7B800}"/>
              </a:ext>
            </a:extLst>
          </p:cNvPr>
          <p:cNvSpPr>
            <a:spLocks noGrp="1"/>
          </p:cNvSpPr>
          <p:nvPr>
            <p:ph idx="1"/>
          </p:nvPr>
        </p:nvSpPr>
        <p:spPr>
          <a:xfrm>
            <a:off x="667380" y="1564618"/>
            <a:ext cx="7729728" cy="3101983"/>
          </a:xfrm>
        </p:spPr>
        <p:txBody>
          <a:bodyPr/>
          <a:lstStyle/>
          <a:p>
            <a:r>
              <a:rPr lang="en-US" dirty="0"/>
              <a:t>The prediction models were all trained and tested to predict the severity rating. Their accuracies have been tabulated below - </a:t>
            </a:r>
            <a:endParaRPr lang="en-IN" dirty="0"/>
          </a:p>
        </p:txBody>
      </p:sp>
      <p:pic>
        <p:nvPicPr>
          <p:cNvPr id="4" name="Picture 3">
            <a:extLst>
              <a:ext uri="{FF2B5EF4-FFF2-40B4-BE49-F238E27FC236}">
                <a16:creationId xmlns:a16="http://schemas.microsoft.com/office/drawing/2014/main" id="{1211508F-A3DF-4B2F-86EE-F0AF711F32A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722121" y="2195892"/>
            <a:ext cx="4747758" cy="2846607"/>
          </a:xfrm>
          <a:prstGeom prst="rect">
            <a:avLst/>
          </a:prstGeom>
          <a:noFill/>
          <a:ln>
            <a:noFill/>
          </a:ln>
        </p:spPr>
      </p:pic>
      <p:sp>
        <p:nvSpPr>
          <p:cNvPr id="5" name="Content Placeholder 2">
            <a:extLst>
              <a:ext uri="{FF2B5EF4-FFF2-40B4-BE49-F238E27FC236}">
                <a16:creationId xmlns:a16="http://schemas.microsoft.com/office/drawing/2014/main" id="{4E1559AD-A67E-42C3-AA39-41147A93A786}"/>
              </a:ext>
            </a:extLst>
          </p:cNvPr>
          <p:cNvSpPr txBox="1">
            <a:spLocks/>
          </p:cNvSpPr>
          <p:nvPr/>
        </p:nvSpPr>
        <p:spPr>
          <a:xfrm>
            <a:off x="740150" y="5227983"/>
            <a:ext cx="11451849"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dirty="0"/>
              <a:t>The accuracy tends to 97% if we consider the prediction to be correct if it predicts the immediate neighboring severity level. This tells us that we can improve the overall efficiency by increasing the testing set size so the model can more accurately differentiate between the neighboring severity levels.</a:t>
            </a:r>
            <a:endParaRPr lang="en-IN" dirty="0"/>
          </a:p>
        </p:txBody>
      </p:sp>
    </p:spTree>
    <p:extLst>
      <p:ext uri="{BB962C8B-B14F-4D97-AF65-F5344CB8AC3E}">
        <p14:creationId xmlns:p14="http://schemas.microsoft.com/office/powerpoint/2010/main" val="1741140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FC53A-8704-4278-BD17-D2684090DE0F}"/>
              </a:ext>
            </a:extLst>
          </p:cNvPr>
          <p:cNvSpPr>
            <a:spLocks noGrp="1"/>
          </p:cNvSpPr>
          <p:nvPr>
            <p:ph type="title"/>
          </p:nvPr>
        </p:nvSpPr>
        <p:spPr>
          <a:xfrm>
            <a:off x="2231136" y="129805"/>
            <a:ext cx="7729728" cy="1188720"/>
          </a:xfrm>
        </p:spPr>
        <p:txBody>
          <a:bodyPr/>
          <a:lstStyle/>
          <a:p>
            <a:r>
              <a:rPr lang="en-US" b="1" kern="0" dirty="0">
                <a:solidFill>
                  <a:srgbClr val="007789"/>
                </a:solidFill>
                <a:latin typeface="Constantia" panose="02030602050306030303" pitchFamily="18" charset="0"/>
                <a:cs typeface="Times New Roman" panose="02020603050405020304" pitchFamily="18" charset="0"/>
              </a:rPr>
              <a:t>ACCURACY IMPROVEMENT </a:t>
            </a:r>
            <a:endParaRPr lang="en-IN" dirty="0"/>
          </a:p>
        </p:txBody>
      </p:sp>
      <p:sp>
        <p:nvSpPr>
          <p:cNvPr id="4" name="TextBox 3">
            <a:extLst>
              <a:ext uri="{FF2B5EF4-FFF2-40B4-BE49-F238E27FC236}">
                <a16:creationId xmlns:a16="http://schemas.microsoft.com/office/drawing/2014/main" id="{DC02F400-C39E-466C-AF46-BBECC4996AEE}"/>
              </a:ext>
            </a:extLst>
          </p:cNvPr>
          <p:cNvSpPr txBox="1"/>
          <p:nvPr/>
        </p:nvSpPr>
        <p:spPr>
          <a:xfrm>
            <a:off x="437322" y="1868557"/>
            <a:ext cx="11555895" cy="4769511"/>
          </a:xfrm>
          <a:prstGeom prst="rect">
            <a:avLst/>
          </a:prstGeom>
          <a:noFill/>
        </p:spPr>
        <p:txBody>
          <a:bodyPr wrap="square" rtlCol="0">
            <a:spAutoFit/>
          </a:bodyPr>
          <a:lstStyle/>
          <a:p>
            <a:pPr marL="342900" lvl="0" indent="-342900" algn="just">
              <a:lnSpc>
                <a:spcPct val="110000"/>
              </a:lnSpc>
              <a:spcBef>
                <a:spcPts val="600"/>
              </a:spcBef>
              <a:spcAft>
                <a:spcPts val="1000"/>
              </a:spcAft>
              <a:buSzPts val="1000"/>
              <a:buFont typeface="Symbol" panose="05050102010706020507" pitchFamily="18" charset="2"/>
              <a:buChar char=""/>
              <a:tabLst>
                <a:tab pos="457200" algn="l"/>
              </a:tabLst>
            </a:pPr>
            <a:r>
              <a:rPr lang="en-IN"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Consider the full dataset. We can fix a very large part of the missing data by interpolating the weather conditions. For this to be accurate, we need to sort the dataset by geo-location and time of occurrence. This will help create the weather parameters by considering the conditions of the areas in its vicinity at a time close to the incident.</a:t>
            </a:r>
          </a:p>
          <a:p>
            <a:pPr marL="342900" lvl="0" indent="-342900" algn="just">
              <a:lnSpc>
                <a:spcPct val="110000"/>
              </a:lnSpc>
              <a:spcBef>
                <a:spcPts val="600"/>
              </a:spcBef>
              <a:spcAft>
                <a:spcPts val="1000"/>
              </a:spcAft>
              <a:buSzPts val="1000"/>
              <a:buFont typeface="Symbol" panose="05050102010706020507" pitchFamily="18" charset="2"/>
              <a:buChar char=""/>
              <a:tabLst>
                <a:tab pos="457200" algn="l"/>
              </a:tabLst>
            </a:pPr>
            <a:r>
              <a:rPr lang="en-IN"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Support Vector Machine - We can increase the maximum iterations to get a more improved solution. By default, we consider 1000 iterations. Increasing this will increase the computational time as well.</a:t>
            </a:r>
          </a:p>
          <a:p>
            <a:pPr marL="342900" lvl="0" indent="-342900" algn="just">
              <a:lnSpc>
                <a:spcPct val="110000"/>
              </a:lnSpc>
              <a:spcBef>
                <a:spcPts val="600"/>
              </a:spcBef>
              <a:spcAft>
                <a:spcPts val="1000"/>
              </a:spcAft>
              <a:buSzPts val="1000"/>
              <a:buFont typeface="Symbol" panose="05050102010706020507" pitchFamily="18" charset="2"/>
              <a:buChar char=""/>
              <a:tabLst>
                <a:tab pos="457200" algn="l"/>
              </a:tabLst>
            </a:pPr>
            <a:r>
              <a:rPr lang="en-IN"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K Nearest Neighbours Method - The optimal value of K has not been found here. To find the most suitable k value, we will need to run a FOR loop for a large range (like 10,400). This requires extremely high computational resources but will result with a better accuracy.</a:t>
            </a:r>
          </a:p>
          <a:p>
            <a:pPr marL="342900" lvl="0" indent="-342900" algn="just">
              <a:lnSpc>
                <a:spcPct val="110000"/>
              </a:lnSpc>
              <a:spcBef>
                <a:spcPts val="600"/>
              </a:spcBef>
              <a:spcAft>
                <a:spcPts val="1000"/>
              </a:spcAft>
              <a:buSzPts val="1000"/>
              <a:buFont typeface="Symbol" panose="05050102010706020507" pitchFamily="18" charset="2"/>
              <a:buChar char=""/>
              <a:tabLst>
                <a:tab pos="457200" algn="l"/>
              </a:tabLst>
            </a:pPr>
            <a:r>
              <a:rPr lang="en-IN"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Improving the data collection quality. There are many areas where the data recording process can be improved. If a more accurate and precise dataset was available (for </a:t>
            </a:r>
            <a:r>
              <a:rPr lang="en-IN" sz="1800" dirty="0" err="1">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eg</a:t>
            </a:r>
            <a:r>
              <a:rPr lang="en-IN"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 the numerous similar weather conditions which were phrased differently) the prediction capabilities will also be better.</a:t>
            </a:r>
          </a:p>
          <a:p>
            <a:endParaRPr lang="en-IN" dirty="0"/>
          </a:p>
        </p:txBody>
      </p:sp>
    </p:spTree>
    <p:extLst>
      <p:ext uri="{BB962C8B-B14F-4D97-AF65-F5344CB8AC3E}">
        <p14:creationId xmlns:p14="http://schemas.microsoft.com/office/powerpoint/2010/main" val="3923468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FE576-9BE3-4222-A164-E96415A21DA6}"/>
              </a:ext>
            </a:extLst>
          </p:cNvPr>
          <p:cNvSpPr>
            <a:spLocks noGrp="1"/>
          </p:cNvSpPr>
          <p:nvPr>
            <p:ph type="title"/>
          </p:nvPr>
        </p:nvSpPr>
        <p:spPr>
          <a:xfrm>
            <a:off x="2231136" y="712901"/>
            <a:ext cx="7729728" cy="1188720"/>
          </a:xfrm>
        </p:spPr>
        <p:txBody>
          <a:bodyPr/>
          <a:lstStyle/>
          <a:p>
            <a:r>
              <a:rPr lang="en-US" sz="2800" b="1" kern="0" dirty="0">
                <a:solidFill>
                  <a:srgbClr val="007789"/>
                </a:solidFill>
                <a:effectLst/>
                <a:latin typeface="Constantia" panose="02030602050306030303" pitchFamily="18" charset="0"/>
                <a:ea typeface="Times New Roman" panose="02020603050405020304" pitchFamily="18" charset="0"/>
                <a:cs typeface="Times New Roman" panose="02020603050405020304" pitchFamily="18" charset="0"/>
              </a:rPr>
              <a:t> CONCLUSION</a:t>
            </a:r>
            <a:endParaRPr lang="en-IN" dirty="0"/>
          </a:p>
        </p:txBody>
      </p:sp>
      <p:sp>
        <p:nvSpPr>
          <p:cNvPr id="3" name="Content Placeholder 2">
            <a:extLst>
              <a:ext uri="{FF2B5EF4-FFF2-40B4-BE49-F238E27FC236}">
                <a16:creationId xmlns:a16="http://schemas.microsoft.com/office/drawing/2014/main" id="{84CF09CA-B7A2-410D-B248-8332930E5115}"/>
              </a:ext>
            </a:extLst>
          </p:cNvPr>
          <p:cNvSpPr>
            <a:spLocks noGrp="1"/>
          </p:cNvSpPr>
          <p:nvPr>
            <p:ph idx="1"/>
          </p:nvPr>
        </p:nvSpPr>
        <p:spPr>
          <a:xfrm>
            <a:off x="1473376" y="2691053"/>
            <a:ext cx="9245247" cy="3166408"/>
          </a:xfrm>
        </p:spPr>
        <p:txBody>
          <a:bodyPr>
            <a:normAutofit fontScale="85000" lnSpcReduction="10000"/>
          </a:bodyPr>
          <a:lstStyle/>
          <a:p>
            <a:r>
              <a:rPr lang="en-US" sz="2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We have gained some valuable insights on the accidents that occur in USA. We got a better understanding of some factors and how they influence the outcome of such incidents. Some additional information such as knowing the amount and frequency of accidents that occur state-wise and city-wise also suggests that certain places need better regulation of road traffic.</a:t>
            </a:r>
            <a:endParaRPr lang="en-IN" sz="2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r>
              <a:rPr lang="en-US" sz="24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The machine learning models have been trained to predict and the most suitable algorithms have been identified. </a:t>
            </a:r>
            <a:r>
              <a:rPr lang="en-US" sz="2400" dirty="0">
                <a:solidFill>
                  <a:srgbClr val="595959"/>
                </a:solidFill>
                <a:latin typeface="Constantia" panose="02030602050306030303" pitchFamily="18" charset="0"/>
                <a:ea typeface="Constantia" panose="02030602050306030303" pitchFamily="18" charset="0"/>
                <a:cs typeface="Times New Roman" panose="02020603050405020304" pitchFamily="18" charset="0"/>
              </a:rPr>
              <a:t>Now, we can select the ML algorithm and train it on the full available dataset taking into consideration the previous mentioned factors to get a better predicting accuracy.</a:t>
            </a:r>
            <a:endParaRPr lang="en-IN" sz="2400" dirty="0"/>
          </a:p>
        </p:txBody>
      </p:sp>
    </p:spTree>
    <p:extLst>
      <p:ext uri="{BB962C8B-B14F-4D97-AF65-F5344CB8AC3E}">
        <p14:creationId xmlns:p14="http://schemas.microsoft.com/office/powerpoint/2010/main" val="279566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78B06-7088-4B82-8955-CD50D2BA079F}"/>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1799265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8744A-D232-434A-8B59-5F7A5C4CC6AD}"/>
              </a:ext>
            </a:extLst>
          </p:cNvPr>
          <p:cNvSpPr>
            <a:spLocks noGrp="1"/>
          </p:cNvSpPr>
          <p:nvPr>
            <p:ph type="title"/>
          </p:nvPr>
        </p:nvSpPr>
        <p:spPr>
          <a:xfrm>
            <a:off x="2231136" y="969483"/>
            <a:ext cx="7729728" cy="1137613"/>
          </a:xfrm>
        </p:spPr>
        <p:txBody>
          <a:bodyPr>
            <a:noAutofit/>
          </a:bodyPr>
          <a:lstStyle/>
          <a:p>
            <a:pPr>
              <a:lnSpc>
                <a:spcPct val="100000"/>
              </a:lnSpc>
            </a:pPr>
            <a:br>
              <a:rPr lang="en-US" sz="3600" b="1" kern="0" dirty="0">
                <a:solidFill>
                  <a:srgbClr val="007789"/>
                </a:solidFill>
                <a:effectLst/>
                <a:latin typeface="Constantia" panose="02030602050306030303" pitchFamily="18" charset="0"/>
                <a:ea typeface="Times New Roman" panose="02020603050405020304" pitchFamily="18" charset="0"/>
                <a:cs typeface="Times New Roman" panose="02020603050405020304" pitchFamily="18" charset="0"/>
              </a:rPr>
            </a:br>
            <a:r>
              <a:rPr lang="en-US" sz="3600" b="1" kern="0" dirty="0">
                <a:solidFill>
                  <a:srgbClr val="007789"/>
                </a:solidFill>
                <a:effectLst/>
                <a:latin typeface="Constantia" panose="02030602050306030303" pitchFamily="18" charset="0"/>
                <a:ea typeface="Times New Roman" panose="02020603050405020304" pitchFamily="18" charset="0"/>
                <a:cs typeface="Times New Roman" panose="02020603050405020304" pitchFamily="18" charset="0"/>
              </a:rPr>
              <a:t>Introduction</a:t>
            </a:r>
            <a:br>
              <a:rPr lang="en-IN" sz="3600" b="1" kern="0" dirty="0">
                <a:solidFill>
                  <a:srgbClr val="007789"/>
                </a:solidFill>
                <a:effectLst/>
                <a:latin typeface="Constantia" panose="02030602050306030303" pitchFamily="18" charset="0"/>
                <a:ea typeface="Times New Roman" panose="02020603050405020304" pitchFamily="18" charset="0"/>
                <a:cs typeface="Times New Roman" panose="02020603050405020304" pitchFamily="18" charset="0"/>
              </a:rPr>
            </a:br>
            <a:endParaRPr lang="en-IN" sz="4800" dirty="0"/>
          </a:p>
        </p:txBody>
      </p:sp>
      <p:sp>
        <p:nvSpPr>
          <p:cNvPr id="4" name="TextBox 3">
            <a:extLst>
              <a:ext uri="{FF2B5EF4-FFF2-40B4-BE49-F238E27FC236}">
                <a16:creationId xmlns:a16="http://schemas.microsoft.com/office/drawing/2014/main" id="{A91488CE-E371-40A2-ABF3-AD25A54A960E}"/>
              </a:ext>
            </a:extLst>
          </p:cNvPr>
          <p:cNvSpPr txBox="1"/>
          <p:nvPr/>
        </p:nvSpPr>
        <p:spPr>
          <a:xfrm>
            <a:off x="583095" y="3114261"/>
            <a:ext cx="11383618" cy="3416320"/>
          </a:xfrm>
          <a:prstGeom prst="rect">
            <a:avLst/>
          </a:prstGeom>
          <a:noFill/>
        </p:spPr>
        <p:txBody>
          <a:bodyPr wrap="square" rtlCol="0">
            <a:spAutoFit/>
          </a:bodyPr>
          <a:lstStyle/>
          <a:p>
            <a:r>
              <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With the continuously growing number of automobiles on the road, the road safety issues have been on the rise. Globally, approximately 1.35 million people die in road crashes each year and on average 3,700 people lose their lives every day on the roads. In the USA alone, more than 38,000 people die every year in crashes on roadways. The U.S. traffic fatality rate is 12.4 deaths per 100,000 inhabitants. Road crashes are the leading cause of death in the U.S. for people aged 1-54. </a:t>
            </a:r>
          </a:p>
          <a:p>
            <a:r>
              <a:rPr lang="en-US" dirty="0">
                <a:solidFill>
                  <a:srgbClr val="595959"/>
                </a:solidFill>
                <a:latin typeface="Constantia" panose="02030602050306030303" pitchFamily="18" charset="0"/>
                <a:ea typeface="Constantia" panose="02030602050306030303" pitchFamily="18" charset="0"/>
                <a:cs typeface="Times New Roman" panose="02020603050405020304" pitchFamily="18" charset="0"/>
              </a:rPr>
              <a:t>We will explore the options to help reduce the accident risks on the road with the power of data.</a:t>
            </a:r>
            <a:endPar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endPar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r>
              <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The primary aim of this project is to train machine learning models to accurately predict the severity of an accident.</a:t>
            </a:r>
          </a:p>
          <a:p>
            <a:r>
              <a:rPr lang="en-US" dirty="0">
                <a:solidFill>
                  <a:srgbClr val="595959"/>
                </a:solidFill>
                <a:latin typeface="Constantia" panose="02030602050306030303" pitchFamily="18" charset="0"/>
                <a:ea typeface="Constantia" panose="02030602050306030303" pitchFamily="18" charset="0"/>
                <a:cs typeface="Times New Roman" panose="02020603050405020304" pitchFamily="18" charset="0"/>
              </a:rPr>
              <a:t>We will also be exploring the dataset to get valuable insights which help us better understand the road traffic problems which can help take suitable action.</a:t>
            </a:r>
            <a:endParaRPr lang="en-IN"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4626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72F79-FDF1-4E8F-9CC2-ED8F51752B99}"/>
              </a:ext>
            </a:extLst>
          </p:cNvPr>
          <p:cNvSpPr>
            <a:spLocks noGrp="1"/>
          </p:cNvSpPr>
          <p:nvPr>
            <p:ph type="title"/>
          </p:nvPr>
        </p:nvSpPr>
        <p:spPr/>
        <p:txBody>
          <a:bodyPr>
            <a:normAutofit fontScale="90000"/>
          </a:bodyPr>
          <a:lstStyle/>
          <a:p>
            <a:br>
              <a:rPr lang="en-US" sz="2800" b="1" kern="0" dirty="0">
                <a:solidFill>
                  <a:srgbClr val="007789"/>
                </a:solidFill>
                <a:effectLst/>
                <a:latin typeface="Constantia" panose="02030602050306030303" pitchFamily="18" charset="0"/>
                <a:ea typeface="Times New Roman" panose="02020603050405020304" pitchFamily="18" charset="0"/>
                <a:cs typeface="Times New Roman" panose="02020603050405020304" pitchFamily="18" charset="0"/>
              </a:rPr>
            </a:br>
            <a:r>
              <a:rPr lang="en-US" sz="4000" b="1" kern="0" dirty="0">
                <a:solidFill>
                  <a:srgbClr val="007789"/>
                </a:solidFill>
                <a:effectLst/>
                <a:latin typeface="Constantia" panose="02030602050306030303" pitchFamily="18" charset="0"/>
                <a:ea typeface="Times New Roman" panose="02020603050405020304" pitchFamily="18" charset="0"/>
                <a:cs typeface="Times New Roman" panose="02020603050405020304" pitchFamily="18" charset="0"/>
              </a:rPr>
              <a:t>DATA</a:t>
            </a:r>
            <a:br>
              <a:rPr lang="en-IN" sz="2800" b="1" kern="0" dirty="0">
                <a:solidFill>
                  <a:srgbClr val="007789"/>
                </a:solidFill>
                <a:effectLst/>
                <a:latin typeface="Constantia" panose="02030602050306030303" pitchFamily="18"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6646778-0D82-437F-9154-79AE0ABCEBF1}"/>
              </a:ext>
            </a:extLst>
          </p:cNvPr>
          <p:cNvSpPr>
            <a:spLocks noGrp="1"/>
          </p:cNvSpPr>
          <p:nvPr>
            <p:ph idx="1"/>
          </p:nvPr>
        </p:nvSpPr>
        <p:spPr/>
        <p:txBody>
          <a:bodyPr/>
          <a:lstStyle/>
          <a:p>
            <a:r>
              <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The data used in this project is a dataset consisting of road traffic accidents that occurred in USA between February 2016 and June 2020, covering all the states. The dataset consists of around 3.5 million entries. This data has been collected by Lyft, for analyzing the delays caused by accidents.</a:t>
            </a:r>
            <a:endParaRPr lang="en-IN"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r>
              <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Our target variable here, will be the severity rating. Higher the severity of an accident, greater the traffic delay as the roads are often partially closed while the medical and road services are at work. By relating the traffic delay to the severity of the accident, the accidents are assigned a severity rating from 1 to 4 with 4 being the most severe.</a:t>
            </a:r>
            <a:endParaRPr lang="en-IN"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36757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641EB-2B48-415A-90CC-DD563A3A1732}"/>
              </a:ext>
            </a:extLst>
          </p:cNvPr>
          <p:cNvSpPr>
            <a:spLocks noGrp="1"/>
          </p:cNvSpPr>
          <p:nvPr>
            <p:ph type="title"/>
          </p:nvPr>
        </p:nvSpPr>
        <p:spPr>
          <a:xfrm>
            <a:off x="2231136" y="2834640"/>
            <a:ext cx="7729728" cy="1188720"/>
          </a:xfrm>
        </p:spPr>
        <p:txBody>
          <a:bodyPr/>
          <a:lstStyle/>
          <a:p>
            <a:r>
              <a:rPr lang="en-US" dirty="0"/>
              <a:t>DATA VISUALIZATION </a:t>
            </a:r>
            <a:endParaRPr lang="en-IN" dirty="0"/>
          </a:p>
        </p:txBody>
      </p:sp>
    </p:spTree>
    <p:extLst>
      <p:ext uri="{BB962C8B-B14F-4D97-AF65-F5344CB8AC3E}">
        <p14:creationId xmlns:p14="http://schemas.microsoft.com/office/powerpoint/2010/main" val="1052366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F0DEC-9B99-4FA0-BD95-5A75229EB6CF}"/>
              </a:ext>
            </a:extLst>
          </p:cNvPr>
          <p:cNvSpPr>
            <a:spLocks noGrp="1"/>
          </p:cNvSpPr>
          <p:nvPr>
            <p:ph type="title"/>
          </p:nvPr>
        </p:nvSpPr>
        <p:spPr>
          <a:xfrm>
            <a:off x="2231136" y="129805"/>
            <a:ext cx="7729728" cy="1188720"/>
          </a:xfrm>
        </p:spPr>
        <p:txBody>
          <a:bodyPr>
            <a:normAutofit/>
          </a:bodyPr>
          <a:lstStyle/>
          <a:p>
            <a:r>
              <a:rPr lang="en-US" sz="2400" dirty="0"/>
              <a:t>Accidents occurring at day/night</a:t>
            </a:r>
            <a:endParaRPr lang="en-IN" sz="2400" dirty="0"/>
          </a:p>
        </p:txBody>
      </p:sp>
      <p:pic>
        <p:nvPicPr>
          <p:cNvPr id="4" name="Picture 3">
            <a:extLst>
              <a:ext uri="{FF2B5EF4-FFF2-40B4-BE49-F238E27FC236}">
                <a16:creationId xmlns:a16="http://schemas.microsoft.com/office/drawing/2014/main" id="{E4CF392C-BA2B-453B-AEB4-F75FFCE639D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28142" y="1742595"/>
            <a:ext cx="7535716" cy="4764223"/>
          </a:xfrm>
          <a:prstGeom prst="rect">
            <a:avLst/>
          </a:prstGeom>
          <a:noFill/>
          <a:ln>
            <a:noFill/>
          </a:ln>
        </p:spPr>
      </p:pic>
    </p:spTree>
    <p:extLst>
      <p:ext uri="{BB962C8B-B14F-4D97-AF65-F5344CB8AC3E}">
        <p14:creationId xmlns:p14="http://schemas.microsoft.com/office/powerpoint/2010/main" val="3493950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F0DEC-9B99-4FA0-BD95-5A75229EB6CF}"/>
              </a:ext>
            </a:extLst>
          </p:cNvPr>
          <p:cNvSpPr>
            <a:spLocks noGrp="1"/>
          </p:cNvSpPr>
          <p:nvPr>
            <p:ph type="title"/>
          </p:nvPr>
        </p:nvSpPr>
        <p:spPr>
          <a:xfrm>
            <a:off x="2231136" y="129805"/>
            <a:ext cx="7729728" cy="1188720"/>
          </a:xfrm>
        </p:spPr>
        <p:txBody>
          <a:bodyPr>
            <a:normAutofit/>
          </a:bodyPr>
          <a:lstStyle/>
          <a:p>
            <a:r>
              <a:rPr lang="en-US" sz="2400" dirty="0"/>
              <a:t>COMPARISON OF SEVERITY OCCURANCES</a:t>
            </a:r>
            <a:endParaRPr lang="en-IN" sz="2400" dirty="0"/>
          </a:p>
        </p:txBody>
      </p:sp>
      <p:pic>
        <p:nvPicPr>
          <p:cNvPr id="5" name="Picture 4">
            <a:extLst>
              <a:ext uri="{FF2B5EF4-FFF2-40B4-BE49-F238E27FC236}">
                <a16:creationId xmlns:a16="http://schemas.microsoft.com/office/drawing/2014/main" id="{2D09472B-96B2-4C4D-8776-2EEA11C721C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89603" y="1810784"/>
            <a:ext cx="8012794" cy="4550259"/>
          </a:xfrm>
          <a:prstGeom prst="rect">
            <a:avLst/>
          </a:prstGeom>
          <a:noFill/>
          <a:ln>
            <a:noFill/>
          </a:ln>
        </p:spPr>
      </p:pic>
    </p:spTree>
    <p:extLst>
      <p:ext uri="{BB962C8B-B14F-4D97-AF65-F5344CB8AC3E}">
        <p14:creationId xmlns:p14="http://schemas.microsoft.com/office/powerpoint/2010/main" val="731989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F0DEC-9B99-4FA0-BD95-5A75229EB6CF}"/>
              </a:ext>
            </a:extLst>
          </p:cNvPr>
          <p:cNvSpPr>
            <a:spLocks noGrp="1"/>
          </p:cNvSpPr>
          <p:nvPr>
            <p:ph type="title"/>
          </p:nvPr>
        </p:nvSpPr>
        <p:spPr>
          <a:xfrm>
            <a:off x="2231135" y="0"/>
            <a:ext cx="7729728" cy="940904"/>
          </a:xfrm>
        </p:spPr>
        <p:txBody>
          <a:bodyPr>
            <a:normAutofit/>
          </a:bodyPr>
          <a:lstStyle/>
          <a:p>
            <a:r>
              <a:rPr lang="en-US" sz="2400" dirty="0"/>
              <a:t>STATE-WISE ACCIDENTS REPORT</a:t>
            </a:r>
            <a:endParaRPr lang="en-IN" sz="2400" dirty="0"/>
          </a:p>
        </p:txBody>
      </p:sp>
      <p:pic>
        <p:nvPicPr>
          <p:cNvPr id="4" name="Picture 3">
            <a:extLst>
              <a:ext uri="{FF2B5EF4-FFF2-40B4-BE49-F238E27FC236}">
                <a16:creationId xmlns:a16="http://schemas.microsoft.com/office/drawing/2014/main" id="{A339A4E5-9A80-4392-B021-77D472BD581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70159" y="1060796"/>
            <a:ext cx="10851681" cy="5797204"/>
          </a:xfrm>
          <a:prstGeom prst="rect">
            <a:avLst/>
          </a:prstGeom>
          <a:noFill/>
          <a:ln>
            <a:noFill/>
          </a:ln>
        </p:spPr>
      </p:pic>
    </p:spTree>
    <p:extLst>
      <p:ext uri="{BB962C8B-B14F-4D97-AF65-F5344CB8AC3E}">
        <p14:creationId xmlns:p14="http://schemas.microsoft.com/office/powerpoint/2010/main" val="136749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F0DEC-9B99-4FA0-BD95-5A75229EB6CF}"/>
              </a:ext>
            </a:extLst>
          </p:cNvPr>
          <p:cNvSpPr>
            <a:spLocks noGrp="1"/>
          </p:cNvSpPr>
          <p:nvPr>
            <p:ph type="title"/>
          </p:nvPr>
        </p:nvSpPr>
        <p:spPr>
          <a:xfrm>
            <a:off x="2231135" y="0"/>
            <a:ext cx="7729728" cy="940904"/>
          </a:xfrm>
        </p:spPr>
        <p:txBody>
          <a:bodyPr>
            <a:normAutofit fontScale="90000"/>
          </a:bodyPr>
          <a:lstStyle/>
          <a:p>
            <a:r>
              <a:rPr lang="en-US" sz="2400" dirty="0"/>
              <a:t>STATE-WISE ACCIDENTS REPORT WITH SEVERITY</a:t>
            </a:r>
            <a:endParaRPr lang="en-IN" sz="2400" dirty="0"/>
          </a:p>
        </p:txBody>
      </p:sp>
      <p:pic>
        <p:nvPicPr>
          <p:cNvPr id="5" name="Picture 4">
            <a:extLst>
              <a:ext uri="{FF2B5EF4-FFF2-40B4-BE49-F238E27FC236}">
                <a16:creationId xmlns:a16="http://schemas.microsoft.com/office/drawing/2014/main" id="{2F8AB95D-3E9B-4CB0-9377-B457E2BB68D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79443" y="1159564"/>
            <a:ext cx="9833114" cy="5698436"/>
          </a:xfrm>
          <a:prstGeom prst="rect">
            <a:avLst/>
          </a:prstGeom>
          <a:noFill/>
          <a:ln>
            <a:noFill/>
          </a:ln>
        </p:spPr>
      </p:pic>
    </p:spTree>
    <p:extLst>
      <p:ext uri="{BB962C8B-B14F-4D97-AF65-F5344CB8AC3E}">
        <p14:creationId xmlns:p14="http://schemas.microsoft.com/office/powerpoint/2010/main" val="3618259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F0DEC-9B99-4FA0-BD95-5A75229EB6CF}"/>
              </a:ext>
            </a:extLst>
          </p:cNvPr>
          <p:cNvSpPr>
            <a:spLocks noGrp="1"/>
          </p:cNvSpPr>
          <p:nvPr>
            <p:ph type="title"/>
          </p:nvPr>
        </p:nvSpPr>
        <p:spPr>
          <a:xfrm>
            <a:off x="2231135" y="0"/>
            <a:ext cx="7729728" cy="940904"/>
          </a:xfrm>
        </p:spPr>
        <p:txBody>
          <a:bodyPr>
            <a:normAutofit/>
          </a:bodyPr>
          <a:lstStyle/>
          <a:p>
            <a:r>
              <a:rPr lang="en-US" sz="2400" dirty="0"/>
              <a:t>CITY-WISE ACCIDENTS report </a:t>
            </a:r>
            <a:endParaRPr lang="en-IN" sz="2400" dirty="0"/>
          </a:p>
        </p:txBody>
      </p:sp>
      <p:pic>
        <p:nvPicPr>
          <p:cNvPr id="4" name="Picture 3">
            <a:extLst>
              <a:ext uri="{FF2B5EF4-FFF2-40B4-BE49-F238E27FC236}">
                <a16:creationId xmlns:a16="http://schemas.microsoft.com/office/drawing/2014/main" id="{1BC86969-E634-4BF0-8D4E-1700EFDD78C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5302" y="1164722"/>
            <a:ext cx="10941395" cy="5328844"/>
          </a:xfrm>
          <a:prstGeom prst="rect">
            <a:avLst/>
          </a:prstGeom>
          <a:noFill/>
          <a:ln>
            <a:noFill/>
          </a:ln>
        </p:spPr>
      </p:pic>
    </p:spTree>
    <p:extLst>
      <p:ext uri="{BB962C8B-B14F-4D97-AF65-F5344CB8AC3E}">
        <p14:creationId xmlns:p14="http://schemas.microsoft.com/office/powerpoint/2010/main" val="177283976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39</TotalTime>
  <Words>780</Words>
  <Application>Microsoft Office PowerPoint</Application>
  <PresentationFormat>Widescreen</PresentationFormat>
  <Paragraphs>36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Constantia</vt:lpstr>
      <vt:lpstr>Gill Sans MT</vt:lpstr>
      <vt:lpstr>Symbol</vt:lpstr>
      <vt:lpstr>Parcel</vt:lpstr>
      <vt:lpstr>ACCIDENT SEVERITY PREDICTION IN USA</vt:lpstr>
      <vt:lpstr> Introduction </vt:lpstr>
      <vt:lpstr> DATA </vt:lpstr>
      <vt:lpstr>DATA VISUALIZATION </vt:lpstr>
      <vt:lpstr>Accidents occurring at day/night</vt:lpstr>
      <vt:lpstr>COMPARISON OF SEVERITY OCCURANCES</vt:lpstr>
      <vt:lpstr>STATE-WISE ACCIDENTS REPORT</vt:lpstr>
      <vt:lpstr>STATE-WISE ACCIDENTS REPORT WITH SEVERITY</vt:lpstr>
      <vt:lpstr>CITY-WISE ACCIDENTS report </vt:lpstr>
      <vt:lpstr>EFFECT OF VISIBILITY ON SEVERITY</vt:lpstr>
      <vt:lpstr> FINAL DATA SET </vt:lpstr>
      <vt:lpstr>PREDICTION MODELS</vt:lpstr>
      <vt:lpstr>ACCURACY IMPROVEMENT </vt:lpstr>
      <vt:lpstr>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ACCIDENT SEVERITY PREDICTION IN USA</dc:title>
  <dc:creator>Nandan</dc:creator>
  <cp:lastModifiedBy>Nandan</cp:lastModifiedBy>
  <cp:revision>5</cp:revision>
  <dcterms:created xsi:type="dcterms:W3CDTF">2020-09-29T14:16:05Z</dcterms:created>
  <dcterms:modified xsi:type="dcterms:W3CDTF">2020-09-29T14:55:19Z</dcterms:modified>
</cp:coreProperties>
</file>