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45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3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2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903A-EFB8-4084-B773-179EA2C385F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5E3439-D6AB-4849-B8CA-AFA627DD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9B2-1A99-4D45-8DE3-63837835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7427-93AF-407B-99F4-DB8832AA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Supervised – Input and output of each example specified</a:t>
            </a:r>
          </a:p>
          <a:p>
            <a:pPr lvl="1">
              <a:buAutoNum type="arabicPeriod"/>
            </a:pPr>
            <a:r>
              <a:rPr lang="en-US" dirty="0"/>
              <a:t>Regression – Continuous output</a:t>
            </a:r>
          </a:p>
          <a:p>
            <a:pPr lvl="1">
              <a:buAutoNum type="arabicPeriod"/>
            </a:pPr>
            <a:r>
              <a:rPr lang="en-US" dirty="0"/>
              <a:t>Classification – Discrete output</a:t>
            </a:r>
          </a:p>
          <a:p>
            <a:pPr>
              <a:buAutoNum type="arabicPeriod"/>
            </a:pPr>
            <a:r>
              <a:rPr lang="en-US" dirty="0"/>
              <a:t>Unsupervised – Algorithm finds structures among dataset - clusters</a:t>
            </a:r>
          </a:p>
        </p:txBody>
      </p:sp>
    </p:spTree>
    <p:extLst>
      <p:ext uri="{BB962C8B-B14F-4D97-AF65-F5344CB8AC3E}">
        <p14:creationId xmlns:p14="http://schemas.microsoft.com/office/powerpoint/2010/main" val="24337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BB2A-E6AC-4932-AF9F-8B85AFD4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987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6688-F1C4-4750-8FB6-A8DADB26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1097"/>
            <a:ext cx="8915400" cy="4510125"/>
          </a:xfrm>
        </p:spPr>
        <p:txBody>
          <a:bodyPr/>
          <a:lstStyle/>
          <a:p>
            <a:r>
              <a:rPr lang="en-US" dirty="0"/>
              <a:t>Lemonade business – Revenue is dependent on temperature</a:t>
            </a:r>
          </a:p>
          <a:p>
            <a:r>
              <a:rPr lang="en-US" dirty="0"/>
              <a:t>Amazon – recommends items to users based on user behavior</a:t>
            </a:r>
          </a:p>
          <a:p>
            <a:r>
              <a:rPr lang="en-US" dirty="0"/>
              <a:t>Predict number of shoppers passing in front of billboard – predict maximum to bid for advertisement</a:t>
            </a:r>
          </a:p>
        </p:txBody>
      </p:sp>
    </p:spTree>
    <p:extLst>
      <p:ext uri="{BB962C8B-B14F-4D97-AF65-F5344CB8AC3E}">
        <p14:creationId xmlns:p14="http://schemas.microsoft.com/office/powerpoint/2010/main" val="176020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6257-F337-4673-9AB0-4A092DFF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br>
              <a:rPr lang="en-US" dirty="0"/>
            </a:br>
            <a:r>
              <a:rPr lang="en-US" dirty="0"/>
              <a:t>- </a:t>
            </a:r>
            <a:r>
              <a:rPr lang="en-US" sz="2800" dirty="0"/>
              <a:t>algorithm</a:t>
            </a:r>
            <a:r>
              <a:rPr lang="en-US" dirty="0"/>
              <a:t> </a:t>
            </a:r>
            <a:r>
              <a:rPr lang="en-US" sz="2800" dirty="0"/>
              <a:t>to minimize cost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C8EF-0C79-4460-B73F-223A1575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02277"/>
          </a:xfrm>
        </p:spPr>
        <p:txBody>
          <a:bodyPr>
            <a:normAutofit/>
          </a:bodyPr>
          <a:lstStyle/>
          <a:p>
            <a:r>
              <a:rPr lang="en-US" dirty="0"/>
              <a:t>Start with some parameter values (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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Change values to reduce J(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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) until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 - learning rate (controls how big a step is taken downhill)</a:t>
            </a:r>
            <a:endParaRPr lang="en-US" dirty="0"/>
          </a:p>
          <a:p>
            <a:r>
              <a:rPr lang="en-US" dirty="0"/>
              <a:t>Simultaneous Update – Compute the RHS for both and assign to new (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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Converges even with a </a:t>
            </a:r>
            <a:r>
              <a:rPr lang="en-US" b="1" dirty="0"/>
              <a:t>fixed rate </a:t>
            </a:r>
            <a:r>
              <a:rPr lang="en-US" b="1" dirty="0">
                <a:sym typeface="Symbol" panose="05050102010706020507" pitchFamily="18" charset="2"/>
              </a:rPr>
              <a:t> </a:t>
            </a:r>
            <a:r>
              <a:rPr lang="en-US" dirty="0">
                <a:sym typeface="Symbol" panose="05050102010706020507" pitchFamily="18" charset="2"/>
              </a:rPr>
              <a:t>- the derivative approaches zero as we approach the bottom of the function – gradient descent will take smaller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DEA2E-06A0-4830-8483-85A0FD52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55324"/>
            <a:ext cx="6534406" cy="15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22C4-7B29-4916-9D56-661D22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B5003-AEF9-4C36-8314-FD5405515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168" y="1047135"/>
            <a:ext cx="7846142" cy="47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0A18-FC1D-41FC-A6DA-B5D6A8D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AD173-3D4C-4D88-B11C-3AB94CA8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172906"/>
            <a:ext cx="8247686" cy="45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74F66-FE4D-4E6B-B3E4-18263B91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045" y="972267"/>
            <a:ext cx="5087909" cy="2456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2436D-3C01-4A29-BD45-4C020119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65" y="3429000"/>
            <a:ext cx="6820667" cy="24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1A6B-3082-4EA8-B1A8-DBB36CD6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80642"/>
            <a:ext cx="8911687" cy="791735"/>
          </a:xfrm>
        </p:spPr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2F5F-68F6-459E-BD45-E2FDC598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81311"/>
            <a:ext cx="8915400" cy="4495377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1, </a:t>
            </a:r>
            <a:r>
              <a:rPr lang="en-US" dirty="0"/>
              <a:t>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……….. x</a:t>
            </a:r>
            <a:r>
              <a:rPr lang="en-US" baseline="-25000" dirty="0"/>
              <a:t>n </a:t>
            </a:r>
            <a:r>
              <a:rPr lang="en-US" dirty="0"/>
              <a:t>-&gt;  input </a:t>
            </a:r>
          </a:p>
          <a:p>
            <a:r>
              <a:rPr lang="en-US" dirty="0"/>
              <a:t>Y -&gt; output</a:t>
            </a:r>
          </a:p>
          <a:p>
            <a:r>
              <a:rPr lang="en-US" dirty="0"/>
              <a:t>E.g. size, number of rooms, age of home, number of floors -&gt; price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Convenience – introduce x</a:t>
            </a:r>
            <a:r>
              <a:rPr lang="en-US" baseline="-25000" dirty="0"/>
              <a:t>0 </a:t>
            </a:r>
            <a:r>
              <a:rPr lang="en-US" dirty="0"/>
              <a:t>= 1, such that </a:t>
            </a:r>
            <a:r>
              <a:rPr lang="en-US" b="1" dirty="0"/>
              <a:t>‘x’ and ‘</a:t>
            </a:r>
            <a:r>
              <a:rPr lang="en-US" b="1" dirty="0">
                <a:sym typeface="Symbol" panose="05050102010706020507" pitchFamily="18" charset="2"/>
              </a:rPr>
              <a:t>’</a:t>
            </a:r>
            <a:r>
              <a:rPr lang="en-US" dirty="0">
                <a:sym typeface="Symbol" panose="05050102010706020507" pitchFamily="18" charset="2"/>
              </a:rPr>
              <a:t> have </a:t>
            </a:r>
            <a:r>
              <a:rPr lang="en-US" b="1" dirty="0">
                <a:sym typeface="Symbol" panose="05050102010706020507" pitchFamily="18" charset="2"/>
              </a:rPr>
              <a:t>‘n+1’</a:t>
            </a:r>
            <a:r>
              <a:rPr lang="en-US" dirty="0">
                <a:sym typeface="Symbol" panose="05050102010706020507" pitchFamily="18" charset="2"/>
              </a:rPr>
              <a:t> elements each</a:t>
            </a:r>
          </a:p>
          <a:p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5D815-D5EC-4436-9230-8E648138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50498"/>
            <a:ext cx="4572000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124B9-E332-4FFB-89B3-367F95DF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3537508"/>
            <a:ext cx="6115050" cy="6096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9FD1AF1-F4C8-4C92-924C-A8B882343672}"/>
              </a:ext>
            </a:extLst>
          </p:cNvPr>
          <p:cNvSpPr/>
          <p:nvPr/>
        </p:nvSpPr>
        <p:spPr>
          <a:xfrm>
            <a:off x="5853684" y="3094937"/>
            <a:ext cx="484632" cy="39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4B705-088A-43B3-B522-4704F6BF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904" y="4956262"/>
            <a:ext cx="5672192" cy="15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4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5EAF-935B-428C-B8F5-BB32F59C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000"/>
          </a:xfrm>
        </p:spPr>
        <p:txBody>
          <a:bodyPr/>
          <a:lstStyle/>
          <a:p>
            <a:r>
              <a:rPr lang="en-US" dirty="0"/>
              <a:t>Gradient Descent - Multivariate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30DCE-22F2-4AC8-8257-F468C7375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53" y="2241345"/>
            <a:ext cx="8065494" cy="18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0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6DB1-58F0-41D3-99B4-D2ABBA86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324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6295-12BA-432D-80C2-945E1F49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4839"/>
            <a:ext cx="8915400" cy="47590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 for classifying data into </a:t>
            </a:r>
            <a:r>
              <a:rPr lang="en-US" b="1" dirty="0"/>
              <a:t>discrete</a:t>
            </a:r>
            <a:r>
              <a:rPr lang="en-US" dirty="0"/>
              <a:t> outcomes</a:t>
            </a:r>
          </a:p>
          <a:p>
            <a:r>
              <a:rPr lang="en-US" b="1" dirty="0"/>
              <a:t>Classification</a:t>
            </a:r>
            <a:r>
              <a:rPr lang="en-US" dirty="0"/>
              <a:t>, not regression</a:t>
            </a:r>
          </a:p>
          <a:p>
            <a:r>
              <a:rPr lang="en-US" dirty="0"/>
              <a:t>Purpose of logistic regression – because linear regression is not useful for classification problems.</a:t>
            </a:r>
          </a:p>
          <a:p>
            <a:r>
              <a:rPr lang="en-US" dirty="0"/>
              <a:t>y = 0 or y = 1, but using Linear Regression, h(x) can be &gt; 1 or &lt; 0 too.</a:t>
            </a:r>
          </a:p>
          <a:p>
            <a:r>
              <a:rPr lang="en-US" dirty="0"/>
              <a:t>Using log regression, </a:t>
            </a:r>
            <a:r>
              <a:rPr lang="en-US" b="1" dirty="0"/>
              <a:t>0 &lt;= h(x) &lt;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 the hypothesis output at 0.5 – </a:t>
            </a:r>
            <a:r>
              <a:rPr lang="en-US" b="1" dirty="0"/>
              <a:t>if h(x) &gt; 0.5, y = 1; if h(x) &lt; 0.5, y =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CE913-6534-483F-8B1A-BD4DEB8D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13" y="3597211"/>
            <a:ext cx="4523574" cy="20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B9E23-8971-4323-A86A-7D058228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575136"/>
            <a:ext cx="6505575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AE6E3-B3BA-448F-B96D-F77A9D55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1" y="3930190"/>
            <a:ext cx="7572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99BC-F884-4E47-923F-B22F0003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6" y="776747"/>
            <a:ext cx="8915400" cy="5034117"/>
          </a:xfrm>
        </p:spPr>
        <p:txBody>
          <a:bodyPr/>
          <a:lstStyle/>
          <a:p>
            <a:r>
              <a:rPr lang="en-US" sz="2400" dirty="0"/>
              <a:t>h(x) -&gt; </a:t>
            </a:r>
            <a:r>
              <a:rPr lang="en-US" sz="2400" dirty="0">
                <a:sym typeface="Symbol" panose="05050102010706020507" pitchFamily="18" charset="2"/>
              </a:rPr>
              <a:t></a:t>
            </a:r>
            <a:r>
              <a:rPr lang="en-US" sz="2400" baseline="30000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x … linear regression</a:t>
            </a:r>
          </a:p>
          <a:p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h(x) -&gt; g(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</a:t>
            </a:r>
            <a:r>
              <a:rPr lang="en-US" sz="2400" b="1" baseline="30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T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x) … logistic regression</a:t>
            </a:r>
          </a:p>
          <a:p>
            <a:endParaRPr lang="en-US" sz="2400" b="1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  <a:p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g(z) = 1 / (1 + e</a:t>
            </a:r>
            <a:r>
              <a:rPr lang="en-US" sz="2400" b="1" baseline="30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-z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dirty="0"/>
              <a:t>This is the sigmoid or the logistic function</a:t>
            </a:r>
          </a:p>
          <a:p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Therefore, h(x) -&gt; 1 / (1 + e</a:t>
            </a:r>
            <a:r>
              <a:rPr lang="en-US" sz="2000" b="1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sz="2000" b="1" baseline="30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Tx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)</a:t>
            </a:r>
          </a:p>
          <a:p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  <a:p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  <a:p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This function maps any real number to interval (0,1)</a:t>
            </a:r>
          </a:p>
          <a:p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h(x) – probability that output is 1 – example,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ED573-D590-42F0-AA86-C3C2BF33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612433"/>
            <a:ext cx="7248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0E6B-F4CA-4573-BB41-C2A43710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7"/>
            <a:ext cx="9144000" cy="3023266"/>
          </a:xfrm>
        </p:spPr>
        <p:txBody>
          <a:bodyPr/>
          <a:lstStyle/>
          <a:p>
            <a:r>
              <a:rPr lang="en-US" dirty="0"/>
              <a:t>Supervised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F067-883C-481A-9007-C70E0607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986" y="3911753"/>
            <a:ext cx="8264013" cy="1655762"/>
          </a:xfrm>
        </p:spPr>
        <p:txBody>
          <a:bodyPr>
            <a:normAutofit/>
          </a:bodyPr>
          <a:lstStyle/>
          <a:p>
            <a:r>
              <a:rPr lang="en-US" sz="88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7891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23D-1BA0-4EE4-B2B8-41D5F419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en-US" dirty="0"/>
              <a:t>Decision Boundary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61A777-4962-4F8E-8E88-B524C7A28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51819"/>
            <a:ext cx="3155812" cy="976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EAADF-4789-4030-A29D-0E6CE0798EF8}"/>
              </a:ext>
            </a:extLst>
          </p:cNvPr>
          <p:cNvSpPr txBox="1"/>
          <p:nvPr/>
        </p:nvSpPr>
        <p:spPr>
          <a:xfrm>
            <a:off x="2592925" y="3200400"/>
            <a:ext cx="8391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Sigmoid function –</a:t>
            </a:r>
            <a:r>
              <a:rPr lang="en-US" dirty="0"/>
              <a:t> </a:t>
            </a:r>
          </a:p>
          <a:p>
            <a:r>
              <a:rPr lang="en-US" dirty="0"/>
              <a:t>When </a:t>
            </a:r>
            <a:r>
              <a:rPr lang="en-US" b="1" dirty="0"/>
              <a:t>input (z)</a:t>
            </a:r>
            <a:r>
              <a:rPr lang="en-US" dirty="0"/>
              <a:t> is greater or equal to 0, output of function i.e. </a:t>
            </a:r>
            <a:r>
              <a:rPr lang="en-US" b="1" dirty="0"/>
              <a:t>h(x)</a:t>
            </a:r>
            <a:r>
              <a:rPr lang="en-US" dirty="0"/>
              <a:t> is greater than 0.5</a:t>
            </a:r>
          </a:p>
          <a:p>
            <a:endParaRPr lang="en-US" dirty="0"/>
          </a:p>
          <a:p>
            <a:r>
              <a:rPr lang="en-US" dirty="0"/>
              <a:t>If input to ‘g’ is 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baseline="30000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x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Decision Boundary</a:t>
            </a:r>
            <a:r>
              <a:rPr lang="en-US" dirty="0">
                <a:sym typeface="Wingdings" panose="05000000000000000000" pitchFamily="2" charset="2"/>
              </a:rPr>
              <a:t> – Line separating area where y = 0 and y = 1. Created by our hypothesis function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DFEC-B2CE-4383-A276-64222A9C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688027"/>
            <a:ext cx="2051287" cy="8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0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2552-0106-4E8F-96C5-57FBCF6A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8496"/>
          </a:xfrm>
        </p:spPr>
        <p:txBody>
          <a:bodyPr/>
          <a:lstStyle/>
          <a:p>
            <a:r>
              <a:rPr lang="en-US" dirty="0"/>
              <a:t>Cost Function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F030-5CE4-423D-B4D2-5A6FF6B5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2606"/>
            <a:ext cx="8915400" cy="4598616"/>
          </a:xfrm>
        </p:spPr>
        <p:txBody>
          <a:bodyPr/>
          <a:lstStyle/>
          <a:p>
            <a:r>
              <a:rPr lang="en-US" dirty="0"/>
              <a:t>It is the penalty the learning algorithm has to pay if it outputs </a:t>
            </a:r>
            <a:r>
              <a:rPr lang="en-US" b="1" dirty="0"/>
              <a:t>h(x)</a:t>
            </a:r>
            <a:r>
              <a:rPr lang="en-US" dirty="0"/>
              <a:t> and actual label is </a:t>
            </a:r>
            <a:r>
              <a:rPr lang="en-US" b="1" dirty="0"/>
              <a:t>y</a:t>
            </a:r>
            <a:r>
              <a:rPr lang="en-US" dirty="0"/>
              <a:t>.</a:t>
            </a:r>
          </a:p>
          <a:p>
            <a:r>
              <a:rPr lang="en-US" dirty="0"/>
              <a:t>If we use the same cost function as linear regression, the cost function will be a non-convex function (gradient descent won’t work as it will have many local optimums) as h(x) is non linear.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98841-922E-42E3-ABBB-66726C3A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94645"/>
            <a:ext cx="4856767" cy="13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35F51-BE5F-40F0-97D3-7AAB791F8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9715" y="924232"/>
                <a:ext cx="8915400" cy="5240594"/>
              </a:xfrm>
            </p:spPr>
            <p:txBody>
              <a:bodyPr/>
              <a:lstStyle/>
              <a:p>
                <a:r>
                  <a:rPr lang="en-US" dirty="0"/>
                  <a:t>If y = 1, cost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prediction is h(x) = 0 (</a:t>
                </a:r>
                <a:r>
                  <a:rPr lang="en-US" b="1" dirty="0"/>
                  <a:t>high penalty</a:t>
                </a:r>
                <a:r>
                  <a:rPr lang="en-US" dirty="0"/>
                  <a:t>) and minimum cost if h(x) = 1.</a:t>
                </a:r>
              </a:p>
              <a:p>
                <a:r>
                  <a:rPr lang="en-US" dirty="0"/>
                  <a:t>If y = 0, cost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prediction is h(x) = 1 (</a:t>
                </a:r>
                <a:r>
                  <a:rPr lang="en-US" b="1" dirty="0"/>
                  <a:t>high penalty</a:t>
                </a:r>
                <a:r>
                  <a:rPr lang="en-US" dirty="0"/>
                  <a:t>) and minimum cost if h(x) = 0.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35F51-BE5F-40F0-97D3-7AAB791F8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9715" y="924232"/>
                <a:ext cx="8915400" cy="5240594"/>
              </a:xfrm>
              <a:blipFill>
                <a:blip r:embed="rId2"/>
                <a:stretch>
                  <a:fillRect l="-479"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F2A4705-89AA-490F-AFF6-9BE249A9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2588649"/>
            <a:ext cx="2924175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377CF-510E-4501-A5FF-F5926A702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722" y="2421961"/>
            <a:ext cx="2905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D9BA-2A82-4407-B50A-AA7C29D7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a cat or a dog?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0481-DE41-4B26-A12F-A068C918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consists of 100 pictures of 4 different animals</a:t>
            </a:r>
          </a:p>
          <a:p>
            <a:r>
              <a:rPr lang="en-US" dirty="0"/>
              <a:t>Algorithm learns the features of the animals from the training set</a:t>
            </a:r>
          </a:p>
          <a:p>
            <a:r>
              <a:rPr lang="en-US" dirty="0"/>
              <a:t>It can then classify the a random picture as one of the animals</a:t>
            </a:r>
          </a:p>
          <a:p>
            <a:r>
              <a:rPr lang="en-US" dirty="0"/>
              <a:t>Called </a:t>
            </a:r>
            <a:r>
              <a:rPr lang="en-US" b="1" dirty="0"/>
              <a:t>multiclass classification</a:t>
            </a:r>
          </a:p>
          <a:p>
            <a:r>
              <a:rPr lang="en-US" b="1" dirty="0"/>
              <a:t>Discrete output</a:t>
            </a:r>
          </a:p>
        </p:txBody>
      </p:sp>
    </p:spTree>
    <p:extLst>
      <p:ext uri="{BB962C8B-B14F-4D97-AF65-F5344CB8AC3E}">
        <p14:creationId xmlns:p14="http://schemas.microsoft.com/office/powerpoint/2010/main" val="141331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0E6B-F4CA-4573-BB41-C2A43710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7"/>
            <a:ext cx="9144000" cy="3023266"/>
          </a:xfrm>
        </p:spPr>
        <p:txBody>
          <a:bodyPr/>
          <a:lstStyle/>
          <a:p>
            <a:r>
              <a:rPr lang="en-US" dirty="0"/>
              <a:t>Supervised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F067-883C-481A-9007-C70E0607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986" y="3911753"/>
            <a:ext cx="8264013" cy="1655762"/>
          </a:xfrm>
        </p:spPr>
        <p:txBody>
          <a:bodyPr>
            <a:normAutofit/>
          </a:bodyPr>
          <a:lstStyle/>
          <a:p>
            <a:r>
              <a:rPr lang="en-US" sz="8800" b="1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508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83C8-85C7-4DC0-AEA4-64046BC5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price of the house?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31D57-EB63-49F6-AFB4-5235FC066946}"/>
              </a:ext>
            </a:extLst>
          </p:cNvPr>
          <p:cNvSpPr txBox="1"/>
          <p:nvPr/>
        </p:nvSpPr>
        <p:spPr>
          <a:xfrm>
            <a:off x="2592925" y="5105779"/>
            <a:ext cx="695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Learning algorithm </a:t>
            </a:r>
            <a:r>
              <a:rPr lang="en-US" dirty="0"/>
              <a:t>maps the size of the house to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Predicts the price for the given input house size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61C74A-040D-4847-B554-58972DBE6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19083"/>
            <a:ext cx="6787049" cy="3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A774-B52E-48E4-8361-9F6FBBA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E6EC-AD5F-4375-AEAC-43DA6366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5342"/>
            <a:ext cx="8915400" cy="4465880"/>
          </a:xfrm>
        </p:spPr>
        <p:txBody>
          <a:bodyPr/>
          <a:lstStyle/>
          <a:p>
            <a:r>
              <a:rPr lang="en-US" dirty="0"/>
              <a:t>m –&gt; training examples</a:t>
            </a:r>
          </a:p>
          <a:p>
            <a:r>
              <a:rPr lang="en-US" dirty="0"/>
              <a:t>x -&gt; input variables / features </a:t>
            </a:r>
          </a:p>
          <a:p>
            <a:r>
              <a:rPr lang="en-US" dirty="0"/>
              <a:t>y -&gt; output features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7710E-B519-449E-839F-E8ECCD44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26232"/>
            <a:ext cx="4648200" cy="34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5A488-D577-4711-AE8E-6F2E516F87B8}"/>
              </a:ext>
            </a:extLst>
          </p:cNvPr>
          <p:cNvSpPr txBox="1"/>
          <p:nvPr/>
        </p:nvSpPr>
        <p:spPr>
          <a:xfrm>
            <a:off x="7432963" y="205400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 -&gt; Hypothesis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6581F-EBD6-488B-8A44-B8612FD21689}"/>
              </a:ext>
            </a:extLst>
          </p:cNvPr>
          <p:cNvSpPr txBox="1"/>
          <p:nvPr/>
        </p:nvSpPr>
        <p:spPr>
          <a:xfrm>
            <a:off x="8893277" y="576661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</a:t>
            </a:r>
            <a:r>
              <a:rPr lang="en-US" sz="2800" b="1" dirty="0"/>
              <a:t>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D014F-E8CC-4892-BF21-3ACC2258E320}"/>
              </a:ext>
            </a:extLst>
          </p:cNvPr>
          <p:cNvSpPr txBox="1"/>
          <p:nvPr/>
        </p:nvSpPr>
        <p:spPr>
          <a:xfrm>
            <a:off x="2462981" y="579066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 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32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7F7B1-C69E-4CE0-AE37-BF264D521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349" y="773678"/>
            <a:ext cx="5810250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440E4-42FC-4554-8FAB-3983C38C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49" y="2203194"/>
            <a:ext cx="5810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A7C43-3930-48B7-8113-728F0700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261" y="3006213"/>
            <a:ext cx="4572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68463-BA0E-4931-BBCC-D72DEA85438A}"/>
              </a:ext>
            </a:extLst>
          </p:cNvPr>
          <p:cNvSpPr txBox="1"/>
          <p:nvPr/>
        </p:nvSpPr>
        <p:spPr>
          <a:xfrm>
            <a:off x="4498258" y="2270940"/>
            <a:ext cx="229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BIAS</a:t>
            </a:r>
            <a:r>
              <a:rPr lang="en-US" dirty="0"/>
              <a:t> – Offset all </a:t>
            </a:r>
          </a:p>
          <a:p>
            <a:r>
              <a:rPr lang="en-US" dirty="0"/>
              <a:t>predictions made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FB45A-F242-4D4E-B6D6-0F03A12A5530}"/>
              </a:ext>
            </a:extLst>
          </p:cNvPr>
          <p:cNvSpPr txBox="1"/>
          <p:nvPr/>
        </p:nvSpPr>
        <p:spPr>
          <a:xfrm>
            <a:off x="4498258" y="3041854"/>
            <a:ext cx="25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SLOPE</a:t>
            </a:r>
            <a:r>
              <a:rPr lang="en-US" dirty="0"/>
              <a:t> of the line depicted by hypothesis function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9436B-C4F7-47C7-A41D-69A0A82F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626" y="2203194"/>
            <a:ext cx="4733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4FC3-52B4-4A0E-9ACA-17B8B0B6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1050-7BF4-434F-8441-41F8299E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1097"/>
            <a:ext cx="8915400" cy="4510125"/>
          </a:xfrm>
        </p:spPr>
        <p:txBody>
          <a:bodyPr/>
          <a:lstStyle/>
          <a:p>
            <a:r>
              <a:rPr lang="en-US" dirty="0"/>
              <a:t>Error – [</a:t>
            </a:r>
            <a:r>
              <a:rPr lang="en-US" b="1" dirty="0"/>
              <a:t>h(x) - y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 – Minimize the cost J </a:t>
            </a:r>
          </a:p>
          <a:p>
            <a:r>
              <a:rPr lang="en-US" dirty="0"/>
              <a:t>Mean Squared Error cost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1BB80-FCB4-44DC-ABCA-5CC168B1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23" y="1401097"/>
            <a:ext cx="6168872" cy="1280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968CE-DF46-47E3-81D6-4FEA30FA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08" y="2681987"/>
            <a:ext cx="3977187" cy="35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6C88-8787-44C8-BE12-F2EF4843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D3899-24A6-4721-A041-77F08830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5342"/>
            <a:ext cx="8915400" cy="4465880"/>
          </a:xfrm>
        </p:spPr>
        <p:txBody>
          <a:bodyPr>
            <a:normAutofit/>
          </a:bodyPr>
          <a:lstStyle/>
          <a:p>
            <a:r>
              <a:rPr lang="en-US" sz="2800" b="1" dirty="0">
                <a:sym typeface="Symbol" panose="05050102010706020507" pitchFamily="18" charset="2"/>
              </a:rPr>
              <a:t>h(x) = </a:t>
            </a:r>
            <a:r>
              <a:rPr lang="en-US" sz="2800" b="1" baseline="-25000" dirty="0">
                <a:sym typeface="Symbol" panose="05050102010706020507" pitchFamily="18" charset="2"/>
              </a:rPr>
              <a:t>1</a:t>
            </a:r>
            <a:r>
              <a:rPr lang="en-US" sz="2800" b="1" dirty="0">
                <a:sym typeface="Symbol" panose="05050102010706020507" pitchFamily="18" charset="2"/>
              </a:rPr>
              <a:t>x  … (</a:t>
            </a:r>
            <a:r>
              <a:rPr lang="en-US" sz="2800" b="1" baseline="-25000" dirty="0">
                <a:sym typeface="Symbol" panose="05050102010706020507" pitchFamily="18" charset="2"/>
              </a:rPr>
              <a:t>0 </a:t>
            </a:r>
            <a:r>
              <a:rPr lang="en-US" sz="2800" b="1" dirty="0">
                <a:sym typeface="Symbol" panose="05050102010706020507" pitchFamily="18" charset="2"/>
              </a:rPr>
              <a:t>=</a:t>
            </a:r>
            <a:r>
              <a:rPr lang="en-US" sz="2800" b="1" baseline="-25000" dirty="0">
                <a:sym typeface="Symbol" panose="05050102010706020507" pitchFamily="18" charset="2"/>
              </a:rPr>
              <a:t> </a:t>
            </a:r>
            <a:r>
              <a:rPr lang="en-US" sz="2800" b="1" dirty="0">
                <a:sym typeface="Symbol" panose="05050102010706020507" pitchFamily="18" charset="2"/>
              </a:rPr>
              <a:t>0)</a:t>
            </a:r>
          </a:p>
          <a:p>
            <a:r>
              <a:rPr lang="en-US" dirty="0"/>
              <a:t>When </a:t>
            </a:r>
            <a:r>
              <a:rPr lang="en-US" b="1" dirty="0">
                <a:sym typeface="Symbol" panose="05050102010706020507" pitchFamily="18" charset="2"/>
              </a:rPr>
              <a:t></a:t>
            </a:r>
            <a:r>
              <a:rPr lang="en-US" b="1" baseline="-25000" dirty="0">
                <a:sym typeface="Symbol" panose="05050102010706020507" pitchFamily="18" charset="2"/>
              </a:rPr>
              <a:t>1 </a:t>
            </a:r>
            <a:r>
              <a:rPr lang="en-US" b="1" dirty="0">
                <a:sym typeface="Symbol" panose="05050102010706020507" pitchFamily="18" charset="2"/>
              </a:rPr>
              <a:t>= 0</a:t>
            </a:r>
          </a:p>
          <a:p>
            <a:r>
              <a:rPr lang="en-US" dirty="0"/>
              <a:t>When </a:t>
            </a:r>
            <a:r>
              <a:rPr lang="en-US" b="1" dirty="0">
                <a:sym typeface="Symbol" panose="05050102010706020507" pitchFamily="18" charset="2"/>
              </a:rPr>
              <a:t></a:t>
            </a:r>
            <a:r>
              <a:rPr lang="en-US" b="1" baseline="-25000" dirty="0">
                <a:sym typeface="Symbol" panose="05050102010706020507" pitchFamily="18" charset="2"/>
              </a:rPr>
              <a:t>1 </a:t>
            </a:r>
            <a:r>
              <a:rPr lang="en-US" b="1" dirty="0">
                <a:sym typeface="Symbol" panose="05050102010706020507" pitchFamily="18" charset="2"/>
              </a:rPr>
              <a:t>= 0.5</a:t>
            </a:r>
            <a:endParaRPr lang="en-US" baseline="-25000" dirty="0"/>
          </a:p>
          <a:p>
            <a:r>
              <a:rPr lang="en-US" dirty="0"/>
              <a:t>When </a:t>
            </a:r>
            <a:r>
              <a:rPr lang="en-US" b="1" dirty="0">
                <a:sym typeface="Symbol" panose="05050102010706020507" pitchFamily="18" charset="2"/>
              </a:rPr>
              <a:t></a:t>
            </a:r>
            <a:r>
              <a:rPr lang="en-US" b="1" baseline="-25000" dirty="0">
                <a:sym typeface="Symbol" panose="05050102010706020507" pitchFamily="18" charset="2"/>
              </a:rPr>
              <a:t>1 </a:t>
            </a:r>
            <a:r>
              <a:rPr lang="en-US" b="1" dirty="0">
                <a:sym typeface="Symbol" panose="05050102010706020507" pitchFamily="18" charset="2"/>
              </a:rPr>
              <a:t>= 1</a:t>
            </a:r>
          </a:p>
          <a:p>
            <a:r>
              <a:rPr lang="en-US" b="1" dirty="0">
                <a:sym typeface="Symbol" panose="05050102010706020507" pitchFamily="18" charset="2"/>
              </a:rPr>
              <a:t>Find the value of J() for each value of </a:t>
            </a:r>
            <a:r>
              <a:rPr lang="en-US" b="1" baseline="-25000" dirty="0">
                <a:sym typeface="Symbol" panose="05050102010706020507" pitchFamily="18" charset="2"/>
              </a:rPr>
              <a:t>1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7129F-8A1D-426F-BC22-257AB91F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55879"/>
            <a:ext cx="4286250" cy="30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8F0E6-F7C9-4279-8C1C-EA2864C6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87" y="3655879"/>
            <a:ext cx="3924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</TotalTime>
  <Words>772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Century Gothic</vt:lpstr>
      <vt:lpstr>Symbol</vt:lpstr>
      <vt:lpstr>Wingdings</vt:lpstr>
      <vt:lpstr>Wingdings 3</vt:lpstr>
      <vt:lpstr>Wisp</vt:lpstr>
      <vt:lpstr>Machine Learning </vt:lpstr>
      <vt:lpstr>Supervised  Machine Learning</vt:lpstr>
      <vt:lpstr>Am I a cat or a dog?</vt:lpstr>
      <vt:lpstr>Supervised  Machine Learning</vt:lpstr>
      <vt:lpstr>What’s the price of the house?</vt:lpstr>
      <vt:lpstr>Linear Regression – Univariate</vt:lpstr>
      <vt:lpstr>PowerPoint Presentation</vt:lpstr>
      <vt:lpstr>COST FUNCTION</vt:lpstr>
      <vt:lpstr>Simplified Model</vt:lpstr>
      <vt:lpstr>Examples</vt:lpstr>
      <vt:lpstr>Gradient Descent - algorithm to minimize cost function</vt:lpstr>
      <vt:lpstr>PowerPoint Presentation</vt:lpstr>
      <vt:lpstr>PowerPoint Presentation</vt:lpstr>
      <vt:lpstr>PowerPoint Presentation</vt:lpstr>
      <vt:lpstr>Multivariate Linear Regression</vt:lpstr>
      <vt:lpstr>Gradient Descent - Multivariate</vt:lpstr>
      <vt:lpstr>Logistic Regression</vt:lpstr>
      <vt:lpstr>PowerPoint Presentation</vt:lpstr>
      <vt:lpstr>PowerPoint Presentation</vt:lpstr>
      <vt:lpstr>Decision Boundary</vt:lpstr>
      <vt:lpstr>Cost Function – 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 Machine Learning</dc:title>
  <dc:creator>Nandan Sukthankar</dc:creator>
  <cp:lastModifiedBy>Nandan Sukthankar</cp:lastModifiedBy>
  <cp:revision>26</cp:revision>
  <dcterms:created xsi:type="dcterms:W3CDTF">2018-04-09T14:07:29Z</dcterms:created>
  <dcterms:modified xsi:type="dcterms:W3CDTF">2018-04-09T18:42:43Z</dcterms:modified>
</cp:coreProperties>
</file>