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7CB488-2822-FC19-B15C-26DB8D2A061F}" v="92" dt="2025-04-14T21:57:42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ED05F-6810-4180-AE3C-631DBD936A30}" type="datetimeFigureOut"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E32BA-CC7C-46DC-9599-29349DF882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"Let me walk you through the Dynatrace Platform Architecture and how </a:t>
            </a:r>
            <a:r>
              <a:rPr lang="en-US" dirty="0" err="1"/>
              <a:t>OpenPipeline</a:t>
            </a:r>
            <a:r>
              <a:rPr lang="en-US" dirty="0"/>
              <a:t> fits into the bigger picture.</a:t>
            </a:r>
          </a:p>
          <a:p>
            <a:r>
              <a:rPr lang="en-US" dirty="0"/>
              <a:t>We start on the </a:t>
            </a:r>
            <a:r>
              <a:rPr lang="en-US" b="1" dirty="0"/>
              <a:t>left side</a:t>
            </a:r>
            <a:r>
              <a:rPr lang="en-US" dirty="0"/>
              <a:t> — this represents </a:t>
            </a:r>
            <a:r>
              <a:rPr lang="en-US" b="1" dirty="0"/>
              <a:t>various data sources</a:t>
            </a:r>
            <a:r>
              <a:rPr lang="en-US" dirty="0"/>
              <a:t>. These can include logs, metrics, traces, business events, CI/CD pipeline data, and even third-party observability signals via </a:t>
            </a:r>
            <a:r>
              <a:rPr lang="en-US" dirty="0" err="1"/>
              <a:t>OpenTelemetry</a:t>
            </a:r>
            <a:r>
              <a:rPr lang="en-US" dirty="0"/>
              <a:t>, Fluent Bit, or custom APIs.</a:t>
            </a:r>
          </a:p>
          <a:p>
            <a:r>
              <a:rPr lang="en-US" dirty="0"/>
              <a:t>All of this data flows into </a:t>
            </a:r>
            <a:r>
              <a:rPr lang="en-US" b="1" dirty="0" err="1"/>
              <a:t>OpenPipeline</a:t>
            </a:r>
            <a:r>
              <a:rPr lang="en-US" dirty="0"/>
              <a:t> — which is the heart of Dynatrace's modern data ingestion strategy.</a:t>
            </a:r>
          </a:p>
          <a:p>
            <a:r>
              <a:rPr lang="en-US" dirty="0" err="1"/>
              <a:t>OpenPipeline</a:t>
            </a:r>
            <a:r>
              <a:rPr lang="en-US" dirty="0"/>
              <a:t> isn’t just a pipe. It </a:t>
            </a:r>
            <a:r>
              <a:rPr lang="en-US" b="1" dirty="0"/>
              <a:t>immediately transforms, normalizes, enriches, and masks</a:t>
            </a:r>
            <a:r>
              <a:rPr lang="en-US" dirty="0"/>
              <a:t> the data as it arrives. Think of it as real-time, streaming ETL, optimized for exabyte-scale, high-throughput environments.</a:t>
            </a:r>
          </a:p>
          <a:p>
            <a:r>
              <a:rPr lang="en-US" dirty="0"/>
              <a:t>Once transformed, the data enters </a:t>
            </a:r>
            <a:r>
              <a:rPr lang="en-US" b="1" dirty="0"/>
              <a:t>Grail</a:t>
            </a:r>
            <a:r>
              <a:rPr lang="en-US" dirty="0"/>
              <a:t>, the platform's unified data </a:t>
            </a:r>
            <a:r>
              <a:rPr lang="en-US" dirty="0" err="1"/>
              <a:t>lakehouse</a:t>
            </a:r>
            <a:r>
              <a:rPr lang="en-US" dirty="0"/>
              <a:t>."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E32BA-CC7C-46DC-9599-29349DF8822D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7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🗣️ </a:t>
            </a:r>
            <a:r>
              <a:rPr lang="en-US" b="1" dirty="0"/>
              <a:t>Speaking Notes (Slide Explanation)</a:t>
            </a:r>
            <a:endParaRPr lang="en-US" dirty="0"/>
          </a:p>
          <a:p>
            <a:r>
              <a:rPr lang="en-US" dirty="0"/>
              <a:t>"Now let’s take a closer look at </a:t>
            </a:r>
            <a:r>
              <a:rPr lang="en-US" b="1" dirty="0"/>
              <a:t>how Grail stores and secures data</a:t>
            </a:r>
            <a:r>
              <a:rPr lang="en-US" dirty="0"/>
              <a:t> — through a concept called </a:t>
            </a:r>
            <a:r>
              <a:rPr lang="en-US" b="1" dirty="0"/>
              <a:t>Buckets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👉 On the left, you can see that all </a:t>
            </a:r>
            <a:r>
              <a:rPr lang="en-US" b="1" dirty="0"/>
              <a:t>ingested data</a:t>
            </a:r>
            <a:r>
              <a:rPr lang="en-US" dirty="0"/>
              <a:t> — whether logs, metrics, traces, or events — flows into the </a:t>
            </a:r>
            <a:r>
              <a:rPr lang="en-US" b="1" dirty="0"/>
              <a:t>Grail Data Lakehouse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Within Grail, data is </a:t>
            </a:r>
            <a:r>
              <a:rPr lang="en-US" b="1" dirty="0"/>
              <a:t>automatically categorized</a:t>
            </a:r>
            <a:r>
              <a:rPr lang="en-US" dirty="0"/>
              <a:t> into </a:t>
            </a:r>
            <a:r>
              <a:rPr lang="en-US" b="1" dirty="0"/>
              <a:t>tables</a:t>
            </a:r>
            <a:r>
              <a:rPr lang="en-US" dirty="0"/>
              <a:t> based on their type — for example, log data goes into the 'log table', traces into the 'trace table', and so on.</a:t>
            </a:r>
          </a:p>
          <a:p>
            <a:r>
              <a:rPr lang="en-US" dirty="0"/>
              <a:t>📦 But within each table, data is further divided into </a:t>
            </a:r>
            <a:r>
              <a:rPr lang="en-US" b="1" dirty="0"/>
              <a:t>Buckets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Each </a:t>
            </a:r>
            <a:r>
              <a:rPr lang="en-US" b="1" dirty="0"/>
              <a:t>bucket belongs to exactly one table</a:t>
            </a:r>
            <a:r>
              <a:rPr lang="en-US" dirty="0"/>
              <a:t> and represents a logical unit of: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Retention policy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Access control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And even </a:t>
            </a:r>
            <a:r>
              <a:rPr lang="en-US" b="1" dirty="0"/>
              <a:t>billing segmentation</a:t>
            </a:r>
            <a:endParaRPr lang="en-US" dirty="0"/>
          </a:p>
          <a:p>
            <a:r>
              <a:rPr lang="en-US" dirty="0"/>
              <a:t>This gives you incredible </a:t>
            </a:r>
            <a:r>
              <a:rPr lang="en-US" b="1" dirty="0"/>
              <a:t>granularity and governance</a:t>
            </a:r>
            <a:r>
              <a:rPr lang="en-US" dirty="0"/>
              <a:t> over your data."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🗣️ </a:t>
            </a:r>
            <a:r>
              <a:rPr lang="en-US" b="1" dirty="0"/>
              <a:t>Speaking Notes (Permissions and Querying)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"Let’s now focus on the </a:t>
            </a:r>
            <a:r>
              <a:rPr lang="en-US" b="1" dirty="0"/>
              <a:t>middle to right</a:t>
            </a:r>
            <a:r>
              <a:rPr lang="en-US" dirty="0"/>
              <a:t> part of the diagram.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Notice how </a:t>
            </a:r>
            <a:r>
              <a:rPr lang="en-US" b="1" dirty="0"/>
              <a:t>permissions are assigned at the bucket level</a:t>
            </a:r>
            <a:r>
              <a:rPr lang="en-US" dirty="0"/>
              <a:t>. This means you can control: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Who sees what data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How long it's retained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Whether it’s </a:t>
            </a:r>
            <a:r>
              <a:rPr lang="en-US" dirty="0" err="1"/>
              <a:t>queryable</a:t>
            </a:r>
            <a:r>
              <a:rPr lang="en-US" dirty="0"/>
              <a:t> by certain users or teams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🔐 For example, logs from sensitive environments (like prod) can go to a restricted bucket only accessible to certain teams, while debug logs might be stored in a short-retention bucket.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On the far right, you see a </a:t>
            </a:r>
            <a:r>
              <a:rPr lang="en-US" b="1" dirty="0"/>
              <a:t>user query</a:t>
            </a:r>
            <a:r>
              <a:rPr lang="en-US" dirty="0"/>
              <a:t>. The user is running a Dynatrace Query Language (DQL) statement to: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/>
              <a:t>Dql</a:t>
            </a:r>
            <a:endParaRPr lang="en-US" dirty="0" err="1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/>
              <a:t>fetch logs
| filter dt.system.bucket == "green1"
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That query will only return logs stored in the bucket labeled "green1" — based on both retention and permission settings.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This ensures high </a:t>
            </a:r>
            <a:r>
              <a:rPr lang="en-US" b="1" dirty="0"/>
              <a:t>performance, privacy, and compliance</a:t>
            </a:r>
            <a:r>
              <a:rPr lang="en-US" dirty="0"/>
              <a:t>, all while enabling </a:t>
            </a:r>
            <a:r>
              <a:rPr lang="en-US" b="1" dirty="0"/>
              <a:t>parallel query processing</a:t>
            </a:r>
            <a:r>
              <a:rPr lang="en-US" dirty="0"/>
              <a:t> on massive datasets."</a:t>
            </a:r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✅ </a:t>
            </a:r>
            <a:r>
              <a:rPr lang="en-US" b="1" dirty="0"/>
              <a:t>Key Takeaways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Data is split across </a:t>
            </a:r>
            <a:r>
              <a:rPr lang="en-US" b="1" dirty="0"/>
              <a:t>tables</a:t>
            </a:r>
            <a:r>
              <a:rPr lang="en-US" dirty="0"/>
              <a:t> by type and into </a:t>
            </a:r>
            <a:r>
              <a:rPr lang="en-US" b="1" dirty="0"/>
              <a:t>buckets</a:t>
            </a:r>
            <a:r>
              <a:rPr lang="en-US" dirty="0"/>
              <a:t> by retention and access rules.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Buckets control </a:t>
            </a:r>
            <a:r>
              <a:rPr lang="en-US" b="1" dirty="0"/>
              <a:t>who can query what</a:t>
            </a:r>
            <a:r>
              <a:rPr lang="en-US" dirty="0"/>
              <a:t>, for how long, and at what granularity.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Dynatrace enables </a:t>
            </a:r>
            <a:r>
              <a:rPr lang="en-US" b="1" dirty="0"/>
              <a:t>bucket-level filtering using DQL</a:t>
            </a:r>
            <a:r>
              <a:rPr lang="en-US" dirty="0"/>
              <a:t>, allowing for </a:t>
            </a:r>
            <a:r>
              <a:rPr lang="en-US" b="1" dirty="0"/>
              <a:t>precision access</a:t>
            </a:r>
            <a:r>
              <a:rPr lang="en-US" dirty="0"/>
              <a:t> and </a:t>
            </a:r>
            <a:r>
              <a:rPr lang="en-US" b="1" dirty="0"/>
              <a:t>cost-effective data governance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E32BA-CC7C-46DC-9599-29349DF8822D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34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🗣️ </a:t>
            </a:r>
            <a:r>
              <a:rPr lang="en-US" b="1"/>
              <a:t>Speaking Notes</a:t>
            </a:r>
            <a:endParaRPr lang="en-US"/>
          </a:p>
          <a:p>
            <a:r>
              <a:rPr lang="en-US"/>
              <a:t>“Let’s take a closer look at what </a:t>
            </a:r>
            <a:r>
              <a:rPr lang="en-US" b="1"/>
              <a:t>OpenPipeline</a:t>
            </a:r>
            <a:r>
              <a:rPr lang="en-US"/>
              <a:t> actually is, and why it’s a key innovation within the Dynatrace platform.</a:t>
            </a:r>
          </a:p>
          <a:p>
            <a:r>
              <a:rPr lang="en-US"/>
              <a:t>🔹 </a:t>
            </a:r>
            <a:r>
              <a:rPr lang="en-US" b="1"/>
              <a:t>At a high level</a:t>
            </a:r>
            <a:r>
              <a:rPr lang="en-US"/>
              <a:t>, OpenPipeline is the </a:t>
            </a:r>
            <a:r>
              <a:rPr lang="en-US" b="1"/>
              <a:t>ingestion and processing engine</a:t>
            </a:r>
            <a:r>
              <a:rPr lang="en-US"/>
              <a:t> that feeds data into </a:t>
            </a:r>
            <a:r>
              <a:rPr lang="en-US" b="1"/>
              <a:t>Grail</a:t>
            </a:r>
            <a:r>
              <a:rPr lang="en-US"/>
              <a:t>, Dynatrace’s Data Lakehouse.</a:t>
            </a:r>
          </a:p>
          <a:p>
            <a:r>
              <a:rPr lang="en-US"/>
              <a:t>But it’s not just about collecting data — it’s about </a:t>
            </a:r>
            <a:r>
              <a:rPr lang="en-US" b="1"/>
              <a:t>intelligent, high-speed, real-time processing</a:t>
            </a:r>
            <a:r>
              <a:rPr lang="en-US"/>
              <a:t> on ingest.”</a:t>
            </a:r>
          </a:p>
          <a:p>
            <a:br>
              <a:rPr lang="en-US" dirty="0"/>
            </a:br>
            <a:endParaRPr lang="en-US" dirty="0"/>
          </a:p>
          <a:p>
            <a:r>
              <a:rPr lang="en-US"/>
              <a:t>✅ </a:t>
            </a:r>
            <a:r>
              <a:rPr lang="en-US" b="1"/>
              <a:t>Key Highlights from the Slide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/>
              <a:t>🛠️ Collect &amp; Capture</a:t>
            </a:r>
            <a:endParaRPr lang="en-US"/>
          </a:p>
          <a:p>
            <a:pPr marL="285750" lvl="1" indent="-285750">
              <a:buFont typeface="Arial"/>
              <a:buChar char="•"/>
            </a:pPr>
            <a:r>
              <a:rPr lang="en-US"/>
              <a:t>OpenPipeline supports data from </a:t>
            </a:r>
            <a:r>
              <a:rPr lang="en-US" b="1"/>
              <a:t>cloud, infrastructure, network, and application sources</a:t>
            </a:r>
            <a:r>
              <a:rPr lang="en-US"/>
              <a:t>.</a:t>
            </a:r>
          </a:p>
          <a:p>
            <a:pPr marL="285750" lvl="1" indent="-285750">
              <a:buFont typeface="Arial"/>
              <a:buChar char="•"/>
            </a:pPr>
            <a:r>
              <a:rPr lang="en-US"/>
              <a:t>Sources include </a:t>
            </a:r>
            <a:r>
              <a:rPr lang="en-US" b="1"/>
              <a:t>OneAgent, APIs, OpenTelemetry, extensions</a:t>
            </a:r>
            <a:r>
              <a:rPr lang="en-US"/>
              <a:t>, and more.</a:t>
            </a:r>
          </a:p>
          <a:p>
            <a:pPr marL="285750" lvl="1" indent="-285750">
              <a:buFont typeface="Arial"/>
              <a:buChar char="•"/>
            </a:pPr>
            <a:r>
              <a:rPr lang="en-US"/>
              <a:t>All of this data is captured and </a:t>
            </a:r>
            <a:r>
              <a:rPr lang="en-US" b="1"/>
              <a:t>streamed</a:t>
            </a:r>
            <a:r>
              <a:rPr lang="en-US"/>
              <a:t> directly into Dynatrace at scale.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⚙️ Contextualize</a:t>
            </a:r>
            <a:r>
              <a:rPr lang="en-US"/>
              <a:t> OpenPipeline performs a rich set of data processing operations </a:t>
            </a:r>
            <a:r>
              <a:rPr lang="en-US" b="1"/>
              <a:t>in real-time</a:t>
            </a:r>
            <a:r>
              <a:rPr lang="en-US"/>
              <a:t>:</a:t>
            </a:r>
          </a:p>
          <a:p>
            <a:pPr marL="285750" lvl="1" indent="-285750">
              <a:buFont typeface="Arial"/>
              <a:buChar char="•"/>
            </a:pPr>
            <a:r>
              <a:rPr lang="en-US" b="1"/>
              <a:t>Transport</a:t>
            </a:r>
            <a:r>
              <a:rPr lang="en-US"/>
              <a:t>: Pulls data from agents and APIs.</a:t>
            </a:r>
          </a:p>
          <a:p>
            <a:pPr marL="285750" lvl="1" indent="-285750">
              <a:buFont typeface="Arial"/>
              <a:buChar char="•"/>
            </a:pPr>
            <a:r>
              <a:rPr lang="en-US" b="1"/>
              <a:t>Filter</a:t>
            </a:r>
            <a:r>
              <a:rPr lang="en-US"/>
              <a:t>: Removes irrelevant or duplicate data.</a:t>
            </a:r>
          </a:p>
          <a:p>
            <a:pPr marL="285750" lvl="1" indent="-285750">
              <a:buFont typeface="Arial"/>
              <a:buChar char="•"/>
            </a:pPr>
            <a:r>
              <a:rPr lang="en-US" b="1"/>
              <a:t>Mask</a:t>
            </a:r>
            <a:r>
              <a:rPr lang="en-US"/>
              <a:t>: Protects sensitive fields (e.g., PII).</a:t>
            </a:r>
          </a:p>
          <a:p>
            <a:pPr marL="285750" lvl="1" indent="-285750">
              <a:buFont typeface="Arial"/>
              <a:buChar char="•"/>
            </a:pPr>
            <a:r>
              <a:rPr lang="en-US" b="1"/>
              <a:t>Enrich</a:t>
            </a:r>
            <a:r>
              <a:rPr lang="en-US"/>
              <a:t>: Adds context like geo-location, team ownership, or Kubernetes metadata.</a:t>
            </a:r>
          </a:p>
          <a:p>
            <a:pPr marL="285750" lvl="1" indent="-285750">
              <a:buFont typeface="Arial"/>
              <a:buChar char="•"/>
            </a:pPr>
            <a:r>
              <a:rPr lang="en-US" b="1"/>
              <a:t>Normalize</a:t>
            </a:r>
            <a:r>
              <a:rPr lang="en-US"/>
              <a:t>: Unifies diverse formats (e.g., syslog, JSON, logs) into a consistent schema.</a:t>
            </a:r>
          </a:p>
          <a:p>
            <a:pPr marL="285750" lvl="1" indent="-285750">
              <a:buFont typeface="Arial"/>
              <a:buChar char="•"/>
            </a:pPr>
            <a:r>
              <a:rPr lang="en-US" b="1"/>
              <a:t>Transform &amp; Map</a:t>
            </a:r>
            <a:r>
              <a:rPr lang="en-US"/>
              <a:t>: Converts raw data into structured values, extract metrics/events.</a:t>
            </a:r>
          </a:p>
          <a:p>
            <a:pPr marL="285750" lvl="1" indent="-285750">
              <a:buFont typeface="Arial"/>
              <a:buChar char="•"/>
            </a:pPr>
            <a:r>
              <a:rPr lang="en-US" b="1"/>
              <a:t>Route</a:t>
            </a:r>
            <a:r>
              <a:rPr lang="en-US"/>
              <a:t>: Sends the cleaned-up data to specific </a:t>
            </a:r>
            <a:r>
              <a:rPr lang="en-US" b="1"/>
              <a:t>buckets</a:t>
            </a:r>
            <a:r>
              <a:rPr lang="en-US"/>
              <a:t> in Grail.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🔍 Analyze</a:t>
            </a:r>
            <a:endParaRPr lang="en-US"/>
          </a:p>
          <a:p>
            <a:pPr marL="285750" lvl="1" indent="-285750">
              <a:buFont typeface="Arial"/>
              <a:buChar char="•"/>
            </a:pPr>
            <a:r>
              <a:rPr lang="en-US"/>
              <a:t>Once in </a:t>
            </a:r>
            <a:r>
              <a:rPr lang="en-US" b="1"/>
              <a:t>Grail</a:t>
            </a:r>
            <a:r>
              <a:rPr lang="en-US"/>
              <a:t>, the data becomes queryable by:</a:t>
            </a:r>
          </a:p>
          <a:p>
            <a:pPr marL="285750" lvl="2" indent="-285750">
              <a:buFont typeface="Arial"/>
              <a:buChar char="•"/>
            </a:pPr>
            <a:r>
              <a:rPr lang="en-US" b="1"/>
              <a:t>Smartscape</a:t>
            </a:r>
            <a:r>
              <a:rPr lang="en-US"/>
              <a:t>: For real-time service topology mapping.</a:t>
            </a:r>
          </a:p>
          <a:p>
            <a:pPr marL="285750" lvl="2" indent="-285750">
              <a:buFont typeface="Arial"/>
              <a:buChar char="•"/>
            </a:pPr>
            <a:r>
              <a:rPr lang="en-US" b="1"/>
              <a:t>Davis AI</a:t>
            </a:r>
            <a:r>
              <a:rPr lang="en-US"/>
              <a:t>: For anomaly detection, problem correlation, and root cause analysis.</a:t>
            </a:r>
          </a:p>
          <a:p>
            <a:pPr marL="285750" lvl="2" indent="-285750">
              <a:buFont typeface="Arial"/>
              <a:buChar char="•"/>
            </a:pPr>
            <a:r>
              <a:rPr lang="en-US" b="1"/>
              <a:t>Automations</a:t>
            </a:r>
            <a:r>
              <a:rPr lang="en-US"/>
              <a:t>: For triggering workflows, alerts, and remediation logic.</a:t>
            </a:r>
          </a:p>
          <a:p>
            <a:pPr lvl="2"/>
            <a:br>
              <a:rPr lang="en-US" dirty="0"/>
            </a:br>
            <a:endParaRPr lang="en-US" dirty="0"/>
          </a:p>
          <a:p>
            <a:pPr lvl="2"/>
            <a:r>
              <a:rPr lang="en-US"/>
              <a:t>🔑 </a:t>
            </a:r>
            <a:r>
              <a:rPr lang="en-US" b="1"/>
              <a:t>Talking Points to Emphasize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/>
              <a:t>“OpenPipeline is not an afterthought — it is the gatekeeper of all observability data.”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/>
              <a:t>“It is built for massive scale — think petabytes of data, processed in real time.”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/>
              <a:t>“Its real value lies in enforcing enterprise-level governance, security, and cost optimization at ingest time — before anything even touches Grail.”</a:t>
            </a:r>
            <a:endParaRPr lang="en-US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E32BA-CC7C-46DC-9599-29349DF8822D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96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🗣️ </a:t>
            </a:r>
            <a:r>
              <a:rPr lang="en-US" b="1" dirty="0"/>
              <a:t>Speaking Notes</a:t>
            </a:r>
            <a:endParaRPr lang="en-US" dirty="0"/>
          </a:p>
          <a:p>
            <a:r>
              <a:rPr lang="en-US" dirty="0"/>
              <a:t>“As we see, It’s not just a data ingestion tool — it’s an enterprise-grade control plane for how data enters our observability system.”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✅ </a:t>
            </a:r>
            <a:r>
              <a:rPr lang="en-US" b="1" dirty="0"/>
              <a:t>Key Benefits to Emphasize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📉 Reduce Cost and Noise</a:t>
            </a:r>
            <a:endParaRPr lang="en-US" dirty="0"/>
          </a:p>
          <a:p>
            <a:pPr marL="285750" lvl="1" indent="-285750">
              <a:buFont typeface="Arial"/>
              <a:buChar char="•"/>
            </a:pPr>
            <a:r>
              <a:rPr lang="en-US" dirty="0"/>
              <a:t>“We can remove, filter, or drop logs that are redundant, duplicated, or irrelevant.”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dirty="0"/>
              <a:t>“This helps </a:t>
            </a:r>
            <a:r>
              <a:rPr lang="en-US" b="1" dirty="0"/>
              <a:t>lower storage costs</a:t>
            </a:r>
            <a:r>
              <a:rPr lang="en-US" dirty="0"/>
              <a:t> and removes clutter so teams can focus on high-value signals.”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/>
              <a:t>🔐 Meet Security and Privacy Requirements</a:t>
            </a:r>
            <a:endParaRPr lang="en-US" dirty="0"/>
          </a:p>
          <a:p>
            <a:pPr marL="285750" lvl="1" indent="-285750">
              <a:buFont typeface="Arial"/>
              <a:buChar char="•"/>
            </a:pPr>
            <a:r>
              <a:rPr lang="en-US" dirty="0"/>
              <a:t>“Sensitive fields like emails, tokens, or PII can be </a:t>
            </a:r>
            <a:r>
              <a:rPr lang="en-US" b="1" dirty="0"/>
              <a:t>masked or hashed</a:t>
            </a:r>
            <a:r>
              <a:rPr lang="en-US" dirty="0"/>
              <a:t> on ingest.”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dirty="0"/>
              <a:t>“This helps us </a:t>
            </a:r>
            <a:r>
              <a:rPr lang="en-US" b="1" dirty="0"/>
              <a:t>stay compliant</a:t>
            </a:r>
            <a:r>
              <a:rPr lang="en-US" dirty="0"/>
              <a:t> with privacy regulations like GDPR, HIPAA, etc.”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/>
              <a:t>🔎 Increase Information Value</a:t>
            </a:r>
            <a:endParaRPr lang="en-US" dirty="0"/>
          </a:p>
          <a:p>
            <a:pPr marL="285750" lvl="1" indent="-285750">
              <a:buFont typeface="Arial"/>
              <a:buChar char="•"/>
            </a:pPr>
            <a:r>
              <a:rPr lang="en-US" dirty="0"/>
              <a:t>“We can enrich data with geo-location, organizational tags, or metadata.”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dirty="0"/>
              <a:t>“This boosts its value for correlation, alerting, and business context — for example, mapping IPs to country codes.”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/>
              <a:t>🧠 Structure and Normalize for Better Context</a:t>
            </a:r>
            <a:endParaRPr lang="en-US" dirty="0"/>
          </a:p>
          <a:p>
            <a:pPr marL="285750" lvl="1" indent="-285750">
              <a:buFont typeface="Arial"/>
              <a:buChar char="•"/>
            </a:pPr>
            <a:r>
              <a:rPr lang="en-US" dirty="0"/>
              <a:t>“</a:t>
            </a:r>
            <a:r>
              <a:rPr lang="en-US" err="1"/>
              <a:t>OpenPipeline</a:t>
            </a:r>
            <a:r>
              <a:rPr lang="en-US" dirty="0"/>
              <a:t> maps data into Dynatrace’s </a:t>
            </a:r>
            <a:r>
              <a:rPr lang="en-US" b="1" dirty="0"/>
              <a:t>Semantic Dictionary</a:t>
            </a:r>
            <a:r>
              <a:rPr lang="en-US" dirty="0"/>
              <a:t>, which aligns with </a:t>
            </a:r>
            <a:r>
              <a:rPr lang="en-US" err="1"/>
              <a:t>Smartscape</a:t>
            </a:r>
            <a:r>
              <a:rPr lang="en-US" dirty="0"/>
              <a:t> and DQL.”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dirty="0"/>
              <a:t>“By doing so, we enable better cost attribution, access control, and improve AI-based analysis.”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/>
              <a:t>⚡ Trigger Analytics at Ingest</a:t>
            </a:r>
            <a:endParaRPr lang="en-US" dirty="0"/>
          </a:p>
          <a:p>
            <a:pPr marL="285750" lvl="1" indent="-285750">
              <a:buFont typeface="Arial"/>
              <a:buChar char="•"/>
            </a:pPr>
            <a:r>
              <a:rPr lang="en-US" dirty="0"/>
              <a:t>“This is powerful — Davis AI can begin analyzing logs or metrics as they arrive.”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dirty="0"/>
              <a:t>“We can also trigger alerts, send notifications, or even start </a:t>
            </a:r>
            <a:r>
              <a:rPr lang="en-US" b="1" dirty="0"/>
              <a:t>automated workflows</a:t>
            </a:r>
            <a:r>
              <a:rPr lang="en-US" dirty="0"/>
              <a:t> directly from ingest.”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/>
              <a:t>📈 Address Scalability Demands</a:t>
            </a:r>
            <a:endParaRPr lang="en-US" dirty="0"/>
          </a:p>
          <a:p>
            <a:pPr marL="285750" lvl="1" indent="-285750">
              <a:buFont typeface="Arial"/>
              <a:buChar char="•"/>
            </a:pPr>
            <a:r>
              <a:rPr lang="en-US" dirty="0"/>
              <a:t>“</a:t>
            </a:r>
            <a:r>
              <a:rPr lang="en-US" err="1"/>
              <a:t>OpenPipeline</a:t>
            </a:r>
            <a:r>
              <a:rPr lang="en-US" dirty="0"/>
              <a:t> is built for </a:t>
            </a:r>
            <a:r>
              <a:rPr lang="en-US" b="1" dirty="0"/>
              <a:t>streaming at scale</a:t>
            </a:r>
            <a:r>
              <a:rPr lang="en-US" dirty="0"/>
              <a:t> — handling 1 TB/day now and scaling up to 2+ TB/day soon.”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dirty="0"/>
              <a:t>“That’s enterprise-grade performance for high-velocity environments like cloud-native or financial platforms.”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E32BA-CC7C-46DC-9599-29349DF8822D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5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processing rule like this is extremely useful in </a:t>
            </a:r>
            <a:r>
              <a:rPr lang="en-US" b="1" dirty="0"/>
              <a:t>real-world observability pipelines</a:t>
            </a:r>
            <a:r>
              <a:rPr lang="en-US" dirty="0"/>
              <a:t> when your logs are </a:t>
            </a:r>
            <a:r>
              <a:rPr lang="en-US" b="1" dirty="0"/>
              <a:t>inconsistent, embedded, or poorly structured</a:t>
            </a:r>
            <a:r>
              <a:rPr lang="en-US" dirty="0"/>
              <a:t>, and you need to clean them up </a:t>
            </a:r>
            <a:r>
              <a:rPr lang="en-US" b="1" dirty="0"/>
              <a:t>before they enter analytics and alerting</a:t>
            </a:r>
            <a:r>
              <a:rPr lang="en-US" dirty="0"/>
              <a:t> systems like Dynatrace’s Grail.</a:t>
            </a:r>
          </a:p>
          <a:p>
            <a:endParaRPr lang="en-US" dirty="0">
              <a:ea typeface="Calibri"/>
              <a:cs typeface="Calibri"/>
            </a:endParaRPr>
          </a:p>
          <a:p>
            <a:pPr algn="ctr"/>
            <a:r>
              <a:rPr lang="en-US" b="1" dirty="0"/>
              <a:t>Scenario</a:t>
            </a:r>
            <a:endParaRPr lang="en-US" dirty="0"/>
          </a:p>
          <a:p>
            <a:pPr algn="ctr"/>
            <a:r>
              <a:rPr lang="en-US" b="1"/>
              <a:t>Why This Rule Helps</a:t>
            </a:r>
            <a:endParaRPr lang="en-US"/>
          </a:p>
          <a:p>
            <a:r>
              <a:rPr lang="en-US" b="1"/>
              <a:t>1. AWS Lambda Logs Embed Key Data in Raw Strings</a:t>
            </a:r>
            <a:endParaRPr lang="en-US"/>
          </a:p>
          <a:p>
            <a:r>
              <a:rPr lang="en-US" dirty="0"/>
              <a:t>Lambda logs often contain useful info (like </a:t>
            </a:r>
            <a:r>
              <a:rPr lang="en-US" dirty="0" err="1"/>
              <a:t>statusCode</a:t>
            </a:r>
            <a:r>
              <a:rPr lang="en-US" dirty="0"/>
              <a:t>, START, END, ERROR) only inside the content string — not in structured fields. You need to parse that manually.</a:t>
            </a:r>
            <a:endParaRPr lang="en-US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b="1"/>
              <a:t>2. Log Level or Status Is Missing or Incorrect</a:t>
            </a:r>
            <a:endParaRPr lang="en-US"/>
          </a:p>
          <a:p>
            <a:r>
              <a:rPr lang="en-US" dirty="0"/>
              <a:t>Sometimes </a:t>
            </a:r>
            <a:r>
              <a:rPr lang="en-US" dirty="0" err="1"/>
              <a:t>logLevel</a:t>
            </a:r>
            <a:r>
              <a:rPr lang="en-US" dirty="0"/>
              <a:t> or status fields are missing, null, or set to NONE. But they’re actually present inside the raw log message. This rule fixes that.</a:t>
            </a:r>
            <a:endParaRPr lang="en-US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b="1"/>
              <a:t>3. You're Ingesting Logs from Different Runtimes or Libraries</a:t>
            </a:r>
            <a:endParaRPr lang="en-US"/>
          </a:p>
          <a:p>
            <a:r>
              <a:rPr lang="en-US" dirty="0"/>
              <a:t>Logs coming from different Lambda functions or SDKs might have different formats. This rule creates a </a:t>
            </a:r>
            <a:r>
              <a:rPr lang="en-US" b="1" dirty="0"/>
              <a:t>normalized format</a:t>
            </a:r>
            <a:r>
              <a:rPr lang="en-US" dirty="0"/>
              <a:t> by overriding or adding fields like status or </a:t>
            </a:r>
            <a:r>
              <a:rPr lang="en-US" dirty="0" err="1"/>
              <a:t>logLevel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b="1"/>
              <a:t>4. You Want Accurate Filtering or Alerting in DQL</a:t>
            </a:r>
            <a:endParaRPr lang="en-US"/>
          </a:p>
          <a:p>
            <a:r>
              <a:rPr lang="en-US" dirty="0"/>
              <a:t>If </a:t>
            </a:r>
            <a:r>
              <a:rPr lang="en-US" dirty="0" err="1"/>
              <a:t>logLevel</a:t>
            </a:r>
            <a:r>
              <a:rPr lang="en-US" dirty="0"/>
              <a:t> is set incorrectly (e.g., always "INFO"), you can’t write reliable DQL queries like filter </a:t>
            </a:r>
            <a:r>
              <a:rPr lang="en-US" dirty="0" err="1"/>
              <a:t>logLevel</a:t>
            </a:r>
            <a:r>
              <a:rPr lang="en-US" dirty="0"/>
              <a:t> == "ERROR". This rule makes those queries accurate.</a:t>
            </a:r>
            <a:endParaRPr lang="en-US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b="1"/>
              <a:t>5. You Want to Enable Davis AI to Catch Real Errors</a:t>
            </a:r>
            <a:endParaRPr lang="en-US"/>
          </a:p>
          <a:p>
            <a:r>
              <a:rPr lang="en-US" dirty="0"/>
              <a:t>Dynatrace Davis AI uses fields like </a:t>
            </a:r>
            <a:r>
              <a:rPr lang="en-US" dirty="0" err="1"/>
              <a:t>logLevel</a:t>
            </a:r>
            <a:r>
              <a:rPr lang="en-US" dirty="0"/>
              <a:t> and status. If these are incorrect or inconsistent, </a:t>
            </a:r>
            <a:r>
              <a:rPr lang="en-US" b="1" dirty="0"/>
              <a:t>Davis may miss real issues</a:t>
            </a:r>
            <a:r>
              <a:rPr lang="en-US" dirty="0"/>
              <a:t>. This rule ensures the right severity is available.</a:t>
            </a:r>
            <a:endParaRPr lang="en-US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b="1"/>
              <a:t>6. You Want to Mask or Route Data Based on Meaningful Status</a:t>
            </a:r>
            <a:endParaRPr lang="en-US"/>
          </a:p>
          <a:p>
            <a:r>
              <a:rPr lang="en-US" dirty="0"/>
              <a:t>If you want to </a:t>
            </a:r>
            <a:r>
              <a:rPr lang="en-US" b="1" dirty="0"/>
              <a:t>drop</a:t>
            </a:r>
            <a:r>
              <a:rPr lang="en-US" dirty="0"/>
              <a:t>, </a:t>
            </a:r>
            <a:r>
              <a:rPr lang="en-US" b="1" dirty="0"/>
              <a:t>mask</a:t>
            </a:r>
            <a:r>
              <a:rPr lang="en-US" dirty="0"/>
              <a:t>, </a:t>
            </a:r>
            <a:r>
              <a:rPr lang="en-US" b="1" dirty="0"/>
              <a:t>enrich</a:t>
            </a:r>
            <a:r>
              <a:rPr lang="en-US" dirty="0"/>
              <a:t>, or </a:t>
            </a:r>
            <a:r>
              <a:rPr lang="en-US" b="1" dirty="0"/>
              <a:t>bucket</a:t>
            </a:r>
            <a:r>
              <a:rPr lang="en-US" dirty="0"/>
              <a:t> logs based on status, it must first be extracted. This rule ensures you can act on the real intent of the log.</a:t>
            </a:r>
            <a:endParaRPr lang="en-US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b="1"/>
              <a:t>7. You Want to Avoid 'logLevel: NONE' Records in Dynatrace</a:t>
            </a:r>
            <a:endParaRPr lang="en-US"/>
          </a:p>
          <a:p>
            <a:r>
              <a:rPr lang="en-US"/>
              <a:t>Ingesting logs with logLevel: NONE pollutes the signal and shows up in parsing dashboards as a problem. This rule helps eliminate those.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/>
              <a:t>🔍 Example Use Case</a:t>
            </a:r>
          </a:p>
          <a:p>
            <a:r>
              <a:rPr lang="en-US"/>
              <a:t>You have this raw Lambda log: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/>
              <a:t>2024-11-12T08:48:21Z [INFO] requestId=... statusCode: 8, errorDescription: "Timeout"
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Dynatrace might only pick up logLevel: INFO.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But </a:t>
            </a:r>
            <a:r>
              <a:rPr lang="en-US" dirty="0" err="1"/>
              <a:t>statusCode</a:t>
            </a:r>
            <a:r>
              <a:rPr lang="en-US" dirty="0"/>
              <a:t>: 8 actually indicates an </a:t>
            </a:r>
            <a:r>
              <a:rPr lang="en-US" b="1" dirty="0"/>
              <a:t>error or timeout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r>
              <a:rPr lang="en-US" dirty="0"/>
              <a:t>With the rule: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/>
              <a:t>You extract correctedStatus = "8"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You set status = 8 and logLevel = 8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Downstream systems and queries now treat this log as a potential failure.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/>
              <a:t>Understanding logLevel vs status</a:t>
            </a:r>
            <a:endParaRPr lang="en-US" dirty="0">
              <a:ea typeface="Calibri"/>
              <a:cs typeface="Calibri"/>
            </a:endParaRPr>
          </a:p>
          <a:p>
            <a:pPr algn="ctr">
              <a:buFont typeface="Arial"/>
              <a:buChar char="•"/>
            </a:pPr>
            <a:r>
              <a:rPr lang="en-US" b="1"/>
              <a:t>Field</a:t>
            </a:r>
            <a:endParaRPr lang="en-US"/>
          </a:p>
          <a:p>
            <a:pPr algn="ctr">
              <a:buFont typeface="Arial"/>
              <a:buChar char="•"/>
            </a:pPr>
            <a:r>
              <a:rPr lang="en-US" b="1"/>
              <a:t>Purpose</a:t>
            </a:r>
            <a:endParaRPr lang="en-US"/>
          </a:p>
          <a:p>
            <a:pPr algn="ctr">
              <a:buFont typeface="Arial"/>
              <a:buChar char="•"/>
            </a:pPr>
            <a:r>
              <a:rPr lang="en-US" b="1"/>
              <a:t>Typical Format</a:t>
            </a:r>
            <a:endParaRPr lang="en-US"/>
          </a:p>
          <a:p>
            <a:pPr algn="ctr">
              <a:buFont typeface="Arial"/>
              <a:buChar char="•"/>
            </a:pPr>
            <a:r>
              <a:rPr lang="en-US" b="1"/>
              <a:t>How It’s Used</a:t>
            </a:r>
            <a:endParaRPr lang="en-US"/>
          </a:p>
          <a:p>
            <a:pPr>
              <a:buFont typeface="Arial"/>
              <a:buChar char="•"/>
            </a:pPr>
            <a:r>
              <a:rPr lang="en-US"/>
              <a:t>logLevel</a:t>
            </a:r>
          </a:p>
          <a:p>
            <a:pPr>
              <a:buFont typeface="Arial"/>
              <a:buChar char="•"/>
            </a:pPr>
            <a:r>
              <a:rPr lang="en-US"/>
              <a:t>Represents </a:t>
            </a:r>
            <a:r>
              <a:rPr lang="en-US" b="1"/>
              <a:t>severity</a:t>
            </a:r>
            <a:r>
              <a:rPr lang="en-US"/>
              <a:t> of the log entry</a:t>
            </a:r>
          </a:p>
          <a:p>
            <a:pPr>
              <a:buFont typeface="Arial"/>
              <a:buChar char="•"/>
            </a:pPr>
            <a:r>
              <a:rPr lang="en-US"/>
              <a:t>INFO, ERROR, WARN, DEBUG, etc.</a:t>
            </a:r>
          </a:p>
          <a:p>
            <a:pPr>
              <a:buFont typeface="Arial"/>
              <a:buChar char="•"/>
            </a:pPr>
            <a:r>
              <a:rPr lang="en-US"/>
              <a:t>Used by Dynatrace for filtering, alerting, Davis AI analysis</a:t>
            </a:r>
          </a:p>
          <a:p>
            <a:pPr>
              <a:buFont typeface="Arial"/>
              <a:buChar char="•"/>
            </a:pPr>
            <a:r>
              <a:rPr lang="en-US"/>
              <a:t>status</a:t>
            </a:r>
          </a:p>
          <a:p>
            <a:pPr>
              <a:buFont typeface="Arial"/>
              <a:buChar char="•"/>
            </a:pPr>
            <a:r>
              <a:rPr lang="en-US"/>
              <a:t>Represents </a:t>
            </a:r>
            <a:r>
              <a:rPr lang="en-US" b="1"/>
              <a:t>outcome</a:t>
            </a:r>
            <a:r>
              <a:rPr lang="en-US"/>
              <a:t> of an operation</a:t>
            </a:r>
          </a:p>
          <a:p>
            <a:pPr>
              <a:buFont typeface="Arial"/>
              <a:buChar char="•"/>
            </a:pPr>
            <a:r>
              <a:rPr lang="en-US"/>
              <a:t>Can be numeric (e.g., 200, 500, 0, 8) or string (e.g., success, failure)</a:t>
            </a:r>
          </a:p>
          <a:p>
            <a:pPr>
              <a:buFont typeface="Arial"/>
              <a:buChar char="•"/>
            </a:pPr>
            <a:r>
              <a:rPr lang="en-US"/>
              <a:t>Used for logic, reporting, or business outcome tracking</a:t>
            </a:r>
          </a:p>
          <a:p>
            <a:pPr>
              <a:buFont typeface="Arial"/>
              <a:buChar char="•"/>
            </a:pPr>
            <a:br>
              <a:rPr lang="en-US" dirty="0"/>
            </a:br>
            <a:endParaRPr lang="en-US" dirty="0"/>
          </a:p>
          <a:p>
            <a:pPr>
              <a:buFont typeface="Arial"/>
              <a:buChar char="•"/>
            </a:pPr>
            <a:r>
              <a:rPr lang="en-US"/>
              <a:t>🔹 logLevel – Common Values and Meaning</a:t>
            </a:r>
          </a:p>
          <a:p>
            <a:pPr algn="ctr">
              <a:buFont typeface="Arial"/>
              <a:buChar char="•"/>
            </a:pPr>
            <a:r>
              <a:rPr lang="en-US" b="1"/>
              <a:t>Log Level</a:t>
            </a:r>
            <a:endParaRPr lang="en-US"/>
          </a:p>
          <a:p>
            <a:pPr algn="ctr">
              <a:buFont typeface="Arial"/>
              <a:buChar char="•"/>
            </a:pPr>
            <a:r>
              <a:rPr lang="en-US" b="1"/>
              <a:t>Meaning</a:t>
            </a:r>
            <a:endParaRPr lang="en-US"/>
          </a:p>
          <a:p>
            <a:pPr algn="ctr">
              <a:buFont typeface="Arial"/>
              <a:buChar char="•"/>
            </a:pPr>
            <a:r>
              <a:rPr lang="en-US" b="1"/>
              <a:t>Use Case Example</a:t>
            </a:r>
            <a:endParaRPr lang="en-US"/>
          </a:p>
          <a:p>
            <a:pPr>
              <a:buFont typeface="Arial"/>
              <a:buChar char="•"/>
            </a:pPr>
            <a:r>
              <a:rPr lang="en-US"/>
              <a:t>DEBUG</a:t>
            </a:r>
          </a:p>
          <a:p>
            <a:pPr>
              <a:buFont typeface="Arial"/>
              <a:buChar char="•"/>
            </a:pPr>
            <a:r>
              <a:rPr lang="en-US"/>
              <a:t>Developer-level detail</a:t>
            </a:r>
          </a:p>
          <a:p>
            <a:pPr>
              <a:buFont typeface="Arial"/>
              <a:buChar char="•"/>
            </a:pPr>
            <a:r>
              <a:rPr lang="en-US"/>
              <a:t>Internal variable values or control flows</a:t>
            </a:r>
          </a:p>
          <a:p>
            <a:pPr>
              <a:buFont typeface="Arial"/>
              <a:buChar char="•"/>
            </a:pPr>
            <a:r>
              <a:rPr lang="en-US"/>
              <a:t>INFO</a:t>
            </a:r>
          </a:p>
          <a:p>
            <a:pPr>
              <a:buFont typeface="Arial"/>
              <a:buChar char="•"/>
            </a:pPr>
            <a:r>
              <a:rPr lang="en-US"/>
              <a:t>Normal operation</a:t>
            </a:r>
          </a:p>
          <a:p>
            <a:pPr>
              <a:buFont typeface="Arial"/>
              <a:buChar char="•"/>
            </a:pPr>
            <a:r>
              <a:rPr lang="en-US"/>
              <a:t>"User login succeeded"</a:t>
            </a:r>
          </a:p>
          <a:p>
            <a:pPr>
              <a:buFont typeface="Arial"/>
              <a:buChar char="•"/>
            </a:pPr>
            <a:r>
              <a:rPr lang="en-US"/>
              <a:t>WARN</a:t>
            </a:r>
          </a:p>
          <a:p>
            <a:pPr>
              <a:buFont typeface="Arial"/>
              <a:buChar char="•"/>
            </a:pPr>
            <a:r>
              <a:rPr lang="en-US"/>
              <a:t>Potential issue</a:t>
            </a:r>
          </a:p>
          <a:p>
            <a:pPr>
              <a:buFont typeface="Arial"/>
              <a:buChar char="•"/>
            </a:pPr>
            <a:r>
              <a:rPr lang="en-US"/>
              <a:t>"Memory usage exceeds 80%"</a:t>
            </a:r>
          </a:p>
          <a:p>
            <a:pPr>
              <a:buFont typeface="Arial"/>
              <a:buChar char="•"/>
            </a:pPr>
            <a:r>
              <a:rPr lang="en-US"/>
              <a:t>ERROR</a:t>
            </a:r>
          </a:p>
          <a:p>
            <a:pPr>
              <a:buFont typeface="Arial"/>
              <a:buChar char="•"/>
            </a:pPr>
            <a:r>
              <a:rPr lang="en-US"/>
              <a:t>Actual failure</a:t>
            </a:r>
          </a:p>
          <a:p>
            <a:pPr>
              <a:buFont typeface="Arial"/>
              <a:buChar char="•"/>
            </a:pPr>
            <a:r>
              <a:rPr lang="en-US"/>
              <a:t>"DB connection timeout"</a:t>
            </a:r>
          </a:p>
          <a:p>
            <a:pPr>
              <a:buFont typeface="Arial"/>
              <a:buChar char="•"/>
            </a:pPr>
            <a:r>
              <a:rPr lang="en-US"/>
              <a:t>FATAL</a:t>
            </a:r>
          </a:p>
          <a:p>
            <a:pPr>
              <a:buFont typeface="Arial"/>
              <a:buChar char="•"/>
            </a:pPr>
            <a:r>
              <a:rPr lang="en-US"/>
              <a:t>System crash imminent</a:t>
            </a:r>
          </a:p>
          <a:p>
            <a:pPr>
              <a:buFont typeface="Arial"/>
              <a:buChar char="•"/>
            </a:pPr>
            <a:r>
              <a:rPr lang="en-US"/>
              <a:t>"Kernel panic triggered"</a:t>
            </a:r>
          </a:p>
          <a:p>
            <a:pPr>
              <a:buFont typeface="Arial"/>
              <a:buChar char="•"/>
            </a:pPr>
            <a:r>
              <a:rPr lang="en-US"/>
              <a:t>NONE</a:t>
            </a:r>
          </a:p>
          <a:p>
            <a:pPr>
              <a:buFont typeface="Arial"/>
              <a:buChar char="•"/>
            </a:pPr>
            <a:r>
              <a:rPr lang="en-US"/>
              <a:t>Not detected or missing</a:t>
            </a:r>
          </a:p>
          <a:p>
            <a:pPr>
              <a:buFont typeface="Arial"/>
              <a:buChar char="•"/>
            </a:pPr>
            <a:r>
              <a:rPr lang="en-US"/>
              <a:t>Happens when logLevel is not parsed correctly</a:t>
            </a:r>
          </a:p>
          <a:p>
            <a:pPr>
              <a:buFont typeface="Arial"/>
              <a:buChar char="•"/>
            </a:pPr>
            <a:br>
              <a:rPr lang="en-US" dirty="0"/>
            </a:br>
            <a:endParaRPr lang="en-US" dirty="0"/>
          </a:p>
          <a:p>
            <a:pPr>
              <a:buFont typeface="Arial"/>
              <a:buChar char="•"/>
            </a:pPr>
            <a:r>
              <a:rPr lang="en-US"/>
              <a:t>🔸 status – Common Values and Meaning</a:t>
            </a:r>
          </a:p>
          <a:p>
            <a:pPr>
              <a:buFont typeface="Arial"/>
              <a:buChar char="•"/>
            </a:pPr>
            <a:r>
              <a:rPr lang="en-US"/>
              <a:t>A. </a:t>
            </a:r>
            <a:r>
              <a:rPr lang="en-US" b="1"/>
              <a:t>Numeric Status Codes (Typical in APIs, Lambda Logs)</a:t>
            </a:r>
            <a:endParaRPr lang="en-US"/>
          </a:p>
          <a:p>
            <a:pPr algn="ctr">
              <a:buFont typeface="Arial"/>
              <a:buChar char="•"/>
            </a:pPr>
            <a:r>
              <a:rPr lang="en-US" b="1"/>
              <a:t>Status</a:t>
            </a:r>
            <a:endParaRPr lang="en-US"/>
          </a:p>
          <a:p>
            <a:pPr algn="ctr">
              <a:buFont typeface="Arial"/>
              <a:buChar char="•"/>
            </a:pPr>
            <a:r>
              <a:rPr lang="en-US" b="1"/>
              <a:t>Meaning</a:t>
            </a:r>
            <a:endParaRPr lang="en-US"/>
          </a:p>
          <a:p>
            <a:pPr algn="ctr">
              <a:buFont typeface="Arial"/>
              <a:buChar char="•"/>
            </a:pPr>
            <a:r>
              <a:rPr lang="en-US" b="1"/>
              <a:t>Example Source</a:t>
            </a:r>
            <a:endParaRPr lang="en-US"/>
          </a:p>
          <a:p>
            <a:pPr>
              <a:buFont typeface="Arial"/>
              <a:buChar char="•"/>
            </a:pPr>
            <a:r>
              <a:rPr lang="en-US"/>
              <a:t>0</a:t>
            </a:r>
          </a:p>
          <a:p>
            <a:pPr>
              <a:buFont typeface="Arial"/>
              <a:buChar char="•"/>
            </a:pPr>
            <a:r>
              <a:rPr lang="en-US"/>
              <a:t>Success</a:t>
            </a:r>
          </a:p>
          <a:p>
            <a:pPr>
              <a:buFont typeface="Arial"/>
              <a:buChar char="•"/>
            </a:pPr>
            <a:r>
              <a:rPr lang="en-US"/>
              <a:t>exit code 0 in scripts or Lambda</a:t>
            </a:r>
          </a:p>
          <a:p>
            <a:pPr>
              <a:buFont typeface="Arial"/>
              <a:buChar char="•"/>
            </a:pPr>
            <a:r>
              <a:rPr lang="en-US"/>
              <a:t>1, 2</a:t>
            </a:r>
          </a:p>
          <a:p>
            <a:pPr>
              <a:buFont typeface="Arial"/>
              <a:buChar char="•"/>
            </a:pPr>
            <a:r>
              <a:rPr lang="en-US"/>
              <a:t>Warnings</a:t>
            </a:r>
          </a:p>
          <a:p>
            <a:pPr>
              <a:buFont typeface="Arial"/>
              <a:buChar char="•"/>
            </a:pPr>
            <a:r>
              <a:rPr lang="en-US"/>
              <a:t>CLI or OS return values</a:t>
            </a:r>
          </a:p>
          <a:p>
            <a:pPr>
              <a:buFont typeface="Arial"/>
              <a:buChar char="•"/>
            </a:pPr>
            <a:r>
              <a:rPr lang="en-US"/>
              <a:t>8</a:t>
            </a:r>
          </a:p>
          <a:p>
            <a:pPr>
              <a:buFont typeface="Arial"/>
              <a:buChar char="•"/>
            </a:pPr>
            <a:r>
              <a:rPr lang="en-US"/>
              <a:t>Timeout</a:t>
            </a:r>
          </a:p>
          <a:p>
            <a:pPr>
              <a:buFont typeface="Arial"/>
              <a:buChar char="•"/>
            </a:pPr>
            <a:r>
              <a:rPr lang="en-US"/>
              <a:t>AWS Lambda internal error</a:t>
            </a:r>
          </a:p>
          <a:p>
            <a:pPr>
              <a:buFont typeface="Arial"/>
              <a:buChar char="•"/>
            </a:pPr>
            <a:r>
              <a:rPr lang="en-US"/>
              <a:t>200</a:t>
            </a:r>
          </a:p>
          <a:p>
            <a:pPr>
              <a:buFont typeface="Arial"/>
              <a:buChar char="•"/>
            </a:pPr>
            <a:r>
              <a:rPr lang="en-US"/>
              <a:t>HTTP success</a:t>
            </a:r>
          </a:p>
          <a:p>
            <a:pPr>
              <a:buFont typeface="Arial"/>
              <a:buChar char="•"/>
            </a:pPr>
            <a:r>
              <a:rPr lang="en-US"/>
              <a:t>RESTful APIs</a:t>
            </a:r>
          </a:p>
          <a:p>
            <a:pPr>
              <a:buFont typeface="Arial"/>
              <a:buChar char="•"/>
            </a:pPr>
            <a:r>
              <a:rPr lang="en-US"/>
              <a:t>400</a:t>
            </a:r>
          </a:p>
          <a:p>
            <a:pPr>
              <a:buFont typeface="Arial"/>
              <a:buChar char="•"/>
            </a:pPr>
            <a:r>
              <a:rPr lang="en-US"/>
              <a:t>Bad request</a:t>
            </a:r>
          </a:p>
          <a:p>
            <a:pPr>
              <a:buFont typeface="Arial"/>
              <a:buChar char="•"/>
            </a:pPr>
            <a:r>
              <a:rPr lang="en-US"/>
              <a:t>User or input error</a:t>
            </a:r>
          </a:p>
          <a:p>
            <a:pPr>
              <a:buFont typeface="Arial"/>
              <a:buChar char="•"/>
            </a:pPr>
            <a:r>
              <a:rPr lang="en-US"/>
              <a:t>500</a:t>
            </a:r>
          </a:p>
          <a:p>
            <a:pPr>
              <a:buFont typeface="Arial"/>
              <a:buChar char="•"/>
            </a:pPr>
            <a:r>
              <a:rPr lang="en-US"/>
              <a:t>Server error</a:t>
            </a:r>
          </a:p>
          <a:p>
            <a:pPr>
              <a:buFont typeface="Arial"/>
              <a:buChar char="•"/>
            </a:pPr>
            <a:r>
              <a:rPr lang="en-US"/>
              <a:t>Infrastructure or backend failure</a:t>
            </a:r>
          </a:p>
          <a:p>
            <a:pPr>
              <a:buFont typeface="Arial"/>
              <a:buChar char="•"/>
            </a:pPr>
            <a:r>
              <a:rPr lang="en-US"/>
              <a:t>B. </a:t>
            </a:r>
            <a:r>
              <a:rPr lang="en-US" b="1"/>
              <a:t>String-Based Status</a:t>
            </a:r>
            <a:endParaRPr lang="en-US"/>
          </a:p>
          <a:p>
            <a:pPr algn="ctr">
              <a:buFont typeface="Arial"/>
              <a:buChar char="•"/>
            </a:pPr>
            <a:r>
              <a:rPr lang="en-US" b="1"/>
              <a:t>Status</a:t>
            </a:r>
            <a:endParaRPr lang="en-US"/>
          </a:p>
          <a:p>
            <a:pPr algn="ctr">
              <a:buFont typeface="Arial"/>
              <a:buChar char="•"/>
            </a:pPr>
            <a:r>
              <a:rPr lang="en-US" b="1"/>
              <a:t>Meaning</a:t>
            </a:r>
            <a:endParaRPr lang="en-US"/>
          </a:p>
          <a:p>
            <a:pPr algn="ctr">
              <a:buFont typeface="Arial"/>
              <a:buChar char="•"/>
            </a:pPr>
            <a:r>
              <a:rPr lang="en-US" b="1"/>
              <a:t>Example Source</a:t>
            </a:r>
            <a:endParaRPr lang="en-US"/>
          </a:p>
          <a:p>
            <a:pPr>
              <a:buFont typeface="Arial"/>
              <a:buChar char="•"/>
            </a:pPr>
            <a:r>
              <a:rPr lang="en-US"/>
              <a:t>success</a:t>
            </a:r>
          </a:p>
          <a:p>
            <a:pPr>
              <a:buFont typeface="Arial"/>
              <a:buChar char="•"/>
            </a:pPr>
            <a:r>
              <a:rPr lang="en-US"/>
              <a:t>Operation completed</a:t>
            </a:r>
          </a:p>
          <a:p>
            <a:pPr>
              <a:buFont typeface="Arial"/>
              <a:buChar char="•"/>
            </a:pPr>
            <a:r>
              <a:rPr lang="en-US"/>
              <a:t>App logs</a:t>
            </a:r>
          </a:p>
          <a:p>
            <a:pPr>
              <a:buFont typeface="Arial"/>
              <a:buChar char="•"/>
            </a:pPr>
            <a:r>
              <a:rPr lang="en-US"/>
              <a:t>failure</a:t>
            </a:r>
          </a:p>
          <a:p>
            <a:pPr>
              <a:buFont typeface="Arial"/>
              <a:buChar char="•"/>
            </a:pPr>
            <a:r>
              <a:rPr lang="en-US"/>
              <a:t>Something went wrong</a:t>
            </a:r>
          </a:p>
          <a:p>
            <a:pPr>
              <a:buFont typeface="Arial"/>
              <a:buChar char="•"/>
            </a:pPr>
            <a:r>
              <a:rPr lang="en-US"/>
              <a:t>App logs</a:t>
            </a:r>
          </a:p>
          <a:p>
            <a:pPr>
              <a:buFont typeface="Arial"/>
              <a:buChar char="•"/>
            </a:pPr>
            <a:r>
              <a:rPr lang="en-US"/>
              <a:t>started, ended</a:t>
            </a:r>
          </a:p>
          <a:p>
            <a:pPr>
              <a:buFont typeface="Arial"/>
              <a:buChar char="•"/>
            </a:pPr>
            <a:r>
              <a:rPr lang="en-US"/>
              <a:t>Lifecycle stage</a:t>
            </a:r>
          </a:p>
          <a:p>
            <a:pPr>
              <a:buFont typeface="Arial"/>
              <a:buChar char="•"/>
            </a:pPr>
            <a:r>
              <a:rPr lang="en-US"/>
              <a:t>Lambda, containers</a:t>
            </a:r>
          </a:p>
          <a:p>
            <a:pPr>
              <a:buFont typeface="Arial"/>
              <a:buChar char="•"/>
            </a:pPr>
            <a:r>
              <a:rPr lang="en-US"/>
              <a:t>timeout</a:t>
            </a:r>
          </a:p>
          <a:p>
            <a:pPr>
              <a:buFont typeface="Arial"/>
              <a:buChar char="•"/>
            </a:pPr>
            <a:r>
              <a:rPr lang="en-US"/>
              <a:t>Took too long</a:t>
            </a:r>
          </a:p>
          <a:p>
            <a:pPr>
              <a:buFont typeface="Arial"/>
              <a:buChar char="•"/>
            </a:pPr>
            <a:r>
              <a:rPr lang="en-US"/>
              <a:t>Lambda, network logs</a:t>
            </a:r>
          </a:p>
          <a:p>
            <a:pPr>
              <a:buFont typeface="Arial"/>
              <a:buChar char="•"/>
            </a:pPr>
            <a:br>
              <a:rPr lang="en-US" dirty="0"/>
            </a:br>
            <a:endParaRPr lang="en-US" dirty="0"/>
          </a:p>
          <a:p>
            <a:pPr>
              <a:buFont typeface="Arial"/>
              <a:buChar char="•"/>
            </a:pPr>
            <a:r>
              <a:rPr lang="en-US"/>
              <a:t>✅ Example Mapping in OpenPipeline</a:t>
            </a:r>
          </a:p>
          <a:p>
            <a:pPr>
              <a:buFont typeface="Arial"/>
              <a:buChar char="•"/>
            </a:pPr>
            <a:r>
              <a:rPr lang="en-US"/>
              <a:t>Let’s say your Lambda log says:</a:t>
            </a:r>
          </a:p>
          <a:p>
            <a:pPr>
              <a:buFont typeface="Arial"/>
              <a:buChar char="•"/>
            </a:pPr>
            <a:r>
              <a:rPr lang="en-US"/>
              <a:t>plaintext</a:t>
            </a:r>
          </a:p>
          <a:p>
            <a:pPr>
              <a:buFont typeface="Arial"/>
              <a:buChar char="•"/>
            </a:pPr>
            <a:r>
              <a:rPr lang="en-US"/>
              <a:t>CopyEdit</a:t>
            </a:r>
          </a:p>
          <a:p>
            <a:pPr>
              <a:buFont typeface="Arial"/>
              <a:buChar char="•"/>
            </a:pPr>
            <a:r>
              <a:rPr lang="en-US"/>
              <a:t>2024-11-12T08:48:21Z [INFO] statusCode: 8, errorDescription: "Timeout"
</a:t>
            </a:r>
          </a:p>
          <a:p>
            <a:pPr algn="ctr">
              <a:buFont typeface="Arial"/>
              <a:buChar char="•"/>
            </a:pPr>
            <a:r>
              <a:rPr lang="en-US" b="1"/>
              <a:t>Before</a:t>
            </a:r>
            <a:endParaRPr lang="en-US"/>
          </a:p>
          <a:p>
            <a:pPr algn="ctr">
              <a:buFont typeface="Arial"/>
              <a:buChar char="•"/>
            </a:pPr>
            <a:r>
              <a:rPr lang="en-US" b="1"/>
              <a:t>After OpenPipeline Rule</a:t>
            </a:r>
            <a:endParaRPr lang="en-US"/>
          </a:p>
          <a:p>
            <a:pPr>
              <a:buFont typeface="Arial"/>
              <a:buChar char="•"/>
            </a:pPr>
            <a:r>
              <a:rPr lang="en-US"/>
              <a:t>logLevel: INFO</a:t>
            </a:r>
          </a:p>
          <a:p>
            <a:pPr>
              <a:buFont typeface="Arial"/>
              <a:buChar char="•"/>
            </a:pPr>
            <a:r>
              <a:rPr lang="en-US"/>
              <a:t>logLevel: ERROR (corrected from statusCode: 8)</a:t>
            </a:r>
          </a:p>
          <a:p>
            <a:pPr>
              <a:buFont typeface="Arial"/>
              <a:buChar char="•"/>
            </a:pPr>
            <a:r>
              <a:rPr lang="en-US"/>
              <a:t>status: null</a:t>
            </a:r>
          </a:p>
          <a:p>
            <a:pPr>
              <a:buFont typeface="Arial"/>
              <a:buChar char="•"/>
            </a:pPr>
            <a:r>
              <a:rPr lang="en-US"/>
              <a:t>status: 8</a:t>
            </a:r>
          </a:p>
          <a:p>
            <a:pPr>
              <a:buFont typeface="Arial"/>
              <a:buChar char="•"/>
            </a:pPr>
            <a:br>
              <a:rPr lang="en-US" dirty="0"/>
            </a:br>
            <a:endParaRPr lang="en-US" dirty="0"/>
          </a:p>
          <a:p>
            <a:pPr>
              <a:buFont typeface="Arial"/>
              <a:buChar char="•"/>
            </a:pPr>
            <a:r>
              <a:rPr lang="en-US"/>
              <a:t>📌 Why This Distinction Matters</a:t>
            </a:r>
          </a:p>
          <a:p>
            <a:pPr>
              <a:buFont typeface="Arial"/>
              <a:buChar char="•"/>
            </a:pPr>
            <a:r>
              <a:rPr lang="en-US"/>
              <a:t>logLevel helps Dynatrace </a:t>
            </a:r>
            <a:r>
              <a:rPr lang="en-US" b="1"/>
              <a:t>filter logs</a:t>
            </a:r>
            <a:r>
              <a:rPr lang="en-US"/>
              <a:t>, </a:t>
            </a:r>
            <a:r>
              <a:rPr lang="en-US" b="1"/>
              <a:t>trigger alerts</a:t>
            </a:r>
            <a:r>
              <a:rPr lang="en-US"/>
              <a:t>, and </a:t>
            </a:r>
            <a:r>
              <a:rPr lang="en-US" b="1"/>
              <a:t>correlate issues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/>
              <a:t>status helps </a:t>
            </a:r>
            <a:r>
              <a:rPr lang="en-US" b="1"/>
              <a:t>applications and dashboards</a:t>
            </a:r>
            <a:r>
              <a:rPr lang="en-US"/>
              <a:t> track outcomes or numerical results.</a:t>
            </a:r>
          </a:p>
          <a:p>
            <a:pPr>
              <a:buFont typeface="Arial"/>
              <a:buChar char="•"/>
            </a:pPr>
            <a:r>
              <a:rPr lang="en-US"/>
              <a:t>You can </a:t>
            </a:r>
            <a:r>
              <a:rPr lang="en-US" b="1"/>
              <a:t>use both</a:t>
            </a:r>
            <a:r>
              <a:rPr lang="en-US"/>
              <a:t> in DQL to fine-tune queries:</a:t>
            </a:r>
          </a:p>
          <a:p>
            <a:pPr>
              <a:buFont typeface="Arial"/>
              <a:buChar char="•"/>
            </a:pPr>
            <a:r>
              <a:rPr lang="en-US"/>
              <a:t>dql</a:t>
            </a:r>
          </a:p>
          <a:p>
            <a:pPr>
              <a:buFont typeface="Arial"/>
              <a:buChar char="•"/>
            </a:pPr>
            <a:r>
              <a:rPr lang="en-US"/>
              <a:t>CopyEdit</a:t>
            </a:r>
          </a:p>
          <a:p>
            <a:pPr>
              <a:buFont typeface="Arial"/>
              <a:buChar char="•"/>
            </a:pPr>
            <a:r>
              <a:rPr lang="en-US"/>
              <a:t>fetch logs
| filter logLevel == "ERROR" and status == 8
</a:t>
            </a:r>
          </a:p>
          <a:p>
            <a:pPr marL="171450" indent="-1714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E32BA-CC7C-46DC-9599-29349DF8822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3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038B1-BA0D-95F7-1C51-8D8058963E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D6D317-E55C-EBDB-5B45-6F415DC97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8" y="509588"/>
            <a:ext cx="98012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3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A8F6DAF-EF5D-93C6-6460-1ED5822AB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8" y="671512"/>
            <a:ext cx="9686925" cy="55149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90A45C-8760-F8A4-4D25-8091FB292942}"/>
              </a:ext>
            </a:extLst>
          </p:cNvPr>
          <p:cNvSpPr/>
          <p:nvPr/>
        </p:nvSpPr>
        <p:spPr>
          <a:xfrm>
            <a:off x="3379303" y="2683564"/>
            <a:ext cx="706782" cy="1546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A599C-8803-FAE4-8BD7-5005413DD74E}"/>
              </a:ext>
            </a:extLst>
          </p:cNvPr>
          <p:cNvSpPr/>
          <p:nvPr/>
        </p:nvSpPr>
        <p:spPr>
          <a:xfrm>
            <a:off x="3213651" y="2319129"/>
            <a:ext cx="706782" cy="1546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31738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2A46FC-A8BE-4771-BE51-D9123E918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261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3C4D1C-20DF-8499-4B06-20D1028928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3" b="2"/>
          <a:stretch/>
        </p:blipFill>
        <p:spPr>
          <a:xfrm>
            <a:off x="615790" y="508000"/>
            <a:ext cx="10960420" cy="5792694"/>
          </a:xfrm>
          <a:custGeom>
            <a:avLst/>
            <a:gdLst/>
            <a:ahLst/>
            <a:cxnLst/>
            <a:rect l="l" t="t" r="r" b="b"/>
            <a:pathLst>
              <a:path w="10485104" h="5523506">
                <a:moveTo>
                  <a:pt x="5949681" y="536"/>
                </a:moveTo>
                <a:cubicBezTo>
                  <a:pt x="6074035" y="-2131"/>
                  <a:pt x="6198411" y="5173"/>
                  <a:pt x="6321822" y="22405"/>
                </a:cubicBezTo>
                <a:cubicBezTo>
                  <a:pt x="6498937" y="51493"/>
                  <a:pt x="6677824" y="73364"/>
                  <a:pt x="6857694" y="55210"/>
                </a:cubicBezTo>
                <a:cubicBezTo>
                  <a:pt x="6981675" y="42526"/>
                  <a:pt x="7105459" y="35089"/>
                  <a:pt x="7230031" y="35528"/>
                </a:cubicBezTo>
                <a:cubicBezTo>
                  <a:pt x="7516370" y="35528"/>
                  <a:pt x="7802902" y="38152"/>
                  <a:pt x="8089242" y="32684"/>
                </a:cubicBezTo>
                <a:cubicBezTo>
                  <a:pt x="8344090" y="27873"/>
                  <a:pt x="8597956" y="17377"/>
                  <a:pt x="8853003" y="43837"/>
                </a:cubicBezTo>
                <a:cubicBezTo>
                  <a:pt x="9229472" y="82767"/>
                  <a:pt x="9607909" y="70300"/>
                  <a:pt x="9985559" y="65708"/>
                </a:cubicBezTo>
                <a:cubicBezTo>
                  <a:pt x="10083101" y="64320"/>
                  <a:pt x="10180599" y="61132"/>
                  <a:pt x="10278047" y="56140"/>
                </a:cubicBezTo>
                <a:lnTo>
                  <a:pt x="10449151" y="44199"/>
                </a:lnTo>
                <a:lnTo>
                  <a:pt x="10468533" y="198724"/>
                </a:lnTo>
                <a:cubicBezTo>
                  <a:pt x="10475933" y="234109"/>
                  <a:pt x="10480462" y="270161"/>
                  <a:pt x="10482057" y="306442"/>
                </a:cubicBezTo>
                <a:cubicBezTo>
                  <a:pt x="10492136" y="438884"/>
                  <a:pt x="10475168" y="569479"/>
                  <a:pt x="10461007" y="700359"/>
                </a:cubicBezTo>
                <a:cubicBezTo>
                  <a:pt x="10451566" y="783776"/>
                  <a:pt x="10437150" y="868045"/>
                  <a:pt x="10461007" y="950608"/>
                </a:cubicBezTo>
                <a:cubicBezTo>
                  <a:pt x="10477350" y="1008147"/>
                  <a:pt x="10480985" y="1069224"/>
                  <a:pt x="10471595" y="1128666"/>
                </a:cubicBezTo>
                <a:cubicBezTo>
                  <a:pt x="10455763" y="1234166"/>
                  <a:pt x="10452459" y="1341527"/>
                  <a:pt x="10461772" y="1447979"/>
                </a:cubicBezTo>
                <a:cubicBezTo>
                  <a:pt x="10467921" y="1518165"/>
                  <a:pt x="10466977" y="1588906"/>
                  <a:pt x="10458965" y="1658865"/>
                </a:cubicBezTo>
                <a:cubicBezTo>
                  <a:pt x="10448377" y="1752939"/>
                  <a:pt x="10431919" y="1848719"/>
                  <a:pt x="10451949" y="1943076"/>
                </a:cubicBezTo>
                <a:cubicBezTo>
                  <a:pt x="10483843" y="2092999"/>
                  <a:pt x="10477464" y="2242779"/>
                  <a:pt x="10464706" y="2393837"/>
                </a:cubicBezTo>
                <a:cubicBezTo>
                  <a:pt x="10455138" y="2506243"/>
                  <a:pt x="10444549" y="2619928"/>
                  <a:pt x="10463686" y="2733613"/>
                </a:cubicBezTo>
                <a:cubicBezTo>
                  <a:pt x="10471914" y="2786362"/>
                  <a:pt x="10471914" y="2840306"/>
                  <a:pt x="10463686" y="2893056"/>
                </a:cubicBezTo>
                <a:cubicBezTo>
                  <a:pt x="10453735" y="2964109"/>
                  <a:pt x="10444294" y="3034452"/>
                  <a:pt x="10457052" y="3106215"/>
                </a:cubicBezTo>
                <a:cubicBezTo>
                  <a:pt x="10462665" y="3137479"/>
                  <a:pt x="10466875" y="3169026"/>
                  <a:pt x="10469810" y="3200574"/>
                </a:cubicBezTo>
                <a:cubicBezTo>
                  <a:pt x="10475653" y="3281119"/>
                  <a:pt x="10473561" y="3362120"/>
                  <a:pt x="10463559" y="3442154"/>
                </a:cubicBezTo>
                <a:cubicBezTo>
                  <a:pt x="10453990" y="3535091"/>
                  <a:pt x="10469554" y="3628597"/>
                  <a:pt x="10456797" y="3721250"/>
                </a:cubicBezTo>
                <a:cubicBezTo>
                  <a:pt x="10447738" y="3795870"/>
                  <a:pt x="10447394" y="3871485"/>
                  <a:pt x="10455776" y="3946204"/>
                </a:cubicBezTo>
                <a:cubicBezTo>
                  <a:pt x="10470855" y="4087457"/>
                  <a:pt x="10469912" y="4230260"/>
                  <a:pt x="10452970" y="4371244"/>
                </a:cubicBezTo>
                <a:cubicBezTo>
                  <a:pt x="10442508" y="4453523"/>
                  <a:pt x="10436512" y="4538218"/>
                  <a:pt x="10455266" y="4618934"/>
                </a:cubicBezTo>
                <a:cubicBezTo>
                  <a:pt x="10499408" y="4808646"/>
                  <a:pt x="10473637" y="4998642"/>
                  <a:pt x="10455266" y="5187359"/>
                </a:cubicBezTo>
                <a:cubicBezTo>
                  <a:pt x="10444103" y="5288708"/>
                  <a:pt x="10443847" y="5391181"/>
                  <a:pt x="10454500" y="5492602"/>
                </a:cubicBezTo>
                <a:lnTo>
                  <a:pt x="10454510" y="5492731"/>
                </a:lnTo>
                <a:lnTo>
                  <a:pt x="10414967" y="5491139"/>
                </a:lnTo>
                <a:cubicBezTo>
                  <a:pt x="10117611" y="5495732"/>
                  <a:pt x="9820450" y="5526349"/>
                  <a:pt x="9523092" y="5507105"/>
                </a:cubicBezTo>
                <a:cubicBezTo>
                  <a:pt x="9272964" y="5490920"/>
                  <a:pt x="9023034" y="5477142"/>
                  <a:pt x="8772711" y="5490483"/>
                </a:cubicBezTo>
                <a:cubicBezTo>
                  <a:pt x="8636774" y="5499549"/>
                  <a:pt x="8500636" y="5503107"/>
                  <a:pt x="8364561" y="5501172"/>
                </a:cubicBezTo>
                <a:lnTo>
                  <a:pt x="8196562" y="5491993"/>
                </a:lnTo>
                <a:lnTo>
                  <a:pt x="8077075" y="5475562"/>
                </a:lnTo>
                <a:lnTo>
                  <a:pt x="7915670" y="5468917"/>
                </a:lnTo>
                <a:lnTo>
                  <a:pt x="7914092" y="5467957"/>
                </a:lnTo>
                <a:lnTo>
                  <a:pt x="7894412" y="5467957"/>
                </a:lnTo>
                <a:lnTo>
                  <a:pt x="7892834" y="5468758"/>
                </a:lnTo>
                <a:lnTo>
                  <a:pt x="7727602" y="5475562"/>
                </a:lnTo>
                <a:lnTo>
                  <a:pt x="7690606" y="5480649"/>
                </a:lnTo>
                <a:lnTo>
                  <a:pt x="7624212" y="5484579"/>
                </a:lnTo>
                <a:cubicBezTo>
                  <a:pt x="7434738" y="5508001"/>
                  <a:pt x="7243868" y="5514147"/>
                  <a:pt x="7053506" y="5502949"/>
                </a:cubicBezTo>
                <a:cubicBezTo>
                  <a:pt x="6777009" y="5485453"/>
                  <a:pt x="6500117" y="5474737"/>
                  <a:pt x="6223029" y="5498574"/>
                </a:cubicBezTo>
                <a:cubicBezTo>
                  <a:pt x="6065592" y="5511916"/>
                  <a:pt x="5908157" y="5526131"/>
                  <a:pt x="5750720" y="5507761"/>
                </a:cubicBezTo>
                <a:cubicBezTo>
                  <a:pt x="5616170" y="5490965"/>
                  <a:pt x="5480520" y="5488253"/>
                  <a:pt x="5345518" y="5499668"/>
                </a:cubicBezTo>
                <a:cubicBezTo>
                  <a:pt x="5197844" y="5511040"/>
                  <a:pt x="5049616" y="5511040"/>
                  <a:pt x="4901942" y="5499668"/>
                </a:cubicBezTo>
                <a:cubicBezTo>
                  <a:pt x="4760445" y="5490920"/>
                  <a:pt x="4618556" y="5476268"/>
                  <a:pt x="4477454" y="5492013"/>
                </a:cubicBezTo>
                <a:cubicBezTo>
                  <a:pt x="4279085" y="5513884"/>
                  <a:pt x="4081305" y="5506667"/>
                  <a:pt x="3883329" y="5493326"/>
                </a:cubicBezTo>
                <a:cubicBezTo>
                  <a:pt x="3719792" y="5482391"/>
                  <a:pt x="3555664" y="5466425"/>
                  <a:pt x="3392914" y="5492233"/>
                </a:cubicBezTo>
                <a:cubicBezTo>
                  <a:pt x="3175771" y="5523222"/>
                  <a:pt x="2956480" y="5531206"/>
                  <a:pt x="2737979" y="5516072"/>
                </a:cubicBezTo>
                <a:cubicBezTo>
                  <a:pt x="2289680" y="5492670"/>
                  <a:pt x="1840986" y="5498574"/>
                  <a:pt x="1392489" y="5480641"/>
                </a:cubicBezTo>
                <a:cubicBezTo>
                  <a:pt x="1244499" y="5474519"/>
                  <a:pt x="1097296" y="5507322"/>
                  <a:pt x="949699" y="5509072"/>
                </a:cubicBezTo>
                <a:cubicBezTo>
                  <a:pt x="684469" y="5512352"/>
                  <a:pt x="418241" y="5493120"/>
                  <a:pt x="151598" y="5492249"/>
                </a:cubicBezTo>
                <a:lnTo>
                  <a:pt x="1415" y="5496057"/>
                </a:lnTo>
                <a:lnTo>
                  <a:pt x="3772" y="5431261"/>
                </a:lnTo>
                <a:cubicBezTo>
                  <a:pt x="7163" y="5398149"/>
                  <a:pt x="12808" y="5364994"/>
                  <a:pt x="20909" y="5331792"/>
                </a:cubicBezTo>
                <a:cubicBezTo>
                  <a:pt x="51502" y="5208362"/>
                  <a:pt x="50009" y="5079152"/>
                  <a:pt x="16572" y="4956462"/>
                </a:cubicBezTo>
                <a:cubicBezTo>
                  <a:pt x="9172" y="4924695"/>
                  <a:pt x="4643" y="4892329"/>
                  <a:pt x="3048" y="4859758"/>
                </a:cubicBezTo>
                <a:cubicBezTo>
                  <a:pt x="-7031" y="4740857"/>
                  <a:pt x="9937" y="4623614"/>
                  <a:pt x="24098" y="4506116"/>
                </a:cubicBezTo>
                <a:cubicBezTo>
                  <a:pt x="33539" y="4431228"/>
                  <a:pt x="47955" y="4355575"/>
                  <a:pt x="24098" y="4281453"/>
                </a:cubicBezTo>
                <a:cubicBezTo>
                  <a:pt x="7755" y="4229797"/>
                  <a:pt x="4120" y="4174965"/>
                  <a:pt x="13510" y="4121600"/>
                </a:cubicBezTo>
                <a:cubicBezTo>
                  <a:pt x="29342" y="4026887"/>
                  <a:pt x="32646" y="3930503"/>
                  <a:pt x="23333" y="3834935"/>
                </a:cubicBezTo>
                <a:cubicBezTo>
                  <a:pt x="17184" y="3771925"/>
                  <a:pt x="18128" y="3708417"/>
                  <a:pt x="26140" y="3645611"/>
                </a:cubicBezTo>
                <a:cubicBezTo>
                  <a:pt x="36728" y="3561155"/>
                  <a:pt x="53186" y="3475168"/>
                  <a:pt x="33156" y="3390458"/>
                </a:cubicBezTo>
                <a:cubicBezTo>
                  <a:pt x="1262" y="3255864"/>
                  <a:pt x="7641" y="3121398"/>
                  <a:pt x="20399" y="2985784"/>
                </a:cubicBezTo>
                <a:cubicBezTo>
                  <a:pt x="29967" y="2884871"/>
                  <a:pt x="40556" y="2782810"/>
                  <a:pt x="21419" y="2680748"/>
                </a:cubicBezTo>
                <a:cubicBezTo>
                  <a:pt x="13191" y="2633392"/>
                  <a:pt x="13191" y="2584964"/>
                  <a:pt x="21419" y="2537607"/>
                </a:cubicBezTo>
                <a:cubicBezTo>
                  <a:pt x="31370" y="2473819"/>
                  <a:pt x="40811" y="2410668"/>
                  <a:pt x="28053" y="2346242"/>
                </a:cubicBezTo>
                <a:cubicBezTo>
                  <a:pt x="22440" y="2318175"/>
                  <a:pt x="18230" y="2289853"/>
                  <a:pt x="15295" y="2261531"/>
                </a:cubicBezTo>
                <a:cubicBezTo>
                  <a:pt x="9452" y="2189221"/>
                  <a:pt x="11544" y="2116502"/>
                  <a:pt x="21546" y="2044651"/>
                </a:cubicBezTo>
                <a:cubicBezTo>
                  <a:pt x="31115" y="1961216"/>
                  <a:pt x="15551" y="1877270"/>
                  <a:pt x="28308" y="1794090"/>
                </a:cubicBezTo>
                <a:cubicBezTo>
                  <a:pt x="37367" y="1727100"/>
                  <a:pt x="37711" y="1659216"/>
                  <a:pt x="29329" y="1592136"/>
                </a:cubicBezTo>
                <a:cubicBezTo>
                  <a:pt x="14250" y="1465325"/>
                  <a:pt x="15193" y="1337123"/>
                  <a:pt x="32135" y="1210554"/>
                </a:cubicBezTo>
                <a:cubicBezTo>
                  <a:pt x="42597" y="1136687"/>
                  <a:pt x="48593" y="1060652"/>
                  <a:pt x="29839" y="988188"/>
                </a:cubicBezTo>
                <a:cubicBezTo>
                  <a:pt x="-14303" y="817873"/>
                  <a:pt x="11468" y="647303"/>
                  <a:pt x="29839" y="477881"/>
                </a:cubicBezTo>
                <a:cubicBezTo>
                  <a:pt x="41002" y="386894"/>
                  <a:pt x="41258" y="294898"/>
                  <a:pt x="30605" y="203847"/>
                </a:cubicBezTo>
                <a:lnTo>
                  <a:pt x="17136" y="42362"/>
                </a:lnTo>
                <a:lnTo>
                  <a:pt x="155390" y="51827"/>
                </a:lnTo>
                <a:cubicBezTo>
                  <a:pt x="380715" y="63616"/>
                  <a:pt x="606095" y="63411"/>
                  <a:pt x="831032" y="41432"/>
                </a:cubicBezTo>
                <a:cubicBezTo>
                  <a:pt x="1107234" y="18075"/>
                  <a:pt x="1384519" y="14708"/>
                  <a:pt x="1661115" y="31372"/>
                </a:cubicBezTo>
                <a:cubicBezTo>
                  <a:pt x="1911045" y="42962"/>
                  <a:pt x="2160581" y="71395"/>
                  <a:pt x="2411103" y="47120"/>
                </a:cubicBezTo>
                <a:cubicBezTo>
                  <a:pt x="2497298" y="38807"/>
                  <a:pt x="2581920" y="18689"/>
                  <a:pt x="2668707" y="14096"/>
                </a:cubicBezTo>
                <a:cubicBezTo>
                  <a:pt x="3075287" y="-7775"/>
                  <a:pt x="3480488" y="25030"/>
                  <a:pt x="3885690" y="51930"/>
                </a:cubicBezTo>
                <a:cubicBezTo>
                  <a:pt x="4033287" y="61770"/>
                  <a:pt x="4180883" y="73799"/>
                  <a:pt x="4328480" y="46900"/>
                </a:cubicBezTo>
                <a:cubicBezTo>
                  <a:pt x="4453032" y="25577"/>
                  <a:pt x="4579453" y="21181"/>
                  <a:pt x="4704949" y="33778"/>
                </a:cubicBezTo>
                <a:cubicBezTo>
                  <a:pt x="4816098" y="46376"/>
                  <a:pt x="4927939" y="49371"/>
                  <a:pt x="5039501" y="42745"/>
                </a:cubicBezTo>
                <a:cubicBezTo>
                  <a:pt x="5342568" y="15407"/>
                  <a:pt x="5645828" y="318"/>
                  <a:pt x="5949681" y="53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360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E0B6E2-7CE8-4D86-87FC-4B58A7D8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A27DC33-6DB0-8994-5941-F3FEEF3A33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" b="5034"/>
          <a:stretch/>
        </p:blipFill>
        <p:spPr>
          <a:xfrm>
            <a:off x="577637" y="424330"/>
            <a:ext cx="11036726" cy="5869478"/>
          </a:xfrm>
          <a:custGeom>
            <a:avLst/>
            <a:gdLst/>
            <a:ahLst/>
            <a:cxnLst/>
            <a:rect l="l" t="t" r="r" b="b"/>
            <a:pathLst>
              <a:path w="10630858" h="5869478">
                <a:moveTo>
                  <a:pt x="5791061" y="218"/>
                </a:moveTo>
                <a:cubicBezTo>
                  <a:pt x="5877327" y="-560"/>
                  <a:pt x="5971399" y="626"/>
                  <a:pt x="6073275" y="5793"/>
                </a:cubicBezTo>
                <a:cubicBezTo>
                  <a:pt x="6098744" y="7086"/>
                  <a:pt x="6121786" y="8165"/>
                  <a:pt x="6142651" y="9057"/>
                </a:cubicBezTo>
                <a:lnTo>
                  <a:pt x="6164185" y="9874"/>
                </a:lnTo>
                <a:lnTo>
                  <a:pt x="6258731" y="5793"/>
                </a:lnTo>
                <a:lnTo>
                  <a:pt x="6319194" y="2002"/>
                </a:lnTo>
                <a:lnTo>
                  <a:pt x="6413049" y="11772"/>
                </a:lnTo>
                <a:cubicBezTo>
                  <a:pt x="6592720" y="42783"/>
                  <a:pt x="6774188" y="66100"/>
                  <a:pt x="6956654" y="46745"/>
                </a:cubicBezTo>
                <a:cubicBezTo>
                  <a:pt x="7082424" y="33223"/>
                  <a:pt x="7207994" y="25294"/>
                  <a:pt x="7334364" y="25763"/>
                </a:cubicBezTo>
                <a:cubicBezTo>
                  <a:pt x="7624835" y="25763"/>
                  <a:pt x="7915502" y="28559"/>
                  <a:pt x="8205974" y="22730"/>
                </a:cubicBezTo>
                <a:cubicBezTo>
                  <a:pt x="8464499" y="17601"/>
                  <a:pt x="8722029" y="6412"/>
                  <a:pt x="8980756" y="34620"/>
                </a:cubicBezTo>
                <a:cubicBezTo>
                  <a:pt x="9362658" y="76124"/>
                  <a:pt x="9746556" y="62832"/>
                  <a:pt x="10129655" y="57937"/>
                </a:cubicBezTo>
                <a:lnTo>
                  <a:pt x="10163726" y="56766"/>
                </a:lnTo>
                <a:lnTo>
                  <a:pt x="10254950" y="73131"/>
                </a:lnTo>
                <a:lnTo>
                  <a:pt x="10311819" y="101928"/>
                </a:lnTo>
                <a:cubicBezTo>
                  <a:pt x="10479504" y="200737"/>
                  <a:pt x="10591476" y="367254"/>
                  <a:pt x="10625532" y="561669"/>
                </a:cubicBezTo>
                <a:lnTo>
                  <a:pt x="10626834" y="578090"/>
                </a:lnTo>
                <a:lnTo>
                  <a:pt x="10611964" y="734537"/>
                </a:lnTo>
                <a:cubicBezTo>
                  <a:pt x="10602387" y="823467"/>
                  <a:pt x="10587763" y="913306"/>
                  <a:pt x="10611964" y="1001326"/>
                </a:cubicBezTo>
                <a:cubicBezTo>
                  <a:pt x="10628543" y="1062669"/>
                  <a:pt x="10632231" y="1127783"/>
                  <a:pt x="10622705" y="1191154"/>
                </a:cubicBezTo>
                <a:cubicBezTo>
                  <a:pt x="10606645" y="1303627"/>
                  <a:pt x="10603293" y="1418084"/>
                  <a:pt x="10612740" y="1531572"/>
                </a:cubicBezTo>
                <a:cubicBezTo>
                  <a:pt x="10618978" y="1606398"/>
                  <a:pt x="10618020" y="1681815"/>
                  <a:pt x="10609893" y="1756397"/>
                </a:cubicBezTo>
                <a:cubicBezTo>
                  <a:pt x="10599152" y="1856690"/>
                  <a:pt x="10582457" y="1958800"/>
                  <a:pt x="10602776" y="2059394"/>
                </a:cubicBezTo>
                <a:cubicBezTo>
                  <a:pt x="10635130" y="2219226"/>
                  <a:pt x="10628659" y="2378906"/>
                  <a:pt x="10615717" y="2539949"/>
                </a:cubicBezTo>
                <a:cubicBezTo>
                  <a:pt x="10606011" y="2659785"/>
                  <a:pt x="10595269" y="2780984"/>
                  <a:pt x="10614682" y="2902183"/>
                </a:cubicBezTo>
                <a:cubicBezTo>
                  <a:pt x="10623029" y="2958418"/>
                  <a:pt x="10623029" y="3015928"/>
                  <a:pt x="10614682" y="3072165"/>
                </a:cubicBezTo>
                <a:cubicBezTo>
                  <a:pt x="10604587" y="3147914"/>
                  <a:pt x="10595010" y="3222907"/>
                  <a:pt x="10607952" y="3299413"/>
                </a:cubicBezTo>
                <a:cubicBezTo>
                  <a:pt x="10613646" y="3332743"/>
                  <a:pt x="10617917" y="3366376"/>
                  <a:pt x="10620894" y="3400009"/>
                </a:cubicBezTo>
                <a:cubicBezTo>
                  <a:pt x="10626822" y="3485877"/>
                  <a:pt x="10624699" y="3572233"/>
                  <a:pt x="10614553" y="3657556"/>
                </a:cubicBezTo>
                <a:cubicBezTo>
                  <a:pt x="10604846" y="3756637"/>
                  <a:pt x="10620635" y="3856323"/>
                  <a:pt x="10607694" y="3955100"/>
                </a:cubicBezTo>
                <a:cubicBezTo>
                  <a:pt x="10598504" y="4034653"/>
                  <a:pt x="10598155" y="4115265"/>
                  <a:pt x="10606658" y="4194923"/>
                </a:cubicBezTo>
                <a:cubicBezTo>
                  <a:pt x="10621954" y="4345512"/>
                  <a:pt x="10620998" y="4497755"/>
                  <a:pt x="10603811" y="4648057"/>
                </a:cubicBezTo>
                <a:cubicBezTo>
                  <a:pt x="10593198" y="4735775"/>
                  <a:pt x="10587116" y="4826067"/>
                  <a:pt x="10606140" y="4912119"/>
                </a:cubicBezTo>
                <a:cubicBezTo>
                  <a:pt x="10628530" y="5013245"/>
                  <a:pt x="10633189" y="5114446"/>
                  <a:pt x="10629921" y="5215515"/>
                </a:cubicBezTo>
                <a:lnTo>
                  <a:pt x="10625356" y="5273604"/>
                </a:lnTo>
                <a:lnTo>
                  <a:pt x="10624284" y="5284086"/>
                </a:lnTo>
                <a:cubicBezTo>
                  <a:pt x="10601148" y="5404993"/>
                  <a:pt x="10545219" y="5529874"/>
                  <a:pt x="10458692" y="5632218"/>
                </a:cubicBezTo>
                <a:lnTo>
                  <a:pt x="10418904" y="5670857"/>
                </a:lnTo>
                <a:lnTo>
                  <a:pt x="10417064" y="5673484"/>
                </a:lnTo>
                <a:cubicBezTo>
                  <a:pt x="10307992" y="5802550"/>
                  <a:pt x="10158402" y="5877799"/>
                  <a:pt x="9954609" y="5858572"/>
                </a:cubicBezTo>
                <a:cubicBezTo>
                  <a:pt x="9860355" y="5870096"/>
                  <a:pt x="9750551" y="5855439"/>
                  <a:pt x="9657171" y="5854061"/>
                </a:cubicBezTo>
                <a:lnTo>
                  <a:pt x="9612467" y="5856387"/>
                </a:lnTo>
                <a:lnTo>
                  <a:pt x="9279984" y="5838331"/>
                </a:lnTo>
                <a:cubicBezTo>
                  <a:pt x="9153141" y="5834280"/>
                  <a:pt x="9026273" y="5834164"/>
                  <a:pt x="8899305" y="5841275"/>
                </a:cubicBezTo>
                <a:cubicBezTo>
                  <a:pt x="8761407" y="5850940"/>
                  <a:pt x="8623304" y="5854733"/>
                  <a:pt x="8485266" y="5852671"/>
                </a:cubicBezTo>
                <a:lnTo>
                  <a:pt x="8314842" y="5842884"/>
                </a:lnTo>
                <a:lnTo>
                  <a:pt x="8193631" y="5825368"/>
                </a:lnTo>
                <a:lnTo>
                  <a:pt x="8029897" y="5818284"/>
                </a:lnTo>
                <a:lnTo>
                  <a:pt x="8028296" y="5817260"/>
                </a:lnTo>
                <a:lnTo>
                  <a:pt x="8008332" y="5817260"/>
                </a:lnTo>
                <a:lnTo>
                  <a:pt x="8006732" y="5818114"/>
                </a:lnTo>
                <a:lnTo>
                  <a:pt x="7839115" y="5825368"/>
                </a:lnTo>
                <a:lnTo>
                  <a:pt x="7801585" y="5830791"/>
                </a:lnTo>
                <a:lnTo>
                  <a:pt x="7734233" y="5834980"/>
                </a:lnTo>
                <a:lnTo>
                  <a:pt x="7482820" y="5855530"/>
                </a:lnTo>
                <a:lnTo>
                  <a:pt x="7445741" y="5854102"/>
                </a:lnTo>
                <a:lnTo>
                  <a:pt x="7403701" y="5858035"/>
                </a:lnTo>
                <a:lnTo>
                  <a:pt x="7155292" y="5854564"/>
                </a:lnTo>
                <a:cubicBezTo>
                  <a:pt x="6874805" y="5835913"/>
                  <a:pt x="6593917" y="5824488"/>
                  <a:pt x="6312830" y="5849900"/>
                </a:cubicBezTo>
                <a:lnTo>
                  <a:pt x="6232577" y="5855788"/>
                </a:lnTo>
                <a:lnTo>
                  <a:pt x="6231985" y="5855764"/>
                </a:lnTo>
                <a:lnTo>
                  <a:pt x="6166003" y="5858572"/>
                </a:lnTo>
                <a:cubicBezTo>
                  <a:pt x="6100624" y="5861901"/>
                  <a:pt x="6043822" y="5864887"/>
                  <a:pt x="5993271" y="5866513"/>
                </a:cubicBezTo>
                <a:lnTo>
                  <a:pt x="5925657" y="5866398"/>
                </a:lnTo>
                <a:lnTo>
                  <a:pt x="5833706" y="5859695"/>
                </a:lnTo>
                <a:cubicBezTo>
                  <a:pt x="5697214" y="5841788"/>
                  <a:pt x="5559607" y="5838897"/>
                  <a:pt x="5422657" y="5851067"/>
                </a:cubicBezTo>
                <a:lnTo>
                  <a:pt x="5250035" y="5858044"/>
                </a:lnTo>
                <a:lnTo>
                  <a:pt x="5151093" y="5858278"/>
                </a:lnTo>
                <a:lnTo>
                  <a:pt x="4972680" y="5851067"/>
                </a:lnTo>
                <a:cubicBezTo>
                  <a:pt x="4829141" y="5841741"/>
                  <a:pt x="4685204" y="5826120"/>
                  <a:pt x="4542066" y="5842905"/>
                </a:cubicBezTo>
                <a:cubicBezTo>
                  <a:pt x="4491758" y="5848734"/>
                  <a:pt x="4441488" y="5852626"/>
                  <a:pt x="4391242" y="5854962"/>
                </a:cubicBezTo>
                <a:lnTo>
                  <a:pt x="4246482" y="5857576"/>
                </a:lnTo>
                <a:lnTo>
                  <a:pt x="4221030" y="5856572"/>
                </a:lnTo>
                <a:lnTo>
                  <a:pt x="4218005" y="5856681"/>
                </a:lnTo>
                <a:lnTo>
                  <a:pt x="3939367" y="5844305"/>
                </a:lnTo>
                <a:cubicBezTo>
                  <a:pt x="3773470" y="5832648"/>
                  <a:pt x="3606974" y="5815626"/>
                  <a:pt x="3441875" y="5843140"/>
                </a:cubicBezTo>
                <a:cubicBezTo>
                  <a:pt x="3386806" y="5851400"/>
                  <a:pt x="3331601" y="5858126"/>
                  <a:pt x="3276306" y="5863318"/>
                </a:cubicBezTo>
                <a:lnTo>
                  <a:pt x="3225006" y="5866706"/>
                </a:lnTo>
                <a:lnTo>
                  <a:pt x="3194056" y="5866407"/>
                </a:lnTo>
                <a:lnTo>
                  <a:pt x="3082891" y="5863061"/>
                </a:lnTo>
                <a:lnTo>
                  <a:pt x="3013959" y="5869302"/>
                </a:lnTo>
                <a:cubicBezTo>
                  <a:pt x="2910698" y="5871464"/>
                  <a:pt x="2845426" y="5852913"/>
                  <a:pt x="2748311" y="5858572"/>
                </a:cubicBezTo>
                <a:cubicBezTo>
                  <a:pt x="2736171" y="5859279"/>
                  <a:pt x="2721419" y="5860082"/>
                  <a:pt x="2704411" y="5860936"/>
                </a:cubicBezTo>
                <a:lnTo>
                  <a:pt x="2650475" y="5863440"/>
                </a:lnTo>
                <a:lnTo>
                  <a:pt x="2436349" y="5854816"/>
                </a:lnTo>
                <a:cubicBezTo>
                  <a:pt x="2095150" y="5845165"/>
                  <a:pt x="1753811" y="5845122"/>
                  <a:pt x="1412584" y="5830782"/>
                </a:cubicBezTo>
                <a:cubicBezTo>
                  <a:pt x="1262458" y="5824256"/>
                  <a:pt x="1113131" y="5859227"/>
                  <a:pt x="963404" y="5861093"/>
                </a:cubicBezTo>
                <a:cubicBezTo>
                  <a:pt x="896140" y="5861967"/>
                  <a:pt x="828812" y="5861342"/>
                  <a:pt x="761431" y="5859896"/>
                </a:cubicBezTo>
                <a:lnTo>
                  <a:pt x="637698" y="5856158"/>
                </a:lnTo>
                <a:lnTo>
                  <a:pt x="592997" y="5853711"/>
                </a:lnTo>
                <a:cubicBezTo>
                  <a:pt x="391136" y="5830428"/>
                  <a:pt x="227663" y="5724844"/>
                  <a:pt x="123577" y="5564333"/>
                </a:cubicBezTo>
                <a:lnTo>
                  <a:pt x="99502" y="5518240"/>
                </a:lnTo>
                <a:lnTo>
                  <a:pt x="95609" y="5512764"/>
                </a:lnTo>
                <a:lnTo>
                  <a:pt x="86221" y="5492812"/>
                </a:lnTo>
                <a:lnTo>
                  <a:pt x="61763" y="5445986"/>
                </a:lnTo>
                <a:lnTo>
                  <a:pt x="56991" y="5430695"/>
                </a:lnTo>
                <a:lnTo>
                  <a:pt x="41922" y="5398673"/>
                </a:lnTo>
                <a:lnTo>
                  <a:pt x="25760" y="5339273"/>
                </a:lnTo>
                <a:lnTo>
                  <a:pt x="16811" y="5271956"/>
                </a:lnTo>
                <a:cubicBezTo>
                  <a:pt x="9305" y="5238090"/>
                  <a:pt x="4710" y="5203585"/>
                  <a:pt x="3092" y="5168860"/>
                </a:cubicBezTo>
                <a:cubicBezTo>
                  <a:pt x="-7132" y="5042101"/>
                  <a:pt x="10081" y="4917108"/>
                  <a:pt x="24446" y="4791844"/>
                </a:cubicBezTo>
                <a:cubicBezTo>
                  <a:pt x="34023" y="4712006"/>
                  <a:pt x="48647" y="4631352"/>
                  <a:pt x="24446" y="4552331"/>
                </a:cubicBezTo>
                <a:cubicBezTo>
                  <a:pt x="7867" y="4497261"/>
                  <a:pt x="4180" y="4438805"/>
                  <a:pt x="13705" y="4381912"/>
                </a:cubicBezTo>
                <a:cubicBezTo>
                  <a:pt x="29766" y="4280940"/>
                  <a:pt x="33117" y="4178184"/>
                  <a:pt x="23670" y="4076300"/>
                </a:cubicBezTo>
                <a:cubicBezTo>
                  <a:pt x="17432" y="4009125"/>
                  <a:pt x="18390" y="3941419"/>
                  <a:pt x="26517" y="3874462"/>
                </a:cubicBezTo>
                <a:cubicBezTo>
                  <a:pt x="37258" y="3784423"/>
                  <a:pt x="53954" y="3692752"/>
                  <a:pt x="33635" y="3602444"/>
                </a:cubicBezTo>
                <a:cubicBezTo>
                  <a:pt x="1280" y="3458954"/>
                  <a:pt x="7751" y="3315599"/>
                  <a:pt x="20694" y="3171022"/>
                </a:cubicBezTo>
                <a:cubicBezTo>
                  <a:pt x="30400" y="3063439"/>
                  <a:pt x="41141" y="2954632"/>
                  <a:pt x="21728" y="2845824"/>
                </a:cubicBezTo>
                <a:cubicBezTo>
                  <a:pt x="13381" y="2795337"/>
                  <a:pt x="13381" y="2743709"/>
                  <a:pt x="21728" y="2693221"/>
                </a:cubicBezTo>
                <a:cubicBezTo>
                  <a:pt x="31823" y="2625218"/>
                  <a:pt x="41400" y="2557892"/>
                  <a:pt x="28458" y="2489208"/>
                </a:cubicBezTo>
                <a:cubicBezTo>
                  <a:pt x="22764" y="2459285"/>
                  <a:pt x="18493" y="2429092"/>
                  <a:pt x="15516" y="2398898"/>
                </a:cubicBezTo>
                <a:cubicBezTo>
                  <a:pt x="9589" y="2321809"/>
                  <a:pt x="11711" y="2244283"/>
                  <a:pt x="21857" y="2167683"/>
                </a:cubicBezTo>
                <a:cubicBezTo>
                  <a:pt x="31564" y="2078733"/>
                  <a:pt x="15776" y="1989238"/>
                  <a:pt x="28717" y="1900560"/>
                </a:cubicBezTo>
                <a:cubicBezTo>
                  <a:pt x="37907" y="1829142"/>
                  <a:pt x="38255" y="1756772"/>
                  <a:pt x="29752" y="1685258"/>
                </a:cubicBezTo>
                <a:cubicBezTo>
                  <a:pt x="14456" y="1550065"/>
                  <a:pt x="15412" y="1413389"/>
                  <a:pt x="32599" y="1278454"/>
                </a:cubicBezTo>
                <a:cubicBezTo>
                  <a:pt x="43212" y="1199704"/>
                  <a:pt x="49294" y="1118644"/>
                  <a:pt x="30270" y="1041390"/>
                </a:cubicBezTo>
                <a:cubicBezTo>
                  <a:pt x="-14509" y="859818"/>
                  <a:pt x="11634" y="677973"/>
                  <a:pt x="30270" y="497354"/>
                </a:cubicBezTo>
                <a:lnTo>
                  <a:pt x="31725" y="472895"/>
                </a:lnTo>
                <a:lnTo>
                  <a:pt x="43781" y="427827"/>
                </a:lnTo>
                <a:lnTo>
                  <a:pt x="50994" y="413476"/>
                </a:lnTo>
                <a:lnTo>
                  <a:pt x="58372" y="387895"/>
                </a:lnTo>
                <a:cubicBezTo>
                  <a:pt x="111660" y="254431"/>
                  <a:pt x="198390" y="154469"/>
                  <a:pt x="306361" y="90092"/>
                </a:cubicBezTo>
                <a:lnTo>
                  <a:pt x="343340" y="71955"/>
                </a:lnTo>
                <a:lnTo>
                  <a:pt x="451947" y="55771"/>
                </a:lnTo>
                <a:lnTo>
                  <a:pt x="480681" y="50638"/>
                </a:lnTo>
                <a:lnTo>
                  <a:pt x="500476" y="51097"/>
                </a:lnTo>
                <a:cubicBezTo>
                  <a:pt x="614729" y="49684"/>
                  <a:pt x="728933" y="43772"/>
                  <a:pt x="843024" y="32056"/>
                </a:cubicBezTo>
                <a:cubicBezTo>
                  <a:pt x="1123212" y="7156"/>
                  <a:pt x="1404499" y="3566"/>
                  <a:pt x="1685086" y="21332"/>
                </a:cubicBezTo>
                <a:cubicBezTo>
                  <a:pt x="1938623" y="33688"/>
                  <a:pt x="2191759" y="64000"/>
                  <a:pt x="2445896" y="38121"/>
                </a:cubicBezTo>
                <a:cubicBezTo>
                  <a:pt x="2489616" y="33690"/>
                  <a:pt x="2532937" y="26111"/>
                  <a:pt x="2576333" y="19030"/>
                </a:cubicBezTo>
                <a:lnTo>
                  <a:pt x="2696353" y="4251"/>
                </a:lnTo>
                <a:lnTo>
                  <a:pt x="2745536" y="5232"/>
                </a:lnTo>
                <a:cubicBezTo>
                  <a:pt x="2818993" y="6452"/>
                  <a:pt x="2887864" y="7004"/>
                  <a:pt x="2947014" y="5793"/>
                </a:cubicBezTo>
                <a:cubicBezTo>
                  <a:pt x="3006163" y="4584"/>
                  <a:pt x="3060036" y="3178"/>
                  <a:pt x="3110399" y="1949"/>
                </a:cubicBezTo>
                <a:lnTo>
                  <a:pt x="3199002" y="221"/>
                </a:lnTo>
                <a:lnTo>
                  <a:pt x="3325015" y="3583"/>
                </a:lnTo>
                <a:cubicBezTo>
                  <a:pt x="3530714" y="12997"/>
                  <a:pt x="3736239" y="28910"/>
                  <a:pt x="3941762" y="43248"/>
                </a:cubicBezTo>
                <a:cubicBezTo>
                  <a:pt x="4091489" y="53739"/>
                  <a:pt x="4241215" y="66563"/>
                  <a:pt x="4390942" y="37886"/>
                </a:cubicBezTo>
                <a:cubicBezTo>
                  <a:pt x="4517292" y="15154"/>
                  <a:pt x="4645537" y="10467"/>
                  <a:pt x="4772844" y="23896"/>
                </a:cubicBezTo>
                <a:cubicBezTo>
                  <a:pt x="4885597" y="37327"/>
                  <a:pt x="4999052" y="40520"/>
                  <a:pt x="5112224" y="33456"/>
                </a:cubicBezTo>
                <a:lnTo>
                  <a:pt x="5477482" y="6922"/>
                </a:lnTo>
                <a:lnTo>
                  <a:pt x="5517883" y="7607"/>
                </a:lnTo>
                <a:lnTo>
                  <a:pt x="5555683" y="6426"/>
                </a:lnTo>
                <a:cubicBezTo>
                  <a:pt x="5626335" y="3737"/>
                  <a:pt x="5704795" y="995"/>
                  <a:pt x="5791061" y="2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6926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screenshot of a software&#10;&#10;AI-generated content may be incorrect.">
            <a:extLst>
              <a:ext uri="{FF2B5EF4-FFF2-40B4-BE49-F238E27FC236}">
                <a16:creationId xmlns:a16="http://schemas.microsoft.com/office/drawing/2014/main" id="{D28752D1-9783-6B22-3C1E-D6AD3A175D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3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E0B6E2-7CE8-4D86-87FC-4B58A7D8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data presentation&#10;&#10;AI-generated content may be incorrect.">
            <a:extLst>
              <a:ext uri="{FF2B5EF4-FFF2-40B4-BE49-F238E27FC236}">
                <a16:creationId xmlns:a16="http://schemas.microsoft.com/office/drawing/2014/main" id="{BF015B0E-06BA-7DE3-285A-91095209E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2353" r="1" b="1826"/>
          <a:stretch/>
        </p:blipFill>
        <p:spPr>
          <a:xfrm>
            <a:off x="577637" y="424330"/>
            <a:ext cx="11036726" cy="5869478"/>
          </a:xfrm>
          <a:custGeom>
            <a:avLst/>
            <a:gdLst/>
            <a:ahLst/>
            <a:cxnLst/>
            <a:rect l="l" t="t" r="r" b="b"/>
            <a:pathLst>
              <a:path w="10630858" h="5869478">
                <a:moveTo>
                  <a:pt x="5791061" y="218"/>
                </a:moveTo>
                <a:cubicBezTo>
                  <a:pt x="5877327" y="-560"/>
                  <a:pt x="5971399" y="626"/>
                  <a:pt x="6073275" y="5793"/>
                </a:cubicBezTo>
                <a:cubicBezTo>
                  <a:pt x="6098744" y="7086"/>
                  <a:pt x="6121786" y="8165"/>
                  <a:pt x="6142651" y="9057"/>
                </a:cubicBezTo>
                <a:lnTo>
                  <a:pt x="6164185" y="9874"/>
                </a:lnTo>
                <a:lnTo>
                  <a:pt x="6258731" y="5793"/>
                </a:lnTo>
                <a:lnTo>
                  <a:pt x="6319194" y="2002"/>
                </a:lnTo>
                <a:lnTo>
                  <a:pt x="6413049" y="11772"/>
                </a:lnTo>
                <a:cubicBezTo>
                  <a:pt x="6592720" y="42783"/>
                  <a:pt x="6774188" y="66100"/>
                  <a:pt x="6956654" y="46745"/>
                </a:cubicBezTo>
                <a:cubicBezTo>
                  <a:pt x="7082424" y="33223"/>
                  <a:pt x="7207994" y="25294"/>
                  <a:pt x="7334364" y="25763"/>
                </a:cubicBezTo>
                <a:cubicBezTo>
                  <a:pt x="7624835" y="25763"/>
                  <a:pt x="7915502" y="28559"/>
                  <a:pt x="8205974" y="22730"/>
                </a:cubicBezTo>
                <a:cubicBezTo>
                  <a:pt x="8464499" y="17601"/>
                  <a:pt x="8722029" y="6412"/>
                  <a:pt x="8980756" y="34620"/>
                </a:cubicBezTo>
                <a:cubicBezTo>
                  <a:pt x="9362658" y="76124"/>
                  <a:pt x="9746556" y="62832"/>
                  <a:pt x="10129655" y="57937"/>
                </a:cubicBezTo>
                <a:lnTo>
                  <a:pt x="10163726" y="56766"/>
                </a:lnTo>
                <a:lnTo>
                  <a:pt x="10254950" y="73131"/>
                </a:lnTo>
                <a:lnTo>
                  <a:pt x="10311819" y="101928"/>
                </a:lnTo>
                <a:cubicBezTo>
                  <a:pt x="10479504" y="200737"/>
                  <a:pt x="10591476" y="367254"/>
                  <a:pt x="10625532" y="561669"/>
                </a:cubicBezTo>
                <a:lnTo>
                  <a:pt x="10626834" y="578090"/>
                </a:lnTo>
                <a:lnTo>
                  <a:pt x="10611964" y="734537"/>
                </a:lnTo>
                <a:cubicBezTo>
                  <a:pt x="10602387" y="823467"/>
                  <a:pt x="10587763" y="913306"/>
                  <a:pt x="10611964" y="1001326"/>
                </a:cubicBezTo>
                <a:cubicBezTo>
                  <a:pt x="10628543" y="1062669"/>
                  <a:pt x="10632231" y="1127783"/>
                  <a:pt x="10622705" y="1191154"/>
                </a:cubicBezTo>
                <a:cubicBezTo>
                  <a:pt x="10606645" y="1303627"/>
                  <a:pt x="10603293" y="1418084"/>
                  <a:pt x="10612740" y="1531572"/>
                </a:cubicBezTo>
                <a:cubicBezTo>
                  <a:pt x="10618978" y="1606398"/>
                  <a:pt x="10618020" y="1681815"/>
                  <a:pt x="10609893" y="1756397"/>
                </a:cubicBezTo>
                <a:cubicBezTo>
                  <a:pt x="10599152" y="1856690"/>
                  <a:pt x="10582457" y="1958800"/>
                  <a:pt x="10602776" y="2059394"/>
                </a:cubicBezTo>
                <a:cubicBezTo>
                  <a:pt x="10635130" y="2219226"/>
                  <a:pt x="10628659" y="2378906"/>
                  <a:pt x="10615717" y="2539949"/>
                </a:cubicBezTo>
                <a:cubicBezTo>
                  <a:pt x="10606011" y="2659785"/>
                  <a:pt x="10595269" y="2780984"/>
                  <a:pt x="10614682" y="2902183"/>
                </a:cubicBezTo>
                <a:cubicBezTo>
                  <a:pt x="10623029" y="2958418"/>
                  <a:pt x="10623029" y="3015928"/>
                  <a:pt x="10614682" y="3072165"/>
                </a:cubicBezTo>
                <a:cubicBezTo>
                  <a:pt x="10604587" y="3147914"/>
                  <a:pt x="10595010" y="3222907"/>
                  <a:pt x="10607952" y="3299413"/>
                </a:cubicBezTo>
                <a:cubicBezTo>
                  <a:pt x="10613646" y="3332743"/>
                  <a:pt x="10617917" y="3366376"/>
                  <a:pt x="10620894" y="3400009"/>
                </a:cubicBezTo>
                <a:cubicBezTo>
                  <a:pt x="10626822" y="3485877"/>
                  <a:pt x="10624699" y="3572233"/>
                  <a:pt x="10614553" y="3657556"/>
                </a:cubicBezTo>
                <a:cubicBezTo>
                  <a:pt x="10604846" y="3756637"/>
                  <a:pt x="10620635" y="3856323"/>
                  <a:pt x="10607694" y="3955100"/>
                </a:cubicBezTo>
                <a:cubicBezTo>
                  <a:pt x="10598504" y="4034653"/>
                  <a:pt x="10598155" y="4115265"/>
                  <a:pt x="10606658" y="4194923"/>
                </a:cubicBezTo>
                <a:cubicBezTo>
                  <a:pt x="10621954" y="4345512"/>
                  <a:pt x="10620998" y="4497755"/>
                  <a:pt x="10603811" y="4648057"/>
                </a:cubicBezTo>
                <a:cubicBezTo>
                  <a:pt x="10593198" y="4735775"/>
                  <a:pt x="10587116" y="4826067"/>
                  <a:pt x="10606140" y="4912119"/>
                </a:cubicBezTo>
                <a:cubicBezTo>
                  <a:pt x="10628530" y="5013245"/>
                  <a:pt x="10633189" y="5114446"/>
                  <a:pt x="10629921" y="5215515"/>
                </a:cubicBezTo>
                <a:lnTo>
                  <a:pt x="10625356" y="5273604"/>
                </a:lnTo>
                <a:lnTo>
                  <a:pt x="10624284" y="5284086"/>
                </a:lnTo>
                <a:cubicBezTo>
                  <a:pt x="10601148" y="5404993"/>
                  <a:pt x="10545219" y="5529874"/>
                  <a:pt x="10458692" y="5632218"/>
                </a:cubicBezTo>
                <a:lnTo>
                  <a:pt x="10418904" y="5670857"/>
                </a:lnTo>
                <a:lnTo>
                  <a:pt x="10417064" y="5673484"/>
                </a:lnTo>
                <a:cubicBezTo>
                  <a:pt x="10307992" y="5802550"/>
                  <a:pt x="10158402" y="5877799"/>
                  <a:pt x="9954609" y="5858572"/>
                </a:cubicBezTo>
                <a:cubicBezTo>
                  <a:pt x="9860355" y="5870096"/>
                  <a:pt x="9750551" y="5855439"/>
                  <a:pt x="9657171" y="5854061"/>
                </a:cubicBezTo>
                <a:lnTo>
                  <a:pt x="9612467" y="5856387"/>
                </a:lnTo>
                <a:lnTo>
                  <a:pt x="9279984" y="5838331"/>
                </a:lnTo>
                <a:cubicBezTo>
                  <a:pt x="9153141" y="5834280"/>
                  <a:pt x="9026273" y="5834164"/>
                  <a:pt x="8899305" y="5841275"/>
                </a:cubicBezTo>
                <a:cubicBezTo>
                  <a:pt x="8761407" y="5850940"/>
                  <a:pt x="8623304" y="5854733"/>
                  <a:pt x="8485266" y="5852671"/>
                </a:cubicBezTo>
                <a:lnTo>
                  <a:pt x="8314842" y="5842884"/>
                </a:lnTo>
                <a:lnTo>
                  <a:pt x="8193631" y="5825368"/>
                </a:lnTo>
                <a:lnTo>
                  <a:pt x="8029897" y="5818284"/>
                </a:lnTo>
                <a:lnTo>
                  <a:pt x="8028296" y="5817260"/>
                </a:lnTo>
                <a:lnTo>
                  <a:pt x="8008332" y="5817260"/>
                </a:lnTo>
                <a:lnTo>
                  <a:pt x="8006732" y="5818114"/>
                </a:lnTo>
                <a:lnTo>
                  <a:pt x="7839115" y="5825368"/>
                </a:lnTo>
                <a:lnTo>
                  <a:pt x="7801585" y="5830791"/>
                </a:lnTo>
                <a:lnTo>
                  <a:pt x="7734233" y="5834980"/>
                </a:lnTo>
                <a:lnTo>
                  <a:pt x="7482820" y="5855530"/>
                </a:lnTo>
                <a:lnTo>
                  <a:pt x="7445741" y="5854102"/>
                </a:lnTo>
                <a:lnTo>
                  <a:pt x="7403701" y="5858035"/>
                </a:lnTo>
                <a:lnTo>
                  <a:pt x="7155292" y="5854564"/>
                </a:lnTo>
                <a:cubicBezTo>
                  <a:pt x="6874805" y="5835913"/>
                  <a:pt x="6593917" y="5824488"/>
                  <a:pt x="6312830" y="5849900"/>
                </a:cubicBezTo>
                <a:lnTo>
                  <a:pt x="6232577" y="5855788"/>
                </a:lnTo>
                <a:lnTo>
                  <a:pt x="6231985" y="5855764"/>
                </a:lnTo>
                <a:lnTo>
                  <a:pt x="6166003" y="5858572"/>
                </a:lnTo>
                <a:cubicBezTo>
                  <a:pt x="6100624" y="5861901"/>
                  <a:pt x="6043822" y="5864887"/>
                  <a:pt x="5993271" y="5866513"/>
                </a:cubicBezTo>
                <a:lnTo>
                  <a:pt x="5925657" y="5866398"/>
                </a:lnTo>
                <a:lnTo>
                  <a:pt x="5833706" y="5859695"/>
                </a:lnTo>
                <a:cubicBezTo>
                  <a:pt x="5697214" y="5841788"/>
                  <a:pt x="5559607" y="5838897"/>
                  <a:pt x="5422657" y="5851067"/>
                </a:cubicBezTo>
                <a:lnTo>
                  <a:pt x="5250035" y="5858044"/>
                </a:lnTo>
                <a:lnTo>
                  <a:pt x="5151093" y="5858278"/>
                </a:lnTo>
                <a:lnTo>
                  <a:pt x="4972680" y="5851067"/>
                </a:lnTo>
                <a:cubicBezTo>
                  <a:pt x="4829141" y="5841741"/>
                  <a:pt x="4685204" y="5826120"/>
                  <a:pt x="4542066" y="5842905"/>
                </a:cubicBezTo>
                <a:cubicBezTo>
                  <a:pt x="4491758" y="5848734"/>
                  <a:pt x="4441488" y="5852626"/>
                  <a:pt x="4391242" y="5854962"/>
                </a:cubicBezTo>
                <a:lnTo>
                  <a:pt x="4246482" y="5857576"/>
                </a:lnTo>
                <a:lnTo>
                  <a:pt x="4221030" y="5856572"/>
                </a:lnTo>
                <a:lnTo>
                  <a:pt x="4218005" y="5856681"/>
                </a:lnTo>
                <a:lnTo>
                  <a:pt x="3939367" y="5844305"/>
                </a:lnTo>
                <a:cubicBezTo>
                  <a:pt x="3773470" y="5832648"/>
                  <a:pt x="3606974" y="5815626"/>
                  <a:pt x="3441875" y="5843140"/>
                </a:cubicBezTo>
                <a:cubicBezTo>
                  <a:pt x="3386806" y="5851400"/>
                  <a:pt x="3331601" y="5858126"/>
                  <a:pt x="3276306" y="5863318"/>
                </a:cubicBezTo>
                <a:lnTo>
                  <a:pt x="3225006" y="5866706"/>
                </a:lnTo>
                <a:lnTo>
                  <a:pt x="3194056" y="5866407"/>
                </a:lnTo>
                <a:lnTo>
                  <a:pt x="3082891" y="5863061"/>
                </a:lnTo>
                <a:lnTo>
                  <a:pt x="3013959" y="5869302"/>
                </a:lnTo>
                <a:cubicBezTo>
                  <a:pt x="2910698" y="5871464"/>
                  <a:pt x="2845426" y="5852913"/>
                  <a:pt x="2748311" y="5858572"/>
                </a:cubicBezTo>
                <a:cubicBezTo>
                  <a:pt x="2736171" y="5859279"/>
                  <a:pt x="2721419" y="5860082"/>
                  <a:pt x="2704411" y="5860936"/>
                </a:cubicBezTo>
                <a:lnTo>
                  <a:pt x="2650475" y="5863440"/>
                </a:lnTo>
                <a:lnTo>
                  <a:pt x="2436349" y="5854816"/>
                </a:lnTo>
                <a:cubicBezTo>
                  <a:pt x="2095150" y="5845165"/>
                  <a:pt x="1753811" y="5845122"/>
                  <a:pt x="1412584" y="5830782"/>
                </a:cubicBezTo>
                <a:cubicBezTo>
                  <a:pt x="1262458" y="5824256"/>
                  <a:pt x="1113131" y="5859227"/>
                  <a:pt x="963404" y="5861093"/>
                </a:cubicBezTo>
                <a:cubicBezTo>
                  <a:pt x="896140" y="5861967"/>
                  <a:pt x="828812" y="5861342"/>
                  <a:pt x="761431" y="5859896"/>
                </a:cubicBezTo>
                <a:lnTo>
                  <a:pt x="637698" y="5856158"/>
                </a:lnTo>
                <a:lnTo>
                  <a:pt x="592997" y="5853711"/>
                </a:lnTo>
                <a:cubicBezTo>
                  <a:pt x="391136" y="5830428"/>
                  <a:pt x="227663" y="5724844"/>
                  <a:pt x="123577" y="5564333"/>
                </a:cubicBezTo>
                <a:lnTo>
                  <a:pt x="99502" y="5518240"/>
                </a:lnTo>
                <a:lnTo>
                  <a:pt x="95609" y="5512764"/>
                </a:lnTo>
                <a:lnTo>
                  <a:pt x="86221" y="5492812"/>
                </a:lnTo>
                <a:lnTo>
                  <a:pt x="61763" y="5445986"/>
                </a:lnTo>
                <a:lnTo>
                  <a:pt x="56991" y="5430695"/>
                </a:lnTo>
                <a:lnTo>
                  <a:pt x="41922" y="5398673"/>
                </a:lnTo>
                <a:lnTo>
                  <a:pt x="25760" y="5339273"/>
                </a:lnTo>
                <a:lnTo>
                  <a:pt x="16811" y="5271956"/>
                </a:lnTo>
                <a:cubicBezTo>
                  <a:pt x="9305" y="5238090"/>
                  <a:pt x="4710" y="5203585"/>
                  <a:pt x="3092" y="5168860"/>
                </a:cubicBezTo>
                <a:cubicBezTo>
                  <a:pt x="-7132" y="5042101"/>
                  <a:pt x="10081" y="4917108"/>
                  <a:pt x="24446" y="4791844"/>
                </a:cubicBezTo>
                <a:cubicBezTo>
                  <a:pt x="34023" y="4712006"/>
                  <a:pt x="48647" y="4631352"/>
                  <a:pt x="24446" y="4552331"/>
                </a:cubicBezTo>
                <a:cubicBezTo>
                  <a:pt x="7867" y="4497261"/>
                  <a:pt x="4180" y="4438805"/>
                  <a:pt x="13705" y="4381912"/>
                </a:cubicBezTo>
                <a:cubicBezTo>
                  <a:pt x="29766" y="4280940"/>
                  <a:pt x="33117" y="4178184"/>
                  <a:pt x="23670" y="4076300"/>
                </a:cubicBezTo>
                <a:cubicBezTo>
                  <a:pt x="17432" y="4009125"/>
                  <a:pt x="18390" y="3941419"/>
                  <a:pt x="26517" y="3874462"/>
                </a:cubicBezTo>
                <a:cubicBezTo>
                  <a:pt x="37258" y="3784423"/>
                  <a:pt x="53954" y="3692752"/>
                  <a:pt x="33635" y="3602444"/>
                </a:cubicBezTo>
                <a:cubicBezTo>
                  <a:pt x="1280" y="3458954"/>
                  <a:pt x="7751" y="3315599"/>
                  <a:pt x="20694" y="3171022"/>
                </a:cubicBezTo>
                <a:cubicBezTo>
                  <a:pt x="30400" y="3063439"/>
                  <a:pt x="41141" y="2954632"/>
                  <a:pt x="21728" y="2845824"/>
                </a:cubicBezTo>
                <a:cubicBezTo>
                  <a:pt x="13381" y="2795337"/>
                  <a:pt x="13381" y="2743709"/>
                  <a:pt x="21728" y="2693221"/>
                </a:cubicBezTo>
                <a:cubicBezTo>
                  <a:pt x="31823" y="2625218"/>
                  <a:pt x="41400" y="2557892"/>
                  <a:pt x="28458" y="2489208"/>
                </a:cubicBezTo>
                <a:cubicBezTo>
                  <a:pt x="22764" y="2459285"/>
                  <a:pt x="18493" y="2429092"/>
                  <a:pt x="15516" y="2398898"/>
                </a:cubicBezTo>
                <a:cubicBezTo>
                  <a:pt x="9589" y="2321809"/>
                  <a:pt x="11711" y="2244283"/>
                  <a:pt x="21857" y="2167683"/>
                </a:cubicBezTo>
                <a:cubicBezTo>
                  <a:pt x="31564" y="2078733"/>
                  <a:pt x="15776" y="1989238"/>
                  <a:pt x="28717" y="1900560"/>
                </a:cubicBezTo>
                <a:cubicBezTo>
                  <a:pt x="37907" y="1829142"/>
                  <a:pt x="38255" y="1756772"/>
                  <a:pt x="29752" y="1685258"/>
                </a:cubicBezTo>
                <a:cubicBezTo>
                  <a:pt x="14456" y="1550065"/>
                  <a:pt x="15412" y="1413389"/>
                  <a:pt x="32599" y="1278454"/>
                </a:cubicBezTo>
                <a:cubicBezTo>
                  <a:pt x="43212" y="1199704"/>
                  <a:pt x="49294" y="1118644"/>
                  <a:pt x="30270" y="1041390"/>
                </a:cubicBezTo>
                <a:cubicBezTo>
                  <a:pt x="-14509" y="859818"/>
                  <a:pt x="11634" y="677973"/>
                  <a:pt x="30270" y="497354"/>
                </a:cubicBezTo>
                <a:lnTo>
                  <a:pt x="31725" y="472895"/>
                </a:lnTo>
                <a:lnTo>
                  <a:pt x="43781" y="427827"/>
                </a:lnTo>
                <a:lnTo>
                  <a:pt x="50994" y="413476"/>
                </a:lnTo>
                <a:lnTo>
                  <a:pt x="58372" y="387895"/>
                </a:lnTo>
                <a:cubicBezTo>
                  <a:pt x="111660" y="254431"/>
                  <a:pt x="198390" y="154469"/>
                  <a:pt x="306361" y="90092"/>
                </a:cubicBezTo>
                <a:lnTo>
                  <a:pt x="343340" y="71955"/>
                </a:lnTo>
                <a:lnTo>
                  <a:pt x="451947" y="55771"/>
                </a:lnTo>
                <a:lnTo>
                  <a:pt x="480681" y="50638"/>
                </a:lnTo>
                <a:lnTo>
                  <a:pt x="500476" y="51097"/>
                </a:lnTo>
                <a:cubicBezTo>
                  <a:pt x="614729" y="49684"/>
                  <a:pt x="728933" y="43772"/>
                  <a:pt x="843024" y="32056"/>
                </a:cubicBezTo>
                <a:cubicBezTo>
                  <a:pt x="1123212" y="7156"/>
                  <a:pt x="1404499" y="3566"/>
                  <a:pt x="1685086" y="21332"/>
                </a:cubicBezTo>
                <a:cubicBezTo>
                  <a:pt x="1938623" y="33688"/>
                  <a:pt x="2191759" y="64000"/>
                  <a:pt x="2445896" y="38121"/>
                </a:cubicBezTo>
                <a:cubicBezTo>
                  <a:pt x="2489616" y="33690"/>
                  <a:pt x="2532937" y="26111"/>
                  <a:pt x="2576333" y="19030"/>
                </a:cubicBezTo>
                <a:lnTo>
                  <a:pt x="2696353" y="4251"/>
                </a:lnTo>
                <a:lnTo>
                  <a:pt x="2745536" y="5232"/>
                </a:lnTo>
                <a:cubicBezTo>
                  <a:pt x="2818993" y="6452"/>
                  <a:pt x="2887864" y="7004"/>
                  <a:pt x="2947014" y="5793"/>
                </a:cubicBezTo>
                <a:cubicBezTo>
                  <a:pt x="3006163" y="4584"/>
                  <a:pt x="3060036" y="3178"/>
                  <a:pt x="3110399" y="1949"/>
                </a:cubicBezTo>
                <a:lnTo>
                  <a:pt x="3199002" y="221"/>
                </a:lnTo>
                <a:lnTo>
                  <a:pt x="3325015" y="3583"/>
                </a:lnTo>
                <a:cubicBezTo>
                  <a:pt x="3530714" y="12997"/>
                  <a:pt x="3736239" y="28910"/>
                  <a:pt x="3941762" y="43248"/>
                </a:cubicBezTo>
                <a:cubicBezTo>
                  <a:pt x="4091489" y="53739"/>
                  <a:pt x="4241215" y="66563"/>
                  <a:pt x="4390942" y="37886"/>
                </a:cubicBezTo>
                <a:cubicBezTo>
                  <a:pt x="4517292" y="15154"/>
                  <a:pt x="4645537" y="10467"/>
                  <a:pt x="4772844" y="23896"/>
                </a:cubicBezTo>
                <a:cubicBezTo>
                  <a:pt x="4885597" y="37327"/>
                  <a:pt x="4999052" y="40520"/>
                  <a:pt x="5112224" y="33456"/>
                </a:cubicBezTo>
                <a:lnTo>
                  <a:pt x="5477482" y="6922"/>
                </a:lnTo>
                <a:lnTo>
                  <a:pt x="5517883" y="7607"/>
                </a:lnTo>
                <a:lnTo>
                  <a:pt x="5555683" y="6426"/>
                </a:lnTo>
                <a:cubicBezTo>
                  <a:pt x="5626335" y="3737"/>
                  <a:pt x="5704795" y="995"/>
                  <a:pt x="5791061" y="2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472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6FAC0A-6D56-0B92-E0C1-DE5F0CC669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7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BD6B315E-0742-C5D4-7B85-069E4715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5471"/>
            <a:ext cx="12192000" cy="582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6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03C84E-789A-D1EE-35D3-65E840B8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14" y="201855"/>
            <a:ext cx="10905066" cy="3816772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543609-ED17-F9EA-2F11-AC1B15280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586" y="3828870"/>
            <a:ext cx="82200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5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E48FA76-421F-A955-6CC5-C5E7669D0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287"/>
            <a:ext cx="8382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8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F94494-F390-C658-F3E7-5A13C532B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38163"/>
            <a:ext cx="106680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4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104</cp:revision>
  <dcterms:created xsi:type="dcterms:W3CDTF">2025-04-14T19:34:53Z</dcterms:created>
  <dcterms:modified xsi:type="dcterms:W3CDTF">2025-04-14T21:59:25Z</dcterms:modified>
</cp:coreProperties>
</file>