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312" r:id="rId3"/>
    <p:sldId id="257" r:id="rId4"/>
    <p:sldId id="259" r:id="rId5"/>
    <p:sldId id="258" r:id="rId6"/>
    <p:sldId id="262" r:id="rId7"/>
    <p:sldId id="309" r:id="rId8"/>
    <p:sldId id="263" r:id="rId9"/>
    <p:sldId id="310" r:id="rId10"/>
    <p:sldId id="265" r:id="rId11"/>
    <p:sldId id="266" r:id="rId12"/>
    <p:sldId id="268" r:id="rId13"/>
    <p:sldId id="264" r:id="rId14"/>
    <p:sldId id="311" r:id="rId1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Berlin Sans FB" panose="020E0602020502020306" pitchFamily="34" charset="0"/>
      <p:regular r:id="rId18"/>
      <p:bold r:id="rId19"/>
    </p:embeddedFont>
    <p:embeddedFont>
      <p:font typeface="Pacifico" panose="020B0604020202020204" charset="0"/>
      <p:regular r:id="rId20"/>
    </p:embeddedFont>
    <p:embeddedFont>
      <p:font typeface="Quicksand Light" panose="020B0604020202020204" charset="0"/>
      <p:regular r:id="rId21"/>
      <p:bold r:id="rId22"/>
    </p:embeddedFont>
    <p:embeddedFont>
      <p:font typeface="Rockwell" panose="02060603020205020403" pitchFamily="18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QIS NUR HIDAYAH" initials="BNH" lastIdx="1" clrIdx="0">
    <p:extLst>
      <p:ext uri="{19B8F6BF-5375-455C-9EA6-DF929625EA0E}">
        <p15:presenceInfo xmlns:p15="http://schemas.microsoft.com/office/powerpoint/2012/main" userId="BALQIS NUR HIDAY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4C2408-737F-4732-ACB9-F2585EDDF8D5}">
  <a:tblStyle styleId="{E04C2408-737F-4732-ACB9-F2585EDDF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328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22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07566cc1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07566cc1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56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81364c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81364c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81364c40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81364c40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03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81364c4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81364c4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45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303f8047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303f8047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19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303f8047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303f8047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98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03f8047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03f8047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31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303f80478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303f80478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47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303f80478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303f80478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91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43750" y="1625188"/>
            <a:ext cx="6856500" cy="14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Pacifico"/>
              <a:buNone/>
              <a:defRPr sz="8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Pacifico"/>
              <a:buNone/>
              <a:defRPr sz="52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3550" y="2853850"/>
            <a:ext cx="68568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529550" y="1421408"/>
            <a:ext cx="6084900" cy="23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3841425" y="1509325"/>
            <a:ext cx="46170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4864000" y="2089275"/>
            <a:ext cx="2802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974381" y="2828175"/>
            <a:ext cx="2348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974381" y="3182126"/>
            <a:ext cx="23484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4823619" y="2828175"/>
            <a:ext cx="2346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23619" y="3182126"/>
            <a:ext cx="23460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806600" y="1467250"/>
            <a:ext cx="5530800" cy="18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2294125" y="3008875"/>
            <a:ext cx="45558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6225" y="438118"/>
            <a:ext cx="76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762400" y="1043483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745248" y="1411538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2"/>
          </p:nvPr>
        </p:nvSpPr>
        <p:spPr>
          <a:xfrm>
            <a:off x="1745248" y="1777425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3"/>
          </p:nvPr>
        </p:nvSpPr>
        <p:spPr>
          <a:xfrm>
            <a:off x="5702999" y="14122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4"/>
          </p:nvPr>
        </p:nvSpPr>
        <p:spPr>
          <a:xfrm>
            <a:off x="5702999" y="1778232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5"/>
          </p:nvPr>
        </p:nvSpPr>
        <p:spPr>
          <a:xfrm>
            <a:off x="174524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6"/>
          </p:nvPr>
        </p:nvSpPr>
        <p:spPr>
          <a:xfrm>
            <a:off x="1745249" y="3268450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 idx="7" hasCustomPrompt="1"/>
          </p:nvPr>
        </p:nvSpPr>
        <p:spPr>
          <a:xfrm>
            <a:off x="988753" y="1603788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8" hasCustomPrompt="1"/>
          </p:nvPr>
        </p:nvSpPr>
        <p:spPr>
          <a:xfrm>
            <a:off x="4947136" y="1603788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9" hasCustomPrompt="1"/>
          </p:nvPr>
        </p:nvSpPr>
        <p:spPr>
          <a:xfrm>
            <a:off x="947353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3"/>
          </p:nvPr>
        </p:nvSpPr>
        <p:spPr>
          <a:xfrm>
            <a:off x="570300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4"/>
          </p:nvPr>
        </p:nvSpPr>
        <p:spPr>
          <a:xfrm>
            <a:off x="5703009" y="3268461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15" hasCustomPrompt="1"/>
          </p:nvPr>
        </p:nvSpPr>
        <p:spPr>
          <a:xfrm>
            <a:off x="4923586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49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702125" y="2603630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1702125" y="2976706"/>
            <a:ext cx="15942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3"/>
          </p:nvPr>
        </p:nvSpPr>
        <p:spPr>
          <a:xfrm>
            <a:off x="3774900" y="2603630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4"/>
          </p:nvPr>
        </p:nvSpPr>
        <p:spPr>
          <a:xfrm>
            <a:off x="3774900" y="2976706"/>
            <a:ext cx="15942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5"/>
          </p:nvPr>
        </p:nvSpPr>
        <p:spPr>
          <a:xfrm>
            <a:off x="5847675" y="2603630"/>
            <a:ext cx="15942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6"/>
          </p:nvPr>
        </p:nvSpPr>
        <p:spPr>
          <a:xfrm>
            <a:off x="5847675" y="2976706"/>
            <a:ext cx="15942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ctrTitle"/>
          </p:nvPr>
        </p:nvSpPr>
        <p:spPr>
          <a:xfrm>
            <a:off x="1287588" y="520280"/>
            <a:ext cx="6856500" cy="2385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Pengertian</a:t>
            </a:r>
            <a:r>
              <a:rPr lang="en-US" sz="44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Dan </a:t>
            </a:r>
            <a:r>
              <a:rPr lang="en-US" sz="4400" dirty="0" err="1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Tahapan</a:t>
            </a:r>
            <a:r>
              <a:rPr lang="en-US" sz="44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Life Span Yang </a:t>
            </a:r>
            <a:r>
              <a:rPr lang="en-US" sz="4400" dirty="0" err="1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Berkaitan</a:t>
            </a:r>
            <a:r>
              <a:rPr lang="en-US" sz="44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4400" dirty="0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Keislaman</a:t>
            </a:r>
            <a:endParaRPr sz="4400" dirty="0">
              <a:latin typeface="Rockwell" panose="020606030202050204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626723" y="3018637"/>
            <a:ext cx="6856800" cy="1090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Adobe Caslon Pro Bold" panose="0205070206050A020403" pitchFamily="18" charset="0"/>
              </a:rPr>
              <a:t>Kelompok</a:t>
            </a:r>
            <a:r>
              <a:rPr lang="en-US" b="1" dirty="0">
                <a:latin typeface="Adobe Caslon Pro Bold" panose="0205070206050A020403" pitchFamily="18" charset="0"/>
              </a:rPr>
              <a:t> 2</a:t>
            </a:r>
            <a:r>
              <a:rPr lang="en-US" dirty="0">
                <a:latin typeface="Adobe Caslon Pro Bold" panose="0205070206050A020403" pitchFamily="18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Quicksand Light" panose="020B0604020202020204" charset="0"/>
              </a:rPr>
              <a:t>Balqis</a:t>
            </a:r>
            <a:r>
              <a:rPr lang="en-US" sz="1600" b="1" dirty="0">
                <a:latin typeface="Quicksand Light" panose="020B0604020202020204" charset="0"/>
              </a:rPr>
              <a:t> </a:t>
            </a:r>
            <a:r>
              <a:rPr lang="en-US" sz="1600" b="1" dirty="0" err="1">
                <a:latin typeface="Quicksand Light" panose="020B0604020202020204" charset="0"/>
              </a:rPr>
              <a:t>Nur</a:t>
            </a:r>
            <a:r>
              <a:rPr lang="en-US" sz="1600" b="1" dirty="0">
                <a:latin typeface="Quicksand Light" panose="020B0604020202020204" charset="0"/>
              </a:rPr>
              <a:t> </a:t>
            </a:r>
            <a:r>
              <a:rPr lang="en-US" sz="1600" b="1" dirty="0" err="1">
                <a:latin typeface="Quicksand Light" panose="020B0604020202020204" charset="0"/>
              </a:rPr>
              <a:t>Hidayah</a:t>
            </a:r>
            <a:r>
              <a:rPr lang="en-US" sz="1600" b="1" dirty="0">
                <a:latin typeface="Quicksand Light" panose="020B0604020202020204" charset="0"/>
              </a:rPr>
              <a:t>       (1907035027)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Quicksand Light" panose="020B0604020202020204" charset="0"/>
              </a:rPr>
              <a:t>Maryam </a:t>
            </a:r>
            <a:r>
              <a:rPr lang="en-US" sz="1600" b="1" dirty="0" err="1">
                <a:latin typeface="Quicksand Light" panose="020B0604020202020204" charset="0"/>
              </a:rPr>
              <a:t>Nurchasanah</a:t>
            </a:r>
            <a:r>
              <a:rPr lang="en-US" sz="1600" b="1" dirty="0">
                <a:latin typeface="Quicksand Light" panose="020B0604020202020204" charset="0"/>
              </a:rPr>
              <a:t>  (1907035031)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Quicksand Light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609636" cy="56507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>
                <a:latin typeface="Berlin Sans FB" panose="020E0602020502020306" pitchFamily="34" charset="0"/>
              </a:rPr>
              <a:t>Psikologi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Perkembangan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65208" y="1666084"/>
            <a:ext cx="1007278" cy="93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664580" y="232827"/>
            <a:ext cx="7731900" cy="614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Pacifico" panose="020B0604020202020204" charset="0"/>
              </a:rPr>
              <a:t>Tahapan</a:t>
            </a:r>
            <a:r>
              <a:rPr lang="en-US" sz="3200" b="1" dirty="0">
                <a:latin typeface="Pacifico" panose="020B0604020202020204" charset="0"/>
              </a:rPr>
              <a:t> </a:t>
            </a:r>
            <a:r>
              <a:rPr lang="en-US" sz="3200" b="1" dirty="0" err="1">
                <a:latin typeface="Pacifico" panose="020B0604020202020204" charset="0"/>
              </a:rPr>
              <a:t>perkembangan</a:t>
            </a:r>
            <a:r>
              <a:rPr lang="en-US" sz="3200" b="1" dirty="0">
                <a:latin typeface="Pacifico" panose="020B0604020202020204" charset="0"/>
              </a:rPr>
              <a:t> </a:t>
            </a:r>
            <a:r>
              <a:rPr lang="en-US" sz="3200" b="1" dirty="0" err="1">
                <a:latin typeface="Pacifico" panose="020B0604020202020204" charset="0"/>
              </a:rPr>
              <a:t>kanak-kanak</a:t>
            </a:r>
            <a:endParaRPr sz="3200" b="1" dirty="0">
              <a:latin typeface="Pacifico" panose="020B0604020202020204" charset="0"/>
            </a:endParaRPr>
          </a:p>
        </p:txBody>
      </p:sp>
      <p:sp>
        <p:nvSpPr>
          <p:cNvPr id="271" name="Google Shape;271;p41"/>
          <p:cNvSpPr txBox="1">
            <a:spLocks noGrp="1"/>
          </p:cNvSpPr>
          <p:nvPr>
            <p:ph type="subTitle" idx="1"/>
          </p:nvPr>
        </p:nvSpPr>
        <p:spPr>
          <a:xfrm>
            <a:off x="854540" y="2636786"/>
            <a:ext cx="3663892" cy="618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Anak Awal (2 Tahun-6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1143400" y="2976854"/>
            <a:ext cx="2945713" cy="181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anak-anak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belajar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dasar-dasar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tingkah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laku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sosial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persiapan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penyesuaian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dirinya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kehidupan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sosial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nanti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dewasa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endParaRPr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73" name="Google Shape;273;p41"/>
          <p:cNvSpPr txBox="1">
            <a:spLocks noGrp="1"/>
          </p:cNvSpPr>
          <p:nvPr>
            <p:ph type="subTitle" idx="3"/>
          </p:nvPr>
        </p:nvSpPr>
        <p:spPr>
          <a:xfrm>
            <a:off x="4699590" y="2705772"/>
            <a:ext cx="4221126" cy="71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Anak Akhir (6/7 Tahun-12/13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Google Shape;277;p41"/>
          <p:cNvSpPr txBox="1">
            <a:spLocks noGrp="1"/>
          </p:cNvSpPr>
          <p:nvPr>
            <p:ph type="subTitle" idx="4"/>
          </p:nvPr>
        </p:nvSpPr>
        <p:spPr>
          <a:xfrm>
            <a:off x="5489915" y="3070049"/>
            <a:ext cx="3042230" cy="1571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dimulai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anak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memasuki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sekolah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berakhir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Ketika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mengalami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kematangan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seksual</a:t>
            </a:r>
            <a:endParaRPr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457515" y="1686402"/>
            <a:ext cx="891151" cy="9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/>
          <p:nvPr/>
        </p:nvSpPr>
        <p:spPr>
          <a:xfrm>
            <a:off x="2240909" y="1973155"/>
            <a:ext cx="455876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6743041" y="1921612"/>
            <a:ext cx="399175" cy="423069"/>
          </a:xfrm>
          <a:custGeom>
            <a:avLst/>
            <a:gdLst/>
            <a:ahLst/>
            <a:cxnLst/>
            <a:rect l="l" t="t" r="r" b="b"/>
            <a:pathLst>
              <a:path w="11059" h="11721" extrusionOk="0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09B3F0-EFFF-4D62-B443-139BC4F6911F}"/>
              </a:ext>
            </a:extLst>
          </p:cNvPr>
          <p:cNvSpPr/>
          <p:nvPr/>
        </p:nvSpPr>
        <p:spPr>
          <a:xfrm>
            <a:off x="634889" y="1065207"/>
            <a:ext cx="7375784" cy="4757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Kematangan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(2-12/13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r-E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452282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⁹ Muhammad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Syafar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Memahami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Penerapan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Manfaat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Teori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Life Span,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Interaksi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Simbolis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pertukaran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Sosial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Masalah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Sosial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IAIN Sultan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Maulana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Hasanuddin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Banten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785" y="1403333"/>
            <a:ext cx="3230125" cy="29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141434" y="0"/>
            <a:ext cx="7731900" cy="96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 err="1">
                <a:latin typeface="Pacifico" panose="020B0604020202020204" charset="0"/>
              </a:rPr>
              <a:t>Periode</a:t>
            </a:r>
            <a:r>
              <a:rPr lang="en-US" sz="3400" b="1" dirty="0">
                <a:latin typeface="Pacifico" panose="020B0604020202020204" charset="0"/>
              </a:rPr>
              <a:t> </a:t>
            </a:r>
            <a:r>
              <a:rPr lang="en-US" sz="3400" b="1" dirty="0" err="1">
                <a:latin typeface="Pacifico" panose="020B0604020202020204" charset="0"/>
              </a:rPr>
              <a:t>Perkembangan</a:t>
            </a:r>
            <a:r>
              <a:rPr lang="en-US" sz="3400" b="1" dirty="0">
                <a:latin typeface="Pacifico" panose="020B0604020202020204" charset="0"/>
              </a:rPr>
              <a:t> </a:t>
            </a:r>
            <a:r>
              <a:rPr lang="en-US" sz="3400" b="1" dirty="0" err="1">
                <a:latin typeface="Pacifico" panose="020B0604020202020204" charset="0"/>
              </a:rPr>
              <a:t>Pubertas</a:t>
            </a:r>
            <a:r>
              <a:rPr lang="en-US" sz="3400" b="1" dirty="0">
                <a:latin typeface="Pacifico" panose="020B0604020202020204" charset="0"/>
              </a:rPr>
              <a:t> </a:t>
            </a:r>
            <a:br>
              <a:rPr lang="en-US" sz="3400" b="1" dirty="0">
                <a:latin typeface="Algerian" panose="04020705040A02060702" pitchFamily="82" charset="0"/>
              </a:rPr>
            </a:br>
            <a:r>
              <a:rPr lang="en-US" sz="3400" b="1" dirty="0">
                <a:latin typeface="Pacifico" panose="020B0604020202020204" charset="0"/>
              </a:rPr>
              <a:t>(11/12 Tahun-15/16 </a:t>
            </a:r>
            <a:r>
              <a:rPr lang="en-US" sz="3400" b="1" dirty="0" err="1">
                <a:latin typeface="Pacifico" panose="020B0604020202020204" charset="0"/>
              </a:rPr>
              <a:t>Tahun</a:t>
            </a:r>
            <a:r>
              <a:rPr lang="en-US" sz="3400" b="1" dirty="0">
                <a:latin typeface="Pacifico" panose="020B0604020202020204" charset="0"/>
              </a:rPr>
              <a:t>)</a:t>
            </a:r>
            <a:br>
              <a:rPr lang="en-US" sz="3400" b="1" dirty="0">
                <a:latin typeface="Pacifico" panose="020B0604020202020204" charset="0"/>
              </a:rPr>
            </a:br>
            <a:endParaRPr sz="3400" b="1" dirty="0">
              <a:latin typeface="Pacifico" panose="020B0604020202020204" charset="0"/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5113400" y="1685069"/>
            <a:ext cx="3418763" cy="1958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Remaja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Awal yang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ditandai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perubahan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penampilan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fisik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fungsiologik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remaja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tubuh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kelaminnya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masing-masing.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4">
            <a:alphaModFix/>
          </a:blip>
          <a:srcRect l="15461" t="30943" r="15482"/>
          <a:stretch/>
        </p:blipFill>
        <p:spPr>
          <a:xfrm>
            <a:off x="1809972" y="1493683"/>
            <a:ext cx="2680200" cy="2680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6" name="Google Shape;286;p42"/>
          <p:cNvSpPr/>
          <p:nvPr/>
        </p:nvSpPr>
        <p:spPr>
          <a:xfrm>
            <a:off x="1845472" y="1494133"/>
            <a:ext cx="2679300" cy="2679300"/>
          </a:xfrm>
          <a:prstGeom prst="ellipse">
            <a:avLst/>
          </a:prstGeom>
          <a:solidFill>
            <a:srgbClr val="FCB59F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5">
            <a:alphaModFix amt="65000"/>
          </a:blip>
          <a:stretch>
            <a:fillRect/>
          </a:stretch>
        </p:blipFill>
        <p:spPr>
          <a:xfrm rot="5400000">
            <a:off x="1054408" y="1313533"/>
            <a:ext cx="1598424" cy="15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4661" y="452469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₁₀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Elfi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Yuliani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Rochmah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Mengembangkan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Karakter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Tanggung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Jawab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Pembelajar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Al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Murabbi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Vol.3, no.1,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Juli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2016.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Hlm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36-54</a:t>
            </a:r>
          </a:p>
          <a:p>
            <a:endParaRPr lang="en-ID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4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-331147" y="-318978"/>
            <a:ext cx="5867201" cy="289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>
          <a:blip r:embed="rId4">
            <a:alphaModFix amt="63000"/>
          </a:blip>
          <a:stretch>
            <a:fillRect/>
          </a:stretch>
        </p:blipFill>
        <p:spPr>
          <a:xfrm rot="19498106">
            <a:off x="5057633" y="-826549"/>
            <a:ext cx="3695575" cy="539836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>
            <a:spLocks noGrp="1"/>
          </p:cNvSpPr>
          <p:nvPr>
            <p:ph type="title"/>
          </p:nvPr>
        </p:nvSpPr>
        <p:spPr>
          <a:xfrm>
            <a:off x="657680" y="72877"/>
            <a:ext cx="6423604" cy="1644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latin typeface="Pacifico" panose="020B0604020202020204" charset="0"/>
              </a:rPr>
              <a:t>Periode</a:t>
            </a:r>
            <a:r>
              <a:rPr lang="en-US" sz="3500" b="1" dirty="0">
                <a:latin typeface="Pacifico" panose="020B0604020202020204" charset="0"/>
              </a:rPr>
              <a:t> </a:t>
            </a:r>
            <a:r>
              <a:rPr lang="en-US" sz="3500" b="1" dirty="0" err="1">
                <a:latin typeface="Pacifico" panose="020B0604020202020204" charset="0"/>
              </a:rPr>
              <a:t>Remaja</a:t>
            </a:r>
            <a:r>
              <a:rPr lang="en-US" sz="3500" b="1" dirty="0">
                <a:latin typeface="Pacifico" panose="020B0604020202020204" charset="0"/>
              </a:rPr>
              <a:t> (</a:t>
            </a:r>
            <a:r>
              <a:rPr lang="en-US" sz="3500" b="1" dirty="0" err="1">
                <a:latin typeface="Pacifico" panose="020B0604020202020204" charset="0"/>
              </a:rPr>
              <a:t>usia</a:t>
            </a:r>
            <a:r>
              <a:rPr lang="en-US" sz="3500" b="1" dirty="0">
                <a:latin typeface="Pacifico" panose="020B0604020202020204" charset="0"/>
              </a:rPr>
              <a:t> 13/14 – 18/21 </a:t>
            </a:r>
            <a:r>
              <a:rPr lang="en-US" sz="3500" b="1" dirty="0" err="1">
                <a:latin typeface="Pacifico" panose="020B0604020202020204" charset="0"/>
              </a:rPr>
              <a:t>tahun</a:t>
            </a:r>
            <a:r>
              <a:rPr lang="en-US" sz="3500" b="1" dirty="0">
                <a:latin typeface="Pacifico" panose="020B0604020202020204" charset="0"/>
              </a:rPr>
              <a:t>)</a:t>
            </a:r>
            <a:endParaRPr sz="3500" b="1" dirty="0">
              <a:latin typeface="Pacifico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1862" y="1406956"/>
            <a:ext cx="47723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Islam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mengenal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remaja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dianggap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baligh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taklif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yakni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terbebani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oleh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wajib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melaksanakan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kewajiban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Islam.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psikologis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remaja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juga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mempersiapkan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diri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individu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kuat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lagi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kehidupan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remaja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orangtua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juga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mendidik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anaknya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mulai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sejak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terutama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remaja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mudah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menuju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kematangan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dewasa</a:t>
            </a:r>
            <a:r>
              <a:rPr lang="en-US" sz="1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.   </a:t>
            </a:r>
            <a:endParaRPr lang="ar-EG" sz="1800" dirty="0">
              <a:solidFill>
                <a:schemeClr val="tx1"/>
              </a:solidFill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0" y="461032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₁₁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Miftahul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Jannah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Fakhri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Yacob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Julianto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Rentang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Kehidupan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(Life Span Development)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Vol.3, no.1,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Maret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2017.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2102321" y="255180"/>
            <a:ext cx="5372368" cy="119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err="1">
                <a:latin typeface="Pacifico" panose="020B0604020202020204" charset="0"/>
              </a:rPr>
              <a:t>Periode</a:t>
            </a:r>
            <a:r>
              <a:rPr lang="en-US" sz="3500" b="1" dirty="0">
                <a:latin typeface="Pacifico" panose="020B0604020202020204" charset="0"/>
              </a:rPr>
              <a:t> </a:t>
            </a:r>
            <a:r>
              <a:rPr lang="en-US" sz="3500" b="1" dirty="0" err="1">
                <a:latin typeface="Pacifico" panose="020B0604020202020204" charset="0"/>
              </a:rPr>
              <a:t>Dewasa</a:t>
            </a:r>
            <a:br>
              <a:rPr lang="en-US" sz="3500" b="1" dirty="0">
                <a:latin typeface="Pacifico" panose="020B0604020202020204" charset="0"/>
              </a:rPr>
            </a:br>
            <a:endParaRPr sz="3500" b="1" dirty="0">
              <a:latin typeface="Pacifico" panose="020B0604020202020204" charset="0"/>
            </a:endParaRPr>
          </a:p>
        </p:txBody>
      </p:sp>
      <p:grpSp>
        <p:nvGrpSpPr>
          <p:cNvPr id="225" name="Google Shape;225;p40"/>
          <p:cNvGrpSpPr/>
          <p:nvPr/>
        </p:nvGrpSpPr>
        <p:grpSpPr>
          <a:xfrm>
            <a:off x="21851845" y="9438751"/>
            <a:ext cx="7032187" cy="6398423"/>
            <a:chOff x="267375" y="1071875"/>
            <a:chExt cx="470500" cy="428550"/>
          </a:xfrm>
        </p:grpSpPr>
        <p:sp>
          <p:nvSpPr>
            <p:cNvPr id="226" name="Google Shape;226;p40"/>
            <p:cNvSpPr/>
            <p:nvPr/>
          </p:nvSpPr>
          <p:spPr>
            <a:xfrm>
              <a:off x="288350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267375" y="1377050"/>
              <a:ext cx="79225" cy="79200"/>
            </a:xfrm>
            <a:custGeom>
              <a:avLst/>
              <a:gdLst/>
              <a:ahLst/>
              <a:cxnLst/>
              <a:rect l="l" t="t" r="r" b="b"/>
              <a:pathLst>
                <a:path w="3169" h="3168" extrusionOk="0">
                  <a:moveTo>
                    <a:pt x="1584" y="0"/>
                  </a:moveTo>
                  <a:cubicBezTo>
                    <a:pt x="710" y="0"/>
                    <a:pt x="1" y="710"/>
                    <a:pt x="1" y="1584"/>
                  </a:cubicBezTo>
                  <a:cubicBezTo>
                    <a:pt x="1" y="2459"/>
                    <a:pt x="710" y="3168"/>
                    <a:pt x="1584" y="3168"/>
                  </a:cubicBezTo>
                  <a:cubicBezTo>
                    <a:pt x="2459" y="3168"/>
                    <a:pt x="3168" y="2459"/>
                    <a:pt x="3168" y="1584"/>
                  </a:cubicBezTo>
                  <a:cubicBezTo>
                    <a:pt x="3168" y="710"/>
                    <a:pt x="2459" y="0"/>
                    <a:pt x="15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0"/>
            <p:cNvSpPr/>
            <p:nvPr/>
          </p:nvSpPr>
          <p:spPr>
            <a:xfrm>
              <a:off x="507325" y="1290825"/>
              <a:ext cx="209600" cy="209600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0"/>
            <p:cNvSpPr/>
            <p:nvPr/>
          </p:nvSpPr>
          <p:spPr>
            <a:xfrm>
              <a:off x="658700" y="1377050"/>
              <a:ext cx="79175" cy="79200"/>
            </a:xfrm>
            <a:custGeom>
              <a:avLst/>
              <a:gdLst/>
              <a:ahLst/>
              <a:cxnLst/>
              <a:rect l="l" t="t" r="r" b="b"/>
              <a:pathLst>
                <a:path w="3167" h="3168" extrusionOk="0">
                  <a:moveTo>
                    <a:pt x="1583" y="0"/>
                  </a:moveTo>
                  <a:cubicBezTo>
                    <a:pt x="708" y="0"/>
                    <a:pt x="1" y="710"/>
                    <a:pt x="1" y="1584"/>
                  </a:cubicBezTo>
                  <a:cubicBezTo>
                    <a:pt x="1" y="2459"/>
                    <a:pt x="708" y="3168"/>
                    <a:pt x="1583" y="3168"/>
                  </a:cubicBezTo>
                  <a:cubicBezTo>
                    <a:pt x="2457" y="3168"/>
                    <a:pt x="3166" y="2459"/>
                    <a:pt x="3166" y="1584"/>
                  </a:cubicBezTo>
                  <a:cubicBezTo>
                    <a:pt x="3166" y="710"/>
                    <a:pt x="2457" y="0"/>
                    <a:pt x="1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507325" y="1071875"/>
              <a:ext cx="209575" cy="209600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658700" y="1116025"/>
              <a:ext cx="79175" cy="79175"/>
            </a:xfrm>
            <a:custGeom>
              <a:avLst/>
              <a:gdLst/>
              <a:ahLst/>
              <a:cxnLst/>
              <a:rect l="l" t="t" r="r" b="b"/>
              <a:pathLst>
                <a:path w="3167" h="3167" extrusionOk="0">
                  <a:moveTo>
                    <a:pt x="1583" y="1"/>
                  </a:moveTo>
                  <a:cubicBezTo>
                    <a:pt x="708" y="1"/>
                    <a:pt x="1" y="709"/>
                    <a:pt x="1" y="1583"/>
                  </a:cubicBezTo>
                  <a:cubicBezTo>
                    <a:pt x="1" y="2457"/>
                    <a:pt x="708" y="3167"/>
                    <a:pt x="1583" y="3167"/>
                  </a:cubicBezTo>
                  <a:cubicBezTo>
                    <a:pt x="2457" y="3167"/>
                    <a:pt x="3166" y="2457"/>
                    <a:pt x="3166" y="1583"/>
                  </a:cubicBezTo>
                  <a:cubicBezTo>
                    <a:pt x="3166" y="709"/>
                    <a:pt x="2457" y="1"/>
                    <a:pt x="15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288350" y="1071875"/>
              <a:ext cx="209600" cy="209550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267375" y="1116025"/>
              <a:ext cx="79225" cy="79175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87" y="1823387"/>
            <a:ext cx="883020" cy="81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458" y="1862895"/>
            <a:ext cx="883020" cy="81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339" y="1875034"/>
            <a:ext cx="883020" cy="81889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424997" y="1213061"/>
            <a:ext cx="2989714" cy="69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b="1" dirty="0" err="1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Periode</a:t>
            </a:r>
            <a:r>
              <a:rPr lang="en-US" sz="1500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 </a:t>
            </a:r>
            <a:r>
              <a:rPr lang="en-US" sz="1500" b="1" dirty="0" err="1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Dewasa</a:t>
            </a:r>
            <a:r>
              <a:rPr lang="en-US" sz="1500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 Awal</a:t>
            </a:r>
            <a:endParaRPr sz="1500" b="1" dirty="0">
              <a:solidFill>
                <a:schemeClr val="l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Quicksand Light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3414711" y="1140077"/>
            <a:ext cx="2368627" cy="61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 err="1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Periode</a:t>
            </a:r>
            <a:r>
              <a:rPr lang="en-US" sz="1600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 </a:t>
            </a:r>
            <a:r>
              <a:rPr lang="en-US" sz="1600" b="1" dirty="0" err="1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Dewasa</a:t>
            </a:r>
            <a:r>
              <a:rPr lang="en-US" sz="1600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 Tengah (Madya)</a:t>
            </a:r>
            <a:endParaRPr sz="1600" b="1" dirty="0">
              <a:solidFill>
                <a:schemeClr val="l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Quicksand Light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6126216" y="1177019"/>
            <a:ext cx="2547659" cy="7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 err="1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Periode</a:t>
            </a:r>
            <a:r>
              <a:rPr lang="en-US" sz="1600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 </a:t>
            </a:r>
            <a:r>
              <a:rPr lang="en-US" sz="1600" b="1" dirty="0" err="1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Dewasa</a:t>
            </a:r>
            <a:r>
              <a:rPr lang="en-US" sz="1600" b="1" dirty="0">
                <a:solidFill>
                  <a:schemeClr val="l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Quicksand Light"/>
              </a:rPr>
              <a:t> Akhir</a:t>
            </a:r>
            <a:endParaRPr sz="1600" b="1" dirty="0">
              <a:solidFill>
                <a:schemeClr val="l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Quicksand Light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4408259" y="2114474"/>
            <a:ext cx="381529" cy="394001"/>
          </a:xfrm>
          <a:custGeom>
            <a:avLst/>
            <a:gdLst/>
            <a:ahLst/>
            <a:cxnLst/>
            <a:rect l="l" t="t" r="r" b="b"/>
            <a:pathLst>
              <a:path w="11689" h="11694" extrusionOk="0">
                <a:moveTo>
                  <a:pt x="5829" y="2048"/>
                </a:moveTo>
                <a:cubicBezTo>
                  <a:pt x="6018" y="2048"/>
                  <a:pt x="6175" y="2206"/>
                  <a:pt x="6175" y="2395"/>
                </a:cubicBezTo>
                <a:cubicBezTo>
                  <a:pt x="6175" y="2615"/>
                  <a:pt x="6018" y="2804"/>
                  <a:pt x="5829" y="2804"/>
                </a:cubicBezTo>
                <a:cubicBezTo>
                  <a:pt x="5640" y="2804"/>
                  <a:pt x="5482" y="2615"/>
                  <a:pt x="5482" y="2395"/>
                </a:cubicBezTo>
                <a:cubicBezTo>
                  <a:pt x="5482" y="2206"/>
                  <a:pt x="5640" y="2048"/>
                  <a:pt x="5829" y="2048"/>
                </a:cubicBezTo>
                <a:close/>
                <a:moveTo>
                  <a:pt x="5829" y="725"/>
                </a:moveTo>
                <a:cubicBezTo>
                  <a:pt x="6774" y="725"/>
                  <a:pt x="7530" y="1449"/>
                  <a:pt x="7530" y="2395"/>
                </a:cubicBezTo>
                <a:cubicBezTo>
                  <a:pt x="7530" y="2521"/>
                  <a:pt x="7530" y="2678"/>
                  <a:pt x="7467" y="2804"/>
                </a:cubicBezTo>
                <a:lnTo>
                  <a:pt x="6774" y="2804"/>
                </a:lnTo>
                <a:cubicBezTo>
                  <a:pt x="6806" y="2678"/>
                  <a:pt x="6837" y="2552"/>
                  <a:pt x="6837" y="2395"/>
                </a:cubicBezTo>
                <a:cubicBezTo>
                  <a:pt x="6837" y="1859"/>
                  <a:pt x="6364" y="1386"/>
                  <a:pt x="5829" y="1386"/>
                </a:cubicBezTo>
                <a:cubicBezTo>
                  <a:pt x="5262" y="1386"/>
                  <a:pt x="4789" y="1859"/>
                  <a:pt x="4789" y="2395"/>
                </a:cubicBezTo>
                <a:cubicBezTo>
                  <a:pt x="4789" y="2521"/>
                  <a:pt x="4852" y="2678"/>
                  <a:pt x="4884" y="2804"/>
                </a:cubicBezTo>
                <a:lnTo>
                  <a:pt x="4159" y="2804"/>
                </a:lnTo>
                <a:cubicBezTo>
                  <a:pt x="4128" y="2678"/>
                  <a:pt x="4128" y="2521"/>
                  <a:pt x="4128" y="2395"/>
                </a:cubicBezTo>
                <a:cubicBezTo>
                  <a:pt x="4128" y="1449"/>
                  <a:pt x="4884" y="725"/>
                  <a:pt x="5829" y="725"/>
                </a:cubicBezTo>
                <a:close/>
                <a:moveTo>
                  <a:pt x="10681" y="3466"/>
                </a:moveTo>
                <a:cubicBezTo>
                  <a:pt x="10870" y="3466"/>
                  <a:pt x="11027" y="3623"/>
                  <a:pt x="11027" y="3812"/>
                </a:cubicBezTo>
                <a:cubicBezTo>
                  <a:pt x="11027" y="4033"/>
                  <a:pt x="10870" y="4190"/>
                  <a:pt x="10681" y="4190"/>
                </a:cubicBezTo>
                <a:lnTo>
                  <a:pt x="1009" y="4190"/>
                </a:lnTo>
                <a:cubicBezTo>
                  <a:pt x="820" y="4190"/>
                  <a:pt x="662" y="4033"/>
                  <a:pt x="662" y="3812"/>
                </a:cubicBezTo>
                <a:cubicBezTo>
                  <a:pt x="662" y="3623"/>
                  <a:pt x="851" y="3466"/>
                  <a:pt x="1009" y="3466"/>
                </a:cubicBezTo>
                <a:close/>
                <a:moveTo>
                  <a:pt x="9799" y="4852"/>
                </a:moveTo>
                <a:lnTo>
                  <a:pt x="7058" y="7593"/>
                </a:lnTo>
                <a:lnTo>
                  <a:pt x="4600" y="7593"/>
                </a:lnTo>
                <a:lnTo>
                  <a:pt x="1859" y="4852"/>
                </a:lnTo>
                <a:close/>
                <a:moveTo>
                  <a:pt x="6869" y="8255"/>
                </a:moveTo>
                <a:lnTo>
                  <a:pt x="6869" y="9767"/>
                </a:lnTo>
                <a:lnTo>
                  <a:pt x="4789" y="10775"/>
                </a:lnTo>
                <a:lnTo>
                  <a:pt x="4789" y="8255"/>
                </a:lnTo>
                <a:close/>
                <a:moveTo>
                  <a:pt x="5829" y="0"/>
                </a:moveTo>
                <a:cubicBezTo>
                  <a:pt x="4474" y="0"/>
                  <a:pt x="3435" y="1071"/>
                  <a:pt x="3435" y="2395"/>
                </a:cubicBezTo>
                <a:cubicBezTo>
                  <a:pt x="3435" y="2521"/>
                  <a:pt x="3435" y="2678"/>
                  <a:pt x="3466" y="2804"/>
                </a:cubicBezTo>
                <a:lnTo>
                  <a:pt x="1009" y="2804"/>
                </a:lnTo>
                <a:cubicBezTo>
                  <a:pt x="473" y="2804"/>
                  <a:pt x="0" y="3277"/>
                  <a:pt x="0" y="3812"/>
                </a:cubicBezTo>
                <a:cubicBezTo>
                  <a:pt x="0" y="4348"/>
                  <a:pt x="379" y="4757"/>
                  <a:pt x="851" y="4852"/>
                </a:cubicBezTo>
                <a:lnTo>
                  <a:pt x="4096" y="8065"/>
                </a:lnTo>
                <a:lnTo>
                  <a:pt x="4096" y="11342"/>
                </a:lnTo>
                <a:cubicBezTo>
                  <a:pt x="4096" y="11518"/>
                  <a:pt x="4277" y="11694"/>
                  <a:pt x="4462" y="11694"/>
                </a:cubicBezTo>
                <a:cubicBezTo>
                  <a:pt x="4508" y="11694"/>
                  <a:pt x="4556" y="11683"/>
                  <a:pt x="4600" y="11657"/>
                </a:cubicBezTo>
                <a:lnTo>
                  <a:pt x="7373" y="10271"/>
                </a:lnTo>
                <a:cubicBezTo>
                  <a:pt x="7467" y="10239"/>
                  <a:pt x="7562" y="10113"/>
                  <a:pt x="7562" y="9956"/>
                </a:cubicBezTo>
                <a:lnTo>
                  <a:pt x="7562" y="8034"/>
                </a:lnTo>
                <a:lnTo>
                  <a:pt x="10838" y="4820"/>
                </a:lnTo>
                <a:cubicBezTo>
                  <a:pt x="11311" y="4757"/>
                  <a:pt x="11689" y="4348"/>
                  <a:pt x="11689" y="3812"/>
                </a:cubicBezTo>
                <a:cubicBezTo>
                  <a:pt x="11689" y="3277"/>
                  <a:pt x="11216" y="2804"/>
                  <a:pt x="10681" y="2804"/>
                </a:cubicBezTo>
                <a:lnTo>
                  <a:pt x="8192" y="2804"/>
                </a:lnTo>
                <a:cubicBezTo>
                  <a:pt x="8192" y="2678"/>
                  <a:pt x="8223" y="2521"/>
                  <a:pt x="8223" y="2395"/>
                </a:cubicBezTo>
                <a:cubicBezTo>
                  <a:pt x="8223" y="1071"/>
                  <a:pt x="7152" y="0"/>
                  <a:pt x="582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5" name="Google Shape;245;p40"/>
          <p:cNvGrpSpPr/>
          <p:nvPr/>
        </p:nvGrpSpPr>
        <p:grpSpPr>
          <a:xfrm>
            <a:off x="1471832" y="2025000"/>
            <a:ext cx="381530" cy="381529"/>
            <a:chOff x="-6354300" y="2757069"/>
            <a:chExt cx="292225" cy="292224"/>
          </a:xfrm>
        </p:grpSpPr>
        <p:sp>
          <p:nvSpPr>
            <p:cNvPr id="246" name="Google Shape;246;p40"/>
            <p:cNvSpPr/>
            <p:nvPr/>
          </p:nvSpPr>
          <p:spPr>
            <a:xfrm>
              <a:off x="-6354300" y="2757069"/>
              <a:ext cx="292225" cy="292224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40"/>
          <p:cNvGrpSpPr/>
          <p:nvPr/>
        </p:nvGrpSpPr>
        <p:grpSpPr>
          <a:xfrm>
            <a:off x="7328135" y="2091855"/>
            <a:ext cx="293107" cy="380517"/>
            <a:chOff x="-3462150" y="2046625"/>
            <a:chExt cx="224500" cy="291450"/>
          </a:xfrm>
        </p:grpSpPr>
        <p:sp>
          <p:nvSpPr>
            <p:cNvPr id="258" name="Google Shape;258;p40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4391411"/>
            <a:ext cx="50504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₁₂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Mohamad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Samsudin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Perspektif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Tentang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Psikologi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Tugasnya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Jurnal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Al-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Ashriyyah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Vol.2, no.1,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2016.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Hlm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43-64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24" y="438312"/>
            <a:ext cx="2643699" cy="572700"/>
          </a:xfrm>
        </p:spPr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2205" y="1058238"/>
            <a:ext cx="629805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Syafar</a:t>
            </a:r>
            <a:r>
              <a:rPr lang="en-ID" dirty="0"/>
              <a:t>, Muhammad. </a:t>
            </a:r>
            <a:r>
              <a:rPr lang="en-ID" i="1" dirty="0" err="1"/>
              <a:t>Memahami</a:t>
            </a:r>
            <a:r>
              <a:rPr lang="en-ID" i="1" dirty="0"/>
              <a:t> </a:t>
            </a:r>
            <a:r>
              <a:rPr lang="en-ID" i="1" dirty="0" err="1"/>
              <a:t>Penerapan</a:t>
            </a:r>
            <a:r>
              <a:rPr lang="en-ID" i="1" dirty="0"/>
              <a:t> </a:t>
            </a:r>
            <a:r>
              <a:rPr lang="en-ID" i="1" dirty="0" err="1"/>
              <a:t>dan</a:t>
            </a:r>
            <a:r>
              <a:rPr lang="en-ID" i="1" dirty="0"/>
              <a:t> </a:t>
            </a:r>
            <a:r>
              <a:rPr lang="en-ID" i="1" dirty="0" err="1"/>
              <a:t>Manfaat</a:t>
            </a:r>
            <a:r>
              <a:rPr lang="en-ID" i="1" dirty="0"/>
              <a:t> </a:t>
            </a:r>
            <a:r>
              <a:rPr lang="en-ID" i="1" dirty="0" err="1"/>
              <a:t>Teori</a:t>
            </a:r>
            <a:r>
              <a:rPr lang="en-ID" i="1" dirty="0"/>
              <a:t> </a:t>
            </a:r>
            <a:r>
              <a:rPr lang="en-ID" i="1" dirty="0" err="1"/>
              <a:t>Sistem</a:t>
            </a:r>
            <a:r>
              <a:rPr lang="en-ID" i="1" dirty="0"/>
              <a:t>, Life Span, </a:t>
            </a:r>
            <a:r>
              <a:rPr lang="en-ID" i="1" dirty="0" err="1"/>
              <a:t>Interaksi</a:t>
            </a:r>
            <a:r>
              <a:rPr lang="en-ID" i="1" dirty="0"/>
              <a:t> </a:t>
            </a:r>
            <a:r>
              <a:rPr lang="en-ID" i="1" dirty="0" err="1"/>
              <a:t>Simbolis</a:t>
            </a:r>
            <a:r>
              <a:rPr lang="en-ID" i="1" dirty="0"/>
              <a:t>, </a:t>
            </a:r>
            <a:r>
              <a:rPr lang="en-ID" i="1" dirty="0" err="1"/>
              <a:t>pertukaran</a:t>
            </a:r>
            <a:r>
              <a:rPr lang="en-ID" i="1" dirty="0"/>
              <a:t> </a:t>
            </a:r>
            <a:r>
              <a:rPr lang="en-ID" i="1" dirty="0" err="1"/>
              <a:t>Sosial</a:t>
            </a:r>
            <a:r>
              <a:rPr lang="en-ID" i="1" dirty="0"/>
              <a:t> </a:t>
            </a:r>
            <a:r>
              <a:rPr lang="en-ID" i="1" dirty="0" err="1"/>
              <a:t>Pada</a:t>
            </a:r>
            <a:r>
              <a:rPr lang="en-ID" i="1" dirty="0"/>
              <a:t> </a:t>
            </a:r>
            <a:r>
              <a:rPr lang="en-ID" i="1" dirty="0" err="1"/>
              <a:t>Masalah</a:t>
            </a:r>
            <a:r>
              <a:rPr lang="en-ID" i="1" dirty="0"/>
              <a:t> </a:t>
            </a:r>
            <a:r>
              <a:rPr lang="en-ID" i="1" dirty="0" err="1"/>
              <a:t>Sosial</a:t>
            </a:r>
            <a:r>
              <a:rPr lang="en-ID" dirty="0"/>
              <a:t>.  IAIN Sultan </a:t>
            </a:r>
            <a:r>
              <a:rPr lang="en-ID" dirty="0" err="1"/>
              <a:t>Maulana</a:t>
            </a:r>
            <a:r>
              <a:rPr lang="en-ID" dirty="0"/>
              <a:t> </a:t>
            </a:r>
            <a:r>
              <a:rPr lang="en-ID" dirty="0" err="1"/>
              <a:t>Hasanuddin</a:t>
            </a:r>
            <a:r>
              <a:rPr lang="en-ID" dirty="0"/>
              <a:t> </a:t>
            </a:r>
            <a:r>
              <a:rPr lang="en-ID" dirty="0" err="1"/>
              <a:t>Banten</a:t>
            </a:r>
            <a:r>
              <a:rPr lang="en-ID" dirty="0"/>
              <a:t>.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Yuliani</a:t>
            </a:r>
            <a:r>
              <a:rPr lang="en-ID" dirty="0"/>
              <a:t> </a:t>
            </a:r>
            <a:r>
              <a:rPr lang="en-ID" dirty="0" err="1"/>
              <a:t>Rochmah</a:t>
            </a:r>
            <a:r>
              <a:rPr lang="en-ID" dirty="0"/>
              <a:t>, </a:t>
            </a:r>
            <a:r>
              <a:rPr lang="en-ID" dirty="0" err="1"/>
              <a:t>Elfi</a:t>
            </a:r>
            <a:r>
              <a:rPr lang="en-ID" dirty="0"/>
              <a:t>. (2016). </a:t>
            </a:r>
            <a:r>
              <a:rPr lang="en-ID" i="1" dirty="0" err="1"/>
              <a:t>Mengembangkan</a:t>
            </a:r>
            <a:r>
              <a:rPr lang="en-ID" i="1" dirty="0"/>
              <a:t> </a:t>
            </a:r>
            <a:r>
              <a:rPr lang="en-ID" i="1" dirty="0" err="1"/>
              <a:t>Karakter</a:t>
            </a:r>
            <a:r>
              <a:rPr lang="en-ID" i="1" dirty="0"/>
              <a:t> </a:t>
            </a:r>
            <a:r>
              <a:rPr lang="en-ID" i="1" dirty="0" err="1"/>
              <a:t>Tanggung</a:t>
            </a:r>
            <a:r>
              <a:rPr lang="en-ID" i="1" dirty="0"/>
              <a:t> </a:t>
            </a:r>
            <a:r>
              <a:rPr lang="en-ID" i="1" dirty="0" err="1"/>
              <a:t>Jawab</a:t>
            </a:r>
            <a:r>
              <a:rPr lang="en-ID" i="1" dirty="0"/>
              <a:t> </a:t>
            </a:r>
            <a:r>
              <a:rPr lang="en-ID" i="1" dirty="0" err="1"/>
              <a:t>Pada</a:t>
            </a:r>
            <a:r>
              <a:rPr lang="en-ID" i="1" dirty="0"/>
              <a:t> </a:t>
            </a:r>
            <a:r>
              <a:rPr lang="en-ID" i="1" dirty="0" err="1"/>
              <a:t>Pembelajar</a:t>
            </a:r>
            <a:r>
              <a:rPr lang="en-ID" dirty="0"/>
              <a:t>. Al </a:t>
            </a:r>
            <a:r>
              <a:rPr lang="en-ID" dirty="0" err="1"/>
              <a:t>Murabbi</a:t>
            </a:r>
            <a:r>
              <a:rPr lang="en-ID" dirty="0"/>
              <a:t>. Vol.3, no.1, </a:t>
            </a:r>
            <a:r>
              <a:rPr lang="en-ID" dirty="0" err="1"/>
              <a:t>Juli</a:t>
            </a:r>
            <a:r>
              <a:rPr lang="en-ID" dirty="0"/>
              <a:t> 2016.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 </a:t>
            </a:r>
            <a:r>
              <a:rPr lang="en-ID" dirty="0" err="1"/>
              <a:t>Samsudin</a:t>
            </a:r>
            <a:r>
              <a:rPr lang="en-ID" dirty="0"/>
              <a:t>, </a:t>
            </a:r>
            <a:r>
              <a:rPr lang="en-ID" dirty="0" err="1"/>
              <a:t>Mohamad</a:t>
            </a:r>
            <a:r>
              <a:rPr lang="en-ID" dirty="0"/>
              <a:t>. (2016). </a:t>
            </a:r>
            <a:r>
              <a:rPr lang="en-ID" i="1" dirty="0" err="1"/>
              <a:t>Perspektif</a:t>
            </a:r>
            <a:r>
              <a:rPr lang="en-ID" i="1" dirty="0"/>
              <a:t> Islam </a:t>
            </a:r>
            <a:r>
              <a:rPr lang="en-ID" i="1" dirty="0" err="1"/>
              <a:t>Tentang</a:t>
            </a:r>
            <a:r>
              <a:rPr lang="en-ID" i="1" dirty="0"/>
              <a:t> </a:t>
            </a:r>
            <a:r>
              <a:rPr lang="en-ID" i="1" dirty="0" err="1"/>
              <a:t>Perkembangan</a:t>
            </a:r>
            <a:r>
              <a:rPr lang="en-ID" i="1" dirty="0"/>
              <a:t> </a:t>
            </a:r>
            <a:r>
              <a:rPr lang="en-ID" i="1" dirty="0" err="1"/>
              <a:t>Psikologi</a:t>
            </a:r>
            <a:r>
              <a:rPr lang="en-ID" i="1" dirty="0"/>
              <a:t> </a:t>
            </a:r>
            <a:r>
              <a:rPr lang="en-ID" i="1" dirty="0" err="1"/>
              <a:t>Manusia</a:t>
            </a:r>
            <a:r>
              <a:rPr lang="en-ID" i="1" dirty="0"/>
              <a:t> </a:t>
            </a:r>
            <a:r>
              <a:rPr lang="en-ID" i="1" dirty="0" err="1"/>
              <a:t>dan</a:t>
            </a:r>
            <a:r>
              <a:rPr lang="en-ID" i="1" dirty="0"/>
              <a:t> </a:t>
            </a:r>
            <a:r>
              <a:rPr lang="en-ID" i="1" dirty="0" err="1"/>
              <a:t>Tugas</a:t>
            </a:r>
            <a:r>
              <a:rPr lang="en-ID" i="1" dirty="0"/>
              <a:t> – </a:t>
            </a:r>
            <a:r>
              <a:rPr lang="en-ID" i="1" dirty="0" err="1"/>
              <a:t>Tugasnya</a:t>
            </a:r>
            <a:r>
              <a:rPr lang="en-ID" dirty="0"/>
              <a:t>. </a:t>
            </a:r>
            <a:r>
              <a:rPr lang="en-ID" dirty="0" err="1"/>
              <a:t>Jurnal</a:t>
            </a:r>
            <a:r>
              <a:rPr lang="en-ID" dirty="0"/>
              <a:t> Al-</a:t>
            </a:r>
            <a:r>
              <a:rPr lang="en-ID" dirty="0" err="1"/>
              <a:t>Ashriyyah</a:t>
            </a:r>
            <a:r>
              <a:rPr lang="en-ID" dirty="0"/>
              <a:t>. Vol.2, no.1, </a:t>
            </a:r>
            <a:r>
              <a:rPr lang="en-ID" dirty="0" err="1"/>
              <a:t>Oktober</a:t>
            </a:r>
            <a:r>
              <a:rPr lang="en-ID" dirty="0"/>
              <a:t> 2016. </a:t>
            </a:r>
            <a:r>
              <a:rPr lang="en-ID" dirty="0" err="1"/>
              <a:t>Hlm</a:t>
            </a:r>
            <a:r>
              <a:rPr lang="en-ID" dirty="0"/>
              <a:t>. 43-64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Jannah</a:t>
            </a:r>
            <a:r>
              <a:rPr lang="en-ID" dirty="0"/>
              <a:t>, </a:t>
            </a:r>
            <a:r>
              <a:rPr lang="en-ID" dirty="0" err="1"/>
              <a:t>Miftahul</a:t>
            </a:r>
            <a:r>
              <a:rPr lang="en-ID" dirty="0"/>
              <a:t>. (2016). </a:t>
            </a:r>
            <a:r>
              <a:rPr lang="en-ID" i="1" dirty="0" err="1"/>
              <a:t>Remaja</a:t>
            </a:r>
            <a:r>
              <a:rPr lang="en-ID" i="1" dirty="0"/>
              <a:t> </a:t>
            </a:r>
            <a:r>
              <a:rPr lang="en-ID" i="1" dirty="0" err="1"/>
              <a:t>dan</a:t>
            </a:r>
            <a:r>
              <a:rPr lang="en-ID" i="1" dirty="0"/>
              <a:t> </a:t>
            </a:r>
            <a:r>
              <a:rPr lang="en-ID" i="1" dirty="0" err="1"/>
              <a:t>Tugas-Tugas</a:t>
            </a:r>
            <a:r>
              <a:rPr lang="en-ID" i="1" dirty="0"/>
              <a:t> </a:t>
            </a:r>
            <a:r>
              <a:rPr lang="en-ID" i="1" dirty="0" err="1"/>
              <a:t>Perkembangannya</a:t>
            </a:r>
            <a:r>
              <a:rPr lang="en-ID" i="1" dirty="0"/>
              <a:t> </a:t>
            </a:r>
            <a:r>
              <a:rPr lang="en-ID" i="1" dirty="0" err="1"/>
              <a:t>Dalam</a:t>
            </a:r>
            <a:r>
              <a:rPr lang="en-ID" i="1" dirty="0"/>
              <a:t> Islam</a:t>
            </a:r>
            <a:r>
              <a:rPr lang="en-ID" dirty="0"/>
              <a:t>. Vol.1, no.1, April 2016.</a:t>
            </a:r>
          </a:p>
          <a:p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Miftahul</a:t>
            </a:r>
            <a:r>
              <a:rPr lang="en-ID" dirty="0"/>
              <a:t> </a:t>
            </a:r>
            <a:r>
              <a:rPr lang="en-ID" dirty="0" err="1"/>
              <a:t>Jannah</a:t>
            </a:r>
            <a:r>
              <a:rPr lang="en-ID" dirty="0"/>
              <a:t>, </a:t>
            </a:r>
            <a:r>
              <a:rPr lang="en-ID" dirty="0" err="1"/>
              <a:t>Fakhri</a:t>
            </a:r>
            <a:r>
              <a:rPr lang="en-ID" dirty="0"/>
              <a:t> </a:t>
            </a:r>
            <a:r>
              <a:rPr lang="en-ID" dirty="0" err="1"/>
              <a:t>Yacob</a:t>
            </a:r>
            <a:r>
              <a:rPr lang="en-ID" dirty="0"/>
              <a:t>, </a:t>
            </a:r>
            <a:r>
              <a:rPr lang="en-ID" dirty="0" err="1"/>
              <a:t>Julianto</a:t>
            </a:r>
            <a:r>
              <a:rPr lang="en-ID" dirty="0"/>
              <a:t>. (2017). </a:t>
            </a:r>
            <a:r>
              <a:rPr lang="en-ID" i="1" dirty="0" err="1"/>
              <a:t>Rentang</a:t>
            </a:r>
            <a:r>
              <a:rPr lang="en-ID" i="1" dirty="0"/>
              <a:t> </a:t>
            </a:r>
            <a:r>
              <a:rPr lang="en-ID" i="1" dirty="0" err="1"/>
              <a:t>Kehidupan</a:t>
            </a:r>
            <a:r>
              <a:rPr lang="en-ID" i="1" dirty="0"/>
              <a:t> </a:t>
            </a:r>
            <a:r>
              <a:rPr lang="en-ID" i="1" dirty="0" err="1"/>
              <a:t>Manusia</a:t>
            </a:r>
            <a:r>
              <a:rPr lang="en-ID" i="1" dirty="0"/>
              <a:t> (Life Span Development) </a:t>
            </a:r>
            <a:r>
              <a:rPr lang="en-ID" i="1" dirty="0" err="1"/>
              <a:t>Dalam</a:t>
            </a:r>
            <a:r>
              <a:rPr lang="en-ID" i="1" dirty="0"/>
              <a:t> Islam</a:t>
            </a:r>
            <a:r>
              <a:rPr lang="en-ID" dirty="0"/>
              <a:t>. </a:t>
            </a:r>
            <a:r>
              <a:rPr lang="en-ID" dirty="0" err="1"/>
              <a:t>Ar-Raniry</a:t>
            </a:r>
            <a:r>
              <a:rPr lang="en-ID" dirty="0"/>
              <a:t>. Vol.3, no.1, </a:t>
            </a:r>
            <a:r>
              <a:rPr lang="en-ID" dirty="0" err="1"/>
              <a:t>Maret</a:t>
            </a:r>
            <a:r>
              <a:rPr lang="en-ID" dirty="0"/>
              <a:t>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76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51" y="253183"/>
            <a:ext cx="7655400" cy="572700"/>
          </a:xfrm>
        </p:spPr>
        <p:txBody>
          <a:bodyPr/>
          <a:lstStyle/>
          <a:p>
            <a:r>
              <a:rPr lang="en-ID" sz="3200" dirty="0" err="1"/>
              <a:t>Pengertian</a:t>
            </a:r>
            <a:r>
              <a:rPr lang="en-ID" sz="3200" dirty="0"/>
              <a:t> Life 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400" y="1043483"/>
            <a:ext cx="6429510" cy="3681900"/>
          </a:xfrm>
        </p:spPr>
        <p:txBody>
          <a:bodyPr/>
          <a:lstStyle/>
          <a:p>
            <a:pPr marL="152400" indent="0">
              <a:buNone/>
            </a:pPr>
            <a:r>
              <a:rPr lang="en-ID" sz="1600" dirty="0">
                <a:latin typeface="Berlin Sans FB" panose="020E0602020502020306" pitchFamily="34" charset="0"/>
              </a:rPr>
              <a:t>Life Span </a:t>
            </a:r>
            <a:r>
              <a:rPr lang="en-ID" sz="1600" dirty="0" err="1">
                <a:latin typeface="Berlin Sans FB" panose="020E0602020502020306" pitchFamily="34" charset="0"/>
              </a:rPr>
              <a:t>dapat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diartikan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sebagai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rentang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kehidupan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manusia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mulai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dari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usia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kandungan</a:t>
            </a:r>
            <a:r>
              <a:rPr lang="en-ID" sz="1600" dirty="0">
                <a:latin typeface="Berlin Sans FB" panose="020E0602020502020306" pitchFamily="34" charset="0"/>
              </a:rPr>
              <a:t>, infancy (</a:t>
            </a:r>
            <a:r>
              <a:rPr lang="en-ID" sz="1600" dirty="0" err="1">
                <a:latin typeface="Berlin Sans FB" panose="020E0602020502020306" pitchFamily="34" charset="0"/>
              </a:rPr>
              <a:t>lahir</a:t>
            </a:r>
            <a:r>
              <a:rPr lang="en-ID" sz="1600" dirty="0">
                <a:latin typeface="Berlin Sans FB" panose="020E0602020502020306" pitchFamily="34" charset="0"/>
              </a:rPr>
              <a:t>), </a:t>
            </a:r>
            <a:r>
              <a:rPr lang="en-ID" sz="1600" dirty="0" err="1">
                <a:latin typeface="Berlin Sans FB" panose="020E0602020502020306" pitchFamily="34" charset="0"/>
              </a:rPr>
              <a:t>bayi</a:t>
            </a:r>
            <a:r>
              <a:rPr lang="en-ID" sz="1600" dirty="0">
                <a:latin typeface="Berlin Sans FB" panose="020E0602020502020306" pitchFamily="34" charset="0"/>
              </a:rPr>
              <a:t>, </a:t>
            </a:r>
            <a:r>
              <a:rPr lang="en-ID" sz="1600" dirty="0" err="1">
                <a:latin typeface="Berlin Sans FB" panose="020E0602020502020306" pitchFamily="34" charset="0"/>
              </a:rPr>
              <a:t>remaja</a:t>
            </a:r>
            <a:r>
              <a:rPr lang="en-ID" sz="1600" dirty="0">
                <a:latin typeface="Berlin Sans FB" panose="020E0602020502020306" pitchFamily="34" charset="0"/>
              </a:rPr>
              <a:t>, </a:t>
            </a:r>
            <a:r>
              <a:rPr lang="en-ID" sz="1600" dirty="0" err="1">
                <a:latin typeface="Berlin Sans FB" panose="020E0602020502020306" pitchFamily="34" charset="0"/>
              </a:rPr>
              <a:t>dewasa</a:t>
            </a:r>
            <a:r>
              <a:rPr lang="en-ID" sz="1600" dirty="0">
                <a:latin typeface="Berlin Sans FB" panose="020E0602020502020306" pitchFamily="34" charset="0"/>
              </a:rPr>
              <a:t>, </a:t>
            </a:r>
            <a:r>
              <a:rPr lang="en-ID" sz="1600" dirty="0" err="1">
                <a:latin typeface="Berlin Sans FB" panose="020E0602020502020306" pitchFamily="34" charset="0"/>
              </a:rPr>
              <a:t>lansia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sampai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alam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barzah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atau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meninggal</a:t>
            </a:r>
            <a:r>
              <a:rPr lang="en-ID" sz="1600" dirty="0">
                <a:latin typeface="Berlin Sans FB" panose="020E0602020502020306" pitchFamily="34" charset="0"/>
              </a:rPr>
              <a:t>. </a:t>
            </a:r>
            <a:r>
              <a:rPr lang="en-ID" sz="1600" dirty="0" err="1">
                <a:latin typeface="Berlin Sans FB" panose="020E0602020502020306" pitchFamily="34" charset="0"/>
              </a:rPr>
              <a:t>Dalam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setiap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rentang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kehidupan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manusia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ada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tugas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perkembangan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masing</a:t>
            </a:r>
            <a:r>
              <a:rPr lang="en-ID" sz="1600" dirty="0">
                <a:latin typeface="Berlin Sans FB" panose="020E0602020502020306" pitchFamily="34" charset="0"/>
              </a:rPr>
              <a:t> – </a:t>
            </a:r>
            <a:r>
              <a:rPr lang="en-ID" sz="1600" dirty="0" err="1">
                <a:latin typeface="Berlin Sans FB" panose="020E0602020502020306" pitchFamily="34" charset="0"/>
              </a:rPr>
              <a:t>masing</a:t>
            </a:r>
            <a:r>
              <a:rPr lang="en-ID" sz="1600" dirty="0">
                <a:latin typeface="Berlin Sans FB" panose="020E0602020502020306" pitchFamily="34" charset="0"/>
              </a:rPr>
              <a:t> yang </a:t>
            </a:r>
            <a:r>
              <a:rPr lang="en-ID" sz="1600" dirty="0" err="1">
                <a:latin typeface="Berlin Sans FB" panose="020E0602020502020306" pitchFamily="34" charset="0"/>
              </a:rPr>
              <a:t>harus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dilalui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oleh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setiap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manusia</a:t>
            </a:r>
            <a:r>
              <a:rPr lang="en-ID" sz="1600" dirty="0">
                <a:latin typeface="Berlin Sans FB" panose="020E0602020502020306" pitchFamily="34" charset="0"/>
              </a:rPr>
              <a:t> yang </a:t>
            </a:r>
            <a:r>
              <a:rPr lang="en-ID" sz="1600" dirty="0" err="1">
                <a:latin typeface="Berlin Sans FB" panose="020E0602020502020306" pitchFamily="34" charset="0"/>
              </a:rPr>
              <a:t>lahir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ke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dunia</a:t>
            </a:r>
            <a:r>
              <a:rPr lang="en-ID" sz="1600" dirty="0">
                <a:latin typeface="Berlin Sans FB" panose="020E0602020502020306" pitchFamily="34" charset="0"/>
              </a:rPr>
              <a:t>. </a:t>
            </a:r>
            <a:r>
              <a:rPr lang="en-ID" sz="1600" dirty="0" err="1">
                <a:latin typeface="Berlin Sans FB" panose="020E0602020502020306" pitchFamily="34" charset="0"/>
              </a:rPr>
              <a:t>Dalam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setiap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perkembangan</a:t>
            </a:r>
            <a:r>
              <a:rPr lang="en-ID" sz="1600" dirty="0">
                <a:latin typeface="Berlin Sans FB" panose="020E0602020502020306" pitchFamily="34" charset="0"/>
              </a:rPr>
              <a:t>, </a:t>
            </a:r>
            <a:r>
              <a:rPr lang="en-ID" sz="1600" dirty="0" err="1">
                <a:latin typeface="Berlin Sans FB" panose="020E0602020502020306" pitchFamily="34" charset="0"/>
              </a:rPr>
              <a:t>manusia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harus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berkembang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sesuai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dengan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masa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usianya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tidak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boleh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terlewati</a:t>
            </a:r>
            <a:r>
              <a:rPr lang="en-ID" sz="1600" dirty="0">
                <a:latin typeface="Berlin Sans FB" panose="020E0602020502020306" pitchFamily="34" charset="0"/>
              </a:rPr>
              <a:t>, </a:t>
            </a:r>
            <a:r>
              <a:rPr lang="en-ID" sz="1600" dirty="0" err="1">
                <a:latin typeface="Berlin Sans FB" panose="020E0602020502020306" pitchFamily="34" charset="0"/>
              </a:rPr>
              <a:t>kalau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terlewati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akan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terjadi</a:t>
            </a:r>
            <a:r>
              <a:rPr lang="en-ID" sz="1600" dirty="0">
                <a:latin typeface="Berlin Sans FB" panose="020E0602020502020306" pitchFamily="34" charset="0"/>
              </a:rPr>
              <a:t> miss development yang </a:t>
            </a:r>
            <a:r>
              <a:rPr lang="en-ID" sz="1600" dirty="0" err="1">
                <a:latin typeface="Berlin Sans FB" panose="020E0602020502020306" pitchFamily="34" charset="0"/>
              </a:rPr>
              <a:t>sulit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untuk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dirubah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dan</a:t>
            </a:r>
            <a:r>
              <a:rPr lang="en-ID" sz="1600" dirty="0">
                <a:latin typeface="Berlin Sans FB" panose="020E0602020502020306" pitchFamily="34" charset="0"/>
              </a:rPr>
              <a:t> di </a:t>
            </a:r>
            <a:r>
              <a:rPr lang="en-ID" sz="1600" dirty="0" err="1">
                <a:latin typeface="Berlin Sans FB" panose="020E0602020502020306" pitchFamily="34" charset="0"/>
              </a:rPr>
              <a:t>didik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kembali</a:t>
            </a:r>
            <a:r>
              <a:rPr lang="en-ID" sz="1600" dirty="0">
                <a:latin typeface="Berlin Sans FB" panose="020E0602020502020306" pitchFamily="34" charset="0"/>
              </a:rPr>
              <a:t>.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5825" y="451324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₁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Miftahul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Jannah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Fakhri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Yacob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Julianto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Rentang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Kehidupan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(Life Span Development)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Vol.3, no.1,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Maret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72837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 txBox="1">
            <a:spLocks noGrp="1"/>
          </p:cNvSpPr>
          <p:nvPr>
            <p:ph type="title"/>
          </p:nvPr>
        </p:nvSpPr>
        <p:spPr>
          <a:xfrm>
            <a:off x="-195209" y="277402"/>
            <a:ext cx="50149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Pacifico" panose="020B0604020202020204" charset="0"/>
                <a:ea typeface="MS PGothic" panose="020B0600070205080204" pitchFamily="34" charset="-128"/>
              </a:rPr>
              <a:t>Proses </a:t>
            </a:r>
            <a:r>
              <a:rPr lang="en-US" sz="3200" dirty="0" err="1">
                <a:latin typeface="Pacifico" panose="020B0604020202020204" charset="0"/>
                <a:ea typeface="MS PGothic" panose="020B0600070205080204" pitchFamily="34" charset="-128"/>
              </a:rPr>
              <a:t>Perkembangan</a:t>
            </a:r>
            <a:endParaRPr sz="3200" dirty="0">
              <a:latin typeface="Pacifico" panose="020B0604020202020204" charset="0"/>
              <a:ea typeface="MS PGothic" panose="020B0600070205080204" pitchFamily="34" charset="-128"/>
            </a:endParaRPr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1"/>
          </p:nvPr>
        </p:nvSpPr>
        <p:spPr>
          <a:xfrm>
            <a:off x="776737" y="1137181"/>
            <a:ext cx="7350121" cy="4478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Proses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adalah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menunjukan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tahapan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aspek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faktor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yang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terlibat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Definisi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tersebut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dapat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diartikan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bahwa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yang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luas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sebagai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proses yang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menyeluruh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Ketika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beradaptasi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lingkungannya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Adapun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ruang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lingkup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definisi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mencakup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rentang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kehidupan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diantaranya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yaitu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janin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kelahiran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anak-anak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remaja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orang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dewasa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usia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lanjut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sampai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kematian</a:t>
            </a:r>
            <a:r>
              <a:rPr lang="en-US" sz="1600" dirty="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Berlin Sans FB" panose="020E0602020502020306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418" y="4639424"/>
            <a:ext cx="61028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₂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Mohamad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Samsudin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Perspektif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Tentang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Psikologi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Tugasnya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Jurnal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Al-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Ashriyyah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Vol.2, no.1,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2016.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Hlm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43-64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1422133" y="-750968"/>
            <a:ext cx="6088275" cy="2772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Pacifico" panose="020B0604020202020204" charset="0"/>
              </a:rPr>
              <a:t>Periodisasi</a:t>
            </a:r>
            <a:r>
              <a:rPr lang="en-US" sz="3200" dirty="0">
                <a:latin typeface="Pacifico" panose="020B0604020202020204" charset="0"/>
              </a:rPr>
              <a:t> </a:t>
            </a:r>
            <a:r>
              <a:rPr lang="en-US" sz="3200" dirty="0" err="1">
                <a:latin typeface="Pacifico" panose="020B0604020202020204" charset="0"/>
              </a:rPr>
              <a:t>Perkembangan</a:t>
            </a:r>
            <a:r>
              <a:rPr lang="en-US" sz="3200" dirty="0">
                <a:latin typeface="Pacifico" panose="020B0604020202020204" charset="0"/>
              </a:rPr>
              <a:t> </a:t>
            </a:r>
            <a:r>
              <a:rPr lang="en-US" sz="3200" dirty="0" err="1">
                <a:latin typeface="Pacifico" panose="020B0604020202020204" charset="0"/>
              </a:rPr>
              <a:t>Psikologi</a:t>
            </a:r>
            <a:r>
              <a:rPr lang="en-US" sz="3200" dirty="0">
                <a:latin typeface="Pacifico" panose="020B0604020202020204" charset="0"/>
              </a:rPr>
              <a:t> </a:t>
            </a:r>
            <a:r>
              <a:rPr lang="en-US" sz="3200" dirty="0" err="1">
                <a:latin typeface="Pacifico" panose="020B0604020202020204" charset="0"/>
              </a:rPr>
              <a:t>Manusia</a:t>
            </a:r>
            <a:r>
              <a:rPr lang="en-US" sz="3200" dirty="0">
                <a:latin typeface="Pacifico" panose="020B0604020202020204" charset="0"/>
              </a:rPr>
              <a:t> </a:t>
            </a:r>
            <a:r>
              <a:rPr lang="en-US" sz="3200" dirty="0" err="1">
                <a:latin typeface="Pacifico" panose="020B0604020202020204" charset="0"/>
              </a:rPr>
              <a:t>Dalam</a:t>
            </a:r>
            <a:r>
              <a:rPr lang="en-US" sz="3200" dirty="0">
                <a:latin typeface="Pacifico" panose="020B0604020202020204" charset="0"/>
              </a:rPr>
              <a:t> Islam </a:t>
            </a:r>
            <a:endParaRPr sz="3200" dirty="0">
              <a:latin typeface="Pacifico" panose="020B0604020202020204" charset="0"/>
            </a:endParaRPr>
          </a:p>
        </p:txBody>
      </p:sp>
      <p:sp>
        <p:nvSpPr>
          <p:cNvPr id="164" name="Google Shape;164;p35"/>
          <p:cNvSpPr txBox="1">
            <a:spLocks noGrp="1"/>
          </p:cNvSpPr>
          <p:nvPr>
            <p:ph type="subTitle" idx="1"/>
          </p:nvPr>
        </p:nvSpPr>
        <p:spPr>
          <a:xfrm>
            <a:off x="1714472" y="1188020"/>
            <a:ext cx="6041800" cy="288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Konsepsi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Dimulai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perkembangan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masa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pembuahan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sperma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dan ovum.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Kelahiran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Dimulai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perkembangan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dimulai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pembuahan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sperma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dan ovum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masa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kelahiran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Kelahiran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Sampai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Meninggal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Dunia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Dimulai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kelahiran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kira-kira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minggu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keempat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endParaRPr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675" y="4572000"/>
            <a:ext cx="5938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₃ </a:t>
            </a:r>
            <a:r>
              <a:rPr lang="en-ID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Miftahul</a:t>
            </a:r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Jannah</a:t>
            </a:r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Fakhri</a:t>
            </a:r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Yacob</a:t>
            </a:r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Julianto</a:t>
            </a:r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1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Rentang</a:t>
            </a:r>
            <a:r>
              <a:rPr lang="en-ID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1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Kehidupan</a:t>
            </a:r>
            <a:r>
              <a:rPr lang="en-ID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1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(Life Span Development) </a:t>
            </a:r>
            <a:r>
              <a:rPr lang="en-ID" sz="11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</a:t>
            </a:r>
            <a:r>
              <a:rPr lang="en-ID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</a:t>
            </a:r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Vol.3, no.1, </a:t>
            </a:r>
            <a:r>
              <a:rPr lang="en-ID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Maret</a:t>
            </a:r>
            <a:r>
              <a:rPr lang="en-ID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2017.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00660" y="1475901"/>
            <a:ext cx="893851" cy="82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527" y="1527900"/>
            <a:ext cx="781650" cy="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05752" y="140361"/>
            <a:ext cx="7691400" cy="843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Tugas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Perkembangan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Periode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Pra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Konsepsi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diperankan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oleh orang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tua</a:t>
            </a:r>
            <a:endParaRPr sz="3200" b="1" dirty="0">
              <a:latin typeface="Pacific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1700429" y="1330032"/>
            <a:ext cx="2534400" cy="626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34"/>
          <p:cNvSpPr txBox="1">
            <a:spLocks noGrp="1"/>
          </p:cNvSpPr>
          <p:nvPr>
            <p:ph type="subTitle" idx="2"/>
          </p:nvPr>
        </p:nvSpPr>
        <p:spPr>
          <a:xfrm>
            <a:off x="1700429" y="1947971"/>
            <a:ext cx="2534400" cy="69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Ditentukan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oleh 4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aspek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: Agama,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Kecantikan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Keterampilan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/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Kecerdasan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Keturunan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Kekayaan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. </a:t>
            </a:r>
            <a:endParaRPr sz="14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34"/>
          <p:cNvSpPr txBox="1">
            <a:spLocks noGrp="1"/>
          </p:cNvSpPr>
          <p:nvPr>
            <p:ph type="subTitle" idx="3"/>
          </p:nvPr>
        </p:nvSpPr>
        <p:spPr>
          <a:xfrm>
            <a:off x="5702999" y="1299209"/>
            <a:ext cx="2534400" cy="94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Sakinah,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Mawaddah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subTitle" idx="4"/>
          </p:nvPr>
        </p:nvSpPr>
        <p:spPr>
          <a:xfrm>
            <a:off x="5702999" y="2206152"/>
            <a:ext cx="2534400" cy="68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Sakinah (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Damai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Tentram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Mawaddah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(Kasih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Sayang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Rahmah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(Iman Dan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Taqwa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).</a:t>
            </a:r>
            <a:endParaRPr sz="14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34"/>
          <p:cNvSpPr txBox="1">
            <a:spLocks noGrp="1"/>
          </p:cNvSpPr>
          <p:nvPr>
            <p:ph type="subTitle" idx="5"/>
          </p:nvPr>
        </p:nvSpPr>
        <p:spPr>
          <a:xfrm>
            <a:off x="1688586" y="3097947"/>
            <a:ext cx="2534400" cy="1488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Menikahkan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Sah Setelah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Telah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Disepakati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p34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subTitle" idx="13"/>
          </p:nvPr>
        </p:nvSpPr>
        <p:spPr>
          <a:xfrm>
            <a:off x="5715059" y="2992057"/>
            <a:ext cx="2534400" cy="9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Petunjuk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Dari Allah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14"/>
          </p:nvPr>
        </p:nvSpPr>
        <p:spPr>
          <a:xfrm>
            <a:off x="5694511" y="3701546"/>
            <a:ext cx="2534400" cy="658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Agar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Diberikan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Keturunan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baik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Dhurriyah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Tayyibah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)</a:t>
            </a:r>
            <a:endParaRPr sz="14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34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58967" y="3033612"/>
            <a:ext cx="777239" cy="7196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202132" y="4619536"/>
            <a:ext cx="494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₄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Miftahul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Jannah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Fakhri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Yacob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Julianto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Rentang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Kehidupan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(Life Span Development)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Vol.3, no.1,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Maret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2017.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420" y="1281569"/>
            <a:ext cx="1057999" cy="98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8"/>
          <p:cNvSpPr txBox="1">
            <a:spLocks noGrp="1"/>
          </p:cNvSpPr>
          <p:nvPr>
            <p:ph type="title"/>
          </p:nvPr>
        </p:nvSpPr>
        <p:spPr>
          <a:xfrm>
            <a:off x="1119883" y="77402"/>
            <a:ext cx="7118339" cy="1065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Tugas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Perkembangan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Periode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Pra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kelahiran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diperankan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oleh orang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tua</a:t>
            </a:r>
            <a:endParaRPr sz="3200" b="1" dirty="0">
              <a:latin typeface="Pacifico" panose="020B0604020202020204" charset="0"/>
            </a:endParaRPr>
          </a:p>
        </p:txBody>
      </p:sp>
      <p:sp>
        <p:nvSpPr>
          <p:cNvPr id="185" name="Google Shape;185;p38"/>
          <p:cNvSpPr txBox="1">
            <a:spLocks noGrp="1"/>
          </p:cNvSpPr>
          <p:nvPr>
            <p:ph type="subTitle" idx="1"/>
          </p:nvPr>
        </p:nvSpPr>
        <p:spPr>
          <a:xfrm>
            <a:off x="389635" y="2272440"/>
            <a:ext cx="2105478" cy="118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Memelihara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Suasana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Psikologis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Tentram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38"/>
          <p:cNvSpPr txBox="1">
            <a:spLocks noGrp="1"/>
          </p:cNvSpPr>
          <p:nvPr>
            <p:ph type="subTitle" idx="2"/>
          </p:nvPr>
        </p:nvSpPr>
        <p:spPr>
          <a:xfrm>
            <a:off x="485669" y="3427792"/>
            <a:ext cx="1836292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Agar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psikologis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Janin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berkembang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normal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187" name="Google Shape;187;p38"/>
          <p:cNvSpPr txBox="1">
            <a:spLocks noGrp="1"/>
          </p:cNvSpPr>
          <p:nvPr>
            <p:ph type="subTitle" idx="3"/>
          </p:nvPr>
        </p:nvSpPr>
        <p:spPr>
          <a:xfrm>
            <a:off x="3274755" y="2188094"/>
            <a:ext cx="2070679" cy="118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Ibadah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Meninggalkan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Kemaksiatan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38"/>
          <p:cNvSpPr txBox="1">
            <a:spLocks noGrp="1"/>
          </p:cNvSpPr>
          <p:nvPr>
            <p:ph type="subTitle" idx="4"/>
          </p:nvPr>
        </p:nvSpPr>
        <p:spPr>
          <a:xfrm>
            <a:off x="3461623" y="3310897"/>
            <a:ext cx="15942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Agar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janinnya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mendapat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sinaran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cahaya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hidayah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Allah SWT</a:t>
            </a:r>
            <a:endParaRPr sz="14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subTitle" idx="5"/>
          </p:nvPr>
        </p:nvSpPr>
        <p:spPr>
          <a:xfrm>
            <a:off x="6145968" y="2087113"/>
            <a:ext cx="1863911" cy="1065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Allah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38"/>
          <p:cNvSpPr txBox="1">
            <a:spLocks noGrp="1"/>
          </p:cNvSpPr>
          <p:nvPr>
            <p:ph type="subTitle" idx="6"/>
          </p:nvPr>
        </p:nvSpPr>
        <p:spPr>
          <a:xfrm>
            <a:off x="6105855" y="2658471"/>
            <a:ext cx="2002662" cy="118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Karena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sebelum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4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bulan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kandungan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sebab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masa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hukum-hukum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perkembangan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ditetapkan</a:t>
            </a:r>
            <a:r>
              <a:rPr lang="en-US" sz="14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endParaRPr sz="14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pic>
        <p:nvPicPr>
          <p:cNvPr id="191" name="Google Shape;1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268" y="1328832"/>
            <a:ext cx="1012465" cy="9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2722" y="1241021"/>
            <a:ext cx="1057999" cy="938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38"/>
          <p:cNvGrpSpPr/>
          <p:nvPr/>
        </p:nvGrpSpPr>
        <p:grpSpPr>
          <a:xfrm>
            <a:off x="1352050" y="1603948"/>
            <a:ext cx="301161" cy="339535"/>
            <a:chOff x="3299850" y="238575"/>
            <a:chExt cx="427725" cy="482225"/>
          </a:xfrm>
        </p:grpSpPr>
        <p:sp>
          <p:nvSpPr>
            <p:cNvPr id="194" name="Google Shape;194;p38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38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38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38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9" name="Google Shape;199;p38"/>
          <p:cNvGrpSpPr/>
          <p:nvPr/>
        </p:nvGrpSpPr>
        <p:grpSpPr>
          <a:xfrm>
            <a:off x="6890210" y="1480023"/>
            <a:ext cx="351610" cy="340168"/>
            <a:chOff x="3270550" y="832575"/>
            <a:chExt cx="499375" cy="483125"/>
          </a:xfrm>
        </p:grpSpPr>
        <p:sp>
          <p:nvSpPr>
            <p:cNvPr id="200" name="Google Shape;200;p38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3" name="Google Shape;203;p38"/>
          <p:cNvSpPr/>
          <p:nvPr/>
        </p:nvSpPr>
        <p:spPr>
          <a:xfrm>
            <a:off x="4113473" y="1642308"/>
            <a:ext cx="341700" cy="290899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7759" y="4625529"/>
            <a:ext cx="435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⁵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Miftahul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Jannah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Remaja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Tugas-Tugas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Perkembangannya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Dalam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Vol.1, no.1, April 2016.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 err="1"/>
              <a:t>Fase</a:t>
            </a:r>
            <a:r>
              <a:rPr lang="en-ID" sz="3200" dirty="0"/>
              <a:t> </a:t>
            </a:r>
            <a:r>
              <a:rPr lang="en-ID" sz="3200" dirty="0" err="1"/>
              <a:t>Wiladah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95235" y="1315093"/>
            <a:ext cx="5065160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Membacakan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Adzan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telinga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kanan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membacakan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iqamah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telinga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kiri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Ketika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anak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baru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dilahirkan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Memotong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Aqiqah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Memberi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Nama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Anak</a:t>
            </a:r>
            <a:endParaRPr lang="en-US" sz="1600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Membiasakan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Hidup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Bersih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Suci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 </a:t>
            </a:r>
          </a:p>
          <a:p>
            <a:pPr marL="285750" lvl="0" indent="-285750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Memberi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Asi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Sampai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sz="16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Tahun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5694" y="4471417"/>
            <a:ext cx="4808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⁶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Mohamad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Samsudin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Perspektif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Tentang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Psikologi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Tugasnya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Jurnal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Al-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Ashriyyah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Vol.2, no.1,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2016.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Hlm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43-64</a:t>
            </a:r>
          </a:p>
        </p:txBody>
      </p:sp>
    </p:spTree>
    <p:extLst>
      <p:ext uri="{BB962C8B-B14F-4D97-AF65-F5344CB8AC3E}">
        <p14:creationId xmlns:p14="http://schemas.microsoft.com/office/powerpoint/2010/main" val="35650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 err="1">
                <a:latin typeface="Pacifico" panose="020B0604020202020204" charset="0"/>
              </a:rPr>
              <a:t>Periode</a:t>
            </a:r>
            <a:r>
              <a:rPr lang="en-US" sz="3400" b="1" dirty="0">
                <a:latin typeface="Pacifico" panose="020B0604020202020204" charset="0"/>
              </a:rPr>
              <a:t> </a:t>
            </a:r>
            <a:r>
              <a:rPr lang="en-US" sz="3400" b="1" dirty="0" err="1">
                <a:latin typeface="Pacifico" panose="020B0604020202020204" charset="0"/>
              </a:rPr>
              <a:t>tahapan</a:t>
            </a:r>
            <a:r>
              <a:rPr lang="en-US" sz="3400" b="1" dirty="0">
                <a:latin typeface="Pacifico" panose="020B0604020202020204" charset="0"/>
              </a:rPr>
              <a:t> </a:t>
            </a:r>
            <a:r>
              <a:rPr lang="en-US" sz="3400" b="1" dirty="0" err="1">
                <a:latin typeface="Pacifico" panose="020B0604020202020204" charset="0"/>
              </a:rPr>
              <a:t>bayi</a:t>
            </a:r>
            <a:r>
              <a:rPr lang="en-US" sz="3400" b="1" dirty="0">
                <a:latin typeface="Pacifico" panose="020B0604020202020204" charset="0"/>
              </a:rPr>
              <a:t> </a:t>
            </a:r>
            <a:endParaRPr sz="3400" b="1" dirty="0">
              <a:latin typeface="Pacifico" panose="020B0604020202020204" charset="0"/>
            </a:endParaRPr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2256801" y="1087344"/>
            <a:ext cx="4617000" cy="3424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Bayi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pertumbuhan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perkembangan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cepat</a:t>
            </a:r>
            <a:endParaRPr lang="en-US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Bayi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dimulainya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melepaskan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diri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ketergantungan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orang lain”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Bayi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kehidupan</a:t>
            </a:r>
            <a:endParaRPr lang="en-US"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Bayi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berbahaya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Periode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Bayi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usia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menarik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lucu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tergantung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orang lain,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diatur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menurut</a:t>
            </a:r>
            <a:r>
              <a:rPr lang="en-US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endParaRPr dirty="0"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2975" y="451330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⁷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Mohamad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Samsudin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Perspektif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Islam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Tentang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Perkembangan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Psikologi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Manusia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</a:t>
            </a:r>
            <a:r>
              <a:rPr lang="en-ID" sz="1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ID" sz="1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Tugasnya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Jurnal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Al-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Ashriyyah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Vol.2, no.1,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2016. </a:t>
            </a:r>
            <a:r>
              <a:rPr lang="en-ID" sz="1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Hlm</a:t>
            </a:r>
            <a:r>
              <a:rPr lang="en-ID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43-64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24" y="438312"/>
            <a:ext cx="5171141" cy="572700"/>
          </a:xfrm>
        </p:spPr>
        <p:txBody>
          <a:bodyPr/>
          <a:lstStyle/>
          <a:p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Tugas-Tugas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Perkembangan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terjadi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pada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anak</a:t>
            </a:r>
            <a:r>
              <a:rPr lang="en-US" sz="3200" b="1" dirty="0">
                <a:latin typeface="Pacific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Pacifico" panose="020B0604020202020204" charset="0"/>
                <a:cs typeface="Times New Roman" panose="02020603050405020304" pitchFamily="18" charset="0"/>
              </a:rPr>
              <a:t>kecil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60288" y="19418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8850" y="24127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8850" y="2905875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9125" y="3327115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9399" y="3820275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71254" y="1859622"/>
            <a:ext cx="16849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Belajar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Berjalan</a:t>
            </a:r>
            <a:endParaRPr lang="en-US" sz="1700" dirty="0">
              <a:latin typeface="Berlin Sans FB" panose="020E0602020502020306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6391" y="2320415"/>
            <a:ext cx="2830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Belajar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Makan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Padat</a:t>
            </a:r>
            <a:b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</a:br>
            <a:endParaRPr lang="en-US" sz="1700" dirty="0">
              <a:latin typeface="Berlin Sans FB" panose="020E0602020502020306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63870" y="2798006"/>
            <a:ext cx="319510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Belajar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Buang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air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besar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dan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kecil</a:t>
            </a:r>
            <a:endParaRPr lang="en-US" sz="1700" dirty="0">
              <a:latin typeface="Berlin Sans FB" panose="020E0602020502020306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0327" y="3239795"/>
            <a:ext cx="175400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Belajar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berbicara</a:t>
            </a:r>
            <a:endParaRPr lang="en-US" sz="1700" dirty="0">
              <a:latin typeface="Berlin Sans FB" panose="020E0602020502020306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5843" y="3681897"/>
            <a:ext cx="358054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Belajar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membuat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hubungan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emosional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dengan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orang </a:t>
            </a:r>
            <a:r>
              <a:rPr lang="en-US" sz="1700" dirty="0" err="1">
                <a:latin typeface="Berlin Sans FB" panose="020E0602020502020306" pitchFamily="34" charset="0"/>
                <a:cs typeface="Times New Roman" panose="02020603050405020304" pitchFamily="18" charset="0"/>
              </a:rPr>
              <a:t>tua</a:t>
            </a:r>
            <a: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  <a:br>
              <a:rPr lang="en-US" sz="1700" dirty="0">
                <a:latin typeface="Berlin Sans FB" panose="020E0602020502020306" pitchFamily="34" charset="0"/>
                <a:cs typeface="Times New Roman" panose="02020603050405020304" pitchFamily="18" charset="0"/>
              </a:rPr>
            </a:br>
            <a:endParaRPr lang="en-US" sz="1700" dirty="0"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3906" y="4469258"/>
            <a:ext cx="5250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⁸ Muhammad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Syafar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Memahami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Penerapan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Manfaat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Teori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Life Span,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Interaksi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Simbolis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pertukaran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Sosial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Pada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Masalah</a:t>
            </a:r>
            <a:r>
              <a:rPr lang="en-ID" sz="1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Sosial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IAIN Sultan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Maulana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Hasanuddin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Banten</a:t>
            </a:r>
            <a:r>
              <a:rPr lang="en-ID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85195"/>
      </p:ext>
    </p:extLst>
  </p:cSld>
  <p:clrMapOvr>
    <a:masterClrMapping/>
  </p:clrMapOvr>
</p:sld>
</file>

<file path=ppt/theme/theme1.xml><?xml version="1.0" encoding="utf-8"?>
<a:theme xmlns:a="http://schemas.openxmlformats.org/drawingml/2006/main" name="Puress Onlin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5344C"/>
      </a:lt2>
      <a:accent1>
        <a:srgbClr val="E5344C"/>
      </a:accent1>
      <a:accent2>
        <a:srgbClr val="FF9900"/>
      </a:accent2>
      <a:accent3>
        <a:srgbClr val="FF9900"/>
      </a:accent3>
      <a:accent4>
        <a:srgbClr val="E06666"/>
      </a:accent4>
      <a:accent5>
        <a:srgbClr val="F6B26B"/>
      </a:accent5>
      <a:accent6>
        <a:srgbClr val="EA999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1249</Words>
  <Application>Microsoft Office PowerPoint</Application>
  <PresentationFormat>On-screen Show (16:9)</PresentationFormat>
  <Paragraphs>90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Rockwell</vt:lpstr>
      <vt:lpstr>Livvic</vt:lpstr>
      <vt:lpstr>Quicksand Light</vt:lpstr>
      <vt:lpstr>Verdana</vt:lpstr>
      <vt:lpstr>Times New Roman</vt:lpstr>
      <vt:lpstr>Pacifico</vt:lpstr>
      <vt:lpstr>Algerian</vt:lpstr>
      <vt:lpstr>Adobe Caslon Pro Bold</vt:lpstr>
      <vt:lpstr>Wingdings</vt:lpstr>
      <vt:lpstr>Arial</vt:lpstr>
      <vt:lpstr>Roboto Condensed Light</vt:lpstr>
      <vt:lpstr>Berlin Sans FB</vt:lpstr>
      <vt:lpstr>Puress Online by Slidesgo</vt:lpstr>
      <vt:lpstr>Pengertian Dan Tahapan Life Span Yang Berkaitan Dengan Keislaman</vt:lpstr>
      <vt:lpstr>Pengertian Life Span</vt:lpstr>
      <vt:lpstr>Proses Perkembangan</vt:lpstr>
      <vt:lpstr>Periodisasi Perkembangan Psikologi Manusia Dalam Islam </vt:lpstr>
      <vt:lpstr>Tugas Perkembangan Periode Pra Konsepsi yang diperankan oleh orang tua</vt:lpstr>
      <vt:lpstr>Tugas Perkembangan Periode Pra kelahiran yang diperankan oleh orang tua</vt:lpstr>
      <vt:lpstr>Fase Wiladah</vt:lpstr>
      <vt:lpstr>Periode tahapan bayi </vt:lpstr>
      <vt:lpstr>Tugas-Tugas Perkembangan yang terjadi pada anak kecil</vt:lpstr>
      <vt:lpstr>Tahapan perkembangan kanak-kanak</vt:lpstr>
      <vt:lpstr>Periode Perkembangan Pubertas  (11/12 Tahun-15/16 Tahun) </vt:lpstr>
      <vt:lpstr>Periode Remaja (usia 13/14 – 18/21 tahun)</vt:lpstr>
      <vt:lpstr>Periode Dewasa 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Dan Tahapan Life Span Yang  Dengan Keislaman</dc:title>
  <dc:creator>BALQIS NUR HIDAYAH</dc:creator>
  <cp:lastModifiedBy>BALQIS NUR HIDAYAH</cp:lastModifiedBy>
  <cp:revision>60</cp:revision>
  <dcterms:modified xsi:type="dcterms:W3CDTF">2020-10-26T17:50:53Z</dcterms:modified>
</cp:coreProperties>
</file>