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oboto Mon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D1F85A3-DEF5-4EE7-88DA-F79C772A3E43}">
  <a:tblStyle styleId="{BD1F85A3-DEF5-4EE7-88DA-F79C772A3E4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Mono-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Mono-italic.fntdata"/><Relationship Id="rId12" Type="http://schemas.openxmlformats.org/officeDocument/2006/relationships/slide" Target="slides/slide6.xml"/><Relationship Id="rId34" Type="http://schemas.openxmlformats.org/officeDocument/2006/relationships/font" Target="fonts/RobotoMon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RobotoMon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77287a46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77287a46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77287a46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77287a46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77287a46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77287a46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77287a46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77287a46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77287a46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177287a46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783e8037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1783e8037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177287a46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177287a46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17a4d103f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17a4d103f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177287a46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177287a46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17a4d103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17a4d103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7713e46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7713e46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17a4d103f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17a4d103f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17a4d103f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17a4d103f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17a4d103f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17a4d103f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177287a466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177287a466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77287a466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177287a466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77287a466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77287a466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177287a466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177287a466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77287a4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77287a4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77287a46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77287a46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1384d14e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1384d14e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77287a46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77287a46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77287a46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77287a46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77287a46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77287a46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77287a46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77287a46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Roboto Mono"/>
              <a:buNone/>
              <a:defRPr sz="2800">
                <a:solidFill>
                  <a:schemeClr val="dk1"/>
                </a:solidFill>
                <a:latin typeface="Roboto Mono"/>
                <a:ea typeface="Roboto Mono"/>
                <a:cs typeface="Roboto Mono"/>
                <a:sym typeface="Roboto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indent="-317500" lvl="1" marL="914400">
              <a:lnSpc>
                <a:spcPct val="115000"/>
              </a:lnSpc>
              <a:spcBef>
                <a:spcPts val="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2pPr>
            <a:lvl3pPr indent="-317500" lvl="2" marL="1371600">
              <a:lnSpc>
                <a:spcPct val="115000"/>
              </a:lnSpc>
              <a:spcBef>
                <a:spcPts val="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3pPr>
            <a:lvl4pPr indent="-317500" lvl="3" marL="1828800">
              <a:lnSpc>
                <a:spcPct val="115000"/>
              </a:lnSpc>
              <a:spcBef>
                <a:spcPts val="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4pPr>
            <a:lvl5pPr indent="-317500" lvl="4" marL="2286000">
              <a:lnSpc>
                <a:spcPct val="115000"/>
              </a:lnSpc>
              <a:spcBef>
                <a:spcPts val="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5pPr>
            <a:lvl6pPr indent="-317500" lvl="5" marL="2743200">
              <a:lnSpc>
                <a:spcPct val="115000"/>
              </a:lnSpc>
              <a:spcBef>
                <a:spcPts val="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6pPr>
            <a:lvl7pPr indent="-317500" lvl="6" marL="3200400">
              <a:lnSpc>
                <a:spcPct val="115000"/>
              </a:lnSpc>
              <a:spcBef>
                <a:spcPts val="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7pPr>
            <a:lvl8pPr indent="-317500" lvl="7" marL="3657600">
              <a:lnSpc>
                <a:spcPct val="115000"/>
              </a:lnSpc>
              <a:spcBef>
                <a:spcPts val="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8pPr>
            <a:lvl9pPr indent="-317500" lvl="8" marL="4114800">
              <a:lnSpc>
                <a:spcPct val="115000"/>
              </a:lnSpc>
              <a:spcBef>
                <a:spcPts val="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Eight Numbers on a Cross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2"/>
          <p:cNvPicPr preferRelativeResize="0"/>
          <p:nvPr/>
        </p:nvPicPr>
        <p:blipFill>
          <a:blip r:embed="rId3">
            <a:alphaModFix/>
          </a:blip>
          <a:stretch>
            <a:fillRect/>
          </a:stretch>
        </p:blipFill>
        <p:spPr>
          <a:xfrm>
            <a:off x="594425" y="677275"/>
            <a:ext cx="7683500" cy="3116600"/>
          </a:xfrm>
          <a:prstGeom prst="rect">
            <a:avLst/>
          </a:prstGeom>
          <a:noFill/>
          <a:ln>
            <a:noFill/>
          </a:ln>
        </p:spPr>
      </p:pic>
      <p:sp>
        <p:nvSpPr>
          <p:cNvPr id="127" name="Google Shape;127;p22"/>
          <p:cNvSpPr txBox="1"/>
          <p:nvPr/>
        </p:nvSpPr>
        <p:spPr>
          <a:xfrm>
            <a:off x="2626625" y="974300"/>
            <a:ext cx="1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p:txBody>
      </p:sp>
      <p:sp>
        <p:nvSpPr>
          <p:cNvPr id="128" name="Google Shape;128;p22"/>
          <p:cNvSpPr txBox="1"/>
          <p:nvPr/>
        </p:nvSpPr>
        <p:spPr>
          <a:xfrm>
            <a:off x="3940675" y="974300"/>
            <a:ext cx="1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p:txBody>
      </p:sp>
      <p:sp>
        <p:nvSpPr>
          <p:cNvPr id="129" name="Google Shape;129;p22"/>
          <p:cNvSpPr txBox="1"/>
          <p:nvPr/>
        </p:nvSpPr>
        <p:spPr>
          <a:xfrm>
            <a:off x="1312575" y="1773025"/>
            <a:ext cx="1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2</a:t>
            </a:r>
            <a:endParaRPr>
              <a:latin typeface="Roboto Mono"/>
              <a:ea typeface="Roboto Mono"/>
              <a:cs typeface="Roboto Mono"/>
              <a:sym typeface="Roboto Mono"/>
            </a:endParaRPr>
          </a:p>
        </p:txBody>
      </p:sp>
      <p:sp>
        <p:nvSpPr>
          <p:cNvPr id="130" name="Google Shape;130;p22"/>
          <p:cNvSpPr txBox="1"/>
          <p:nvPr/>
        </p:nvSpPr>
        <p:spPr>
          <a:xfrm>
            <a:off x="2626625" y="1773025"/>
            <a:ext cx="1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3</a:t>
            </a:r>
            <a:endParaRPr>
              <a:latin typeface="Roboto Mono"/>
              <a:ea typeface="Roboto Mono"/>
              <a:cs typeface="Roboto Mono"/>
              <a:sym typeface="Roboto Mono"/>
            </a:endParaRPr>
          </a:p>
        </p:txBody>
      </p:sp>
      <p:sp>
        <p:nvSpPr>
          <p:cNvPr id="131" name="Google Shape;131;p22"/>
          <p:cNvSpPr txBox="1"/>
          <p:nvPr/>
        </p:nvSpPr>
        <p:spPr>
          <a:xfrm>
            <a:off x="3940675" y="1773025"/>
            <a:ext cx="1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4</a:t>
            </a:r>
            <a:endParaRPr>
              <a:latin typeface="Roboto Mono"/>
              <a:ea typeface="Roboto Mono"/>
              <a:cs typeface="Roboto Mono"/>
              <a:sym typeface="Roboto Mono"/>
            </a:endParaRPr>
          </a:p>
        </p:txBody>
      </p:sp>
      <p:sp>
        <p:nvSpPr>
          <p:cNvPr id="132" name="Google Shape;132;p22"/>
          <p:cNvSpPr txBox="1"/>
          <p:nvPr/>
        </p:nvSpPr>
        <p:spPr>
          <a:xfrm>
            <a:off x="5254725" y="1773025"/>
            <a:ext cx="1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5</a:t>
            </a:r>
            <a:endParaRPr>
              <a:latin typeface="Roboto Mono"/>
              <a:ea typeface="Roboto Mono"/>
              <a:cs typeface="Roboto Mono"/>
              <a:sym typeface="Roboto Mono"/>
            </a:endParaRPr>
          </a:p>
        </p:txBody>
      </p:sp>
      <p:sp>
        <p:nvSpPr>
          <p:cNvPr id="133" name="Google Shape;133;p22"/>
          <p:cNvSpPr txBox="1"/>
          <p:nvPr/>
        </p:nvSpPr>
        <p:spPr>
          <a:xfrm>
            <a:off x="2626625" y="2571750"/>
            <a:ext cx="1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6</a:t>
            </a:r>
            <a:endParaRPr>
              <a:latin typeface="Roboto Mono"/>
              <a:ea typeface="Roboto Mono"/>
              <a:cs typeface="Roboto Mono"/>
              <a:sym typeface="Roboto Mono"/>
            </a:endParaRPr>
          </a:p>
        </p:txBody>
      </p:sp>
      <p:sp>
        <p:nvSpPr>
          <p:cNvPr id="134" name="Google Shape;134;p22"/>
          <p:cNvSpPr txBox="1"/>
          <p:nvPr/>
        </p:nvSpPr>
        <p:spPr>
          <a:xfrm>
            <a:off x="3940675" y="2571750"/>
            <a:ext cx="1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7</a:t>
            </a:r>
            <a:endParaRPr>
              <a:latin typeface="Roboto Mono"/>
              <a:ea typeface="Roboto Mono"/>
              <a:cs typeface="Roboto Mono"/>
              <a:sym typeface="Roboto Mono"/>
            </a:endParaRPr>
          </a:p>
        </p:txBody>
      </p:sp>
      <p:sp>
        <p:nvSpPr>
          <p:cNvPr id="135" name="Google Shape;135;p22"/>
          <p:cNvSpPr/>
          <p:nvPr/>
        </p:nvSpPr>
        <p:spPr>
          <a:xfrm>
            <a:off x="3054725" y="1251100"/>
            <a:ext cx="462000" cy="2151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2"/>
          <p:cNvSpPr/>
          <p:nvPr/>
        </p:nvSpPr>
        <p:spPr>
          <a:xfrm>
            <a:off x="4445050" y="1251100"/>
            <a:ext cx="462000" cy="2151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2"/>
          <p:cNvSpPr/>
          <p:nvPr/>
        </p:nvSpPr>
        <p:spPr>
          <a:xfrm>
            <a:off x="1601700" y="2128025"/>
            <a:ext cx="462000" cy="2151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Create a table based on the labelling</a:t>
            </a:r>
            <a:endParaRPr/>
          </a:p>
        </p:txBody>
      </p:sp>
      <p:pic>
        <p:nvPicPr>
          <p:cNvPr id="143" name="Google Shape;143;p23"/>
          <p:cNvPicPr preferRelativeResize="0"/>
          <p:nvPr/>
        </p:nvPicPr>
        <p:blipFill>
          <a:blip r:embed="rId3">
            <a:alphaModFix/>
          </a:blip>
          <a:stretch>
            <a:fillRect/>
          </a:stretch>
        </p:blipFill>
        <p:spPr>
          <a:xfrm>
            <a:off x="109000" y="1397900"/>
            <a:ext cx="4191349" cy="3308475"/>
          </a:xfrm>
          <a:prstGeom prst="rect">
            <a:avLst/>
          </a:prstGeom>
          <a:noFill/>
          <a:ln>
            <a:noFill/>
          </a:ln>
        </p:spPr>
      </p:pic>
      <p:graphicFrame>
        <p:nvGraphicFramePr>
          <p:cNvPr id="144" name="Google Shape;144;p23"/>
          <p:cNvGraphicFramePr/>
          <p:nvPr/>
        </p:nvGraphicFramePr>
        <p:xfrm>
          <a:off x="3849000" y="92083"/>
          <a:ext cx="3000000" cy="3000000"/>
        </p:xfrm>
        <a:graphic>
          <a:graphicData uri="http://schemas.openxmlformats.org/drawingml/2006/table">
            <a:tbl>
              <a:tblPr>
                <a:noFill/>
                <a:tableStyleId>{BD1F85A3-DEF5-4EE7-88DA-F79C772A3E43}</a:tableStyleId>
              </a:tblPr>
              <a:tblGrid>
                <a:gridCol w="868125"/>
                <a:gridCol w="868125"/>
                <a:gridCol w="868125"/>
                <a:gridCol w="868125"/>
                <a:gridCol w="868125"/>
                <a:gridCol w="868125"/>
              </a:tblGrid>
              <a:tr h="643325">
                <a:tc>
                  <a:txBody>
                    <a:bodyPr/>
                    <a:lstStyle/>
                    <a:p>
                      <a:pPr indent="0" lvl="0" marL="0" rtl="0" algn="l">
                        <a:spcBef>
                          <a:spcPts val="0"/>
                        </a:spcBef>
                        <a:spcAft>
                          <a:spcPts val="0"/>
                        </a:spcAft>
                        <a:buNone/>
                      </a:pPr>
                      <a:r>
                        <a:rPr b="1" lang="en" sz="1300"/>
                        <a:t>Position</a:t>
                      </a:r>
                      <a:endParaRPr b="1" sz="13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3950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395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395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395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395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395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3950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39500">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45" name="Google Shape;145;p23"/>
          <p:cNvSpPr txBox="1"/>
          <p:nvPr/>
        </p:nvSpPr>
        <p:spPr>
          <a:xfrm>
            <a:off x="184150" y="4511900"/>
            <a:ext cx="3370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Numbers on cross are label for position</a:t>
            </a:r>
            <a:endParaRPr>
              <a:latin typeface="Roboto Mono"/>
              <a:ea typeface="Roboto Mono"/>
              <a:cs typeface="Roboto Mono"/>
              <a:sym typeface="Roboto Mono"/>
            </a:endParaRPr>
          </a:p>
        </p:txBody>
      </p:sp>
      <p:sp>
        <p:nvSpPr>
          <p:cNvPr id="146" name="Google Shape;146;p23"/>
          <p:cNvSpPr txBox="1"/>
          <p:nvPr/>
        </p:nvSpPr>
        <p:spPr>
          <a:xfrm>
            <a:off x="4070200" y="517725"/>
            <a:ext cx="458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52" name="Google Shape;15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would that table look like in code?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Let’s consider another example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0"/>
              </a:spcAft>
              <a:buNone/>
            </a:pPr>
            <a:r>
              <a:rPr lang="en"/>
              <a:t>What would the </a:t>
            </a:r>
            <a:r>
              <a:rPr lang="en"/>
              <a:t>adjacency</a:t>
            </a:r>
            <a:r>
              <a:rPr lang="en"/>
              <a:t> </a:t>
            </a:r>
            <a:r>
              <a:rPr lang="en"/>
              <a:t>table</a:t>
            </a:r>
            <a:r>
              <a:rPr lang="en"/>
              <a:t> look like for this? </a:t>
            </a:r>
            <a:endParaRPr/>
          </a:p>
        </p:txBody>
      </p:sp>
      <p:sp>
        <p:nvSpPr>
          <p:cNvPr id="163" name="Google Shape;163;p26"/>
          <p:cNvSpPr/>
          <p:nvPr/>
        </p:nvSpPr>
        <p:spPr>
          <a:xfrm>
            <a:off x="2121650" y="965950"/>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64" name="Google Shape;164;p26"/>
          <p:cNvSpPr/>
          <p:nvPr/>
        </p:nvSpPr>
        <p:spPr>
          <a:xfrm>
            <a:off x="795650" y="1753150"/>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65" name="Google Shape;165;p26"/>
          <p:cNvSpPr/>
          <p:nvPr/>
        </p:nvSpPr>
        <p:spPr>
          <a:xfrm>
            <a:off x="2121650" y="1753150"/>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66" name="Google Shape;166;p26"/>
          <p:cNvSpPr/>
          <p:nvPr/>
        </p:nvSpPr>
        <p:spPr>
          <a:xfrm>
            <a:off x="3447650" y="1753150"/>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67" name="Google Shape;167;p26"/>
          <p:cNvSpPr/>
          <p:nvPr/>
        </p:nvSpPr>
        <p:spPr>
          <a:xfrm>
            <a:off x="795650" y="2540350"/>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168" name="Google Shape;168;p26"/>
          <p:cNvSpPr/>
          <p:nvPr/>
        </p:nvSpPr>
        <p:spPr>
          <a:xfrm>
            <a:off x="2121650" y="2540350"/>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69" name="Google Shape;169;p26"/>
          <p:cNvSpPr/>
          <p:nvPr/>
        </p:nvSpPr>
        <p:spPr>
          <a:xfrm>
            <a:off x="3447650" y="2540350"/>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170" name="Google Shape;170;p26"/>
          <p:cNvSpPr/>
          <p:nvPr/>
        </p:nvSpPr>
        <p:spPr>
          <a:xfrm>
            <a:off x="2121650" y="3327550"/>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sp>
        <p:nvSpPr>
          <p:cNvPr id="171" name="Google Shape;171;p26"/>
          <p:cNvSpPr txBox="1"/>
          <p:nvPr/>
        </p:nvSpPr>
        <p:spPr>
          <a:xfrm>
            <a:off x="6310500" y="937725"/>
            <a:ext cx="2327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Roboto Mono"/>
                <a:ea typeface="Roboto Mono"/>
                <a:cs typeface="Roboto Mono"/>
                <a:sym typeface="Roboto Mono"/>
              </a:rPr>
              <a:t>Note: Numbers represent box </a:t>
            </a:r>
            <a:r>
              <a:rPr i="1" lang="en">
                <a:latin typeface="Roboto Mono"/>
                <a:ea typeface="Roboto Mono"/>
                <a:cs typeface="Roboto Mono"/>
                <a:sym typeface="Roboto Mono"/>
              </a:rPr>
              <a:t>positions</a:t>
            </a:r>
            <a:endParaRPr i="1">
              <a:latin typeface="Roboto Mono"/>
              <a:ea typeface="Roboto Mono"/>
              <a:cs typeface="Roboto Mono"/>
              <a:sym typeface="Roboto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p:nvPr/>
        </p:nvSpPr>
        <p:spPr>
          <a:xfrm>
            <a:off x="2121650" y="965950"/>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77" name="Google Shape;177;p27"/>
          <p:cNvSpPr/>
          <p:nvPr/>
        </p:nvSpPr>
        <p:spPr>
          <a:xfrm>
            <a:off x="795650" y="1753150"/>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78" name="Google Shape;178;p27"/>
          <p:cNvSpPr/>
          <p:nvPr/>
        </p:nvSpPr>
        <p:spPr>
          <a:xfrm>
            <a:off x="2121650" y="1753150"/>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79" name="Google Shape;179;p27"/>
          <p:cNvSpPr/>
          <p:nvPr/>
        </p:nvSpPr>
        <p:spPr>
          <a:xfrm>
            <a:off x="3447650" y="1753150"/>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80" name="Google Shape;180;p27"/>
          <p:cNvSpPr/>
          <p:nvPr/>
        </p:nvSpPr>
        <p:spPr>
          <a:xfrm>
            <a:off x="795650" y="2540350"/>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181" name="Google Shape;181;p27"/>
          <p:cNvSpPr/>
          <p:nvPr/>
        </p:nvSpPr>
        <p:spPr>
          <a:xfrm>
            <a:off x="2121650" y="2540350"/>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82" name="Google Shape;182;p27"/>
          <p:cNvSpPr/>
          <p:nvPr/>
        </p:nvSpPr>
        <p:spPr>
          <a:xfrm>
            <a:off x="3447650" y="2540350"/>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183" name="Google Shape;183;p27"/>
          <p:cNvSpPr/>
          <p:nvPr/>
        </p:nvSpPr>
        <p:spPr>
          <a:xfrm>
            <a:off x="2121650" y="3327550"/>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graphicFrame>
        <p:nvGraphicFramePr>
          <p:cNvPr id="184" name="Google Shape;184;p27"/>
          <p:cNvGraphicFramePr/>
          <p:nvPr/>
        </p:nvGraphicFramePr>
        <p:xfrm>
          <a:off x="5012625" y="366608"/>
          <a:ext cx="3000000" cy="3000000"/>
        </p:xfrm>
        <a:graphic>
          <a:graphicData uri="http://schemas.openxmlformats.org/drawingml/2006/table">
            <a:tbl>
              <a:tblPr>
                <a:noFill/>
                <a:tableStyleId>{BD1F85A3-DEF5-4EE7-88DA-F79C772A3E43}</a:tableStyleId>
              </a:tblPr>
              <a:tblGrid>
                <a:gridCol w="640150"/>
                <a:gridCol w="640150"/>
                <a:gridCol w="640150"/>
                <a:gridCol w="640150"/>
                <a:gridCol w="640150"/>
                <a:gridCol w="640150"/>
              </a:tblGrid>
              <a:tr h="571050">
                <a:tc>
                  <a:txBody>
                    <a:bodyPr/>
                    <a:lstStyle/>
                    <a:p>
                      <a:pPr indent="0" lvl="0" marL="0" rtl="0" algn="l">
                        <a:spcBef>
                          <a:spcPts val="0"/>
                        </a:spcBef>
                        <a:spcAft>
                          <a:spcPts val="0"/>
                        </a:spcAft>
                        <a:buNone/>
                      </a:pPr>
                      <a:r>
                        <a:rPr b="1" lang="en" sz="900"/>
                        <a:t>Position</a:t>
                      </a:r>
                      <a:endParaRPr b="1" sz="9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7890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789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789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789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789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789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7890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78900">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would it look like for this example</a:t>
            </a:r>
            <a:endParaRPr/>
          </a:p>
        </p:txBody>
      </p:sp>
      <p:sp>
        <p:nvSpPr>
          <p:cNvPr id="190" name="Google Shape;190;p28"/>
          <p:cNvSpPr/>
          <p:nvPr/>
        </p:nvSpPr>
        <p:spPr>
          <a:xfrm>
            <a:off x="1817750" y="385600"/>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91" name="Google Shape;191;p28"/>
          <p:cNvSpPr/>
          <p:nvPr/>
        </p:nvSpPr>
        <p:spPr>
          <a:xfrm>
            <a:off x="3143750" y="385600"/>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92" name="Google Shape;192;p28"/>
          <p:cNvSpPr/>
          <p:nvPr/>
        </p:nvSpPr>
        <p:spPr>
          <a:xfrm>
            <a:off x="4475325" y="385600"/>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93" name="Google Shape;193;p28"/>
          <p:cNvSpPr/>
          <p:nvPr/>
        </p:nvSpPr>
        <p:spPr>
          <a:xfrm>
            <a:off x="3143750" y="1172800"/>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94" name="Google Shape;194;p28"/>
          <p:cNvSpPr/>
          <p:nvPr/>
        </p:nvSpPr>
        <p:spPr>
          <a:xfrm>
            <a:off x="1817750" y="1976588"/>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195" name="Google Shape;195;p28"/>
          <p:cNvSpPr/>
          <p:nvPr/>
        </p:nvSpPr>
        <p:spPr>
          <a:xfrm>
            <a:off x="3143750" y="1976588"/>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96" name="Google Shape;196;p28"/>
          <p:cNvSpPr/>
          <p:nvPr/>
        </p:nvSpPr>
        <p:spPr>
          <a:xfrm>
            <a:off x="4475325" y="1976588"/>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197" name="Google Shape;197;p28"/>
          <p:cNvSpPr/>
          <p:nvPr/>
        </p:nvSpPr>
        <p:spPr>
          <a:xfrm>
            <a:off x="3143750" y="2763800"/>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sp>
        <p:nvSpPr>
          <p:cNvPr id="198" name="Google Shape;198;p28"/>
          <p:cNvSpPr txBox="1"/>
          <p:nvPr/>
        </p:nvSpPr>
        <p:spPr>
          <a:xfrm>
            <a:off x="6626175" y="510625"/>
            <a:ext cx="2327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Roboto Mono"/>
                <a:ea typeface="Roboto Mono"/>
                <a:cs typeface="Roboto Mono"/>
                <a:sym typeface="Roboto Mono"/>
              </a:rPr>
              <a:t>Note: Numbers represent box positions</a:t>
            </a:r>
            <a:endParaRPr i="1">
              <a:latin typeface="Roboto Mono"/>
              <a:ea typeface="Roboto Mono"/>
              <a:cs typeface="Roboto Mono"/>
              <a:sym typeface="Roboto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p:nvPr/>
        </p:nvSpPr>
        <p:spPr>
          <a:xfrm>
            <a:off x="369400" y="385600"/>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204" name="Google Shape;204;p29"/>
          <p:cNvSpPr/>
          <p:nvPr/>
        </p:nvSpPr>
        <p:spPr>
          <a:xfrm>
            <a:off x="1695400" y="385600"/>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05" name="Google Shape;205;p29"/>
          <p:cNvSpPr/>
          <p:nvPr/>
        </p:nvSpPr>
        <p:spPr>
          <a:xfrm>
            <a:off x="3026975" y="385600"/>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206" name="Google Shape;206;p29"/>
          <p:cNvSpPr/>
          <p:nvPr/>
        </p:nvSpPr>
        <p:spPr>
          <a:xfrm>
            <a:off x="1695400" y="1172800"/>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07" name="Google Shape;207;p29"/>
          <p:cNvSpPr/>
          <p:nvPr/>
        </p:nvSpPr>
        <p:spPr>
          <a:xfrm>
            <a:off x="369400" y="1976588"/>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208" name="Google Shape;208;p29"/>
          <p:cNvSpPr/>
          <p:nvPr/>
        </p:nvSpPr>
        <p:spPr>
          <a:xfrm>
            <a:off x="1695400" y="1976588"/>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209" name="Google Shape;209;p29"/>
          <p:cNvSpPr/>
          <p:nvPr/>
        </p:nvSpPr>
        <p:spPr>
          <a:xfrm>
            <a:off x="3026975" y="1976588"/>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210" name="Google Shape;210;p29"/>
          <p:cNvSpPr/>
          <p:nvPr/>
        </p:nvSpPr>
        <p:spPr>
          <a:xfrm>
            <a:off x="1695400" y="2763800"/>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graphicFrame>
        <p:nvGraphicFramePr>
          <p:cNvPr id="211" name="Google Shape;211;p29"/>
          <p:cNvGraphicFramePr/>
          <p:nvPr/>
        </p:nvGraphicFramePr>
        <p:xfrm>
          <a:off x="5012625" y="290408"/>
          <a:ext cx="3000000" cy="3000000"/>
        </p:xfrm>
        <a:graphic>
          <a:graphicData uri="http://schemas.openxmlformats.org/drawingml/2006/table">
            <a:tbl>
              <a:tblPr>
                <a:noFill/>
                <a:tableStyleId>{BD1F85A3-DEF5-4EE7-88DA-F79C772A3E43}</a:tableStyleId>
              </a:tblPr>
              <a:tblGrid>
                <a:gridCol w="640150"/>
                <a:gridCol w="640150"/>
                <a:gridCol w="640150"/>
                <a:gridCol w="640150"/>
                <a:gridCol w="640150"/>
                <a:gridCol w="640150"/>
              </a:tblGrid>
              <a:tr h="571050">
                <a:tc>
                  <a:txBody>
                    <a:bodyPr/>
                    <a:lstStyle/>
                    <a:p>
                      <a:pPr indent="0" lvl="0" marL="0" rtl="0" algn="l">
                        <a:spcBef>
                          <a:spcPts val="0"/>
                        </a:spcBef>
                        <a:spcAft>
                          <a:spcPts val="0"/>
                        </a:spcAft>
                        <a:buNone/>
                      </a:pPr>
                      <a:r>
                        <a:rPr b="1" lang="en" sz="900"/>
                        <a:t>Position</a:t>
                      </a:r>
                      <a:endParaRPr b="1" sz="9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7890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789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789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789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789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789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7890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78900">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p:nvPr/>
        </p:nvSpPr>
        <p:spPr>
          <a:xfrm>
            <a:off x="1306700" y="855225"/>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217" name="Google Shape;217;p30"/>
          <p:cNvSpPr/>
          <p:nvPr/>
        </p:nvSpPr>
        <p:spPr>
          <a:xfrm>
            <a:off x="2648100" y="855225"/>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18" name="Google Shape;218;p30"/>
          <p:cNvSpPr/>
          <p:nvPr/>
        </p:nvSpPr>
        <p:spPr>
          <a:xfrm>
            <a:off x="1306700" y="1642425"/>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219" name="Google Shape;219;p30"/>
          <p:cNvSpPr/>
          <p:nvPr/>
        </p:nvSpPr>
        <p:spPr>
          <a:xfrm>
            <a:off x="2648100" y="1642425"/>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20" name="Google Shape;220;p30"/>
          <p:cNvSpPr/>
          <p:nvPr/>
        </p:nvSpPr>
        <p:spPr>
          <a:xfrm>
            <a:off x="1306700" y="2429625"/>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221" name="Google Shape;221;p30"/>
          <p:cNvSpPr/>
          <p:nvPr/>
        </p:nvSpPr>
        <p:spPr>
          <a:xfrm>
            <a:off x="2632700" y="2429625"/>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222" name="Google Shape;222;p30"/>
          <p:cNvSpPr/>
          <p:nvPr/>
        </p:nvSpPr>
        <p:spPr>
          <a:xfrm>
            <a:off x="1306700" y="3216825"/>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223" name="Google Shape;223;p30"/>
          <p:cNvSpPr/>
          <p:nvPr/>
        </p:nvSpPr>
        <p:spPr>
          <a:xfrm>
            <a:off x="2632700" y="3216825"/>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sp>
        <p:nvSpPr>
          <p:cNvPr id="224" name="Google Shape;224;p30"/>
          <p:cNvSpPr txBox="1"/>
          <p:nvPr/>
        </p:nvSpPr>
        <p:spPr>
          <a:xfrm>
            <a:off x="6477600" y="492075"/>
            <a:ext cx="2327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Roboto Mono"/>
                <a:ea typeface="Roboto Mono"/>
                <a:cs typeface="Roboto Mono"/>
                <a:sym typeface="Roboto Mono"/>
              </a:rPr>
              <a:t>Note: Numbers represent box positions</a:t>
            </a:r>
            <a:endParaRPr i="1">
              <a:latin typeface="Roboto Mono"/>
              <a:ea typeface="Roboto Mono"/>
              <a:cs typeface="Roboto Mono"/>
              <a:sym typeface="Roboto Mono"/>
            </a:endParaRPr>
          </a:p>
        </p:txBody>
      </p:sp>
      <p:sp>
        <p:nvSpPr>
          <p:cNvPr id="225" name="Google Shape;225;p3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about this example?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1"/>
          <p:cNvSpPr/>
          <p:nvPr/>
        </p:nvSpPr>
        <p:spPr>
          <a:xfrm>
            <a:off x="1306700" y="855225"/>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231" name="Google Shape;231;p31"/>
          <p:cNvSpPr/>
          <p:nvPr/>
        </p:nvSpPr>
        <p:spPr>
          <a:xfrm>
            <a:off x="2648100" y="855225"/>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32" name="Google Shape;232;p31"/>
          <p:cNvSpPr/>
          <p:nvPr/>
        </p:nvSpPr>
        <p:spPr>
          <a:xfrm>
            <a:off x="1306700" y="1642425"/>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233" name="Google Shape;233;p31"/>
          <p:cNvSpPr/>
          <p:nvPr/>
        </p:nvSpPr>
        <p:spPr>
          <a:xfrm>
            <a:off x="2648100" y="1642425"/>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34" name="Google Shape;234;p31"/>
          <p:cNvSpPr/>
          <p:nvPr/>
        </p:nvSpPr>
        <p:spPr>
          <a:xfrm>
            <a:off x="1306700" y="2429625"/>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235" name="Google Shape;235;p31"/>
          <p:cNvSpPr/>
          <p:nvPr/>
        </p:nvSpPr>
        <p:spPr>
          <a:xfrm>
            <a:off x="2632700" y="2429625"/>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236" name="Google Shape;236;p31"/>
          <p:cNvSpPr/>
          <p:nvPr/>
        </p:nvSpPr>
        <p:spPr>
          <a:xfrm>
            <a:off x="1306700" y="3216825"/>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237" name="Google Shape;237;p31"/>
          <p:cNvSpPr/>
          <p:nvPr/>
        </p:nvSpPr>
        <p:spPr>
          <a:xfrm>
            <a:off x="2632700" y="3216825"/>
            <a:ext cx="1326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graphicFrame>
        <p:nvGraphicFramePr>
          <p:cNvPr id="238" name="Google Shape;238;p31"/>
          <p:cNvGraphicFramePr/>
          <p:nvPr/>
        </p:nvGraphicFramePr>
        <p:xfrm>
          <a:off x="5012625" y="366608"/>
          <a:ext cx="3000000" cy="3000000"/>
        </p:xfrm>
        <a:graphic>
          <a:graphicData uri="http://schemas.openxmlformats.org/drawingml/2006/table">
            <a:tbl>
              <a:tblPr>
                <a:noFill/>
                <a:tableStyleId>{BD1F85A3-DEF5-4EE7-88DA-F79C772A3E43}</a:tableStyleId>
              </a:tblPr>
              <a:tblGrid>
                <a:gridCol w="640150"/>
                <a:gridCol w="640150"/>
                <a:gridCol w="640150"/>
                <a:gridCol w="640150"/>
                <a:gridCol w="640150"/>
                <a:gridCol w="640150"/>
              </a:tblGrid>
              <a:tr h="571050">
                <a:tc>
                  <a:txBody>
                    <a:bodyPr/>
                    <a:lstStyle/>
                    <a:p>
                      <a:pPr indent="0" lvl="0" marL="0" rtl="0" algn="l">
                        <a:spcBef>
                          <a:spcPts val="0"/>
                        </a:spcBef>
                        <a:spcAft>
                          <a:spcPts val="0"/>
                        </a:spcAft>
                        <a:buNone/>
                      </a:pPr>
                      <a:r>
                        <a:rPr b="1" lang="en" sz="900"/>
                        <a:t>Position</a:t>
                      </a:r>
                      <a:endParaRPr b="1" sz="9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7890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789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789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789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789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789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7890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78900">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is the problem?</a:t>
            </a:r>
            <a:endParaRPr/>
          </a:p>
        </p:txBody>
      </p:sp>
      <p:pic>
        <p:nvPicPr>
          <p:cNvPr id="61" name="Google Shape;61;p14"/>
          <p:cNvPicPr preferRelativeResize="0"/>
          <p:nvPr/>
        </p:nvPicPr>
        <p:blipFill>
          <a:blip r:embed="rId3">
            <a:alphaModFix/>
          </a:blip>
          <a:stretch>
            <a:fillRect/>
          </a:stretch>
        </p:blipFill>
        <p:spPr>
          <a:xfrm>
            <a:off x="152400" y="152400"/>
            <a:ext cx="4896192" cy="39257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32"/>
          <p:cNvPicPr preferRelativeResize="0"/>
          <p:nvPr/>
        </p:nvPicPr>
        <p:blipFill>
          <a:blip r:embed="rId3">
            <a:alphaModFix/>
          </a:blip>
          <a:stretch>
            <a:fillRect/>
          </a:stretch>
        </p:blipFill>
        <p:spPr>
          <a:xfrm>
            <a:off x="594425" y="677275"/>
            <a:ext cx="7683500" cy="3116600"/>
          </a:xfrm>
          <a:prstGeom prst="rect">
            <a:avLst/>
          </a:prstGeom>
          <a:noFill/>
          <a:ln>
            <a:noFill/>
          </a:ln>
        </p:spPr>
      </p:pic>
      <p:sp>
        <p:nvSpPr>
          <p:cNvPr id="244" name="Google Shape;244;p32"/>
          <p:cNvSpPr txBox="1"/>
          <p:nvPr/>
        </p:nvSpPr>
        <p:spPr>
          <a:xfrm>
            <a:off x="2626625" y="974300"/>
            <a:ext cx="1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p:txBody>
      </p:sp>
      <p:sp>
        <p:nvSpPr>
          <p:cNvPr id="245" name="Google Shape;245;p32"/>
          <p:cNvSpPr txBox="1"/>
          <p:nvPr/>
        </p:nvSpPr>
        <p:spPr>
          <a:xfrm>
            <a:off x="3940675" y="974300"/>
            <a:ext cx="1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p:txBody>
      </p:sp>
      <p:sp>
        <p:nvSpPr>
          <p:cNvPr id="246" name="Google Shape;246;p32"/>
          <p:cNvSpPr txBox="1"/>
          <p:nvPr/>
        </p:nvSpPr>
        <p:spPr>
          <a:xfrm>
            <a:off x="1312575" y="1773025"/>
            <a:ext cx="1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3</a:t>
            </a:r>
            <a:endParaRPr>
              <a:latin typeface="Roboto Mono"/>
              <a:ea typeface="Roboto Mono"/>
              <a:cs typeface="Roboto Mono"/>
              <a:sym typeface="Roboto Mono"/>
            </a:endParaRPr>
          </a:p>
        </p:txBody>
      </p:sp>
      <p:sp>
        <p:nvSpPr>
          <p:cNvPr id="247" name="Google Shape;247;p32"/>
          <p:cNvSpPr txBox="1"/>
          <p:nvPr/>
        </p:nvSpPr>
        <p:spPr>
          <a:xfrm>
            <a:off x="2626625" y="1773025"/>
            <a:ext cx="1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5</a:t>
            </a:r>
            <a:endParaRPr>
              <a:latin typeface="Roboto Mono"/>
              <a:ea typeface="Roboto Mono"/>
              <a:cs typeface="Roboto Mono"/>
              <a:sym typeface="Roboto Mono"/>
            </a:endParaRPr>
          </a:p>
        </p:txBody>
      </p:sp>
      <p:sp>
        <p:nvSpPr>
          <p:cNvPr id="248" name="Google Shape;248;p32"/>
          <p:cNvSpPr txBox="1"/>
          <p:nvPr/>
        </p:nvSpPr>
        <p:spPr>
          <a:xfrm>
            <a:off x="3940675" y="1773025"/>
            <a:ext cx="1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2</a:t>
            </a:r>
            <a:endParaRPr>
              <a:latin typeface="Roboto Mono"/>
              <a:ea typeface="Roboto Mono"/>
              <a:cs typeface="Roboto Mono"/>
              <a:sym typeface="Roboto Mono"/>
            </a:endParaRPr>
          </a:p>
        </p:txBody>
      </p:sp>
      <p:sp>
        <p:nvSpPr>
          <p:cNvPr id="249" name="Google Shape;249;p32"/>
          <p:cNvSpPr txBox="1"/>
          <p:nvPr/>
        </p:nvSpPr>
        <p:spPr>
          <a:xfrm>
            <a:off x="5254725" y="1773025"/>
            <a:ext cx="1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4</a:t>
            </a:r>
            <a:endParaRPr>
              <a:latin typeface="Roboto Mono"/>
              <a:ea typeface="Roboto Mono"/>
              <a:cs typeface="Roboto Mono"/>
              <a:sym typeface="Roboto Mono"/>
            </a:endParaRPr>
          </a:p>
        </p:txBody>
      </p:sp>
      <p:sp>
        <p:nvSpPr>
          <p:cNvPr id="250" name="Google Shape;250;p32"/>
          <p:cNvSpPr txBox="1"/>
          <p:nvPr/>
        </p:nvSpPr>
        <p:spPr>
          <a:xfrm>
            <a:off x="2626625" y="2571750"/>
            <a:ext cx="1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6</a:t>
            </a:r>
            <a:endParaRPr>
              <a:latin typeface="Roboto Mono"/>
              <a:ea typeface="Roboto Mono"/>
              <a:cs typeface="Roboto Mono"/>
              <a:sym typeface="Roboto Mono"/>
            </a:endParaRPr>
          </a:p>
        </p:txBody>
      </p:sp>
      <p:sp>
        <p:nvSpPr>
          <p:cNvPr id="251" name="Google Shape;251;p32"/>
          <p:cNvSpPr txBox="1"/>
          <p:nvPr/>
        </p:nvSpPr>
        <p:spPr>
          <a:xfrm>
            <a:off x="3940675" y="2571750"/>
            <a:ext cx="1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7</a:t>
            </a:r>
            <a:endParaRPr>
              <a:latin typeface="Roboto Mono"/>
              <a:ea typeface="Roboto Mono"/>
              <a:cs typeface="Roboto Mono"/>
              <a:sym typeface="Roboto Mono"/>
            </a:endParaRPr>
          </a:p>
        </p:txBody>
      </p:sp>
      <p:sp>
        <p:nvSpPr>
          <p:cNvPr id="252" name="Google Shape;252;p3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fontScale="92500"/>
          </a:bodyPr>
          <a:lstStyle/>
          <a:p>
            <a:pPr indent="0" lvl="0" marL="0" rtl="0" algn="l">
              <a:spcBef>
                <a:spcPts val="0"/>
              </a:spcBef>
              <a:spcAft>
                <a:spcPts val="0"/>
              </a:spcAft>
              <a:buNone/>
            </a:pPr>
            <a:r>
              <a:rPr lang="en"/>
              <a:t>What about this example? </a:t>
            </a:r>
            <a:r>
              <a:rPr i="1" lang="en"/>
              <a:t>Note the numbering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33"/>
          <p:cNvPicPr preferRelativeResize="0"/>
          <p:nvPr/>
        </p:nvPicPr>
        <p:blipFill>
          <a:blip r:embed="rId3">
            <a:alphaModFix/>
          </a:blip>
          <a:stretch>
            <a:fillRect/>
          </a:stretch>
        </p:blipFill>
        <p:spPr>
          <a:xfrm>
            <a:off x="204475" y="640150"/>
            <a:ext cx="7683500" cy="3116600"/>
          </a:xfrm>
          <a:prstGeom prst="rect">
            <a:avLst/>
          </a:prstGeom>
          <a:noFill/>
          <a:ln>
            <a:noFill/>
          </a:ln>
        </p:spPr>
      </p:pic>
      <p:sp>
        <p:nvSpPr>
          <p:cNvPr id="258" name="Google Shape;258;p33"/>
          <p:cNvSpPr txBox="1"/>
          <p:nvPr/>
        </p:nvSpPr>
        <p:spPr>
          <a:xfrm>
            <a:off x="2236675" y="937175"/>
            <a:ext cx="1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p:txBody>
      </p:sp>
      <p:sp>
        <p:nvSpPr>
          <p:cNvPr id="259" name="Google Shape;259;p33"/>
          <p:cNvSpPr txBox="1"/>
          <p:nvPr/>
        </p:nvSpPr>
        <p:spPr>
          <a:xfrm>
            <a:off x="3550725" y="937175"/>
            <a:ext cx="1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p:txBody>
      </p:sp>
      <p:sp>
        <p:nvSpPr>
          <p:cNvPr id="260" name="Google Shape;260;p33"/>
          <p:cNvSpPr txBox="1"/>
          <p:nvPr/>
        </p:nvSpPr>
        <p:spPr>
          <a:xfrm>
            <a:off x="922625" y="1735900"/>
            <a:ext cx="1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3</a:t>
            </a:r>
            <a:endParaRPr>
              <a:latin typeface="Roboto Mono"/>
              <a:ea typeface="Roboto Mono"/>
              <a:cs typeface="Roboto Mono"/>
              <a:sym typeface="Roboto Mono"/>
            </a:endParaRPr>
          </a:p>
        </p:txBody>
      </p:sp>
      <p:sp>
        <p:nvSpPr>
          <p:cNvPr id="261" name="Google Shape;261;p33"/>
          <p:cNvSpPr txBox="1"/>
          <p:nvPr/>
        </p:nvSpPr>
        <p:spPr>
          <a:xfrm>
            <a:off x="2236675" y="1735900"/>
            <a:ext cx="1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5</a:t>
            </a:r>
            <a:endParaRPr>
              <a:latin typeface="Roboto Mono"/>
              <a:ea typeface="Roboto Mono"/>
              <a:cs typeface="Roboto Mono"/>
              <a:sym typeface="Roboto Mono"/>
            </a:endParaRPr>
          </a:p>
        </p:txBody>
      </p:sp>
      <p:sp>
        <p:nvSpPr>
          <p:cNvPr id="262" name="Google Shape;262;p33"/>
          <p:cNvSpPr txBox="1"/>
          <p:nvPr/>
        </p:nvSpPr>
        <p:spPr>
          <a:xfrm>
            <a:off x="3550725" y="1735900"/>
            <a:ext cx="1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2</a:t>
            </a:r>
            <a:endParaRPr>
              <a:latin typeface="Roboto Mono"/>
              <a:ea typeface="Roboto Mono"/>
              <a:cs typeface="Roboto Mono"/>
              <a:sym typeface="Roboto Mono"/>
            </a:endParaRPr>
          </a:p>
        </p:txBody>
      </p:sp>
      <p:sp>
        <p:nvSpPr>
          <p:cNvPr id="263" name="Google Shape;263;p33"/>
          <p:cNvSpPr txBox="1"/>
          <p:nvPr/>
        </p:nvSpPr>
        <p:spPr>
          <a:xfrm>
            <a:off x="4864775" y="1735900"/>
            <a:ext cx="1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4</a:t>
            </a:r>
            <a:endParaRPr>
              <a:latin typeface="Roboto Mono"/>
              <a:ea typeface="Roboto Mono"/>
              <a:cs typeface="Roboto Mono"/>
              <a:sym typeface="Roboto Mono"/>
            </a:endParaRPr>
          </a:p>
        </p:txBody>
      </p:sp>
      <p:sp>
        <p:nvSpPr>
          <p:cNvPr id="264" name="Google Shape;264;p33"/>
          <p:cNvSpPr txBox="1"/>
          <p:nvPr/>
        </p:nvSpPr>
        <p:spPr>
          <a:xfrm>
            <a:off x="2236675" y="2534625"/>
            <a:ext cx="1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6</a:t>
            </a:r>
            <a:endParaRPr>
              <a:latin typeface="Roboto Mono"/>
              <a:ea typeface="Roboto Mono"/>
              <a:cs typeface="Roboto Mono"/>
              <a:sym typeface="Roboto Mono"/>
            </a:endParaRPr>
          </a:p>
        </p:txBody>
      </p:sp>
      <p:sp>
        <p:nvSpPr>
          <p:cNvPr id="265" name="Google Shape;265;p33"/>
          <p:cNvSpPr txBox="1"/>
          <p:nvPr/>
        </p:nvSpPr>
        <p:spPr>
          <a:xfrm>
            <a:off x="3550725" y="2534625"/>
            <a:ext cx="1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7</a:t>
            </a:r>
            <a:endParaRPr>
              <a:latin typeface="Roboto Mono"/>
              <a:ea typeface="Roboto Mono"/>
              <a:cs typeface="Roboto Mono"/>
              <a:sym typeface="Roboto Mono"/>
            </a:endParaRPr>
          </a:p>
        </p:txBody>
      </p:sp>
      <p:graphicFrame>
        <p:nvGraphicFramePr>
          <p:cNvPr id="266" name="Google Shape;266;p33"/>
          <p:cNvGraphicFramePr/>
          <p:nvPr/>
        </p:nvGraphicFramePr>
        <p:xfrm>
          <a:off x="6424175" y="143783"/>
          <a:ext cx="3000000" cy="3000000"/>
        </p:xfrm>
        <a:graphic>
          <a:graphicData uri="http://schemas.openxmlformats.org/drawingml/2006/table">
            <a:tbl>
              <a:tblPr>
                <a:noFill/>
                <a:tableStyleId>{BD1F85A3-DEF5-4EE7-88DA-F79C772A3E43}</a:tableStyleId>
              </a:tblPr>
              <a:tblGrid>
                <a:gridCol w="382850"/>
                <a:gridCol w="419025"/>
                <a:gridCol w="419025"/>
                <a:gridCol w="419025"/>
                <a:gridCol w="419025"/>
                <a:gridCol w="419025"/>
              </a:tblGrid>
              <a:tr h="594325">
                <a:tc>
                  <a:txBody>
                    <a:bodyPr/>
                    <a:lstStyle/>
                    <a:p>
                      <a:pPr indent="0" lvl="0" marL="0" rtl="0" algn="l">
                        <a:spcBef>
                          <a:spcPts val="0"/>
                        </a:spcBef>
                        <a:spcAft>
                          <a:spcPts val="0"/>
                        </a:spcAft>
                        <a:buNone/>
                      </a:pPr>
                      <a:r>
                        <a:rPr b="1" lang="en" sz="900"/>
                        <a:t>P</a:t>
                      </a:r>
                      <a:endParaRPr b="1" sz="9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7890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789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789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789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789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5755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7890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78900">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Look at how each of these different types of tables were created for each of example. </a:t>
            </a:r>
            <a:endParaRPr/>
          </a:p>
          <a:p>
            <a:pPr indent="-342900" lvl="0" marL="457200" rtl="0" algn="l">
              <a:spcBef>
                <a:spcPts val="0"/>
              </a:spcBef>
              <a:spcAft>
                <a:spcPts val="0"/>
              </a:spcAft>
              <a:buSzPts val="1800"/>
              <a:buChar char="●"/>
            </a:pPr>
            <a:r>
              <a:rPr lang="en"/>
              <a:t>The adjacency table is a helper array that will work for any types of numbering and layouts of the grid. </a:t>
            </a:r>
            <a:endParaRPr/>
          </a:p>
          <a:p>
            <a:pPr indent="-317500" lvl="1" marL="914400" rtl="0" algn="l">
              <a:spcBef>
                <a:spcPts val="0"/>
              </a:spcBef>
              <a:spcAft>
                <a:spcPts val="0"/>
              </a:spcAft>
              <a:buSzPts val="1400"/>
              <a:buChar char="○"/>
            </a:pPr>
            <a:r>
              <a:rPr lang="en"/>
              <a:t>It will work as long as you are </a:t>
            </a:r>
            <a:r>
              <a:rPr b="1" lang="en"/>
              <a:t>consistent </a:t>
            </a:r>
            <a:r>
              <a:rPr lang="en"/>
              <a:t>with your approach. </a:t>
            </a:r>
            <a:endParaRPr/>
          </a:p>
          <a:p>
            <a:pPr indent="-342900" lvl="0" marL="457200" rtl="0" algn="l">
              <a:spcBef>
                <a:spcPts val="0"/>
              </a:spcBef>
              <a:spcAft>
                <a:spcPts val="0"/>
              </a:spcAft>
              <a:buSzPts val="1800"/>
              <a:buChar char="●"/>
            </a:pPr>
            <a:r>
              <a:rPr lang="en"/>
              <a:t>Remember</a:t>
            </a:r>
            <a:r>
              <a:rPr lang="en"/>
              <a:t> that when you are creating these tables, you will be putting items </a:t>
            </a:r>
            <a:r>
              <a:rPr lang="en"/>
              <a:t>consecutively (position 0, position 1, 2, 3, … ) </a:t>
            </a:r>
            <a:endParaRPr/>
          </a:p>
          <a:p>
            <a:pPr indent="-317500" lvl="1" marL="914400" rtl="0" algn="l">
              <a:spcBef>
                <a:spcPts val="0"/>
              </a:spcBef>
              <a:spcAft>
                <a:spcPts val="0"/>
              </a:spcAft>
              <a:buSzPts val="1400"/>
              <a:buChar char="○"/>
            </a:pPr>
            <a:r>
              <a:rPr lang="en"/>
              <a:t>This will dictate what will be adjacent in our table at a specific time (Look at slide 21). </a:t>
            </a:r>
            <a:endParaRPr/>
          </a:p>
        </p:txBody>
      </p:sp>
      <p:sp>
        <p:nvSpPr>
          <p:cNvPr id="272" name="Google Shape;27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Takeaways from these examples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With the </a:t>
            </a:r>
            <a:r>
              <a:rPr lang="en"/>
              <a:t>adjacency</a:t>
            </a:r>
            <a:r>
              <a:rPr lang="en"/>
              <a:t> table we know exactly what values to check when it comes to our index position. </a:t>
            </a:r>
            <a:endParaRPr/>
          </a:p>
          <a:p>
            <a:pPr indent="-342900" lvl="0" marL="457200" rtl="0" algn="l">
              <a:spcBef>
                <a:spcPts val="0"/>
              </a:spcBef>
              <a:spcAft>
                <a:spcPts val="0"/>
              </a:spcAft>
              <a:buSzPts val="1800"/>
              <a:buChar char="●"/>
            </a:pPr>
            <a:r>
              <a:rPr lang="en"/>
              <a:t>How? Well if we are looking at index 3 in q, then we just have to look at a[3][i] and keep incrementing i until the value of a[3][i] is ‘-1’. </a:t>
            </a:r>
            <a:endParaRPr/>
          </a:p>
          <a:p>
            <a:pPr indent="0" lvl="0" marL="0" rtl="0" algn="l">
              <a:spcBef>
                <a:spcPts val="1200"/>
              </a:spcBef>
              <a:spcAft>
                <a:spcPts val="1200"/>
              </a:spcAft>
              <a:buNone/>
            </a:pPr>
            <a:r>
              <a:t/>
            </a:r>
            <a:endParaRPr/>
          </a:p>
        </p:txBody>
      </p:sp>
      <p:sp>
        <p:nvSpPr>
          <p:cNvPr id="278" name="Google Shape;27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we put into practice?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Ok Function</a:t>
            </a:r>
            <a:endParaRPr/>
          </a:p>
        </p:txBody>
      </p:sp>
      <p:sp>
        <p:nvSpPr>
          <p:cNvPr id="284" name="Google Shape;284;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can now incorporate the </a:t>
            </a:r>
            <a:r>
              <a:rPr lang="en"/>
              <a:t>adjacency</a:t>
            </a:r>
            <a:r>
              <a:rPr lang="en"/>
              <a:t> table into our </a:t>
            </a:r>
            <a:r>
              <a:rPr lang="en"/>
              <a:t>determination</a:t>
            </a:r>
            <a:r>
              <a:rPr lang="en"/>
              <a:t> of whether or not a potential number is okay. </a:t>
            </a:r>
            <a:endParaRPr/>
          </a:p>
          <a:p>
            <a:pPr indent="-342900" lvl="0" marL="457200" rtl="0" algn="l">
              <a:spcBef>
                <a:spcPts val="0"/>
              </a:spcBef>
              <a:spcAft>
                <a:spcPts val="0"/>
              </a:spcAft>
              <a:buSzPts val="1800"/>
              <a:buChar char="●"/>
            </a:pPr>
            <a:r>
              <a:rPr lang="en"/>
              <a:t>We can pass in s to the ok function. The function check if the number has been used and whether or not there is going to be any types of conflicts based on what is adjacent to our position (using the table).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7"/>
          <p:cNvSpPr txBox="1"/>
          <p:nvPr/>
        </p:nvSpPr>
        <p:spPr>
          <a:xfrm>
            <a:off x="930050" y="1528600"/>
            <a:ext cx="23205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Adjacency</a:t>
            </a:r>
            <a:r>
              <a:rPr lang="en">
                <a:latin typeface="Roboto Mono"/>
                <a:ea typeface="Roboto Mono"/>
                <a:cs typeface="Roboto Mono"/>
                <a:sym typeface="Roboto Mono"/>
              </a:rPr>
              <a:t> Array</a:t>
            </a:r>
            <a:endParaRPr>
              <a:latin typeface="Roboto Mono"/>
              <a:ea typeface="Roboto Mono"/>
              <a:cs typeface="Roboto Mono"/>
              <a:sym typeface="Roboto Mono"/>
            </a:endParaRPr>
          </a:p>
        </p:txBody>
      </p:sp>
      <p:sp>
        <p:nvSpPr>
          <p:cNvPr id="290" name="Google Shape;290;p37"/>
          <p:cNvSpPr txBox="1"/>
          <p:nvPr/>
        </p:nvSpPr>
        <p:spPr>
          <a:xfrm>
            <a:off x="930050" y="2675500"/>
            <a:ext cx="23205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Sequence s{} stored in q</a:t>
            </a:r>
            <a:endParaRPr>
              <a:latin typeface="Roboto Mono"/>
              <a:ea typeface="Roboto Mono"/>
              <a:cs typeface="Roboto Mono"/>
              <a:sym typeface="Roboto Mono"/>
            </a:endParaRPr>
          </a:p>
        </p:txBody>
      </p:sp>
      <p:sp>
        <p:nvSpPr>
          <p:cNvPr id="291" name="Google Shape;291;p37"/>
          <p:cNvSpPr txBox="1"/>
          <p:nvPr/>
        </p:nvSpPr>
        <p:spPr>
          <a:xfrm>
            <a:off x="4936650" y="1528600"/>
            <a:ext cx="23205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Ok function</a:t>
            </a:r>
            <a:endParaRPr>
              <a:latin typeface="Roboto Mono"/>
              <a:ea typeface="Roboto Mono"/>
              <a:cs typeface="Roboto Mono"/>
              <a:sym typeface="Roboto Mono"/>
            </a:endParaRPr>
          </a:p>
        </p:txBody>
      </p:sp>
      <p:cxnSp>
        <p:nvCxnSpPr>
          <p:cNvPr id="292" name="Google Shape;292;p37"/>
          <p:cNvCxnSpPr>
            <a:stCxn id="290" idx="3"/>
            <a:endCxn id="291" idx="1"/>
          </p:cNvCxnSpPr>
          <p:nvPr/>
        </p:nvCxnSpPr>
        <p:spPr>
          <a:xfrm flipH="1" rot="10800000">
            <a:off x="3250550" y="1728700"/>
            <a:ext cx="1686000" cy="1254600"/>
          </a:xfrm>
          <a:prstGeom prst="straightConnector1">
            <a:avLst/>
          </a:prstGeom>
          <a:noFill/>
          <a:ln cap="flat" cmpd="sng" w="9525">
            <a:solidFill>
              <a:schemeClr val="dk2"/>
            </a:solidFill>
            <a:prstDash val="solid"/>
            <a:round/>
            <a:headEnd len="med" w="med" type="none"/>
            <a:tailEnd len="med" w="med" type="triangle"/>
          </a:ln>
        </p:spPr>
      </p:cxnSp>
      <p:cxnSp>
        <p:nvCxnSpPr>
          <p:cNvPr id="293" name="Google Shape;293;p37"/>
          <p:cNvCxnSpPr>
            <a:stCxn id="289" idx="3"/>
            <a:endCxn id="291" idx="1"/>
          </p:cNvCxnSpPr>
          <p:nvPr/>
        </p:nvCxnSpPr>
        <p:spPr>
          <a:xfrm>
            <a:off x="3250550" y="1728700"/>
            <a:ext cx="1686000" cy="0"/>
          </a:xfrm>
          <a:prstGeom prst="straightConnector1">
            <a:avLst/>
          </a:prstGeom>
          <a:noFill/>
          <a:ln cap="flat" cmpd="sng" w="9525">
            <a:solidFill>
              <a:schemeClr val="dk2"/>
            </a:solidFill>
            <a:prstDash val="solid"/>
            <a:round/>
            <a:headEnd len="med" w="med" type="none"/>
            <a:tailEnd len="med" w="med" type="triangle"/>
          </a:ln>
        </p:spPr>
      </p:cxnSp>
      <p:cxnSp>
        <p:nvCxnSpPr>
          <p:cNvPr id="294" name="Google Shape;294;p37"/>
          <p:cNvCxnSpPr>
            <a:stCxn id="291" idx="2"/>
            <a:endCxn id="290" idx="2"/>
          </p:cNvCxnSpPr>
          <p:nvPr/>
        </p:nvCxnSpPr>
        <p:spPr>
          <a:xfrm rot="5400000">
            <a:off x="3412500" y="606700"/>
            <a:ext cx="1362300" cy="4006500"/>
          </a:xfrm>
          <a:prstGeom prst="curvedConnector3">
            <a:avLst>
              <a:gd fmla="val 117480" name="adj1"/>
            </a:avLst>
          </a:prstGeom>
          <a:noFill/>
          <a:ln cap="flat" cmpd="sng" w="9525">
            <a:solidFill>
              <a:schemeClr val="dk2"/>
            </a:solidFill>
            <a:prstDash val="dot"/>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Things to keep in mind of</a:t>
            </a:r>
            <a:endParaRPr/>
          </a:p>
        </p:txBody>
      </p:sp>
      <p:sp>
        <p:nvSpPr>
          <p:cNvPr id="300" name="Google Shape;300;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Remember what the </a:t>
            </a:r>
            <a:r>
              <a:rPr lang="en"/>
              <a:t>adjacency</a:t>
            </a:r>
            <a:r>
              <a:rPr lang="en"/>
              <a:t> table is and what the actual sentinel </a:t>
            </a:r>
            <a:r>
              <a:rPr lang="en"/>
              <a:t>value</a:t>
            </a:r>
            <a:r>
              <a:rPr lang="en"/>
              <a:t> will tell us. </a:t>
            </a:r>
            <a:endParaRPr/>
          </a:p>
          <a:p>
            <a:pPr indent="-342900" lvl="0" marL="457200" rtl="0" algn="l">
              <a:spcBef>
                <a:spcPts val="0"/>
              </a:spcBef>
              <a:spcAft>
                <a:spcPts val="0"/>
              </a:spcAft>
              <a:buSzPts val="1800"/>
              <a:buChar char="●"/>
            </a:pPr>
            <a:r>
              <a:rPr lang="en"/>
              <a:t>How are you going to check for each value that is adjacent (hint: you are checking a series of values until…)?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want to put the </a:t>
            </a:r>
            <a:r>
              <a:rPr lang="en"/>
              <a:t>numbers</a:t>
            </a:r>
            <a:r>
              <a:rPr lang="en"/>
              <a:t> 1 - 8 on the cross such that no two adjacent spaces contain </a:t>
            </a:r>
            <a:r>
              <a:rPr lang="en"/>
              <a:t>consecutive</a:t>
            </a:r>
            <a:r>
              <a:rPr lang="en"/>
              <a:t> integers.</a:t>
            </a:r>
            <a:endParaRPr/>
          </a:p>
        </p:txBody>
      </p:sp>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What’s the </a:t>
            </a:r>
            <a:r>
              <a:rPr lang="en"/>
              <a:t>problem</a:t>
            </a: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approach</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generate a sequence s = {} stored in a container q[]. </a:t>
            </a:r>
            <a:endParaRPr/>
          </a:p>
          <a:p>
            <a:pPr indent="-342900" lvl="0" marL="457200" rtl="0" algn="l">
              <a:spcBef>
                <a:spcPts val="0"/>
              </a:spcBef>
              <a:spcAft>
                <a:spcPts val="0"/>
              </a:spcAft>
              <a:buSzPts val="1800"/>
              <a:buChar char="●"/>
            </a:pPr>
            <a:r>
              <a:rPr lang="en"/>
              <a:t>The </a:t>
            </a:r>
            <a:r>
              <a:rPr lang="en"/>
              <a:t>indices</a:t>
            </a:r>
            <a:r>
              <a:rPr lang="en"/>
              <a:t> of q will represent the </a:t>
            </a:r>
            <a:r>
              <a:rPr b="1" lang="en"/>
              <a:t>position</a:t>
            </a:r>
            <a:r>
              <a:rPr lang="en"/>
              <a:t> on the cross. The values inside at those </a:t>
            </a:r>
            <a:r>
              <a:rPr lang="en"/>
              <a:t>indices</a:t>
            </a:r>
            <a:r>
              <a:rPr lang="en"/>
              <a:t> will </a:t>
            </a:r>
            <a:r>
              <a:rPr lang="en"/>
              <a:t>represent</a:t>
            </a:r>
            <a:r>
              <a:rPr lang="en"/>
              <a:t> the value stored on the cross. </a:t>
            </a:r>
            <a:endParaRPr/>
          </a:p>
          <a:p>
            <a:pPr indent="-342900" lvl="0" marL="457200" rtl="0" algn="l">
              <a:spcBef>
                <a:spcPts val="0"/>
              </a:spcBef>
              <a:spcAft>
                <a:spcPts val="0"/>
              </a:spcAft>
              <a:buSzPts val="1800"/>
              <a:buChar char="●"/>
            </a:pPr>
            <a:r>
              <a:rPr lang="en"/>
              <a:t>When we have a possible </a:t>
            </a:r>
            <a:r>
              <a:rPr lang="en"/>
              <a:t>arrangement, we will pass our array into an ok function and that function will tell us whether that number is good to put in the sequence 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nvSpPr>
        <p:spPr>
          <a:xfrm>
            <a:off x="1277050" y="2064275"/>
            <a:ext cx="27189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sequence</a:t>
            </a:r>
            <a:r>
              <a:rPr lang="en">
                <a:latin typeface="Roboto Mono"/>
                <a:ea typeface="Roboto Mono"/>
                <a:cs typeface="Roboto Mono"/>
                <a:sym typeface="Roboto Mono"/>
              </a:rPr>
              <a:t> s []</a:t>
            </a:r>
            <a:endParaRPr>
              <a:latin typeface="Roboto Mono"/>
              <a:ea typeface="Roboto Mono"/>
              <a:cs typeface="Roboto Mono"/>
              <a:sym typeface="Roboto Mono"/>
            </a:endParaRPr>
          </a:p>
        </p:txBody>
      </p:sp>
      <p:sp>
        <p:nvSpPr>
          <p:cNvPr id="79" name="Google Shape;79;p17"/>
          <p:cNvSpPr txBox="1"/>
          <p:nvPr/>
        </p:nvSpPr>
        <p:spPr>
          <a:xfrm>
            <a:off x="5262400" y="543825"/>
            <a:ext cx="2277300" cy="1169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ok Functi</a:t>
            </a:r>
            <a:r>
              <a:rPr lang="en">
                <a:latin typeface="Roboto Mono"/>
                <a:ea typeface="Roboto Mono"/>
                <a:cs typeface="Roboto Mono"/>
                <a:sym typeface="Roboto Mono"/>
              </a:rPr>
              <a:t>o</a:t>
            </a:r>
            <a:r>
              <a:rPr lang="en">
                <a:latin typeface="Roboto Mono"/>
                <a:ea typeface="Roboto Mono"/>
                <a:cs typeface="Roboto Mono"/>
                <a:sym typeface="Roboto Mono"/>
              </a:rPr>
              <a:t>n()</a:t>
            </a:r>
            <a:endParaRPr>
              <a:latin typeface="Roboto Mono"/>
              <a:ea typeface="Roboto Mono"/>
              <a:cs typeface="Roboto Mono"/>
              <a:sym typeface="Roboto Mono"/>
            </a:endParaRPr>
          </a:p>
          <a:p>
            <a:pPr indent="0" lvl="0" marL="0" rtl="0" algn="l">
              <a:spcBef>
                <a:spcPts val="0"/>
              </a:spcBef>
              <a:spcAft>
                <a:spcPts val="0"/>
              </a:spcAft>
              <a:buNone/>
            </a:pPr>
            <a:r>
              <a:t/>
            </a:r>
            <a:endParaRPr i="1" sz="1200">
              <a:latin typeface="Roboto Mono"/>
              <a:ea typeface="Roboto Mono"/>
              <a:cs typeface="Roboto Mono"/>
              <a:sym typeface="Roboto Mono"/>
            </a:endParaRPr>
          </a:p>
          <a:p>
            <a:pPr indent="0" lvl="0" marL="0" rtl="0" algn="l">
              <a:spcBef>
                <a:spcPts val="0"/>
              </a:spcBef>
              <a:spcAft>
                <a:spcPts val="0"/>
              </a:spcAft>
              <a:buNone/>
            </a:pPr>
            <a:r>
              <a:rPr i="1" lang="en" sz="1200">
                <a:latin typeface="Roboto Mono"/>
                <a:ea typeface="Roboto Mono"/>
                <a:cs typeface="Roboto Mono"/>
                <a:sym typeface="Roboto Mono"/>
              </a:rPr>
              <a:t>We check for conflicts up to the value we are trying</a:t>
            </a:r>
            <a:r>
              <a:rPr lang="en">
                <a:latin typeface="Roboto Mono"/>
                <a:ea typeface="Roboto Mono"/>
                <a:cs typeface="Roboto Mono"/>
                <a:sym typeface="Roboto Mono"/>
              </a:rPr>
              <a:t> </a:t>
            </a:r>
            <a:endParaRPr>
              <a:latin typeface="Roboto Mono"/>
              <a:ea typeface="Roboto Mono"/>
              <a:cs typeface="Roboto Mono"/>
              <a:sym typeface="Roboto Mono"/>
            </a:endParaRPr>
          </a:p>
        </p:txBody>
      </p:sp>
      <p:cxnSp>
        <p:nvCxnSpPr>
          <p:cNvPr id="80" name="Google Shape;80;p17"/>
          <p:cNvCxnSpPr>
            <a:stCxn id="78" idx="0"/>
            <a:endCxn id="79" idx="1"/>
          </p:cNvCxnSpPr>
          <p:nvPr/>
        </p:nvCxnSpPr>
        <p:spPr>
          <a:xfrm flipH="1" rot="10800000">
            <a:off x="2636500" y="1128575"/>
            <a:ext cx="2625900" cy="935700"/>
          </a:xfrm>
          <a:prstGeom prst="straightConnector1">
            <a:avLst/>
          </a:prstGeom>
          <a:noFill/>
          <a:ln cap="flat" cmpd="sng" w="9525">
            <a:solidFill>
              <a:schemeClr val="dk2"/>
            </a:solidFill>
            <a:prstDash val="solid"/>
            <a:round/>
            <a:headEnd len="med" w="med" type="none"/>
            <a:tailEnd len="med" w="med" type="triangle"/>
          </a:ln>
        </p:spPr>
      </p:cxnSp>
      <p:sp>
        <p:nvSpPr>
          <p:cNvPr id="81" name="Google Shape;81;p17"/>
          <p:cNvSpPr txBox="1"/>
          <p:nvPr/>
        </p:nvSpPr>
        <p:spPr>
          <a:xfrm>
            <a:off x="3103000" y="3317975"/>
            <a:ext cx="2159400" cy="1477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Values to use for our sequence s: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1, 2, 3, 4, 5, 6, 7, 8</a:t>
            </a:r>
            <a:endParaRPr>
              <a:latin typeface="Roboto Mono"/>
              <a:ea typeface="Roboto Mono"/>
              <a:cs typeface="Roboto Mono"/>
              <a:sym typeface="Roboto Mono"/>
            </a:endParaRPr>
          </a:p>
        </p:txBody>
      </p:sp>
      <p:cxnSp>
        <p:nvCxnSpPr>
          <p:cNvPr id="82" name="Google Shape;82;p17"/>
          <p:cNvCxnSpPr>
            <a:stCxn id="81" idx="0"/>
            <a:endCxn id="78" idx="2"/>
          </p:cNvCxnSpPr>
          <p:nvPr/>
        </p:nvCxnSpPr>
        <p:spPr>
          <a:xfrm rot="10800000">
            <a:off x="2636500" y="2464475"/>
            <a:ext cx="1546200" cy="853500"/>
          </a:xfrm>
          <a:prstGeom prst="straightConnector1">
            <a:avLst/>
          </a:prstGeom>
          <a:noFill/>
          <a:ln cap="flat" cmpd="sng" w="9525">
            <a:solidFill>
              <a:schemeClr val="dk2"/>
            </a:solidFill>
            <a:prstDash val="solid"/>
            <a:round/>
            <a:headEnd len="med" w="med" type="none"/>
            <a:tailEnd len="med" w="med" type="triangle"/>
          </a:ln>
        </p:spPr>
      </p:cxnSp>
      <p:cxnSp>
        <p:nvCxnSpPr>
          <p:cNvPr id="83" name="Google Shape;83;p17"/>
          <p:cNvCxnSpPr>
            <a:stCxn id="79" idx="2"/>
            <a:endCxn id="81" idx="3"/>
          </p:cNvCxnSpPr>
          <p:nvPr/>
        </p:nvCxnSpPr>
        <p:spPr>
          <a:xfrm flipH="1">
            <a:off x="5262550" y="1713525"/>
            <a:ext cx="1138500" cy="2343300"/>
          </a:xfrm>
          <a:prstGeom prst="straightConnector1">
            <a:avLst/>
          </a:prstGeom>
          <a:noFill/>
          <a:ln cap="flat" cmpd="sng" w="9525">
            <a:solidFill>
              <a:srgbClr val="FF0000"/>
            </a:solidFill>
            <a:prstDash val="solid"/>
            <a:round/>
            <a:headEnd len="med" w="med" type="none"/>
            <a:tailEnd len="med" w="med" type="triangle"/>
          </a:ln>
        </p:spPr>
      </p:cxnSp>
      <p:sp>
        <p:nvSpPr>
          <p:cNvPr id="84" name="Google Shape;84;p17"/>
          <p:cNvSpPr txBox="1"/>
          <p:nvPr/>
        </p:nvSpPr>
        <p:spPr>
          <a:xfrm>
            <a:off x="6705200" y="2908425"/>
            <a:ext cx="19926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Add that item to our sequence</a:t>
            </a:r>
            <a:endParaRPr>
              <a:latin typeface="Roboto Mono"/>
              <a:ea typeface="Roboto Mono"/>
              <a:cs typeface="Roboto Mono"/>
              <a:sym typeface="Roboto Mono"/>
            </a:endParaRPr>
          </a:p>
        </p:txBody>
      </p:sp>
      <p:cxnSp>
        <p:nvCxnSpPr>
          <p:cNvPr id="85" name="Google Shape;85;p17"/>
          <p:cNvCxnSpPr>
            <a:stCxn id="79" idx="2"/>
            <a:endCxn id="84" idx="0"/>
          </p:cNvCxnSpPr>
          <p:nvPr/>
        </p:nvCxnSpPr>
        <p:spPr>
          <a:xfrm>
            <a:off x="6401050" y="1713525"/>
            <a:ext cx="1300500" cy="1194900"/>
          </a:xfrm>
          <a:prstGeom prst="straightConnector1">
            <a:avLst/>
          </a:prstGeom>
          <a:noFill/>
          <a:ln cap="flat" cmpd="sng" w="9525">
            <a:solidFill>
              <a:srgbClr val="274E13"/>
            </a:solidFill>
            <a:prstDash val="solid"/>
            <a:round/>
            <a:headEnd len="med" w="med" type="none"/>
            <a:tailEnd len="med" w="med" type="triangle"/>
          </a:ln>
        </p:spPr>
      </p:cxnSp>
      <p:sp>
        <p:nvSpPr>
          <p:cNvPr id="86" name="Google Shape;86;p17"/>
          <p:cNvSpPr txBox="1"/>
          <p:nvPr/>
        </p:nvSpPr>
        <p:spPr>
          <a:xfrm>
            <a:off x="6889100" y="3902925"/>
            <a:ext cx="1624800" cy="1046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Repeat until we have finished our sequence</a:t>
            </a:r>
            <a:endParaRPr>
              <a:latin typeface="Roboto Mono"/>
              <a:ea typeface="Roboto Mono"/>
              <a:cs typeface="Roboto Mono"/>
              <a:sym typeface="Roboto Mono"/>
            </a:endParaRPr>
          </a:p>
        </p:txBody>
      </p:sp>
      <p:cxnSp>
        <p:nvCxnSpPr>
          <p:cNvPr id="87" name="Google Shape;87;p17"/>
          <p:cNvCxnSpPr>
            <a:stCxn id="84" idx="2"/>
            <a:endCxn id="86" idx="0"/>
          </p:cNvCxnSpPr>
          <p:nvPr/>
        </p:nvCxnSpPr>
        <p:spPr>
          <a:xfrm>
            <a:off x="7701500" y="3524025"/>
            <a:ext cx="0" cy="378900"/>
          </a:xfrm>
          <a:prstGeom prst="straightConnector1">
            <a:avLst/>
          </a:prstGeom>
          <a:noFill/>
          <a:ln cap="flat" cmpd="sng" w="9525">
            <a:solidFill>
              <a:schemeClr val="dk2"/>
            </a:solidFill>
            <a:prstDash val="solid"/>
            <a:round/>
            <a:headEnd len="med" w="med" type="none"/>
            <a:tailEnd len="med" w="med" type="triangle"/>
          </a:ln>
        </p:spPr>
      </p:cxnSp>
      <p:sp>
        <p:nvSpPr>
          <p:cNvPr id="88" name="Google Shape;88;p17"/>
          <p:cNvSpPr txBox="1"/>
          <p:nvPr/>
        </p:nvSpPr>
        <p:spPr>
          <a:xfrm>
            <a:off x="183175" y="3879725"/>
            <a:ext cx="19356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Backtrack</a:t>
            </a:r>
            <a:endParaRPr>
              <a:latin typeface="Roboto Mono"/>
              <a:ea typeface="Roboto Mono"/>
              <a:cs typeface="Roboto Mono"/>
              <a:sym typeface="Roboto Mono"/>
            </a:endParaRPr>
          </a:p>
        </p:txBody>
      </p:sp>
      <p:cxnSp>
        <p:nvCxnSpPr>
          <p:cNvPr id="89" name="Google Shape;89;p17"/>
          <p:cNvCxnSpPr>
            <a:stCxn id="81" idx="1"/>
            <a:endCxn id="88" idx="3"/>
          </p:cNvCxnSpPr>
          <p:nvPr/>
        </p:nvCxnSpPr>
        <p:spPr>
          <a:xfrm flipH="1">
            <a:off x="2118700" y="4056725"/>
            <a:ext cx="984300" cy="231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OK Function</a:t>
            </a:r>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Much of the difficulty of this problem is going to be </a:t>
            </a:r>
            <a:r>
              <a:rPr lang="en"/>
              <a:t>concerning</a:t>
            </a:r>
            <a:r>
              <a:rPr lang="en"/>
              <a:t> the OK function. </a:t>
            </a:r>
            <a:endParaRPr/>
          </a:p>
          <a:p>
            <a:pPr indent="-342900" lvl="0" marL="457200" rtl="0" algn="l">
              <a:spcBef>
                <a:spcPts val="0"/>
              </a:spcBef>
              <a:spcAft>
                <a:spcPts val="0"/>
              </a:spcAft>
              <a:buSzPts val="1800"/>
              <a:buChar char="●"/>
            </a:pPr>
            <a:r>
              <a:rPr lang="en"/>
              <a:t>The OK function has to check adjacency and that value is not already used in our sequence of values. </a:t>
            </a:r>
            <a:endParaRPr/>
          </a:p>
          <a:p>
            <a:pPr indent="-317500" lvl="1" marL="914400" rtl="0" algn="l">
              <a:spcBef>
                <a:spcPts val="0"/>
              </a:spcBef>
              <a:spcAft>
                <a:spcPts val="0"/>
              </a:spcAft>
              <a:buSzPts val="1400"/>
              <a:buChar char="○"/>
            </a:pPr>
            <a:r>
              <a:rPr lang="en"/>
              <a:t>The array tells you nothing about which </a:t>
            </a:r>
            <a:r>
              <a:rPr lang="en"/>
              <a:t>positions on the cross are going to be adjacent with each other.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t>How can we store information about adjacency? </a:t>
            </a:r>
            <a:endParaRPr sz="2420"/>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have to use a </a:t>
            </a:r>
            <a:r>
              <a:rPr i="1" lang="en"/>
              <a:t>helper array</a:t>
            </a:r>
            <a:endParaRPr i="1"/>
          </a:p>
          <a:p>
            <a:pPr indent="-342900" lvl="0" marL="457200" rtl="0" algn="l">
              <a:spcBef>
                <a:spcPts val="0"/>
              </a:spcBef>
              <a:spcAft>
                <a:spcPts val="0"/>
              </a:spcAft>
              <a:buSzPts val="1800"/>
              <a:buChar char="●"/>
            </a:pPr>
            <a:r>
              <a:rPr lang="en"/>
              <a:t>A </a:t>
            </a:r>
            <a:r>
              <a:rPr i="1" lang="en"/>
              <a:t>helper array </a:t>
            </a:r>
            <a:r>
              <a:rPr lang="en"/>
              <a:t>will let us know which positions on the cross will be </a:t>
            </a:r>
            <a:r>
              <a:rPr lang="en"/>
              <a:t>adjacent</a:t>
            </a:r>
            <a:r>
              <a:rPr lang="en"/>
              <a:t> to which other positions on the cross. </a:t>
            </a:r>
            <a:endParaRPr/>
          </a:p>
          <a:p>
            <a:pPr indent="-342900" lvl="0" marL="457200" rtl="0" algn="l">
              <a:spcBef>
                <a:spcPts val="0"/>
              </a:spcBef>
              <a:spcAft>
                <a:spcPts val="0"/>
              </a:spcAft>
              <a:buSzPts val="1800"/>
              <a:buChar char="●"/>
            </a:pPr>
            <a:r>
              <a:rPr lang="en"/>
              <a:t>The </a:t>
            </a:r>
            <a:r>
              <a:rPr i="1" lang="en"/>
              <a:t>helper array </a:t>
            </a:r>
            <a:r>
              <a:rPr lang="en"/>
              <a:t>will tell us which values in the array q that we should check. </a:t>
            </a:r>
            <a:endParaRPr/>
          </a:p>
          <a:p>
            <a:pPr indent="-342900" lvl="0" marL="457200" rtl="0" algn="l">
              <a:spcBef>
                <a:spcPts val="0"/>
              </a:spcBef>
              <a:spcAft>
                <a:spcPts val="0"/>
              </a:spcAft>
              <a:buSzPts val="1800"/>
              <a:buChar char="●"/>
            </a:pPr>
            <a:r>
              <a:rPr lang="en"/>
              <a:t>It will tell us that we don’t </a:t>
            </a:r>
            <a:r>
              <a:rPr lang="en"/>
              <a:t>have</a:t>
            </a:r>
            <a:r>
              <a:rPr lang="en"/>
              <a:t> to check anymore values through the use of </a:t>
            </a:r>
            <a:r>
              <a:rPr lang="en"/>
              <a:t>sentinel, a value that is reserved to tell us that we are done with our search. </a:t>
            </a:r>
            <a:endParaRPr i="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Let’s see this through an example</a:t>
            </a:r>
            <a:endParaRPr/>
          </a:p>
        </p:txBody>
      </p:sp>
      <p:pic>
        <p:nvPicPr>
          <p:cNvPr id="107" name="Google Shape;107;p20"/>
          <p:cNvPicPr preferRelativeResize="0"/>
          <p:nvPr/>
        </p:nvPicPr>
        <p:blipFill>
          <a:blip r:embed="rId3">
            <a:alphaModFix/>
          </a:blip>
          <a:stretch>
            <a:fillRect/>
          </a:stretch>
        </p:blipFill>
        <p:spPr>
          <a:xfrm>
            <a:off x="594425" y="677275"/>
            <a:ext cx="7683500" cy="3116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Label the positions </a:t>
            </a:r>
            <a:endParaRPr/>
          </a:p>
        </p:txBody>
      </p:sp>
      <p:pic>
        <p:nvPicPr>
          <p:cNvPr id="113" name="Google Shape;113;p21"/>
          <p:cNvPicPr preferRelativeResize="0"/>
          <p:nvPr/>
        </p:nvPicPr>
        <p:blipFill>
          <a:blip r:embed="rId3">
            <a:alphaModFix/>
          </a:blip>
          <a:stretch>
            <a:fillRect/>
          </a:stretch>
        </p:blipFill>
        <p:spPr>
          <a:xfrm>
            <a:off x="594425" y="677275"/>
            <a:ext cx="7683500" cy="3116600"/>
          </a:xfrm>
          <a:prstGeom prst="rect">
            <a:avLst/>
          </a:prstGeom>
          <a:noFill/>
          <a:ln>
            <a:noFill/>
          </a:ln>
        </p:spPr>
      </p:pic>
      <p:sp>
        <p:nvSpPr>
          <p:cNvPr id="114" name="Google Shape;114;p21"/>
          <p:cNvSpPr txBox="1"/>
          <p:nvPr/>
        </p:nvSpPr>
        <p:spPr>
          <a:xfrm>
            <a:off x="2626625" y="974300"/>
            <a:ext cx="1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p:txBody>
      </p:sp>
      <p:sp>
        <p:nvSpPr>
          <p:cNvPr id="115" name="Google Shape;115;p21"/>
          <p:cNvSpPr txBox="1"/>
          <p:nvPr/>
        </p:nvSpPr>
        <p:spPr>
          <a:xfrm>
            <a:off x="3940675" y="974300"/>
            <a:ext cx="1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p:txBody>
      </p:sp>
      <p:sp>
        <p:nvSpPr>
          <p:cNvPr id="116" name="Google Shape;116;p21"/>
          <p:cNvSpPr txBox="1"/>
          <p:nvPr/>
        </p:nvSpPr>
        <p:spPr>
          <a:xfrm>
            <a:off x="1312575" y="1773025"/>
            <a:ext cx="1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2</a:t>
            </a:r>
            <a:endParaRPr>
              <a:latin typeface="Roboto Mono"/>
              <a:ea typeface="Roboto Mono"/>
              <a:cs typeface="Roboto Mono"/>
              <a:sym typeface="Roboto Mono"/>
            </a:endParaRPr>
          </a:p>
        </p:txBody>
      </p:sp>
      <p:sp>
        <p:nvSpPr>
          <p:cNvPr id="117" name="Google Shape;117;p21"/>
          <p:cNvSpPr txBox="1"/>
          <p:nvPr/>
        </p:nvSpPr>
        <p:spPr>
          <a:xfrm>
            <a:off x="2626625" y="1773025"/>
            <a:ext cx="1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3</a:t>
            </a:r>
            <a:endParaRPr>
              <a:latin typeface="Roboto Mono"/>
              <a:ea typeface="Roboto Mono"/>
              <a:cs typeface="Roboto Mono"/>
              <a:sym typeface="Roboto Mono"/>
            </a:endParaRPr>
          </a:p>
        </p:txBody>
      </p:sp>
      <p:sp>
        <p:nvSpPr>
          <p:cNvPr id="118" name="Google Shape;118;p21"/>
          <p:cNvSpPr txBox="1"/>
          <p:nvPr/>
        </p:nvSpPr>
        <p:spPr>
          <a:xfrm>
            <a:off x="3940675" y="1773025"/>
            <a:ext cx="1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4</a:t>
            </a:r>
            <a:endParaRPr>
              <a:latin typeface="Roboto Mono"/>
              <a:ea typeface="Roboto Mono"/>
              <a:cs typeface="Roboto Mono"/>
              <a:sym typeface="Roboto Mono"/>
            </a:endParaRPr>
          </a:p>
        </p:txBody>
      </p:sp>
      <p:sp>
        <p:nvSpPr>
          <p:cNvPr id="119" name="Google Shape;119;p21"/>
          <p:cNvSpPr txBox="1"/>
          <p:nvPr/>
        </p:nvSpPr>
        <p:spPr>
          <a:xfrm>
            <a:off x="5254725" y="1773025"/>
            <a:ext cx="1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5</a:t>
            </a:r>
            <a:endParaRPr>
              <a:latin typeface="Roboto Mono"/>
              <a:ea typeface="Roboto Mono"/>
              <a:cs typeface="Roboto Mono"/>
              <a:sym typeface="Roboto Mono"/>
            </a:endParaRPr>
          </a:p>
        </p:txBody>
      </p:sp>
      <p:sp>
        <p:nvSpPr>
          <p:cNvPr id="120" name="Google Shape;120;p21"/>
          <p:cNvSpPr txBox="1"/>
          <p:nvPr/>
        </p:nvSpPr>
        <p:spPr>
          <a:xfrm>
            <a:off x="2626625" y="2571750"/>
            <a:ext cx="1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6</a:t>
            </a:r>
            <a:endParaRPr>
              <a:latin typeface="Roboto Mono"/>
              <a:ea typeface="Roboto Mono"/>
              <a:cs typeface="Roboto Mono"/>
              <a:sym typeface="Roboto Mono"/>
            </a:endParaRPr>
          </a:p>
        </p:txBody>
      </p:sp>
      <p:sp>
        <p:nvSpPr>
          <p:cNvPr id="121" name="Google Shape;121;p21"/>
          <p:cNvSpPr txBox="1"/>
          <p:nvPr/>
        </p:nvSpPr>
        <p:spPr>
          <a:xfrm>
            <a:off x="3940675" y="2571750"/>
            <a:ext cx="1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7</a:t>
            </a:r>
            <a:endParaRPr>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