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84" r:id="rId4"/>
    <p:sldId id="258" r:id="rId5"/>
    <p:sldId id="379" r:id="rId6"/>
    <p:sldId id="374" r:id="rId7"/>
    <p:sldId id="375" r:id="rId8"/>
    <p:sldId id="376" r:id="rId9"/>
    <p:sldId id="367" r:id="rId10"/>
    <p:sldId id="380" r:id="rId11"/>
    <p:sldId id="377" r:id="rId12"/>
    <p:sldId id="373" r:id="rId13"/>
    <p:sldId id="371" r:id="rId14"/>
    <p:sldId id="372" r:id="rId15"/>
    <p:sldId id="378" r:id="rId16"/>
    <p:sldId id="368" r:id="rId17"/>
    <p:sldId id="370" r:id="rId18"/>
    <p:sldId id="381" r:id="rId19"/>
    <p:sldId id="382" r:id="rId20"/>
    <p:sldId id="388" r:id="rId21"/>
    <p:sldId id="387" r:id="rId22"/>
    <p:sldId id="385" r:id="rId23"/>
    <p:sldId id="384" r:id="rId24"/>
    <p:sldId id="390" r:id="rId25"/>
    <p:sldId id="389" r:id="rId26"/>
    <p:sldId id="386" r:id="rId27"/>
    <p:sldId id="391" r:id="rId28"/>
    <p:sldId id="392" r:id="rId29"/>
    <p:sldId id="393" r:id="rId30"/>
    <p:sldId id="263" r:id="rId31"/>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3" autoAdjust="0"/>
    <p:restoredTop sz="94414" autoAdjust="0"/>
  </p:normalViewPr>
  <p:slideViewPr>
    <p:cSldViewPr>
      <p:cViewPr varScale="1">
        <p:scale>
          <a:sx n="71" d="100"/>
          <a:sy n="71" d="100"/>
        </p:scale>
        <p:origin x="1194"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44CB71-E885-482B-A3CE-43AA30565921}" type="datetimeFigureOut">
              <a:rPr lang="pt-BR" smtClean="0"/>
              <a:t>13/08/2015</a:t>
            </a:fld>
            <a:endParaRPr lang="pt-BR"/>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836F08-54BC-4538-AEBE-D9FA44A904F4}" type="slidenum">
              <a:rPr lang="pt-BR" smtClean="0"/>
              <a:t>‹nº›</a:t>
            </a:fld>
            <a:endParaRPr lang="pt-BR"/>
          </a:p>
        </p:txBody>
      </p:sp>
    </p:spTree>
    <p:extLst>
      <p:ext uri="{BB962C8B-B14F-4D97-AF65-F5344CB8AC3E}">
        <p14:creationId xmlns:p14="http://schemas.microsoft.com/office/powerpoint/2010/main" val="3174910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C1D821F1-1BE5-4D15-B0AD-CEB379E672CE}" type="datetimeFigureOut">
              <a:rPr lang="pt-BR" smtClean="0"/>
              <a:t>13/08/2015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9EBB59B-B4A6-4E16-AE2D-135A21E9A84D}" type="slidenum">
              <a:rPr lang="pt-BR" smtClean="0"/>
              <a:t>‹nº›</a:t>
            </a:fld>
            <a:endParaRPr lang="pt-BR"/>
          </a:p>
        </p:txBody>
      </p:sp>
    </p:spTree>
    <p:extLst>
      <p:ext uri="{BB962C8B-B14F-4D97-AF65-F5344CB8AC3E}">
        <p14:creationId xmlns:p14="http://schemas.microsoft.com/office/powerpoint/2010/main" val="2134884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C1D821F1-1BE5-4D15-B0AD-CEB379E672CE}" type="datetimeFigureOut">
              <a:rPr lang="pt-BR" smtClean="0"/>
              <a:t>13/08/2015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9EBB59B-B4A6-4E16-AE2D-135A21E9A84D}" type="slidenum">
              <a:rPr lang="pt-BR" smtClean="0"/>
              <a:t>‹nº›</a:t>
            </a:fld>
            <a:endParaRPr lang="pt-BR"/>
          </a:p>
        </p:txBody>
      </p:sp>
    </p:spTree>
    <p:extLst>
      <p:ext uri="{BB962C8B-B14F-4D97-AF65-F5344CB8AC3E}">
        <p14:creationId xmlns:p14="http://schemas.microsoft.com/office/powerpoint/2010/main" val="3560020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C1D821F1-1BE5-4D15-B0AD-CEB379E672CE}" type="datetimeFigureOut">
              <a:rPr lang="pt-BR" smtClean="0"/>
              <a:t>13/08/2015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9EBB59B-B4A6-4E16-AE2D-135A21E9A84D}" type="slidenum">
              <a:rPr lang="pt-BR" smtClean="0"/>
              <a:t>‹nº›</a:t>
            </a:fld>
            <a:endParaRPr lang="pt-BR"/>
          </a:p>
        </p:txBody>
      </p:sp>
    </p:spTree>
    <p:extLst>
      <p:ext uri="{BB962C8B-B14F-4D97-AF65-F5344CB8AC3E}">
        <p14:creationId xmlns:p14="http://schemas.microsoft.com/office/powerpoint/2010/main" val="2135906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C1D821F1-1BE5-4D15-B0AD-CEB379E672CE}" type="datetimeFigureOut">
              <a:rPr lang="pt-BR" smtClean="0"/>
              <a:t>13/08/2015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9EBB59B-B4A6-4E16-AE2D-135A21E9A84D}" type="slidenum">
              <a:rPr lang="pt-BR" smtClean="0"/>
              <a:t>‹nº›</a:t>
            </a:fld>
            <a:endParaRPr lang="pt-BR"/>
          </a:p>
        </p:txBody>
      </p:sp>
    </p:spTree>
    <p:extLst>
      <p:ext uri="{BB962C8B-B14F-4D97-AF65-F5344CB8AC3E}">
        <p14:creationId xmlns:p14="http://schemas.microsoft.com/office/powerpoint/2010/main" val="1522776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C1D821F1-1BE5-4D15-B0AD-CEB379E672CE}" type="datetimeFigureOut">
              <a:rPr lang="pt-BR" smtClean="0"/>
              <a:t>13/08/2015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9EBB59B-B4A6-4E16-AE2D-135A21E9A84D}" type="slidenum">
              <a:rPr lang="pt-BR" smtClean="0"/>
              <a:t>‹nº›</a:t>
            </a:fld>
            <a:endParaRPr lang="pt-BR"/>
          </a:p>
        </p:txBody>
      </p:sp>
    </p:spTree>
    <p:extLst>
      <p:ext uri="{BB962C8B-B14F-4D97-AF65-F5344CB8AC3E}">
        <p14:creationId xmlns:p14="http://schemas.microsoft.com/office/powerpoint/2010/main" val="328914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C1D821F1-1BE5-4D15-B0AD-CEB379E672CE}" type="datetimeFigureOut">
              <a:rPr lang="pt-BR" smtClean="0"/>
              <a:t>13/08/2015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9EBB59B-B4A6-4E16-AE2D-135A21E9A84D}" type="slidenum">
              <a:rPr lang="pt-BR" smtClean="0"/>
              <a:t>‹nº›</a:t>
            </a:fld>
            <a:endParaRPr lang="pt-BR"/>
          </a:p>
        </p:txBody>
      </p:sp>
    </p:spTree>
    <p:extLst>
      <p:ext uri="{BB962C8B-B14F-4D97-AF65-F5344CB8AC3E}">
        <p14:creationId xmlns:p14="http://schemas.microsoft.com/office/powerpoint/2010/main" val="1846955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C1D821F1-1BE5-4D15-B0AD-CEB379E672CE}" type="datetimeFigureOut">
              <a:rPr lang="pt-BR" smtClean="0"/>
              <a:t>13/08/2015</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39EBB59B-B4A6-4E16-AE2D-135A21E9A84D}" type="slidenum">
              <a:rPr lang="pt-BR" smtClean="0"/>
              <a:t>‹nº›</a:t>
            </a:fld>
            <a:endParaRPr lang="pt-BR"/>
          </a:p>
        </p:txBody>
      </p:sp>
    </p:spTree>
    <p:extLst>
      <p:ext uri="{BB962C8B-B14F-4D97-AF65-F5344CB8AC3E}">
        <p14:creationId xmlns:p14="http://schemas.microsoft.com/office/powerpoint/2010/main" val="2896001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C1D821F1-1BE5-4D15-B0AD-CEB379E672CE}" type="datetimeFigureOut">
              <a:rPr lang="pt-BR" smtClean="0"/>
              <a:t>13/08/2015</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39EBB59B-B4A6-4E16-AE2D-135A21E9A84D}" type="slidenum">
              <a:rPr lang="pt-BR" smtClean="0"/>
              <a:t>‹nº›</a:t>
            </a:fld>
            <a:endParaRPr lang="pt-BR"/>
          </a:p>
        </p:txBody>
      </p:sp>
    </p:spTree>
    <p:extLst>
      <p:ext uri="{BB962C8B-B14F-4D97-AF65-F5344CB8AC3E}">
        <p14:creationId xmlns:p14="http://schemas.microsoft.com/office/powerpoint/2010/main" val="524253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C1D821F1-1BE5-4D15-B0AD-CEB379E672CE}" type="datetimeFigureOut">
              <a:rPr lang="pt-BR" smtClean="0"/>
              <a:t>13/08/2015</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39EBB59B-B4A6-4E16-AE2D-135A21E9A84D}" type="slidenum">
              <a:rPr lang="pt-BR" smtClean="0"/>
              <a:t>‹nº›</a:t>
            </a:fld>
            <a:endParaRPr lang="pt-BR"/>
          </a:p>
        </p:txBody>
      </p:sp>
    </p:spTree>
    <p:extLst>
      <p:ext uri="{BB962C8B-B14F-4D97-AF65-F5344CB8AC3E}">
        <p14:creationId xmlns:p14="http://schemas.microsoft.com/office/powerpoint/2010/main" val="3087044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C1D821F1-1BE5-4D15-B0AD-CEB379E672CE}" type="datetimeFigureOut">
              <a:rPr lang="pt-BR" smtClean="0"/>
              <a:t>13/08/2015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9EBB59B-B4A6-4E16-AE2D-135A21E9A84D}" type="slidenum">
              <a:rPr lang="pt-BR" smtClean="0"/>
              <a:t>‹nº›</a:t>
            </a:fld>
            <a:endParaRPr lang="pt-BR"/>
          </a:p>
        </p:txBody>
      </p:sp>
    </p:spTree>
    <p:extLst>
      <p:ext uri="{BB962C8B-B14F-4D97-AF65-F5344CB8AC3E}">
        <p14:creationId xmlns:p14="http://schemas.microsoft.com/office/powerpoint/2010/main" val="897089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C1D821F1-1BE5-4D15-B0AD-CEB379E672CE}" type="datetimeFigureOut">
              <a:rPr lang="pt-BR" smtClean="0"/>
              <a:t>13/08/2015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9EBB59B-B4A6-4E16-AE2D-135A21E9A84D}" type="slidenum">
              <a:rPr lang="pt-BR" smtClean="0"/>
              <a:t>‹nº›</a:t>
            </a:fld>
            <a:endParaRPr lang="pt-BR"/>
          </a:p>
        </p:txBody>
      </p:sp>
    </p:spTree>
    <p:extLst>
      <p:ext uri="{BB962C8B-B14F-4D97-AF65-F5344CB8AC3E}">
        <p14:creationId xmlns:p14="http://schemas.microsoft.com/office/powerpoint/2010/main" val="3493089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821F1-1BE5-4D15-B0AD-CEB379E672CE}" type="datetimeFigureOut">
              <a:rPr lang="pt-BR" smtClean="0"/>
              <a:t>13/08/2015</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EBB59B-B4A6-4E16-AE2D-135A21E9A84D}" type="slidenum">
              <a:rPr lang="pt-BR" smtClean="0"/>
              <a:t>‹nº›</a:t>
            </a:fld>
            <a:endParaRPr lang="pt-BR"/>
          </a:p>
        </p:txBody>
      </p:sp>
    </p:spTree>
    <p:extLst>
      <p:ext uri="{BB962C8B-B14F-4D97-AF65-F5344CB8AC3E}">
        <p14:creationId xmlns:p14="http://schemas.microsoft.com/office/powerpoint/2010/main" val="230980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code.runnable.com/UTlPPF-f2W1TAAET/how-to-use-cookies-in-express-for-node-js" TargetMode="External"/><Relationship Id="rId3" Type="http://schemas.openxmlformats.org/officeDocument/2006/relationships/hyperlink" Target="https://docs.c9.io/v1.0/docs/setting-up-mongodb" TargetMode="External"/><Relationship Id="rId7" Type="http://schemas.openxmlformats.org/officeDocument/2006/relationships/hyperlink" Target="http://robdodson.me/how-to-use-ejs-in-express/"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www.malinov.com/Home/sergey-s-blog/intelgalileo-programminggpiofromlinux" TargetMode="External"/><Relationship Id="rId5" Type="http://schemas.openxmlformats.org/officeDocument/2006/relationships/hyperlink" Target="http://psitsmike.com/2012/02/node-js-and-mongo-using-mongoose-tutorial" TargetMode="External"/><Relationship Id="rId4" Type="http://schemas.openxmlformats.org/officeDocument/2006/relationships/hyperlink" Target="http://mongoosejs.com/docs/index.html" TargetMode="External"/><Relationship Id="rId9" Type="http://schemas.openxmlformats.org/officeDocument/2006/relationships/hyperlink" Target="https://www.arduino.cc/en/Reference/HomePag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3568" y="0"/>
            <a:ext cx="8136904" cy="3573015"/>
          </a:xfrm>
        </p:spPr>
        <p:txBody>
          <a:bodyPr>
            <a:normAutofit/>
          </a:bodyPr>
          <a:lstStyle/>
          <a:p>
            <a:r>
              <a:rPr lang="pt-BR" smtClean="0"/>
              <a:t>Universidade Federal de Sergipe</a:t>
            </a:r>
            <a:r>
              <a:rPr lang="pt-BR" i="1" smtClean="0"/>
              <a:t/>
            </a:r>
            <a:br>
              <a:rPr lang="pt-BR" i="1" smtClean="0"/>
            </a:br>
            <a:r>
              <a:rPr lang="pt-BR" i="1"/>
              <a:t/>
            </a:r>
            <a:br>
              <a:rPr lang="pt-BR" i="1"/>
            </a:br>
            <a:r>
              <a:rPr lang="pt-BR" sz="4000"/>
              <a:t/>
            </a:r>
            <a:br>
              <a:rPr lang="pt-BR" sz="4000"/>
            </a:br>
            <a:r>
              <a:rPr lang="pt-BR" sz="4000" smtClean="0"/>
              <a:t>Coleta </a:t>
            </a:r>
            <a:r>
              <a:rPr lang="pt-BR" sz="4000"/>
              <a:t>de </a:t>
            </a:r>
            <a:r>
              <a:rPr lang="pt-BR" sz="4000" smtClean="0"/>
              <a:t>Dados </a:t>
            </a:r>
            <a:r>
              <a:rPr lang="pt-BR" sz="4000"/>
              <a:t>e </a:t>
            </a:r>
            <a:r>
              <a:rPr lang="pt-BR" sz="4000" smtClean="0"/>
              <a:t>Checagem </a:t>
            </a:r>
            <a:r>
              <a:rPr lang="pt-BR" sz="4000"/>
              <a:t>de </a:t>
            </a:r>
            <a:r>
              <a:rPr lang="pt-BR" sz="4000" smtClean="0"/>
              <a:t>Risco </a:t>
            </a:r>
            <a:r>
              <a:rPr lang="pt-BR" sz="4000"/>
              <a:t>em </a:t>
            </a:r>
            <a:r>
              <a:rPr lang="pt-BR" sz="4000" smtClean="0"/>
              <a:t>Pontes </a:t>
            </a:r>
            <a:r>
              <a:rPr lang="pt-BR" sz="4000"/>
              <a:t>e </a:t>
            </a:r>
            <a:r>
              <a:rPr lang="pt-BR" sz="4000" smtClean="0"/>
              <a:t>Viadutos</a:t>
            </a:r>
            <a:endParaRPr lang="pt-BR" sz="4000"/>
          </a:p>
        </p:txBody>
      </p:sp>
      <p:sp>
        <p:nvSpPr>
          <p:cNvPr id="3" name="Subtítulo 2"/>
          <p:cNvSpPr>
            <a:spLocks noGrp="1"/>
          </p:cNvSpPr>
          <p:nvPr>
            <p:ph type="subTitle" idx="1"/>
          </p:nvPr>
        </p:nvSpPr>
        <p:spPr>
          <a:xfrm>
            <a:off x="0" y="3861048"/>
            <a:ext cx="9144000" cy="2996952"/>
          </a:xfrm>
        </p:spPr>
        <p:txBody>
          <a:bodyPr>
            <a:noAutofit/>
          </a:bodyPr>
          <a:lstStyle/>
          <a:p>
            <a:r>
              <a:rPr lang="pt-BR" sz="2800" smtClean="0">
                <a:solidFill>
                  <a:schemeClr val="tx1"/>
                </a:solidFill>
              </a:rPr>
              <a:t>Professor: Marco Túlio </a:t>
            </a:r>
            <a:r>
              <a:rPr lang="pt-BR" sz="2800" err="1" smtClean="0">
                <a:solidFill>
                  <a:schemeClr val="tx1"/>
                </a:solidFill>
              </a:rPr>
              <a:t>Chella</a:t>
            </a:r>
            <a:endParaRPr lang="pt-BR" sz="2800" smtClean="0">
              <a:solidFill>
                <a:schemeClr val="tx1"/>
              </a:solidFill>
            </a:endParaRPr>
          </a:p>
          <a:p>
            <a:endParaRPr lang="pt-BR" sz="2800" smtClean="0">
              <a:solidFill>
                <a:schemeClr val="tx1"/>
              </a:solidFill>
            </a:endParaRPr>
          </a:p>
          <a:p>
            <a:r>
              <a:rPr lang="pt-BR" sz="2800" smtClean="0">
                <a:solidFill>
                  <a:schemeClr val="tx1"/>
                </a:solidFill>
              </a:rPr>
              <a:t>Alunos:</a:t>
            </a:r>
          </a:p>
          <a:p>
            <a:r>
              <a:rPr lang="pt-BR" sz="2800" smtClean="0">
                <a:solidFill>
                  <a:schemeClr val="tx1"/>
                </a:solidFill>
              </a:rPr>
              <a:t>Fernando </a:t>
            </a:r>
            <a:r>
              <a:rPr lang="pt-BR" sz="2800">
                <a:solidFill>
                  <a:schemeClr val="tx1"/>
                </a:solidFill>
              </a:rPr>
              <a:t>Melo </a:t>
            </a:r>
            <a:r>
              <a:rPr lang="pt-BR" sz="2800" smtClean="0">
                <a:solidFill>
                  <a:schemeClr val="tx1"/>
                </a:solidFill>
              </a:rPr>
              <a:t>Nascimento  </a:t>
            </a:r>
          </a:p>
          <a:p>
            <a:r>
              <a:rPr lang="pt-BR" sz="2800" smtClean="0">
                <a:solidFill>
                  <a:schemeClr val="tx1"/>
                </a:solidFill>
              </a:rPr>
              <a:t>Fernando Messias dos Santos</a:t>
            </a:r>
            <a:endParaRPr lang="pt-BR" sz="2800">
              <a:solidFill>
                <a:schemeClr val="tx1"/>
              </a:solidFill>
            </a:endParaRPr>
          </a:p>
        </p:txBody>
      </p:sp>
      <p:pic>
        <p:nvPicPr>
          <p:cNvPr id="1026" name="Picture 2" descr="http://www.conre3.org.br/novo_site/img/escolas/ufsergi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585665" cy="864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3563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mtClean="0"/>
              <a:t>Metodologia</a:t>
            </a:r>
            <a:endParaRPr lang="pt-BR"/>
          </a:p>
        </p:txBody>
      </p:sp>
      <p:sp>
        <p:nvSpPr>
          <p:cNvPr id="3" name="Espaço Reservado para Conteúdo 2"/>
          <p:cNvSpPr>
            <a:spLocks noGrp="1"/>
          </p:cNvSpPr>
          <p:nvPr>
            <p:ph idx="1"/>
          </p:nvPr>
        </p:nvSpPr>
        <p:spPr>
          <a:xfrm>
            <a:off x="457200" y="1556792"/>
            <a:ext cx="8229600" cy="5257800"/>
          </a:xfrm>
        </p:spPr>
        <p:txBody>
          <a:bodyPr>
            <a:normAutofit lnSpcReduction="10000"/>
          </a:bodyPr>
          <a:lstStyle/>
          <a:p>
            <a:pPr algn="just"/>
            <a:r>
              <a:rPr lang="pt-BR" smtClean="0"/>
              <a:t>Ambientes de Desenvolvimento Utilizados:</a:t>
            </a:r>
            <a:endParaRPr lang="pt-BR"/>
          </a:p>
          <a:p>
            <a:pPr marL="0" indent="0" algn="just">
              <a:buNone/>
            </a:pPr>
            <a:endParaRPr lang="pt-BR" smtClean="0"/>
          </a:p>
          <a:p>
            <a:pPr marL="0" indent="0" algn="just">
              <a:buNone/>
            </a:pPr>
            <a:endParaRPr lang="pt-BR"/>
          </a:p>
          <a:p>
            <a:pPr marL="0" indent="0" algn="just">
              <a:buNone/>
            </a:pPr>
            <a:endParaRPr lang="pt-BR" smtClean="0"/>
          </a:p>
          <a:p>
            <a:pPr marL="0" indent="0" algn="just">
              <a:buNone/>
            </a:pPr>
            <a:endParaRPr lang="pt-BR"/>
          </a:p>
          <a:p>
            <a:pPr marL="0" indent="0" algn="just">
              <a:buNone/>
            </a:pPr>
            <a:endParaRPr lang="pt-BR" smtClean="0"/>
          </a:p>
          <a:p>
            <a:pPr marL="0" indent="0" algn="just">
              <a:buNone/>
            </a:pPr>
            <a:endParaRPr lang="pt-BR"/>
          </a:p>
          <a:p>
            <a:pPr marL="0" indent="0" algn="just">
              <a:buNone/>
            </a:pPr>
            <a:endParaRPr lang="pt-BR" smtClean="0"/>
          </a:p>
          <a:p>
            <a:pPr marL="0" indent="0" algn="ctr">
              <a:buNone/>
            </a:pPr>
            <a:r>
              <a:rPr lang="pt-BR"/>
              <a:t>IDE </a:t>
            </a:r>
            <a:r>
              <a:rPr lang="pt-BR" err="1"/>
              <a:t>Arduino</a:t>
            </a:r>
            <a:r>
              <a:rPr lang="pt-BR"/>
              <a:t> 1.5.3-Intel.1.0.4</a:t>
            </a:r>
            <a:endParaRPr lang="pt-BR" smtClean="0"/>
          </a:p>
        </p:txBody>
      </p:sp>
      <p:pic>
        <p:nvPicPr>
          <p:cNvPr id="4" name="Picture 2" descr="http://www.conre3.org.br/novo_site/img/escolas/ufsergi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585665" cy="86409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Fernando\Dropbox\Matérias Fernandos\Arquitetura de Computadores II\Projeto Bridges\IDE Arduin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2132856"/>
            <a:ext cx="3744416" cy="3623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97808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mtClean="0"/>
              <a:t>Metodologia</a:t>
            </a:r>
            <a:endParaRPr lang="pt-BR"/>
          </a:p>
        </p:txBody>
      </p:sp>
      <p:sp>
        <p:nvSpPr>
          <p:cNvPr id="3" name="Espaço Reservado para Conteúdo 2"/>
          <p:cNvSpPr>
            <a:spLocks noGrp="1"/>
          </p:cNvSpPr>
          <p:nvPr>
            <p:ph idx="1"/>
          </p:nvPr>
        </p:nvSpPr>
        <p:spPr>
          <a:xfrm>
            <a:off x="457200" y="1556792"/>
            <a:ext cx="8229600" cy="5257800"/>
          </a:xfrm>
        </p:spPr>
        <p:txBody>
          <a:bodyPr>
            <a:normAutofit lnSpcReduction="10000"/>
          </a:bodyPr>
          <a:lstStyle/>
          <a:p>
            <a:pPr algn="just"/>
            <a:r>
              <a:rPr lang="pt-BR"/>
              <a:t>Ambientes de Desenvolvimento Utilizados:</a:t>
            </a:r>
          </a:p>
          <a:p>
            <a:pPr algn="just"/>
            <a:endParaRPr lang="pt-BR"/>
          </a:p>
          <a:p>
            <a:pPr algn="just"/>
            <a:endParaRPr lang="pt-BR" smtClean="0"/>
          </a:p>
          <a:p>
            <a:pPr algn="just"/>
            <a:endParaRPr lang="pt-BR"/>
          </a:p>
          <a:p>
            <a:pPr algn="just"/>
            <a:endParaRPr lang="pt-BR" smtClean="0"/>
          </a:p>
          <a:p>
            <a:pPr algn="just"/>
            <a:endParaRPr lang="pt-BR" smtClean="0"/>
          </a:p>
          <a:p>
            <a:pPr algn="just"/>
            <a:endParaRPr lang="pt-BR" smtClean="0"/>
          </a:p>
          <a:p>
            <a:pPr algn="just"/>
            <a:endParaRPr lang="pt-BR" smtClean="0"/>
          </a:p>
          <a:p>
            <a:pPr marL="0" indent="0" algn="ctr">
              <a:buNone/>
            </a:pPr>
            <a:r>
              <a:rPr lang="pt-BR" smtClean="0"/>
              <a:t>Servidor </a:t>
            </a:r>
            <a:r>
              <a:rPr lang="pt-BR"/>
              <a:t>WEB </a:t>
            </a:r>
            <a:r>
              <a:rPr lang="pt-BR" err="1"/>
              <a:t>NodeJS</a:t>
            </a:r>
            <a:r>
              <a:rPr lang="pt-BR"/>
              <a:t>: Cloud9</a:t>
            </a:r>
            <a:endParaRPr lang="pt-BR" smtClean="0"/>
          </a:p>
        </p:txBody>
      </p:sp>
      <p:pic>
        <p:nvPicPr>
          <p:cNvPr id="4" name="Picture 2" descr="http://www.conre3.org.br/novo_site/img/escolas/ufsergi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585665" cy="864096"/>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Users\Fernando\Dropbox\Matérias Fernandos\Arquitetura de Computadores II\Projeto Bridges\could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2276872"/>
            <a:ext cx="3600400"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5147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mtClean="0"/>
              <a:t>Metodologia</a:t>
            </a:r>
            <a:endParaRPr lang="pt-BR"/>
          </a:p>
        </p:txBody>
      </p:sp>
      <p:sp>
        <p:nvSpPr>
          <p:cNvPr id="3" name="Espaço Reservado para Conteúdo 2"/>
          <p:cNvSpPr>
            <a:spLocks noGrp="1"/>
          </p:cNvSpPr>
          <p:nvPr>
            <p:ph idx="1"/>
          </p:nvPr>
        </p:nvSpPr>
        <p:spPr>
          <a:xfrm>
            <a:off x="457200" y="1556792"/>
            <a:ext cx="8229600" cy="5257800"/>
          </a:xfrm>
        </p:spPr>
        <p:txBody>
          <a:bodyPr>
            <a:normAutofit/>
          </a:bodyPr>
          <a:lstStyle/>
          <a:p>
            <a:pPr algn="just"/>
            <a:r>
              <a:rPr lang="pt-BR" smtClean="0"/>
              <a:t>Linguagens Utilizadas:</a:t>
            </a:r>
          </a:p>
          <a:p>
            <a:pPr lvl="1" algn="just"/>
            <a:r>
              <a:rPr lang="pt-BR" smtClean="0"/>
              <a:t>Intel </a:t>
            </a:r>
            <a:r>
              <a:rPr lang="pt-BR" err="1" smtClean="0"/>
              <a:t>Galileo</a:t>
            </a:r>
            <a:endParaRPr lang="pt-BR" smtClean="0"/>
          </a:p>
          <a:p>
            <a:pPr lvl="2" algn="just"/>
            <a:r>
              <a:rPr lang="pt-BR" smtClean="0"/>
              <a:t>C/C++</a:t>
            </a:r>
          </a:p>
          <a:p>
            <a:pPr lvl="1" algn="just"/>
            <a:r>
              <a:rPr lang="pt-BR" smtClean="0"/>
              <a:t>Cloud9</a:t>
            </a:r>
          </a:p>
          <a:p>
            <a:pPr lvl="2" algn="just"/>
            <a:r>
              <a:rPr lang="pt-BR" err="1" smtClean="0"/>
              <a:t>NodeJS</a:t>
            </a:r>
            <a:endParaRPr lang="pt-BR" smtClean="0"/>
          </a:p>
          <a:p>
            <a:pPr lvl="2" algn="just"/>
            <a:r>
              <a:rPr lang="pt-BR" smtClean="0"/>
              <a:t>HTML</a:t>
            </a:r>
          </a:p>
          <a:p>
            <a:pPr lvl="2" algn="just"/>
            <a:r>
              <a:rPr lang="pt-BR" err="1" smtClean="0"/>
              <a:t>MongoDB</a:t>
            </a:r>
            <a:endParaRPr lang="pt-BR" smtClean="0"/>
          </a:p>
        </p:txBody>
      </p:sp>
      <p:pic>
        <p:nvPicPr>
          <p:cNvPr id="4" name="Picture 2" descr="http://www.conre3.org.br/novo_site/img/escolas/ufsergi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585665" cy="864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70926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mtClean="0"/>
              <a:t>Metodologia</a:t>
            </a:r>
            <a:endParaRPr lang="pt-BR"/>
          </a:p>
        </p:txBody>
      </p:sp>
      <p:sp>
        <p:nvSpPr>
          <p:cNvPr id="3" name="Espaço Reservado para Conteúdo 2"/>
          <p:cNvSpPr>
            <a:spLocks noGrp="1"/>
          </p:cNvSpPr>
          <p:nvPr>
            <p:ph idx="1"/>
          </p:nvPr>
        </p:nvSpPr>
        <p:spPr>
          <a:xfrm>
            <a:off x="457200" y="1556792"/>
            <a:ext cx="8229600" cy="5257800"/>
          </a:xfrm>
        </p:spPr>
        <p:txBody>
          <a:bodyPr>
            <a:normAutofit/>
          </a:bodyPr>
          <a:lstStyle/>
          <a:p>
            <a:pPr algn="just"/>
            <a:r>
              <a:rPr lang="pt-BR" smtClean="0"/>
              <a:t>Integração das Ferramentas:</a:t>
            </a:r>
          </a:p>
          <a:p>
            <a:pPr lvl="1" algn="just"/>
            <a:r>
              <a:rPr lang="pt-BR"/>
              <a:t>U</a:t>
            </a:r>
            <a:r>
              <a:rPr lang="pt-BR" smtClean="0"/>
              <a:t>m código cliente foi compilado para uma placa Intel </a:t>
            </a:r>
            <a:r>
              <a:rPr lang="pt-BR" err="1" smtClean="0"/>
              <a:t>Galileo</a:t>
            </a:r>
            <a:r>
              <a:rPr lang="pt-BR" smtClean="0"/>
              <a:t> Gen1 utilizando ao máximo funções C/C++ de desenvolvimento para </a:t>
            </a:r>
            <a:r>
              <a:rPr lang="pt-BR" err="1" smtClean="0"/>
              <a:t>Arduino</a:t>
            </a:r>
            <a:r>
              <a:rPr lang="pt-BR" smtClean="0"/>
              <a:t>, para que uma transição entre placas exija o mínimo </a:t>
            </a:r>
            <a:r>
              <a:rPr lang="pt-BR"/>
              <a:t>possível de </a:t>
            </a:r>
            <a:r>
              <a:rPr lang="pt-BR" smtClean="0"/>
              <a:t>mudança no código.</a:t>
            </a:r>
          </a:p>
          <a:p>
            <a:pPr lvl="1" algn="just"/>
            <a:r>
              <a:rPr lang="pt-BR" smtClean="0"/>
              <a:t>Os sensores utilizados foram conectados à placa </a:t>
            </a:r>
            <a:r>
              <a:rPr lang="pt-BR" err="1" smtClean="0"/>
              <a:t>Galileo</a:t>
            </a:r>
            <a:r>
              <a:rPr lang="pt-BR" smtClean="0"/>
              <a:t> através de entradas analógicas e cada série de leituras feita é enviada ao banco de dados no  </a:t>
            </a:r>
            <a:r>
              <a:rPr lang="pt-BR"/>
              <a:t>Cloud9 (Servidor WEB </a:t>
            </a:r>
            <a:r>
              <a:rPr lang="pt-BR" err="1" smtClean="0"/>
              <a:t>NodeJS</a:t>
            </a:r>
            <a:r>
              <a:rPr lang="pt-BR" smtClean="0"/>
              <a:t>). </a:t>
            </a:r>
          </a:p>
          <a:p>
            <a:pPr lvl="1" algn="just"/>
            <a:endParaRPr lang="pt-BR" smtClean="0"/>
          </a:p>
        </p:txBody>
      </p:sp>
      <p:pic>
        <p:nvPicPr>
          <p:cNvPr id="4" name="Picture 2" descr="http://www.conre3.org.br/novo_site/img/escolas/ufsergi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585665" cy="864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1652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mtClean="0"/>
              <a:t>Metodologia</a:t>
            </a:r>
            <a:endParaRPr lang="pt-BR"/>
          </a:p>
        </p:txBody>
      </p:sp>
      <p:sp>
        <p:nvSpPr>
          <p:cNvPr id="3" name="Espaço Reservado para Conteúdo 2"/>
          <p:cNvSpPr>
            <a:spLocks noGrp="1"/>
          </p:cNvSpPr>
          <p:nvPr>
            <p:ph idx="1"/>
          </p:nvPr>
        </p:nvSpPr>
        <p:spPr>
          <a:xfrm>
            <a:off x="457200" y="1556792"/>
            <a:ext cx="8229600" cy="5257800"/>
          </a:xfrm>
        </p:spPr>
        <p:txBody>
          <a:bodyPr>
            <a:normAutofit/>
          </a:bodyPr>
          <a:lstStyle/>
          <a:p>
            <a:pPr algn="just"/>
            <a:r>
              <a:rPr lang="pt-BR" smtClean="0"/>
              <a:t>Integração das Ferramentas:</a:t>
            </a:r>
          </a:p>
          <a:p>
            <a:pPr lvl="1" algn="just"/>
            <a:r>
              <a:rPr lang="pt-BR"/>
              <a:t>Para enviar dados ao servidor, a placa precisa se conectar à internet. Em laboratório, tal conexão foi feita via cabo. Em um ambiente real, será </a:t>
            </a:r>
            <a:r>
              <a:rPr lang="pt-BR" smtClean="0"/>
              <a:t>necessária </a:t>
            </a:r>
            <a:r>
              <a:rPr lang="pt-BR"/>
              <a:t>a integração com um módulo WiFi para que a conexão não necessite de fios</a:t>
            </a:r>
            <a:r>
              <a:rPr lang="pt-BR" smtClean="0"/>
              <a:t>.</a:t>
            </a:r>
          </a:p>
          <a:p>
            <a:pPr lvl="1" algn="just"/>
            <a:r>
              <a:rPr lang="pt-BR" smtClean="0"/>
              <a:t>O código do servidor é responsável por armazenar os dados num banco, além de oferecer uma interface para visualização dos mesmos.</a:t>
            </a:r>
          </a:p>
          <a:p>
            <a:pPr lvl="1" algn="just"/>
            <a:endParaRPr lang="pt-BR" smtClean="0"/>
          </a:p>
        </p:txBody>
      </p:sp>
      <p:pic>
        <p:nvPicPr>
          <p:cNvPr id="4" name="Picture 2" descr="http://www.conre3.org.br/novo_site/img/escolas/ufsergi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585665" cy="864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7058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mtClean="0"/>
              <a:t>Desenvolvimento</a:t>
            </a:r>
            <a:endParaRPr lang="pt-BR"/>
          </a:p>
        </p:txBody>
      </p:sp>
      <p:sp>
        <p:nvSpPr>
          <p:cNvPr id="3" name="Espaço Reservado para Conteúdo 2"/>
          <p:cNvSpPr>
            <a:spLocks noGrp="1"/>
          </p:cNvSpPr>
          <p:nvPr>
            <p:ph idx="1"/>
          </p:nvPr>
        </p:nvSpPr>
        <p:spPr>
          <a:xfrm>
            <a:off x="457200" y="1556792"/>
            <a:ext cx="8229600" cy="5257800"/>
          </a:xfrm>
        </p:spPr>
        <p:txBody>
          <a:bodyPr>
            <a:normAutofit/>
          </a:bodyPr>
          <a:lstStyle/>
          <a:p>
            <a:pPr algn="just"/>
            <a:r>
              <a:rPr lang="pt-BR" smtClean="0"/>
              <a:t>Código Cliente:</a:t>
            </a:r>
          </a:p>
          <a:p>
            <a:pPr lvl="1" algn="just"/>
            <a:r>
              <a:rPr lang="pt-BR" smtClean="0"/>
              <a:t>Este </a:t>
            </a:r>
            <a:r>
              <a:rPr lang="pt-BR"/>
              <a:t>código realiza o registro da placa no servidor, gerando um ID único que é gravado na EEPROM da </a:t>
            </a:r>
            <a:r>
              <a:rPr lang="pt-BR" err="1" smtClean="0"/>
              <a:t>Galileo</a:t>
            </a:r>
            <a:r>
              <a:rPr lang="pt-BR" smtClean="0"/>
              <a:t> (em </a:t>
            </a:r>
            <a:r>
              <a:rPr lang="pt-BR" err="1" smtClean="0"/>
              <a:t>Arduinos</a:t>
            </a:r>
            <a:r>
              <a:rPr lang="pt-BR" smtClean="0"/>
              <a:t> é necessária uma adaptação deste procedimento). </a:t>
            </a:r>
            <a:r>
              <a:rPr lang="pt-BR"/>
              <a:t>Através </a:t>
            </a:r>
            <a:r>
              <a:rPr lang="pt-BR" smtClean="0"/>
              <a:t>do ID da placa </a:t>
            </a:r>
            <a:r>
              <a:rPr lang="pt-BR"/>
              <a:t>é possível capturar informações do </a:t>
            </a:r>
            <a:r>
              <a:rPr lang="pt-BR" smtClean="0"/>
              <a:t>servidor.</a:t>
            </a:r>
          </a:p>
          <a:p>
            <a:pPr lvl="1" algn="just"/>
            <a:r>
              <a:rPr lang="pt-BR"/>
              <a:t>Além disso, o código enviado para a Intel </a:t>
            </a:r>
            <a:r>
              <a:rPr lang="pt-BR" err="1"/>
              <a:t>Galileo</a:t>
            </a:r>
            <a:r>
              <a:rPr lang="pt-BR"/>
              <a:t> é responsável por capturar os valores dos sensores conectados, realizar um processamento básico e enviá-los (ou não) ao servidor</a:t>
            </a:r>
            <a:r>
              <a:rPr lang="pt-BR" smtClean="0"/>
              <a:t>.</a:t>
            </a:r>
            <a:endParaRPr lang="pt-BR"/>
          </a:p>
        </p:txBody>
      </p:sp>
      <p:pic>
        <p:nvPicPr>
          <p:cNvPr id="4" name="Picture 2" descr="http://www.conre3.org.br/novo_site/img/escolas/ufsergi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585665" cy="864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0518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mtClean="0"/>
              <a:t>Desenvolvimento</a:t>
            </a:r>
            <a:endParaRPr lang="pt-BR"/>
          </a:p>
        </p:txBody>
      </p:sp>
      <p:sp>
        <p:nvSpPr>
          <p:cNvPr id="3" name="Espaço Reservado para Conteúdo 2"/>
          <p:cNvSpPr>
            <a:spLocks noGrp="1"/>
          </p:cNvSpPr>
          <p:nvPr>
            <p:ph idx="1"/>
          </p:nvPr>
        </p:nvSpPr>
        <p:spPr>
          <a:xfrm>
            <a:off x="457200" y="1556792"/>
            <a:ext cx="8229600" cy="5257800"/>
          </a:xfrm>
        </p:spPr>
        <p:txBody>
          <a:bodyPr>
            <a:normAutofit/>
          </a:bodyPr>
          <a:lstStyle/>
          <a:p>
            <a:pPr algn="just"/>
            <a:r>
              <a:rPr lang="pt-BR"/>
              <a:t>Código Cliente</a:t>
            </a:r>
            <a:r>
              <a:rPr lang="pt-BR" smtClean="0"/>
              <a:t>:</a:t>
            </a:r>
          </a:p>
          <a:p>
            <a:pPr lvl="1" algn="just"/>
            <a:r>
              <a:rPr lang="pt-BR" smtClean="0"/>
              <a:t>Os valores capturados só são enviados ao servidor, caso todos estejam acima de um limite estipulado pelo usuário da placa, que cadastra valores limite na sua própria conta no servidor.</a:t>
            </a:r>
          </a:p>
          <a:p>
            <a:pPr lvl="1" algn="just"/>
            <a:r>
              <a:rPr lang="pt-BR" smtClean="0"/>
              <a:t>Estes </a:t>
            </a:r>
            <a:r>
              <a:rPr lang="pt-BR"/>
              <a:t>limites </a:t>
            </a:r>
            <a:r>
              <a:rPr lang="pt-BR" smtClean="0"/>
              <a:t>são acessados no servidor na inicialização do sistema e, após isso, em intervalos regulares de uma hora para evitar sobrecarga. Durante este intervalo, os valores permanecem na memória RAM da placa em variáveis definidas no código C/C++.</a:t>
            </a:r>
            <a:endParaRPr lang="pt-BR"/>
          </a:p>
        </p:txBody>
      </p:sp>
      <p:pic>
        <p:nvPicPr>
          <p:cNvPr id="4" name="Picture 2" descr="http://www.conre3.org.br/novo_site/img/escolas/ufsergi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585665" cy="864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2011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mtClean="0"/>
              <a:t>Desenvolvimento</a:t>
            </a:r>
            <a:endParaRPr lang="pt-BR"/>
          </a:p>
        </p:txBody>
      </p:sp>
      <p:sp>
        <p:nvSpPr>
          <p:cNvPr id="3" name="Espaço Reservado para Conteúdo 2"/>
          <p:cNvSpPr>
            <a:spLocks noGrp="1"/>
          </p:cNvSpPr>
          <p:nvPr>
            <p:ph idx="1"/>
          </p:nvPr>
        </p:nvSpPr>
        <p:spPr>
          <a:xfrm>
            <a:off x="457200" y="1556792"/>
            <a:ext cx="8229600" cy="5257800"/>
          </a:xfrm>
        </p:spPr>
        <p:txBody>
          <a:bodyPr>
            <a:normAutofit/>
          </a:bodyPr>
          <a:lstStyle/>
          <a:p>
            <a:pPr algn="just"/>
            <a:r>
              <a:rPr lang="pt-BR"/>
              <a:t>Código Servidor</a:t>
            </a:r>
            <a:r>
              <a:rPr lang="pt-BR" smtClean="0"/>
              <a:t>:</a:t>
            </a:r>
          </a:p>
          <a:p>
            <a:pPr lvl="1" algn="just"/>
            <a:r>
              <a:rPr lang="pt-BR" smtClean="0"/>
              <a:t>O código </a:t>
            </a:r>
            <a:r>
              <a:rPr lang="pt-BR" err="1" smtClean="0"/>
              <a:t>NodeJS</a:t>
            </a:r>
            <a:r>
              <a:rPr lang="pt-BR" smtClean="0"/>
              <a:t> é responsável pela interface WEB com o usuário e pela persistência dos dados enviados por cada placa em um banco de dados </a:t>
            </a:r>
            <a:r>
              <a:rPr lang="pt-BR" err="1" smtClean="0"/>
              <a:t>MongoDB</a:t>
            </a:r>
            <a:r>
              <a:rPr lang="pt-BR" smtClean="0"/>
              <a:t>.</a:t>
            </a:r>
          </a:p>
          <a:p>
            <a:pPr lvl="1" algn="just"/>
            <a:r>
              <a:rPr lang="pt-BR" smtClean="0"/>
              <a:t>O módulo </a:t>
            </a:r>
            <a:r>
              <a:rPr lang="pt-BR" err="1" smtClean="0"/>
              <a:t>express</a:t>
            </a:r>
            <a:r>
              <a:rPr lang="pt-BR" smtClean="0"/>
              <a:t> já vem instalado no Cloud9 ao se criar um projeto </a:t>
            </a:r>
            <a:r>
              <a:rPr lang="pt-BR" err="1" smtClean="0"/>
              <a:t>NodeJS</a:t>
            </a:r>
            <a:r>
              <a:rPr lang="pt-BR" smtClean="0"/>
              <a:t>. Entretanto, dois módulos extras tiveram que ser instalados para que o projeto funcionasse corretamente.</a:t>
            </a:r>
          </a:p>
          <a:p>
            <a:pPr lvl="1" algn="just"/>
            <a:endParaRPr lang="pt-BR" smtClean="0"/>
          </a:p>
        </p:txBody>
      </p:sp>
      <p:pic>
        <p:nvPicPr>
          <p:cNvPr id="4" name="Picture 2" descr="http://www.conre3.org.br/novo_site/img/escolas/ufsergi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585665" cy="864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4786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mtClean="0"/>
              <a:t>Desenvolvimento</a:t>
            </a:r>
            <a:endParaRPr lang="pt-BR"/>
          </a:p>
        </p:txBody>
      </p:sp>
      <p:sp>
        <p:nvSpPr>
          <p:cNvPr id="3" name="Espaço Reservado para Conteúdo 2"/>
          <p:cNvSpPr>
            <a:spLocks noGrp="1"/>
          </p:cNvSpPr>
          <p:nvPr>
            <p:ph idx="1"/>
          </p:nvPr>
        </p:nvSpPr>
        <p:spPr>
          <a:xfrm>
            <a:off x="457200" y="1556792"/>
            <a:ext cx="8229600" cy="5257800"/>
          </a:xfrm>
        </p:spPr>
        <p:txBody>
          <a:bodyPr>
            <a:normAutofit/>
          </a:bodyPr>
          <a:lstStyle/>
          <a:p>
            <a:pPr algn="just"/>
            <a:r>
              <a:rPr lang="pt-BR" smtClean="0"/>
              <a:t>Módulos adicionais instalados no Servidor:</a:t>
            </a:r>
          </a:p>
          <a:p>
            <a:pPr lvl="1" algn="just"/>
            <a:r>
              <a:rPr lang="pt-BR" err="1" smtClean="0"/>
              <a:t>Mongoose</a:t>
            </a:r>
            <a:r>
              <a:rPr lang="pt-BR" smtClean="0"/>
              <a:t>: $ </a:t>
            </a:r>
            <a:r>
              <a:rPr lang="pt-BR" err="1" smtClean="0"/>
              <a:t>npm</a:t>
            </a:r>
            <a:r>
              <a:rPr lang="pt-BR" smtClean="0"/>
              <a:t> </a:t>
            </a:r>
            <a:r>
              <a:rPr lang="pt-BR" err="1" smtClean="0"/>
              <a:t>install</a:t>
            </a:r>
            <a:r>
              <a:rPr lang="pt-BR" smtClean="0"/>
              <a:t> </a:t>
            </a:r>
            <a:r>
              <a:rPr lang="pt-BR" err="1" smtClean="0"/>
              <a:t>mongoose</a:t>
            </a:r>
            <a:r>
              <a:rPr lang="pt-BR" smtClean="0"/>
              <a:t>.</a:t>
            </a:r>
          </a:p>
          <a:p>
            <a:pPr lvl="1" algn="just"/>
            <a:r>
              <a:rPr lang="pt-BR" err="1" smtClean="0"/>
              <a:t>Ejs</a:t>
            </a:r>
            <a:r>
              <a:rPr lang="pt-BR"/>
              <a:t>: $ </a:t>
            </a:r>
            <a:r>
              <a:rPr lang="pt-BR" err="1"/>
              <a:t>npm</a:t>
            </a:r>
            <a:r>
              <a:rPr lang="pt-BR"/>
              <a:t> </a:t>
            </a:r>
            <a:r>
              <a:rPr lang="pt-BR" err="1"/>
              <a:t>install</a:t>
            </a:r>
            <a:r>
              <a:rPr lang="pt-BR"/>
              <a:t> </a:t>
            </a:r>
            <a:r>
              <a:rPr lang="pt-BR" err="1" smtClean="0"/>
              <a:t>ejs</a:t>
            </a:r>
            <a:r>
              <a:rPr lang="pt-BR" smtClean="0"/>
              <a:t>.</a:t>
            </a:r>
          </a:p>
          <a:p>
            <a:pPr lvl="1" algn="just"/>
            <a:endParaRPr lang="pt-BR" smtClean="0"/>
          </a:p>
        </p:txBody>
      </p:sp>
      <p:pic>
        <p:nvPicPr>
          <p:cNvPr id="4" name="Picture 2" descr="http://www.conre3.org.br/novo_site/img/escolas/ufsergi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585665" cy="864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111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mtClean="0"/>
              <a:t>Resultados</a:t>
            </a:r>
            <a:endParaRPr lang="pt-BR"/>
          </a:p>
        </p:txBody>
      </p:sp>
      <p:sp>
        <p:nvSpPr>
          <p:cNvPr id="3" name="Espaço Reservado para Conteúdo 2"/>
          <p:cNvSpPr>
            <a:spLocks noGrp="1"/>
          </p:cNvSpPr>
          <p:nvPr>
            <p:ph idx="1"/>
          </p:nvPr>
        </p:nvSpPr>
        <p:spPr>
          <a:xfrm>
            <a:off x="457200" y="1556792"/>
            <a:ext cx="8229600" cy="5257800"/>
          </a:xfrm>
        </p:spPr>
        <p:txBody>
          <a:bodyPr>
            <a:normAutofit/>
          </a:bodyPr>
          <a:lstStyle/>
          <a:p>
            <a:pPr algn="just"/>
            <a:r>
              <a:rPr lang="pt-BR" smtClean="0"/>
              <a:t>Interface do Usuário: Tela Inicial</a:t>
            </a:r>
          </a:p>
        </p:txBody>
      </p:sp>
      <p:pic>
        <p:nvPicPr>
          <p:cNvPr id="4" name="Picture 2" descr="http://www.conre3.org.br/novo_site/img/escolas/ufsergi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585665" cy="86409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Fernando\Dropbox\Matérias Fernandos\Arquitetura de Computadores II\Projeto Bridges\UI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037184"/>
            <a:ext cx="7231224" cy="4820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0699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www.conre3.org.br/novo_site/img/escolas/ufsergi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585665" cy="864096"/>
          </a:xfrm>
          <a:prstGeom prst="rect">
            <a:avLst/>
          </a:prstGeom>
          <a:noFill/>
          <a:extLst>
            <a:ext uri="{909E8E84-426E-40DD-AFC4-6F175D3DCCD1}">
              <a14:hiddenFill xmlns:a14="http://schemas.microsoft.com/office/drawing/2010/main">
                <a:solidFill>
                  <a:srgbClr val="FFFFFF"/>
                </a:solidFill>
              </a14:hiddenFill>
            </a:ext>
          </a:extLst>
        </p:spPr>
      </p:pic>
      <p:sp>
        <p:nvSpPr>
          <p:cNvPr id="7" name="Título 1"/>
          <p:cNvSpPr>
            <a:spLocks noGrp="1"/>
          </p:cNvSpPr>
          <p:nvPr>
            <p:ph type="title"/>
          </p:nvPr>
        </p:nvSpPr>
        <p:spPr>
          <a:xfrm>
            <a:off x="457200" y="274638"/>
            <a:ext cx="8229600" cy="1143000"/>
          </a:xfrm>
        </p:spPr>
        <p:txBody>
          <a:bodyPr>
            <a:normAutofit/>
          </a:bodyPr>
          <a:lstStyle/>
          <a:p>
            <a:r>
              <a:rPr lang="pt-BR" smtClean="0"/>
              <a:t>Agenda</a:t>
            </a:r>
            <a:endParaRPr lang="pt-BR"/>
          </a:p>
        </p:txBody>
      </p:sp>
      <p:sp>
        <p:nvSpPr>
          <p:cNvPr id="9" name="Espaço Reservado para Conteúdo 2"/>
          <p:cNvSpPr>
            <a:spLocks noGrp="1"/>
          </p:cNvSpPr>
          <p:nvPr>
            <p:ph idx="1"/>
          </p:nvPr>
        </p:nvSpPr>
        <p:spPr>
          <a:xfrm>
            <a:off x="457200" y="1600200"/>
            <a:ext cx="8229600" cy="5257800"/>
          </a:xfrm>
        </p:spPr>
        <p:txBody>
          <a:bodyPr>
            <a:normAutofit/>
          </a:bodyPr>
          <a:lstStyle/>
          <a:p>
            <a:pPr algn="just"/>
            <a:r>
              <a:rPr lang="pt-BR" sz="3600" smtClean="0"/>
              <a:t>Introdução</a:t>
            </a:r>
          </a:p>
          <a:p>
            <a:pPr algn="just"/>
            <a:r>
              <a:rPr lang="pt-BR" sz="3600" smtClean="0"/>
              <a:t>Objetivo</a:t>
            </a:r>
            <a:endParaRPr lang="pt-BR" sz="3600"/>
          </a:p>
          <a:p>
            <a:pPr algn="just"/>
            <a:r>
              <a:rPr lang="pt-BR" sz="3600" smtClean="0"/>
              <a:t>Metodologia</a:t>
            </a:r>
          </a:p>
          <a:p>
            <a:pPr algn="just"/>
            <a:r>
              <a:rPr lang="pt-BR" sz="3600" smtClean="0"/>
              <a:t>Desenvolvimento</a:t>
            </a:r>
          </a:p>
          <a:p>
            <a:pPr algn="just"/>
            <a:r>
              <a:rPr lang="pt-BR" sz="3600" smtClean="0"/>
              <a:t>Resultados</a:t>
            </a:r>
          </a:p>
          <a:p>
            <a:pPr algn="just"/>
            <a:r>
              <a:rPr lang="pt-BR" sz="3600" smtClean="0"/>
              <a:t>Conclusões</a:t>
            </a:r>
          </a:p>
          <a:p>
            <a:pPr algn="just"/>
            <a:r>
              <a:rPr lang="pt-BR" sz="3600" smtClean="0"/>
              <a:t>Referências</a:t>
            </a:r>
            <a:endParaRPr lang="pt-BR" smtClean="0"/>
          </a:p>
        </p:txBody>
      </p:sp>
    </p:spTree>
    <p:extLst>
      <p:ext uri="{BB962C8B-B14F-4D97-AF65-F5344CB8AC3E}">
        <p14:creationId xmlns:p14="http://schemas.microsoft.com/office/powerpoint/2010/main" val="13214227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a:t>Resultados</a:t>
            </a:r>
          </a:p>
        </p:txBody>
      </p:sp>
      <p:sp>
        <p:nvSpPr>
          <p:cNvPr id="3" name="Espaço Reservado para Conteúdo 2"/>
          <p:cNvSpPr>
            <a:spLocks noGrp="1"/>
          </p:cNvSpPr>
          <p:nvPr>
            <p:ph idx="1"/>
          </p:nvPr>
        </p:nvSpPr>
        <p:spPr>
          <a:xfrm>
            <a:off x="457200" y="1556792"/>
            <a:ext cx="8229600" cy="5257800"/>
          </a:xfrm>
        </p:spPr>
        <p:txBody>
          <a:bodyPr>
            <a:normAutofit/>
          </a:bodyPr>
          <a:lstStyle/>
          <a:p>
            <a:pPr algn="just"/>
            <a:r>
              <a:rPr lang="pt-BR" smtClean="0"/>
              <a:t>Interface do Usuário: Tela de </a:t>
            </a:r>
            <a:r>
              <a:rPr lang="pt-BR" err="1" smtClean="0"/>
              <a:t>Login</a:t>
            </a:r>
            <a:endParaRPr lang="pt-BR" smtClean="0"/>
          </a:p>
        </p:txBody>
      </p:sp>
      <p:pic>
        <p:nvPicPr>
          <p:cNvPr id="4" name="Picture 2" descr="http://www.conre3.org.br/novo_site/img/escolas/ufsergi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585665" cy="86409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Fernando\Dropbox\Matérias Fernandos\Arquitetura de Computadores II\Projeto Bridges\UI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060847"/>
            <a:ext cx="7200800" cy="4800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3724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a:t>Resultados</a:t>
            </a:r>
          </a:p>
        </p:txBody>
      </p:sp>
      <p:sp>
        <p:nvSpPr>
          <p:cNvPr id="3" name="Espaço Reservado para Conteúdo 2"/>
          <p:cNvSpPr>
            <a:spLocks noGrp="1"/>
          </p:cNvSpPr>
          <p:nvPr>
            <p:ph idx="1"/>
          </p:nvPr>
        </p:nvSpPr>
        <p:spPr>
          <a:xfrm>
            <a:off x="457200" y="1556792"/>
            <a:ext cx="8229600" cy="5257800"/>
          </a:xfrm>
        </p:spPr>
        <p:txBody>
          <a:bodyPr>
            <a:normAutofit/>
          </a:bodyPr>
          <a:lstStyle/>
          <a:p>
            <a:pPr algn="just"/>
            <a:r>
              <a:rPr lang="pt-BR" smtClean="0"/>
              <a:t>Interface do Usuário: Painel de Controle Inicial</a:t>
            </a:r>
          </a:p>
        </p:txBody>
      </p:sp>
      <p:pic>
        <p:nvPicPr>
          <p:cNvPr id="4" name="Picture 2" descr="http://www.conre3.org.br/novo_site/img/escolas/ufsergi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585665" cy="86409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Users\Fernando\Dropbox\Matérias Fernandos\Arquitetura de Computadores II\Projeto Bridges\UI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4780" y="2212298"/>
            <a:ext cx="6968552" cy="4645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4291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a:t>Resultados</a:t>
            </a:r>
          </a:p>
        </p:txBody>
      </p:sp>
      <p:sp>
        <p:nvSpPr>
          <p:cNvPr id="3" name="Espaço Reservado para Conteúdo 2"/>
          <p:cNvSpPr>
            <a:spLocks noGrp="1"/>
          </p:cNvSpPr>
          <p:nvPr>
            <p:ph idx="1"/>
          </p:nvPr>
        </p:nvSpPr>
        <p:spPr>
          <a:xfrm>
            <a:off x="457200" y="1556792"/>
            <a:ext cx="8229600" cy="5257800"/>
          </a:xfrm>
        </p:spPr>
        <p:txBody>
          <a:bodyPr>
            <a:normAutofit/>
          </a:bodyPr>
          <a:lstStyle/>
          <a:p>
            <a:pPr algn="just"/>
            <a:r>
              <a:rPr lang="pt-BR" smtClean="0"/>
              <a:t>Interface do Usuário: Adição de Dispositivos</a:t>
            </a:r>
          </a:p>
        </p:txBody>
      </p:sp>
      <p:pic>
        <p:nvPicPr>
          <p:cNvPr id="4" name="Picture 2" descr="http://www.conre3.org.br/novo_site/img/escolas/ufsergi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585665" cy="864096"/>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Users\Fernando\Dropbox\Matérias Fernandos\Arquitetura de Computadores II\Projeto Bridges\UI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204864"/>
            <a:ext cx="6984776" cy="4656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4442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a:t>Resultados</a:t>
            </a:r>
          </a:p>
        </p:txBody>
      </p:sp>
      <p:sp>
        <p:nvSpPr>
          <p:cNvPr id="3" name="Espaço Reservado para Conteúdo 2"/>
          <p:cNvSpPr>
            <a:spLocks noGrp="1"/>
          </p:cNvSpPr>
          <p:nvPr>
            <p:ph idx="1"/>
          </p:nvPr>
        </p:nvSpPr>
        <p:spPr>
          <a:xfrm>
            <a:off x="457200" y="1556792"/>
            <a:ext cx="8229600" cy="5257800"/>
          </a:xfrm>
        </p:spPr>
        <p:txBody>
          <a:bodyPr>
            <a:normAutofit/>
          </a:bodyPr>
          <a:lstStyle/>
          <a:p>
            <a:pPr algn="just"/>
            <a:r>
              <a:rPr lang="pt-BR" smtClean="0"/>
              <a:t>Interface do Usuário: Painel do Dispositivo</a:t>
            </a:r>
          </a:p>
        </p:txBody>
      </p:sp>
      <p:pic>
        <p:nvPicPr>
          <p:cNvPr id="4" name="Picture 2" descr="http://www.conre3.org.br/novo_site/img/escolas/ufsergi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585665" cy="864096"/>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Users\Fernando\Dropbox\Matérias Fernandos\Arquitetura de Computadores II\Projeto Bridges\UI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3" y="2276872"/>
            <a:ext cx="6840761" cy="4560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4648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a:t>Resultados</a:t>
            </a:r>
          </a:p>
        </p:txBody>
      </p:sp>
      <p:sp>
        <p:nvSpPr>
          <p:cNvPr id="3" name="Espaço Reservado para Conteúdo 2"/>
          <p:cNvSpPr>
            <a:spLocks noGrp="1"/>
          </p:cNvSpPr>
          <p:nvPr>
            <p:ph idx="1"/>
          </p:nvPr>
        </p:nvSpPr>
        <p:spPr>
          <a:xfrm>
            <a:off x="457200" y="1556792"/>
            <a:ext cx="8229600" cy="5257800"/>
          </a:xfrm>
        </p:spPr>
        <p:txBody>
          <a:bodyPr>
            <a:normAutofit/>
          </a:bodyPr>
          <a:lstStyle/>
          <a:p>
            <a:pPr algn="just"/>
            <a:r>
              <a:rPr lang="pt-BR" smtClean="0"/>
              <a:t>Interface do Usuário: Cadastro de Dados limite</a:t>
            </a:r>
          </a:p>
        </p:txBody>
      </p:sp>
      <p:pic>
        <p:nvPicPr>
          <p:cNvPr id="4" name="Picture 2" descr="http://www.conre3.org.br/novo_site/img/escolas/ufsergi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585665" cy="864096"/>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C:\Users\Fernando\Dropbox\Matérias Fernandos\Arquitetura de Computadores II\Projeto Bridges\UI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075" y="2204864"/>
            <a:ext cx="8148066" cy="439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1201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a:t>Resultados</a:t>
            </a:r>
          </a:p>
        </p:txBody>
      </p:sp>
      <p:sp>
        <p:nvSpPr>
          <p:cNvPr id="3" name="Espaço Reservado para Conteúdo 2"/>
          <p:cNvSpPr>
            <a:spLocks noGrp="1"/>
          </p:cNvSpPr>
          <p:nvPr>
            <p:ph idx="1"/>
          </p:nvPr>
        </p:nvSpPr>
        <p:spPr>
          <a:xfrm>
            <a:off x="457200" y="1556792"/>
            <a:ext cx="8229600" cy="5257800"/>
          </a:xfrm>
        </p:spPr>
        <p:txBody>
          <a:bodyPr>
            <a:normAutofit/>
          </a:bodyPr>
          <a:lstStyle/>
          <a:p>
            <a:pPr algn="just"/>
            <a:r>
              <a:rPr lang="pt-BR" smtClean="0"/>
              <a:t>Interface do Usuário: Painel do Dispositivo</a:t>
            </a:r>
          </a:p>
        </p:txBody>
      </p:sp>
      <p:pic>
        <p:nvPicPr>
          <p:cNvPr id="4" name="Picture 2" descr="http://www.conre3.org.br/novo_site/img/escolas/ufsergi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585665" cy="864096"/>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C:\Users\Fernando\Dropbox\Matérias Fernandos\Arquitetura de Computadores II\Projeto Bridges\UI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2204864"/>
            <a:ext cx="6984776" cy="4656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1548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a:t>Resultados</a:t>
            </a:r>
          </a:p>
        </p:txBody>
      </p:sp>
      <p:sp>
        <p:nvSpPr>
          <p:cNvPr id="3" name="Espaço Reservado para Conteúdo 2"/>
          <p:cNvSpPr>
            <a:spLocks noGrp="1"/>
          </p:cNvSpPr>
          <p:nvPr>
            <p:ph idx="1"/>
          </p:nvPr>
        </p:nvSpPr>
        <p:spPr>
          <a:xfrm>
            <a:off x="457200" y="1556792"/>
            <a:ext cx="8229600" cy="5257800"/>
          </a:xfrm>
        </p:spPr>
        <p:txBody>
          <a:bodyPr>
            <a:normAutofit/>
          </a:bodyPr>
          <a:lstStyle/>
          <a:p>
            <a:pPr algn="just"/>
            <a:r>
              <a:rPr lang="pt-BR" smtClean="0"/>
              <a:t>Interface do Usuário: Gráfico em Tempo Real</a:t>
            </a:r>
          </a:p>
        </p:txBody>
      </p:sp>
      <p:pic>
        <p:nvPicPr>
          <p:cNvPr id="4" name="Picture 2" descr="http://www.conre3.org.br/novo_site/img/escolas/ufsergi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585665" cy="86409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C:\Users\Fernando\Dropbox\Matérias Fernandos\Arquitetura de Computadores II\Projeto Bridges\UI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247" y="2060848"/>
            <a:ext cx="7195727" cy="4797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7866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a:t>Resultados</a:t>
            </a:r>
          </a:p>
        </p:txBody>
      </p:sp>
      <p:sp>
        <p:nvSpPr>
          <p:cNvPr id="3" name="Espaço Reservado para Conteúdo 2"/>
          <p:cNvSpPr>
            <a:spLocks noGrp="1"/>
          </p:cNvSpPr>
          <p:nvPr>
            <p:ph idx="1"/>
          </p:nvPr>
        </p:nvSpPr>
        <p:spPr>
          <a:xfrm>
            <a:off x="457200" y="1556792"/>
            <a:ext cx="8229600" cy="5257800"/>
          </a:xfrm>
        </p:spPr>
        <p:txBody>
          <a:bodyPr>
            <a:normAutofit/>
          </a:bodyPr>
          <a:lstStyle/>
          <a:p>
            <a:pPr algn="just"/>
            <a:r>
              <a:rPr lang="pt-BR" smtClean="0"/>
              <a:t>Banco de dados das Pontes e Viadutos</a:t>
            </a:r>
          </a:p>
        </p:txBody>
      </p:sp>
      <p:pic>
        <p:nvPicPr>
          <p:cNvPr id="4" name="Picture 2" descr="http://www.conre3.org.br/novo_site/img/escolas/ufsergi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585665" cy="86409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Fernando\Dropbox\Matérias Fernandos\Arquitetura de Computadores II\Projeto Bridges\Images\DataPont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3" y="2093579"/>
            <a:ext cx="7486947" cy="4764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10531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a:t>Resultados</a:t>
            </a:r>
          </a:p>
        </p:txBody>
      </p:sp>
      <p:sp>
        <p:nvSpPr>
          <p:cNvPr id="3" name="Espaço Reservado para Conteúdo 2"/>
          <p:cNvSpPr>
            <a:spLocks noGrp="1"/>
          </p:cNvSpPr>
          <p:nvPr>
            <p:ph idx="1"/>
          </p:nvPr>
        </p:nvSpPr>
        <p:spPr>
          <a:xfrm>
            <a:off x="457200" y="1556792"/>
            <a:ext cx="8229600" cy="5257800"/>
          </a:xfrm>
        </p:spPr>
        <p:txBody>
          <a:bodyPr>
            <a:normAutofit/>
          </a:bodyPr>
          <a:lstStyle/>
          <a:p>
            <a:pPr algn="just"/>
            <a:r>
              <a:rPr lang="pt-BR" smtClean="0"/>
              <a:t>Banco de dados das Placas</a:t>
            </a:r>
          </a:p>
        </p:txBody>
      </p:sp>
      <p:pic>
        <p:nvPicPr>
          <p:cNvPr id="4" name="Picture 2" descr="http://www.conre3.org.br/novo_site/img/escolas/ufsergi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585665" cy="8640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Fernando\Dropbox\Matérias Fernandos\Arquitetura de Computadores II\Projeto Bridges\Images\DataPlaca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190" y="2087032"/>
            <a:ext cx="7497234" cy="4770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70929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mtClean="0"/>
              <a:t>Conclusões</a:t>
            </a:r>
            <a:endParaRPr lang="pt-BR"/>
          </a:p>
        </p:txBody>
      </p:sp>
      <p:sp>
        <p:nvSpPr>
          <p:cNvPr id="3" name="Espaço Reservado para Conteúdo 2"/>
          <p:cNvSpPr>
            <a:spLocks noGrp="1"/>
          </p:cNvSpPr>
          <p:nvPr>
            <p:ph idx="1"/>
          </p:nvPr>
        </p:nvSpPr>
        <p:spPr>
          <a:xfrm>
            <a:off x="457200" y="1556792"/>
            <a:ext cx="8229600" cy="5257800"/>
          </a:xfrm>
        </p:spPr>
        <p:txBody>
          <a:bodyPr>
            <a:normAutofit/>
          </a:bodyPr>
          <a:lstStyle/>
          <a:p>
            <a:pPr algn="just"/>
            <a:r>
              <a:rPr lang="pt-BR" dirty="0" smtClean="0"/>
              <a:t>O projeto ainda não está finalizado, visto que ainda precisam ser feitos testes com os sensores. Todos os dados utilizados foram passados diretamente ao servidor, sendo necessária uma integração real com a placa.</a:t>
            </a:r>
          </a:p>
          <a:p>
            <a:pPr algn="just"/>
            <a:r>
              <a:rPr lang="pt-BR" dirty="0" smtClean="0"/>
              <a:t>Além disso, é preciso realizar testes práticos, utilizando os sensores em pontes de testes e, posteriormente, em pontes e viadutos reais.</a:t>
            </a:r>
          </a:p>
        </p:txBody>
      </p:sp>
      <p:pic>
        <p:nvPicPr>
          <p:cNvPr id="4" name="Picture 2" descr="http://www.conre3.org.br/novo_site/img/escolas/ufsergi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585665" cy="864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7689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mtClean="0"/>
              <a:t>Introdução</a:t>
            </a:r>
            <a:endParaRPr lang="pt-BR"/>
          </a:p>
        </p:txBody>
      </p:sp>
      <p:sp>
        <p:nvSpPr>
          <p:cNvPr id="3" name="Espaço Reservado para Conteúdo 2"/>
          <p:cNvSpPr>
            <a:spLocks noGrp="1"/>
          </p:cNvSpPr>
          <p:nvPr>
            <p:ph idx="1"/>
          </p:nvPr>
        </p:nvSpPr>
        <p:spPr>
          <a:xfrm>
            <a:off x="457200" y="1556792"/>
            <a:ext cx="8229600" cy="5257800"/>
          </a:xfrm>
        </p:spPr>
        <p:txBody>
          <a:bodyPr>
            <a:normAutofit/>
          </a:bodyPr>
          <a:lstStyle/>
          <a:p>
            <a:pPr algn="just"/>
            <a:r>
              <a:rPr lang="pt-BR" smtClean="0"/>
              <a:t>O crescimento das grandes cidades e as necessidades urbanas requerem cada vez mais a construção de diversas pontes e viadutos que, normalmente, não são inspecionados com a frequência adequada.</a:t>
            </a:r>
          </a:p>
          <a:p>
            <a:pPr algn="just"/>
            <a:r>
              <a:rPr lang="pt-BR" smtClean="0"/>
              <a:t>Casos de desabamento não são raros e o estado das pontes e viadutos mais antigos preocupa a população em geral.</a:t>
            </a:r>
          </a:p>
        </p:txBody>
      </p:sp>
      <p:pic>
        <p:nvPicPr>
          <p:cNvPr id="4" name="Picture 2" descr="http://www.conre3.org.br/novo_site/img/escolas/ufsergi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585665" cy="864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98127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conre3.org.br/novo_site/img/escolas/ufsergi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585665" cy="864096"/>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p:cNvSpPr>
            <a:spLocks noGrp="1"/>
          </p:cNvSpPr>
          <p:nvPr>
            <p:ph type="title"/>
          </p:nvPr>
        </p:nvSpPr>
        <p:spPr>
          <a:xfrm>
            <a:off x="457200" y="274638"/>
            <a:ext cx="8229600" cy="1143000"/>
          </a:xfrm>
        </p:spPr>
        <p:txBody>
          <a:bodyPr>
            <a:normAutofit/>
          </a:bodyPr>
          <a:lstStyle/>
          <a:p>
            <a:r>
              <a:rPr lang="pt-BR" smtClean="0"/>
              <a:t>Referências</a:t>
            </a:r>
            <a:endParaRPr lang="pt-BR"/>
          </a:p>
        </p:txBody>
      </p:sp>
      <p:sp>
        <p:nvSpPr>
          <p:cNvPr id="7" name="Espaço Reservado para Conteúdo 2"/>
          <p:cNvSpPr>
            <a:spLocks noGrp="1"/>
          </p:cNvSpPr>
          <p:nvPr>
            <p:ph idx="1"/>
          </p:nvPr>
        </p:nvSpPr>
        <p:spPr>
          <a:xfrm>
            <a:off x="457200" y="1600200"/>
            <a:ext cx="8229600" cy="5257800"/>
          </a:xfrm>
        </p:spPr>
        <p:txBody>
          <a:bodyPr>
            <a:normAutofit/>
          </a:bodyPr>
          <a:lstStyle/>
          <a:p>
            <a:r>
              <a:rPr lang="pt-BR" sz="1600" b="1" dirty="0"/>
              <a:t>Setting </a:t>
            </a:r>
            <a:r>
              <a:rPr lang="pt-BR" sz="1600" b="1" dirty="0" smtClean="0"/>
              <a:t>Upa </a:t>
            </a:r>
            <a:r>
              <a:rPr lang="pt-BR" sz="1600" b="1" dirty="0" err="1" smtClean="0"/>
              <a:t>MongoDB</a:t>
            </a:r>
            <a:r>
              <a:rPr lang="pt-BR" sz="1600" b="1" dirty="0" smtClean="0"/>
              <a:t> in Cloud9</a:t>
            </a:r>
            <a:r>
              <a:rPr lang="pt-BR" sz="1600" dirty="0" smtClean="0"/>
              <a:t>. Disponível em</a:t>
            </a:r>
            <a:r>
              <a:rPr lang="pt-BR" sz="1600" dirty="0"/>
              <a:t>: &lt; </a:t>
            </a:r>
            <a:r>
              <a:rPr lang="pt-BR" sz="1600" dirty="0">
                <a:hlinkClick r:id="rId3"/>
              </a:rPr>
              <a:t>https://</a:t>
            </a:r>
            <a:r>
              <a:rPr lang="pt-BR" sz="1600" dirty="0" smtClean="0">
                <a:hlinkClick r:id="rId3"/>
              </a:rPr>
              <a:t>docs.c9.io/v1.0/docs/setting-up-mongodb</a:t>
            </a:r>
            <a:r>
              <a:rPr lang="pt-BR" sz="1600" dirty="0" smtClean="0"/>
              <a:t> &gt;. Acesso 11 </a:t>
            </a:r>
            <a:r>
              <a:rPr lang="pt-BR" sz="1600" dirty="0" smtClean="0"/>
              <a:t>em de </a:t>
            </a:r>
            <a:r>
              <a:rPr lang="pt-BR" sz="1600" dirty="0" smtClean="0"/>
              <a:t>junho </a:t>
            </a:r>
            <a:r>
              <a:rPr lang="pt-BR" sz="1600" dirty="0"/>
              <a:t>de 2015</a:t>
            </a:r>
            <a:r>
              <a:rPr lang="pt-BR" sz="1600" dirty="0" smtClean="0"/>
              <a:t>.</a:t>
            </a:r>
          </a:p>
          <a:p>
            <a:r>
              <a:rPr lang="pt-BR" sz="1600" b="1" dirty="0" err="1" smtClean="0"/>
              <a:t>MongoDB</a:t>
            </a:r>
            <a:r>
              <a:rPr lang="pt-BR" sz="1600" b="1" dirty="0" smtClean="0"/>
              <a:t>: </a:t>
            </a:r>
            <a:r>
              <a:rPr lang="pt-BR" sz="1600" b="1" dirty="0" err="1" smtClean="0"/>
              <a:t>Getting</a:t>
            </a:r>
            <a:r>
              <a:rPr lang="pt-BR" sz="1600" b="1" dirty="0" smtClean="0"/>
              <a:t> </a:t>
            </a:r>
            <a:r>
              <a:rPr lang="pt-BR" sz="1600" b="1" dirty="0" err="1" smtClean="0"/>
              <a:t>Started</a:t>
            </a:r>
            <a:r>
              <a:rPr lang="pt-BR" sz="1600" dirty="0" smtClean="0"/>
              <a:t>. </a:t>
            </a:r>
            <a:r>
              <a:rPr lang="pt-BR" sz="1600" dirty="0"/>
              <a:t>Disponível em: &lt; </a:t>
            </a:r>
            <a:r>
              <a:rPr lang="pt-BR" sz="1600" dirty="0">
                <a:hlinkClick r:id="rId4"/>
              </a:rPr>
              <a:t>http://</a:t>
            </a:r>
            <a:r>
              <a:rPr lang="pt-BR" sz="1600" dirty="0" smtClean="0">
                <a:hlinkClick r:id="rId4"/>
              </a:rPr>
              <a:t>mongoosejs.com/docs/index.html</a:t>
            </a:r>
            <a:r>
              <a:rPr lang="pt-BR" sz="1600" dirty="0" smtClean="0"/>
              <a:t> &gt;. </a:t>
            </a:r>
            <a:r>
              <a:rPr lang="pt-BR" sz="1600" dirty="0"/>
              <a:t>Acesso </a:t>
            </a:r>
            <a:r>
              <a:rPr lang="pt-BR" sz="1600" dirty="0" smtClean="0"/>
              <a:t>em 11 </a:t>
            </a:r>
            <a:r>
              <a:rPr lang="pt-BR" sz="1600" dirty="0"/>
              <a:t>de </a:t>
            </a:r>
            <a:r>
              <a:rPr lang="pt-BR" sz="1600" dirty="0" smtClean="0"/>
              <a:t>junho </a:t>
            </a:r>
            <a:r>
              <a:rPr lang="pt-BR" sz="1600" dirty="0"/>
              <a:t>de 2015</a:t>
            </a:r>
            <a:r>
              <a:rPr lang="pt-BR" sz="1600" dirty="0" smtClean="0"/>
              <a:t>.</a:t>
            </a:r>
          </a:p>
          <a:p>
            <a:r>
              <a:rPr lang="pt-BR" sz="1600" b="1" dirty="0" err="1" smtClean="0"/>
              <a:t>NodeJS</a:t>
            </a:r>
            <a:r>
              <a:rPr lang="pt-BR" sz="1600" b="1" dirty="0" smtClean="0"/>
              <a:t> </a:t>
            </a:r>
            <a:r>
              <a:rPr lang="pt-BR" sz="1600" b="1" dirty="0" err="1" smtClean="0"/>
              <a:t>and</a:t>
            </a:r>
            <a:r>
              <a:rPr lang="pt-BR" sz="1600" b="1" dirty="0" smtClean="0"/>
              <a:t> </a:t>
            </a:r>
            <a:r>
              <a:rPr lang="pt-BR" sz="1600" b="1" dirty="0" err="1" smtClean="0"/>
              <a:t>MongoDB</a:t>
            </a:r>
            <a:r>
              <a:rPr lang="pt-BR" sz="1600" b="1" dirty="0" smtClean="0"/>
              <a:t> Tutorial</a:t>
            </a:r>
            <a:r>
              <a:rPr lang="pt-BR" sz="1600" dirty="0" smtClean="0"/>
              <a:t>.  Disponível em </a:t>
            </a:r>
            <a:r>
              <a:rPr lang="pt-BR" sz="1600" dirty="0"/>
              <a:t>&lt; </a:t>
            </a:r>
            <a:r>
              <a:rPr lang="pt-BR" sz="1600" dirty="0">
                <a:hlinkClick r:id="rId5"/>
              </a:rPr>
              <a:t>http://</a:t>
            </a:r>
            <a:r>
              <a:rPr lang="pt-BR" sz="1600" dirty="0" smtClean="0">
                <a:hlinkClick r:id="rId5"/>
              </a:rPr>
              <a:t>psitsmike.com/2012/02/node-js-and-mongo-using-mongoose-tutorial</a:t>
            </a:r>
            <a:r>
              <a:rPr lang="pt-BR" sz="1600" dirty="0"/>
              <a:t> </a:t>
            </a:r>
            <a:r>
              <a:rPr lang="pt-BR" sz="1600" dirty="0" smtClean="0"/>
              <a:t>&gt;. </a:t>
            </a:r>
            <a:r>
              <a:rPr lang="pt-BR" sz="1600" dirty="0" smtClean="0"/>
              <a:t>Acesso em </a:t>
            </a:r>
            <a:r>
              <a:rPr lang="pt-BR" sz="1600" dirty="0" smtClean="0"/>
              <a:t>04 de junho de 2015.</a:t>
            </a:r>
            <a:endParaRPr lang="pt-BR" sz="1600" dirty="0"/>
          </a:p>
          <a:p>
            <a:r>
              <a:rPr lang="it-IT" sz="1600" b="1" dirty="0"/>
              <a:t>Intel Galileo - Programming GPIO From </a:t>
            </a:r>
            <a:r>
              <a:rPr lang="it-IT" sz="1600" b="1" dirty="0" smtClean="0"/>
              <a:t>Linux</a:t>
            </a:r>
            <a:r>
              <a:rPr lang="it-IT" sz="1600" dirty="0" smtClean="0"/>
              <a:t>. </a:t>
            </a:r>
            <a:r>
              <a:rPr lang="pt-BR" sz="1600" dirty="0" smtClean="0"/>
              <a:t>Disponível </a:t>
            </a:r>
            <a:r>
              <a:rPr lang="pt-BR" sz="1600" dirty="0"/>
              <a:t>em: &lt; </a:t>
            </a:r>
            <a:r>
              <a:rPr lang="pt-BR" sz="1600" dirty="0">
                <a:hlinkClick r:id="rId6"/>
              </a:rPr>
              <a:t>http://</a:t>
            </a:r>
            <a:r>
              <a:rPr lang="pt-BR" sz="1600" dirty="0" smtClean="0">
                <a:hlinkClick r:id="rId6"/>
              </a:rPr>
              <a:t>www.malinov.com/Home/sergey-s-blog/intelgalileo-programminggpiofromlinux</a:t>
            </a:r>
            <a:r>
              <a:rPr lang="pt-BR" sz="1600" dirty="0" smtClean="0"/>
              <a:t> &gt;. </a:t>
            </a:r>
            <a:r>
              <a:rPr lang="pt-BR" sz="1600" dirty="0" smtClean="0"/>
              <a:t>Acesso em 21 </a:t>
            </a:r>
            <a:r>
              <a:rPr lang="pt-BR" sz="1600" dirty="0"/>
              <a:t>de </a:t>
            </a:r>
            <a:r>
              <a:rPr lang="pt-BR" sz="1600" dirty="0" smtClean="0"/>
              <a:t>maio de </a:t>
            </a:r>
            <a:r>
              <a:rPr lang="pt-BR" sz="1600" dirty="0"/>
              <a:t>2015</a:t>
            </a:r>
            <a:r>
              <a:rPr lang="pt-BR" sz="1600" dirty="0" smtClean="0"/>
              <a:t>.</a:t>
            </a:r>
          </a:p>
          <a:p>
            <a:r>
              <a:rPr lang="en-US" sz="1600" b="1" dirty="0"/>
              <a:t>How to use EJS in </a:t>
            </a:r>
            <a:r>
              <a:rPr lang="en-US" sz="1600" b="1" dirty="0" smtClean="0"/>
              <a:t>Express</a:t>
            </a:r>
            <a:r>
              <a:rPr lang="pt-BR" sz="1600" dirty="0" smtClean="0"/>
              <a:t>. Disponível em</a:t>
            </a:r>
            <a:r>
              <a:rPr lang="en-US" sz="1600" dirty="0" smtClean="0"/>
              <a:t>: </a:t>
            </a:r>
            <a:r>
              <a:rPr lang="en-US" sz="1600" dirty="0"/>
              <a:t>&lt; </a:t>
            </a:r>
            <a:r>
              <a:rPr lang="en-US" sz="1600" dirty="0">
                <a:hlinkClick r:id="rId7"/>
              </a:rPr>
              <a:t>http://robdodson.me/how-to-use-ejs-in-express</a:t>
            </a:r>
            <a:r>
              <a:rPr lang="en-US" sz="1600" dirty="0" smtClean="0">
                <a:hlinkClick r:id="rId7"/>
              </a:rPr>
              <a:t>/</a:t>
            </a:r>
            <a:r>
              <a:rPr lang="en-US" sz="1600" dirty="0" smtClean="0"/>
              <a:t>&gt;. </a:t>
            </a:r>
            <a:r>
              <a:rPr lang="en-US" sz="1600" dirty="0" err="1" smtClean="0"/>
              <a:t>Acesso</a:t>
            </a:r>
            <a:r>
              <a:rPr lang="en-US" sz="1600" dirty="0" smtClean="0"/>
              <a:t> </a:t>
            </a:r>
            <a:r>
              <a:rPr lang="en-US" sz="1600" dirty="0" err="1" smtClean="0"/>
              <a:t>em</a:t>
            </a:r>
            <a:r>
              <a:rPr lang="en-US" sz="1600" dirty="0" smtClean="0"/>
              <a:t> 13 de Agosto de 2015.</a:t>
            </a:r>
            <a:endParaRPr lang="pt-BR" dirty="0"/>
          </a:p>
          <a:p>
            <a:r>
              <a:rPr lang="en-US" sz="1600" b="1" dirty="0"/>
              <a:t>How to use cookies in Express [Node.js</a:t>
            </a:r>
            <a:r>
              <a:rPr lang="en-US" sz="1600" b="1" dirty="0" smtClean="0"/>
              <a:t>]</a:t>
            </a:r>
            <a:r>
              <a:rPr lang="en-US" sz="1600" dirty="0" smtClean="0"/>
              <a:t>. </a:t>
            </a:r>
            <a:r>
              <a:rPr lang="en-US" sz="1600" dirty="0" err="1" smtClean="0"/>
              <a:t>Disponível</a:t>
            </a:r>
            <a:r>
              <a:rPr lang="en-US" sz="1600" dirty="0" smtClean="0"/>
              <a:t> </a:t>
            </a:r>
            <a:r>
              <a:rPr lang="en-US" sz="1600" dirty="0" err="1" smtClean="0"/>
              <a:t>em</a:t>
            </a:r>
            <a:r>
              <a:rPr lang="en-US" sz="1600" dirty="0" smtClean="0"/>
              <a:t>: &lt; </a:t>
            </a:r>
            <a:r>
              <a:rPr lang="en-US" sz="1600" dirty="0" smtClean="0">
                <a:hlinkClick r:id="rId8"/>
              </a:rPr>
              <a:t>http</a:t>
            </a:r>
            <a:r>
              <a:rPr lang="en-US" sz="1600" dirty="0">
                <a:hlinkClick r:id="rId8"/>
              </a:rPr>
              <a:t>://</a:t>
            </a:r>
            <a:r>
              <a:rPr lang="en-US" sz="1600" dirty="0" smtClean="0">
                <a:hlinkClick r:id="rId8"/>
              </a:rPr>
              <a:t>code.runnable.com/UTlPPF-f2W1TAAET/how-to-use-cookies-in-express-for-node-js</a:t>
            </a:r>
            <a:r>
              <a:rPr lang="en-US" sz="1600" dirty="0" smtClean="0"/>
              <a:t> &gt;. </a:t>
            </a:r>
            <a:r>
              <a:rPr lang="en-US" sz="1600" dirty="0" err="1" smtClean="0"/>
              <a:t>Acesso</a:t>
            </a:r>
            <a:r>
              <a:rPr lang="en-US" sz="1600" dirty="0" smtClean="0"/>
              <a:t> </a:t>
            </a:r>
            <a:r>
              <a:rPr lang="en-US" sz="1600" dirty="0" err="1" smtClean="0"/>
              <a:t>em</a:t>
            </a:r>
            <a:r>
              <a:rPr lang="en-US" sz="1600" dirty="0" smtClean="0"/>
              <a:t> 13 de Agosto de 2015.</a:t>
            </a:r>
          </a:p>
          <a:p>
            <a:r>
              <a:rPr lang="en-US" sz="1600" dirty="0" smtClean="0"/>
              <a:t>C/C++ Arduino. </a:t>
            </a:r>
            <a:r>
              <a:rPr lang="pt-BR" sz="1600" b="1" dirty="0" err="1"/>
              <a:t>Language</a:t>
            </a:r>
            <a:r>
              <a:rPr lang="pt-BR" sz="1600" b="1" dirty="0"/>
              <a:t> </a:t>
            </a:r>
            <a:r>
              <a:rPr lang="pt-BR" sz="1600" b="1" dirty="0" err="1" smtClean="0"/>
              <a:t>Reference</a:t>
            </a:r>
            <a:r>
              <a:rPr lang="en-US" sz="1600" dirty="0" smtClean="0"/>
              <a:t>. </a:t>
            </a:r>
            <a:r>
              <a:rPr lang="en-US" sz="1600" dirty="0" err="1" smtClean="0"/>
              <a:t>Disponível</a:t>
            </a:r>
            <a:r>
              <a:rPr lang="en-US" sz="1600" dirty="0" smtClean="0"/>
              <a:t> </a:t>
            </a:r>
            <a:r>
              <a:rPr lang="en-US" sz="1600" dirty="0" err="1" smtClean="0"/>
              <a:t>em</a:t>
            </a:r>
            <a:r>
              <a:rPr lang="en-US" sz="1600" dirty="0" smtClean="0"/>
              <a:t>: &lt;</a:t>
            </a:r>
            <a:r>
              <a:rPr lang="en-US" sz="1600" dirty="0" smtClean="0">
                <a:hlinkClick r:id="rId9"/>
              </a:rPr>
              <a:t>https</a:t>
            </a:r>
            <a:r>
              <a:rPr lang="en-US" sz="1600" dirty="0">
                <a:hlinkClick r:id="rId9"/>
              </a:rPr>
              <a:t>://</a:t>
            </a:r>
            <a:r>
              <a:rPr lang="en-US" sz="1600" dirty="0" smtClean="0">
                <a:hlinkClick r:id="rId9"/>
              </a:rPr>
              <a:t>www.arduino.cc/en/Reference/HomePage</a:t>
            </a:r>
            <a:r>
              <a:rPr lang="en-US" sz="1600" dirty="0" smtClean="0"/>
              <a:t>&gt;. </a:t>
            </a:r>
            <a:r>
              <a:rPr lang="en-US" sz="1600" dirty="0" err="1" smtClean="0"/>
              <a:t>Acesso</a:t>
            </a:r>
            <a:r>
              <a:rPr lang="en-US" sz="1600" dirty="0" smtClean="0"/>
              <a:t> </a:t>
            </a:r>
            <a:r>
              <a:rPr lang="en-US" sz="1600" dirty="0" err="1" smtClean="0"/>
              <a:t>em</a:t>
            </a:r>
            <a:r>
              <a:rPr lang="en-US" sz="1600" dirty="0" smtClean="0"/>
              <a:t> 13 de Agosto de 2015.</a:t>
            </a:r>
            <a:endParaRPr lang="pt-BR" sz="1600" dirty="0"/>
          </a:p>
        </p:txBody>
      </p:sp>
    </p:spTree>
    <p:extLst>
      <p:ext uri="{BB962C8B-B14F-4D97-AF65-F5344CB8AC3E}">
        <p14:creationId xmlns:p14="http://schemas.microsoft.com/office/powerpoint/2010/main" val="3857938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mtClean="0"/>
              <a:t>Objetivo</a:t>
            </a:r>
            <a:endParaRPr lang="pt-BR"/>
          </a:p>
        </p:txBody>
      </p:sp>
      <p:sp>
        <p:nvSpPr>
          <p:cNvPr id="3" name="Espaço Reservado para Conteúdo 2"/>
          <p:cNvSpPr>
            <a:spLocks noGrp="1"/>
          </p:cNvSpPr>
          <p:nvPr>
            <p:ph idx="1"/>
          </p:nvPr>
        </p:nvSpPr>
        <p:spPr>
          <a:xfrm>
            <a:off x="457200" y="1556792"/>
            <a:ext cx="8229600" cy="5257800"/>
          </a:xfrm>
        </p:spPr>
        <p:txBody>
          <a:bodyPr>
            <a:normAutofit/>
          </a:bodyPr>
          <a:lstStyle/>
          <a:p>
            <a:pPr algn="just"/>
            <a:r>
              <a:rPr lang="pt-BR" smtClean="0"/>
              <a:t>O presente projeto tem o intuito de construir um sistema capaz de detectar se uma ponte ou viaduto está em risco de desabamento.</a:t>
            </a:r>
          </a:p>
          <a:p>
            <a:pPr algn="just"/>
            <a:r>
              <a:rPr lang="pt-BR" smtClean="0"/>
              <a:t>Além disso, um banco de dados será </a:t>
            </a:r>
            <a:r>
              <a:rPr lang="pt-BR" err="1" smtClean="0"/>
              <a:t>populado</a:t>
            </a:r>
            <a:r>
              <a:rPr lang="pt-BR" smtClean="0"/>
              <a:t> com informações periódicas a respeito de pontes e viadutos, possibilitando a verificação periódica do estado destas construções.</a:t>
            </a:r>
          </a:p>
        </p:txBody>
      </p:sp>
      <p:pic>
        <p:nvPicPr>
          <p:cNvPr id="4" name="Picture 2" descr="http://www.conre3.org.br/novo_site/img/escolas/ufsergi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585665" cy="864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86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mtClean="0"/>
              <a:t>Metodologia</a:t>
            </a:r>
            <a:endParaRPr lang="pt-BR"/>
          </a:p>
        </p:txBody>
      </p:sp>
      <p:sp>
        <p:nvSpPr>
          <p:cNvPr id="3" name="Espaço Reservado para Conteúdo 2"/>
          <p:cNvSpPr>
            <a:spLocks noGrp="1"/>
          </p:cNvSpPr>
          <p:nvPr>
            <p:ph idx="1"/>
          </p:nvPr>
        </p:nvSpPr>
        <p:spPr>
          <a:xfrm>
            <a:off x="457200" y="1555576"/>
            <a:ext cx="8229600" cy="5257800"/>
          </a:xfrm>
        </p:spPr>
        <p:txBody>
          <a:bodyPr>
            <a:normAutofit/>
          </a:bodyPr>
          <a:lstStyle/>
          <a:p>
            <a:pPr algn="just"/>
            <a:r>
              <a:rPr lang="pt-BR" smtClean="0"/>
              <a:t>Placas e Sensores Utilizados:</a:t>
            </a:r>
          </a:p>
          <a:p>
            <a:pPr lvl="1" algn="just"/>
            <a:r>
              <a:rPr lang="pt-BR" smtClean="0"/>
              <a:t>Placa Intel </a:t>
            </a:r>
            <a:r>
              <a:rPr lang="pt-BR" err="1" smtClean="0"/>
              <a:t>Galileo</a:t>
            </a:r>
            <a:r>
              <a:rPr lang="pt-BR" smtClean="0"/>
              <a:t> Gen1</a:t>
            </a:r>
          </a:p>
          <a:p>
            <a:pPr lvl="1" algn="just"/>
            <a:r>
              <a:rPr lang="pt-BR"/>
              <a:t>Sensor Acelerômetro</a:t>
            </a:r>
            <a:endParaRPr lang="pt-BR" smtClean="0"/>
          </a:p>
          <a:p>
            <a:pPr lvl="1" algn="just"/>
            <a:r>
              <a:rPr lang="pt-BR"/>
              <a:t>Sensor </a:t>
            </a:r>
            <a:r>
              <a:rPr lang="pt-BR" err="1"/>
              <a:t>Extensômetro</a:t>
            </a:r>
            <a:endParaRPr lang="pt-BR" smtClean="0"/>
          </a:p>
          <a:p>
            <a:pPr lvl="1" algn="just"/>
            <a:r>
              <a:rPr lang="pt-BR"/>
              <a:t>Sensor </a:t>
            </a:r>
            <a:r>
              <a:rPr lang="pt-BR" smtClean="0"/>
              <a:t>Termômetro</a:t>
            </a:r>
          </a:p>
        </p:txBody>
      </p:sp>
      <p:pic>
        <p:nvPicPr>
          <p:cNvPr id="4" name="Picture 2" descr="http://www.conre3.org.br/novo_site/img/escolas/ufsergi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585665" cy="864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69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mtClean="0"/>
              <a:t>Metodologia</a:t>
            </a:r>
            <a:endParaRPr lang="pt-BR"/>
          </a:p>
        </p:txBody>
      </p:sp>
      <p:sp>
        <p:nvSpPr>
          <p:cNvPr id="3" name="Espaço Reservado para Conteúdo 2"/>
          <p:cNvSpPr>
            <a:spLocks noGrp="1"/>
          </p:cNvSpPr>
          <p:nvPr>
            <p:ph idx="1"/>
          </p:nvPr>
        </p:nvSpPr>
        <p:spPr>
          <a:xfrm>
            <a:off x="457200" y="1600200"/>
            <a:ext cx="8229600" cy="5257800"/>
          </a:xfrm>
        </p:spPr>
        <p:txBody>
          <a:bodyPr>
            <a:normAutofit lnSpcReduction="10000"/>
          </a:bodyPr>
          <a:lstStyle/>
          <a:p>
            <a:pPr algn="just"/>
            <a:r>
              <a:rPr lang="pt-BR"/>
              <a:t>Placas e Sensores Utilizados:</a:t>
            </a:r>
          </a:p>
          <a:p>
            <a:pPr algn="just"/>
            <a:endParaRPr lang="pt-BR"/>
          </a:p>
          <a:p>
            <a:pPr algn="just"/>
            <a:endParaRPr lang="pt-BR" smtClean="0"/>
          </a:p>
          <a:p>
            <a:pPr algn="just"/>
            <a:endParaRPr lang="pt-BR"/>
          </a:p>
          <a:p>
            <a:pPr algn="just"/>
            <a:endParaRPr lang="pt-BR" smtClean="0"/>
          </a:p>
          <a:p>
            <a:pPr algn="just"/>
            <a:endParaRPr lang="pt-BR" smtClean="0"/>
          </a:p>
          <a:p>
            <a:pPr algn="just"/>
            <a:endParaRPr lang="pt-BR" smtClean="0"/>
          </a:p>
          <a:p>
            <a:pPr algn="just"/>
            <a:endParaRPr lang="pt-BR" smtClean="0"/>
          </a:p>
          <a:p>
            <a:pPr marL="0" indent="0" algn="ctr">
              <a:buNone/>
            </a:pPr>
            <a:r>
              <a:rPr lang="pt-BR" smtClean="0"/>
              <a:t>Placa Intel </a:t>
            </a:r>
            <a:r>
              <a:rPr lang="pt-BR" err="1" smtClean="0"/>
              <a:t>Galileo</a:t>
            </a:r>
            <a:r>
              <a:rPr lang="pt-BR" smtClean="0"/>
              <a:t> Gen1</a:t>
            </a:r>
          </a:p>
        </p:txBody>
      </p:sp>
      <p:pic>
        <p:nvPicPr>
          <p:cNvPr id="4" name="Picture 2" descr="http://www.conre3.org.br/novo_site/img/escolas/ufsergi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585665" cy="86409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Fernando\Dropbox\Matérias Fernandos\Arquitetura de Computadores II\Projeto Bridges\galileo_gen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2204864"/>
            <a:ext cx="5328592" cy="3716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9574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mtClean="0"/>
              <a:t>Metodologia</a:t>
            </a:r>
            <a:endParaRPr lang="pt-BR"/>
          </a:p>
        </p:txBody>
      </p:sp>
      <p:sp>
        <p:nvSpPr>
          <p:cNvPr id="3" name="Espaço Reservado para Conteúdo 2"/>
          <p:cNvSpPr>
            <a:spLocks noGrp="1"/>
          </p:cNvSpPr>
          <p:nvPr>
            <p:ph idx="1"/>
          </p:nvPr>
        </p:nvSpPr>
        <p:spPr>
          <a:xfrm>
            <a:off x="457200" y="1600200"/>
            <a:ext cx="8229600" cy="5257800"/>
          </a:xfrm>
        </p:spPr>
        <p:txBody>
          <a:bodyPr>
            <a:normAutofit lnSpcReduction="10000"/>
          </a:bodyPr>
          <a:lstStyle/>
          <a:p>
            <a:pPr algn="just"/>
            <a:r>
              <a:rPr lang="pt-BR"/>
              <a:t>Placas e Sensores Utilizados:</a:t>
            </a:r>
          </a:p>
          <a:p>
            <a:pPr algn="just"/>
            <a:endParaRPr lang="pt-BR"/>
          </a:p>
          <a:p>
            <a:pPr algn="just"/>
            <a:endParaRPr lang="pt-BR" smtClean="0"/>
          </a:p>
          <a:p>
            <a:pPr algn="just"/>
            <a:endParaRPr lang="pt-BR"/>
          </a:p>
          <a:p>
            <a:pPr algn="just"/>
            <a:endParaRPr lang="pt-BR" smtClean="0"/>
          </a:p>
          <a:p>
            <a:pPr algn="just"/>
            <a:endParaRPr lang="pt-BR" smtClean="0"/>
          </a:p>
          <a:p>
            <a:pPr algn="just"/>
            <a:endParaRPr lang="pt-BR" smtClean="0"/>
          </a:p>
          <a:p>
            <a:pPr algn="just"/>
            <a:endParaRPr lang="pt-BR" smtClean="0"/>
          </a:p>
          <a:p>
            <a:pPr marL="0" indent="0" algn="ctr">
              <a:buNone/>
            </a:pPr>
            <a:r>
              <a:rPr lang="pt-BR" smtClean="0"/>
              <a:t>Sensor Acelerômetro</a:t>
            </a:r>
          </a:p>
        </p:txBody>
      </p:sp>
      <p:pic>
        <p:nvPicPr>
          <p:cNvPr id="4" name="Picture 2" descr="http://www.conre3.org.br/novo_site/img/escolas/ufsergi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585665" cy="86409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Fernando\Dropbox\Matérias Fernandos\Arquitetura de Computadores II\Projeto Bridges\acelerometr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2242482"/>
            <a:ext cx="5256584" cy="3706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890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mtClean="0"/>
              <a:t>Metodologia</a:t>
            </a:r>
            <a:endParaRPr lang="pt-BR"/>
          </a:p>
        </p:txBody>
      </p:sp>
      <p:sp>
        <p:nvSpPr>
          <p:cNvPr id="3" name="Espaço Reservado para Conteúdo 2"/>
          <p:cNvSpPr>
            <a:spLocks noGrp="1"/>
          </p:cNvSpPr>
          <p:nvPr>
            <p:ph idx="1"/>
          </p:nvPr>
        </p:nvSpPr>
        <p:spPr>
          <a:xfrm>
            <a:off x="457200" y="1600200"/>
            <a:ext cx="8229600" cy="5257800"/>
          </a:xfrm>
        </p:spPr>
        <p:txBody>
          <a:bodyPr>
            <a:normAutofit lnSpcReduction="10000"/>
          </a:bodyPr>
          <a:lstStyle/>
          <a:p>
            <a:pPr algn="just"/>
            <a:r>
              <a:rPr lang="pt-BR"/>
              <a:t>Placas e Sensores Utilizados:</a:t>
            </a:r>
          </a:p>
          <a:p>
            <a:pPr algn="just"/>
            <a:endParaRPr lang="pt-BR"/>
          </a:p>
          <a:p>
            <a:pPr algn="just"/>
            <a:endParaRPr lang="pt-BR" smtClean="0"/>
          </a:p>
          <a:p>
            <a:pPr algn="just"/>
            <a:endParaRPr lang="pt-BR"/>
          </a:p>
          <a:p>
            <a:pPr algn="just"/>
            <a:endParaRPr lang="pt-BR" smtClean="0"/>
          </a:p>
          <a:p>
            <a:pPr algn="just"/>
            <a:endParaRPr lang="pt-BR" smtClean="0"/>
          </a:p>
          <a:p>
            <a:pPr algn="just"/>
            <a:endParaRPr lang="pt-BR" smtClean="0"/>
          </a:p>
          <a:p>
            <a:pPr algn="just"/>
            <a:endParaRPr lang="pt-BR" smtClean="0"/>
          </a:p>
          <a:p>
            <a:pPr marL="0" indent="0" algn="ctr">
              <a:buNone/>
            </a:pPr>
            <a:r>
              <a:rPr lang="pt-BR" smtClean="0"/>
              <a:t>Sensor </a:t>
            </a:r>
            <a:r>
              <a:rPr lang="pt-BR" err="1" smtClean="0"/>
              <a:t>Extensômetro</a:t>
            </a:r>
            <a:endParaRPr lang="pt-BR" smtClean="0"/>
          </a:p>
        </p:txBody>
      </p:sp>
      <p:pic>
        <p:nvPicPr>
          <p:cNvPr id="4" name="Picture 2" descr="http://www.conre3.org.br/novo_site/img/escolas/ufsergi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585665" cy="86409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Users\Fernando\Dropbox\Matérias Fernandos\Arquitetura de Computadores II\Projeto Bridges\extensometr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2204864"/>
            <a:ext cx="4464496" cy="3604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5337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mtClean="0"/>
              <a:t>Metodologia</a:t>
            </a:r>
            <a:endParaRPr lang="pt-BR"/>
          </a:p>
        </p:txBody>
      </p:sp>
      <p:sp>
        <p:nvSpPr>
          <p:cNvPr id="3" name="Espaço Reservado para Conteúdo 2"/>
          <p:cNvSpPr>
            <a:spLocks noGrp="1"/>
          </p:cNvSpPr>
          <p:nvPr>
            <p:ph idx="1"/>
          </p:nvPr>
        </p:nvSpPr>
        <p:spPr>
          <a:xfrm>
            <a:off x="457200" y="1555576"/>
            <a:ext cx="8229600" cy="5257800"/>
          </a:xfrm>
        </p:spPr>
        <p:txBody>
          <a:bodyPr>
            <a:normAutofit/>
          </a:bodyPr>
          <a:lstStyle/>
          <a:p>
            <a:pPr algn="just"/>
            <a:r>
              <a:rPr lang="pt-BR" smtClean="0"/>
              <a:t>Ambientes de Desenvolvimento Utilizados:</a:t>
            </a:r>
          </a:p>
          <a:p>
            <a:pPr lvl="1" algn="just"/>
            <a:r>
              <a:rPr lang="pt-BR" smtClean="0"/>
              <a:t>IDE </a:t>
            </a:r>
            <a:r>
              <a:rPr lang="pt-BR" err="1" smtClean="0"/>
              <a:t>Arduino</a:t>
            </a:r>
            <a:r>
              <a:rPr lang="pt-BR" smtClean="0"/>
              <a:t> 1.5.3-Intel.1.0.4</a:t>
            </a:r>
          </a:p>
          <a:p>
            <a:pPr lvl="1" algn="just"/>
            <a:r>
              <a:rPr lang="pt-BR"/>
              <a:t>Servidor WEB </a:t>
            </a:r>
            <a:r>
              <a:rPr lang="pt-BR" err="1"/>
              <a:t>NodeJS</a:t>
            </a:r>
            <a:r>
              <a:rPr lang="pt-BR"/>
              <a:t>: Cloud9</a:t>
            </a:r>
            <a:endParaRPr lang="pt-BR" smtClean="0"/>
          </a:p>
          <a:p>
            <a:pPr lvl="1" algn="just"/>
            <a:endParaRPr lang="pt-BR" smtClean="0"/>
          </a:p>
        </p:txBody>
      </p:sp>
      <p:pic>
        <p:nvPicPr>
          <p:cNvPr id="4" name="Picture 2" descr="http://www.conre3.org.br/novo_site/img/escolas/ufsergi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585665" cy="864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20117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1810</TotalTime>
  <Words>915</Words>
  <Application>Microsoft Office PowerPoint</Application>
  <PresentationFormat>Apresentação na tela (4:3)</PresentationFormat>
  <Paragraphs>143</Paragraphs>
  <Slides>30</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30</vt:i4>
      </vt:variant>
    </vt:vector>
  </HeadingPairs>
  <TitlesOfParts>
    <vt:vector size="33" baseType="lpstr">
      <vt:lpstr>Arial</vt:lpstr>
      <vt:lpstr>Calibri</vt:lpstr>
      <vt:lpstr>Tema do Office</vt:lpstr>
      <vt:lpstr>Universidade Federal de Sergipe   Coleta de Dados e Checagem de Risco em Pontes e Viadutos</vt:lpstr>
      <vt:lpstr>Agenda</vt:lpstr>
      <vt:lpstr>Introdução</vt:lpstr>
      <vt:lpstr>Objetivo</vt:lpstr>
      <vt:lpstr>Metodologia</vt:lpstr>
      <vt:lpstr>Metodologia</vt:lpstr>
      <vt:lpstr>Metodologia</vt:lpstr>
      <vt:lpstr>Metodologia</vt:lpstr>
      <vt:lpstr>Metodologia</vt:lpstr>
      <vt:lpstr>Metodologia</vt:lpstr>
      <vt:lpstr>Metodologia</vt:lpstr>
      <vt:lpstr>Metodologia</vt:lpstr>
      <vt:lpstr>Metodologia</vt:lpstr>
      <vt:lpstr>Metodologia</vt:lpstr>
      <vt:lpstr>Desenvolvimento</vt:lpstr>
      <vt:lpstr>Desenvolvimento</vt:lpstr>
      <vt:lpstr>Desenvolvimento</vt:lpstr>
      <vt:lpstr>Desenvolvimento</vt:lpstr>
      <vt:lpstr>Resultados</vt:lpstr>
      <vt:lpstr>Resultados</vt:lpstr>
      <vt:lpstr>Resultados</vt:lpstr>
      <vt:lpstr>Resultados</vt:lpstr>
      <vt:lpstr>Resultados</vt:lpstr>
      <vt:lpstr>Resultados</vt:lpstr>
      <vt:lpstr>Resultados</vt:lpstr>
      <vt:lpstr>Resultados</vt:lpstr>
      <vt:lpstr>Resultados</vt:lpstr>
      <vt:lpstr>Resultados</vt:lpstr>
      <vt:lpstr>Conclusões</vt:lpstr>
      <vt:lpstr>Referências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 Arquitetura II - Checagem de Risco em Pontes e Viadutos</dc:title>
  <dc:creator>Fernando Melo</dc:creator>
  <cp:lastModifiedBy>Fernando Messias</cp:lastModifiedBy>
  <cp:revision>138</cp:revision>
  <dcterms:created xsi:type="dcterms:W3CDTF">2013-03-25T23:54:41Z</dcterms:created>
  <dcterms:modified xsi:type="dcterms:W3CDTF">2015-08-13T13:02:21Z</dcterms:modified>
</cp:coreProperties>
</file>