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468" r:id="rId2"/>
    <p:sldId id="488" r:id="rId3"/>
    <p:sldId id="469"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40B"/>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EE9117C1-6F56-46DE-8B7F-AF8F4CEE741D}">
  <a:tblStyle styleId="{EE9117C1-6F56-46DE-8B7F-AF8F4CEE741D}" styleName="Verizon Table 1">
    <a:wholeTbl>
      <a:tcTxStyle>
        <a:fontRef idx="minor"/>
        <a:srgbClr val="333333"/>
      </a:tcTxStyle>
      <a:tcStyle>
        <a:tcBdr>
          <a:left>
            <a:ln>
              <a:noFill/>
            </a:ln>
          </a:left>
          <a:right>
            <a:ln>
              <a:noFill/>
            </a:ln>
          </a:right>
          <a:top>
            <a:ln w="6350">
              <a:solidFill>
                <a:srgbClr val="333333"/>
              </a:solidFill>
            </a:ln>
          </a:top>
          <a:bottom>
            <a:ln w="6350">
              <a:solidFill>
                <a:srgbClr val="333333"/>
              </a:solidFill>
            </a:ln>
          </a:bottom>
          <a:insideH>
            <a:ln w="6350">
              <a:solidFill>
                <a:srgbClr val="333333"/>
              </a:solidFill>
            </a:ln>
          </a:insideH>
          <a:insideV>
            <a:ln>
              <a:noFill/>
            </a:ln>
          </a:insideV>
        </a:tcBdr>
        <a:fill>
          <a:noFill/>
        </a:fill>
      </a:tcStyle>
    </a:wholeTbl>
    <a:band1H>
      <a:tcStyle>
        <a:tcBdr/>
        <a:fill>
          <a:solidFill>
            <a:srgbClr val="F6F6F6"/>
          </a:solidFill>
        </a:fill>
      </a:tcStyle>
    </a:band1H>
    <a:band2H>
      <a:tcStyle>
        <a:tcBdr/>
        <a:fill>
          <a:noFill/>
        </a:fill>
      </a:tcStyle>
    </a:band2H>
    <a:band1V>
      <a:tcStyle>
        <a:tcBdr/>
        <a:fill>
          <a:solidFill>
            <a:srgbClr val="F6F6F6"/>
          </a:solid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6350">
              <a:solidFill>
                <a:srgbClr val="333333"/>
              </a:solidFill>
            </a:ln>
          </a:top>
          <a:bottom>
            <a:ln>
              <a:noFill/>
            </a:ln>
          </a:bottom>
        </a:tcBdr>
        <a:fill>
          <a:noFill/>
        </a:fill>
      </a:tcStyle>
    </a:lastRow>
    <a:firstRow>
      <a:tcTxStyle b="on">
        <a:fontRef idx="minor"/>
        <a:srgbClr val="000000"/>
      </a:tcTxStyle>
      <a:tcStyle>
        <a:tcBdr>
          <a:top>
            <a:ln>
              <a:noFill/>
            </a:ln>
          </a:top>
          <a:bottom>
            <a:ln w="6350">
              <a:solidFill>
                <a:srgbClr val="33333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40" autoAdjust="0"/>
    <p:restoredTop sz="95027" autoAdjust="0"/>
  </p:normalViewPr>
  <p:slideViewPr>
    <p:cSldViewPr snapToGrid="0" snapToObjects="1">
      <p:cViewPr>
        <p:scale>
          <a:sx n="100" d="100"/>
          <a:sy n="100" d="100"/>
        </p:scale>
        <p:origin x="-168" y="-174"/>
      </p:cViewPr>
      <p:guideLst>
        <p:guide orient="horz" pos="288"/>
        <p:guide orient="horz" pos="3886"/>
        <p:guide pos="5473"/>
        <p:guide pos="3835"/>
        <p:guide pos="289"/>
        <p:guide pos="19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5120" y="-120"/>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latin typeface="Arial"/>
              </a:rPr>
              <a:t>Month 00, 0000</a:t>
            </a:r>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80A9AB-D4B5-B145-9C5F-439754C2A12C}"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84857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r>
              <a:rPr lang="en-US" smtClean="0"/>
              <a:t>Month 00, 0000</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0F377F13-34CC-6843-96E7-4A03CB8BBE85}" type="slidenum">
              <a:rPr lang="en-US" smtClean="0"/>
              <a:pPr/>
              <a:t>‹#›</a:t>
            </a:fld>
            <a:endParaRPr lang="en-US" dirty="0"/>
          </a:p>
        </p:txBody>
      </p:sp>
    </p:spTree>
    <p:extLst>
      <p:ext uri="{BB962C8B-B14F-4D97-AF65-F5344CB8AC3E}">
        <p14:creationId xmlns:p14="http://schemas.microsoft.com/office/powerpoint/2010/main" val="4408413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855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3" name="Footer Placeholder 2"/>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3525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32808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3" name="Footer Placeholder 2"/>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21747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3" name="Footer Placeholder 2"/>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0244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3453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94621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48441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28311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893655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46157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1287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8:9 proportion.</a:t>
            </a:r>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002119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7"/>
          </p:nvPr>
        </p:nvSpPr>
        <p:spPr>
          <a:xfrm>
            <a:off x="3511296" y="457199"/>
            <a:ext cx="5175504" cy="57118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8"/>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59365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hart Placeholder 6"/>
          <p:cNvSpPr>
            <a:spLocks noGrp="1"/>
          </p:cNvSpPr>
          <p:nvPr>
            <p:ph type="chart" sz="quarter" idx="18" hasCustomPrompt="1"/>
          </p:nvPr>
        </p:nvSpPr>
        <p:spPr>
          <a:xfrm>
            <a:off x="3511550" y="457200"/>
            <a:ext cx="5175250" cy="5711824"/>
          </a:xfrm>
        </p:spPr>
        <p:txBody>
          <a:bodyPr anchor="ctr" anchorCtr="0">
            <a:normAutofit/>
          </a:bodyPr>
          <a:lstStyle>
            <a:lvl1pPr algn="ctr">
              <a:defRPr sz="1200" b="0"/>
            </a:lvl1pPr>
          </a:lstStyle>
          <a:p>
            <a:r>
              <a:rPr lang="en-US" dirty="0" smtClean="0"/>
              <a:t>Click icon to add chart.</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36693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21"/>
          <p:cNvSpPr>
            <a:spLocks noGrp="1"/>
          </p:cNvSpPr>
          <p:nvPr>
            <p:ph type="body" sz="quarter" idx="17"/>
          </p:nvPr>
        </p:nvSpPr>
        <p:spPr bwMode="gray">
          <a:xfrm>
            <a:off x="3511296"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21"/>
          <p:cNvSpPr>
            <a:spLocks noGrp="1"/>
          </p:cNvSpPr>
          <p:nvPr>
            <p:ph type="body" sz="quarter" idx="18"/>
          </p:nvPr>
        </p:nvSpPr>
        <p:spPr bwMode="gray">
          <a:xfrm>
            <a:off x="6556248"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89074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3054097" y="3419856"/>
            <a:ext cx="3035807"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Rectangle 20"/>
          <p:cNvSpPr/>
          <p:nvPr userDrawn="1"/>
        </p:nvSpPr>
        <p:spPr bwMode="gray">
          <a:xfrm>
            <a:off x="0"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5" name="Rectangle 24"/>
          <p:cNvSpPr/>
          <p:nvPr userDrawn="1"/>
        </p:nvSpPr>
        <p:spPr bwMode="gray">
          <a:xfrm>
            <a:off x="6089904"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Text Placeholder 14"/>
          <p:cNvSpPr>
            <a:spLocks noGrp="1"/>
          </p:cNvSpPr>
          <p:nvPr>
            <p:ph type="body" sz="quarter" idx="10"/>
          </p:nvPr>
        </p:nvSpPr>
        <p:spPr bwMode="gray">
          <a:xfrm>
            <a:off x="457200"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smtClean="0"/>
              <a:t>Click to edit Master text styles</a:t>
            </a:r>
          </a:p>
        </p:txBody>
      </p:sp>
      <p:sp>
        <p:nvSpPr>
          <p:cNvPr id="16" name="Text Placeholder 14"/>
          <p:cNvSpPr>
            <a:spLocks noGrp="1"/>
          </p:cNvSpPr>
          <p:nvPr>
            <p:ph type="body" sz="quarter" idx="11"/>
          </p:nvPr>
        </p:nvSpPr>
        <p:spPr bwMode="gray">
          <a:xfrm>
            <a:off x="3502152"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smtClean="0"/>
              <a:t>Click to edit Master text styles</a:t>
            </a:r>
          </a:p>
        </p:txBody>
      </p:sp>
      <p:sp>
        <p:nvSpPr>
          <p:cNvPr id="19" name="Text Placeholder 14"/>
          <p:cNvSpPr>
            <a:spLocks noGrp="1"/>
          </p:cNvSpPr>
          <p:nvPr>
            <p:ph type="body" sz="quarter" idx="14"/>
          </p:nvPr>
        </p:nvSpPr>
        <p:spPr bwMode="gray">
          <a:xfrm>
            <a:off x="3502152"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3" name="Date Placeholder 2"/>
          <p:cNvSpPr>
            <a:spLocks noGrp="1"/>
          </p:cNvSpPr>
          <p:nvPr>
            <p:ph type="dt" sz="half" idx="16"/>
          </p:nvPr>
        </p:nvSpPr>
        <p:spPr/>
        <p:txBody>
          <a:bodyPr/>
          <a:lstStyle/>
          <a:p>
            <a:r>
              <a:rPr lang="en-US" smtClean="0"/>
              <a:t>Month 00, 0000</a:t>
            </a:r>
            <a:endParaRPr lang="en-US" dirty="0"/>
          </a:p>
        </p:txBody>
      </p:sp>
      <p:sp>
        <p:nvSpPr>
          <p:cNvPr id="4" name="Footer Placeholder 3"/>
          <p:cNvSpPr>
            <a:spLocks noGrp="1"/>
          </p:cNvSpPr>
          <p:nvPr>
            <p:ph type="ftr" sz="quarter" idx="17"/>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36940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23005"/>
            <a:ext cx="2130552"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21" hasCustomPrompt="1"/>
          </p:nvPr>
        </p:nvSpPr>
        <p:spPr bwMode="gray">
          <a:xfrm>
            <a:off x="3369564" y="1371600"/>
            <a:ext cx="5317236" cy="3190342"/>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1" name="Text Placeholder 9"/>
          <p:cNvSpPr>
            <a:spLocks noGrp="1"/>
          </p:cNvSpPr>
          <p:nvPr>
            <p:ph type="body" sz="quarter" idx="27" hasCustomPrompt="1"/>
          </p:nvPr>
        </p:nvSpPr>
        <p:spPr>
          <a:xfrm>
            <a:off x="3369564" y="4663440"/>
            <a:ext cx="531723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8"/>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12"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4" name="Content Placeholder 2"/>
          <p:cNvSpPr>
            <a:spLocks noGrp="1"/>
          </p:cNvSpPr>
          <p:nvPr>
            <p:ph idx="1"/>
          </p:nvPr>
        </p:nvSpPr>
        <p:spPr bwMode="gray">
          <a:xfrm>
            <a:off x="457200" y="423005"/>
            <a:ext cx="2130552"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9"/>
          <p:cNvSpPr>
            <a:spLocks noGrp="1"/>
          </p:cNvSpPr>
          <p:nvPr>
            <p:ph type="body" sz="quarter" idx="27"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6" name="Text Placeholder 9"/>
          <p:cNvSpPr>
            <a:spLocks noGrp="1"/>
          </p:cNvSpPr>
          <p:nvPr>
            <p:ph type="body" sz="quarter" idx="28" hasCustomPrompt="1"/>
          </p:nvPr>
        </p:nvSpPr>
        <p:spPr>
          <a:xfrm>
            <a:off x="6281928" y="4663440"/>
            <a:ext cx="2404872"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9"/>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971833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457200"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24"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25"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8" hasCustomPrompt="1"/>
          </p:nvPr>
        </p:nvSpPr>
        <p:spPr>
          <a:xfrm>
            <a:off x="6281928"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3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021727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4:3 proportion.</a:t>
            </a:r>
          </a:p>
        </p:txBody>
      </p:sp>
      <p:sp>
        <p:nvSpPr>
          <p:cNvPr id="2" name="Date Placeholder 1"/>
          <p:cNvSpPr>
            <a:spLocks noGrp="1"/>
          </p:cNvSpPr>
          <p:nvPr>
            <p:ph type="dt" sz="half" idx="11"/>
          </p:nvPr>
        </p:nvSpPr>
        <p:spPr/>
        <p:txBody>
          <a:bodyPr/>
          <a:lstStyle/>
          <a:p>
            <a:r>
              <a:rPr lang="en-US" smtClean="0"/>
              <a:t>Month 00, 0000</a:t>
            </a:r>
            <a:endParaRPr lang="en-US" dirty="0"/>
          </a:p>
        </p:txBody>
      </p:sp>
      <p:sp>
        <p:nvSpPr>
          <p:cNvPr id="3" name="Footer Placeholder 2"/>
          <p:cNvSpPr>
            <a:spLocks noGrp="1"/>
          </p:cNvSpPr>
          <p:nvPr>
            <p:ph type="ftr" sz="quarter" idx="12"/>
          </p:nvPr>
        </p:nvSpPr>
        <p:spPr>
          <a:xfrm>
            <a:off x="457200"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924634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smtClean="0"/>
              <a:t>Month 00, 0000</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8922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77800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0103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96180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26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03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457200" y="423005"/>
            <a:ext cx="7086600" cy="9144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r>
              <a:rPr lang="en-US" smtClean="0"/>
              <a:t>Month 00, 0000</a:t>
            </a:r>
            <a:endParaRPr lang="en-US" dirty="0"/>
          </a:p>
        </p:txBody>
      </p:sp>
      <p:sp>
        <p:nvSpPr>
          <p:cNvPr id="8" name="Footer Placeholder 7"/>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642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21821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23005"/>
            <a:ext cx="7086600" cy="457200"/>
          </a:xfrm>
          <a:prstGeom prst="rect">
            <a:avLst/>
          </a:prstGeom>
        </p:spPr>
        <p:txBody>
          <a:bodyPr vert="horz" lIns="0" tIns="0" rIns="0" bIns="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371600"/>
            <a:ext cx="7086600" cy="48006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bwMode="gray">
          <a:xfrm>
            <a:off x="7543800" y="6419088"/>
            <a:ext cx="914400" cy="228600"/>
          </a:xfrm>
          <a:prstGeom prst="rect">
            <a:avLst/>
          </a:prstGeom>
        </p:spPr>
        <p:txBody>
          <a:bodyPr vert="horz" lIns="0" tIns="0" rIns="0" bIns="0" rtlCol="0" anchor="b" anchorCtr="0"/>
          <a:lstStyle>
            <a:lvl1pPr algn="l">
              <a:defRPr sz="700">
                <a:solidFill>
                  <a:schemeClr val="tx1"/>
                </a:solidFill>
              </a:defRPr>
            </a:lvl1pPr>
          </a:lstStyle>
          <a:p>
            <a:r>
              <a:rPr lang="en-US" smtClean="0"/>
              <a:t>Month 00, 0000</a:t>
            </a:r>
            <a:endParaRPr lang="en-US" dirty="0"/>
          </a:p>
        </p:txBody>
      </p:sp>
      <p:sp>
        <p:nvSpPr>
          <p:cNvPr id="6" name="Slide Number Placeholder 5"/>
          <p:cNvSpPr>
            <a:spLocks noGrp="1"/>
          </p:cNvSpPr>
          <p:nvPr>
            <p:ph type="sldNum" sz="quarter" idx="4"/>
          </p:nvPr>
        </p:nvSpPr>
        <p:spPr bwMode="gray">
          <a:xfrm>
            <a:off x="8458200" y="6419088"/>
            <a:ext cx="2286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title="Verizon"/>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057400" y="6419088"/>
            <a:ext cx="4041648"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8007778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673" r:id="rId5"/>
    <p:sldLayoutId id="2147483666" r:id="rId6"/>
    <p:sldLayoutId id="2147483650" r:id="rId7"/>
    <p:sldLayoutId id="2147483669" r:id="rId8"/>
    <p:sldLayoutId id="2147483651" r:id="rId9"/>
    <p:sldLayoutId id="2147483680" r:id="rId10"/>
    <p:sldLayoutId id="2147483681" r:id="rId11"/>
    <p:sldLayoutId id="2147483682" r:id="rId12"/>
    <p:sldLayoutId id="2147483683" r:id="rId13"/>
    <p:sldLayoutId id="2147483674" r:id="rId14"/>
    <p:sldLayoutId id="2147483676" r:id="rId15"/>
    <p:sldLayoutId id="2147483677" r:id="rId16"/>
    <p:sldLayoutId id="2147483678" r:id="rId17"/>
    <p:sldLayoutId id="2147483679" r:id="rId18"/>
    <p:sldLayoutId id="2147483657" r:id="rId19"/>
    <p:sldLayoutId id="2147483663" r:id="rId20"/>
    <p:sldLayoutId id="2147483664" r:id="rId21"/>
    <p:sldLayoutId id="2147483675" r:id="rId22"/>
    <p:sldLayoutId id="2147483658" r:id="rId23"/>
    <p:sldLayoutId id="2147483656" r:id="rId24"/>
    <p:sldLayoutId id="2147483661" r:id="rId25"/>
    <p:sldLayoutId id="2147483662" r:id="rId26"/>
    <p:sldLayoutId id="2147483659" r:id="rId27"/>
    <p:sldLayoutId id="2147483660" r:id="rId28"/>
    <p:sldLayoutId id="2147483665" r:id="rId29"/>
  </p:sldLayoutIdLst>
  <p:timing>
    <p:tnLst>
      <p:par>
        <p:cTn id="1" dur="indefinite" restart="never" nodeType="tmRoot"/>
      </p:par>
    </p:tnLst>
  </p:timing>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2D0507-9F86-7A45-BE8E-43760B9F92AA}" type="slidenum">
              <a:rPr lang="en-US" smtClean="0"/>
              <a:pPr/>
              <a:t>1</a:t>
            </a:fld>
            <a:endParaRPr lang="en-US" dirty="0"/>
          </a:p>
        </p:txBody>
      </p:sp>
      <p:sp>
        <p:nvSpPr>
          <p:cNvPr id="5" name="Footer Placeholder 4"/>
          <p:cNvSpPr>
            <a:spLocks noGrp="1"/>
          </p:cNvSpPr>
          <p:nvPr>
            <p:ph type="ftr" sz="quarter" idx="18"/>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7" name="Text Placeholder 2"/>
          <p:cNvSpPr>
            <a:spLocks noGrp="1"/>
          </p:cNvSpPr>
          <p:nvPr>
            <p:ph type="body" sz="quarter" idx="16"/>
          </p:nvPr>
        </p:nvSpPr>
        <p:spPr>
          <a:xfrm>
            <a:off x="3256094" y="1520183"/>
            <a:ext cx="5338482" cy="3180908"/>
          </a:xfrm>
        </p:spPr>
        <p:txBody>
          <a:bodyPr>
            <a:noAutofit/>
          </a:bodyPr>
          <a:lstStyle/>
          <a:p>
            <a:r>
              <a:rPr lang="en-US" sz="4800" dirty="0" smtClean="0"/>
              <a:t>Regression Models </a:t>
            </a:r>
          </a:p>
          <a:p>
            <a:pPr algn="r"/>
            <a:r>
              <a:rPr lang="en-US" sz="3200" dirty="0" smtClean="0"/>
              <a:t>Using R</a:t>
            </a:r>
            <a:endParaRPr lang="en-US" sz="3200" dirty="0" smtClean="0"/>
          </a:p>
          <a:p>
            <a:endParaRPr lang="en-US" sz="6000" dirty="0"/>
          </a:p>
          <a:p>
            <a:r>
              <a:rPr lang="en-US" sz="2800" b="0" dirty="0" smtClean="0"/>
              <a:t>01/08/2016</a:t>
            </a:r>
            <a:endParaRPr lang="en-US" sz="3600" b="0" dirty="0"/>
          </a:p>
        </p:txBody>
      </p:sp>
    </p:spTree>
    <p:extLst>
      <p:ext uri="{BB962C8B-B14F-4D97-AF65-F5344CB8AC3E}">
        <p14:creationId xmlns:p14="http://schemas.microsoft.com/office/powerpoint/2010/main" val="477014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2D0507-9F86-7A45-BE8E-43760B9F92AA}" type="slidenum">
              <a:rPr lang="en-US" smtClean="0"/>
              <a:pPr/>
              <a:t>2</a:t>
            </a:fld>
            <a:endParaRPr lang="en-US" dirty="0"/>
          </a:p>
        </p:txBody>
      </p:sp>
      <p:sp>
        <p:nvSpPr>
          <p:cNvPr id="5" name="Footer Placeholder 4"/>
          <p:cNvSpPr>
            <a:spLocks noGrp="1"/>
          </p:cNvSpPr>
          <p:nvPr>
            <p:ph type="ftr" sz="quarter" idx="18"/>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16" name="Title 2"/>
          <p:cNvSpPr txBox="1">
            <a:spLocks/>
          </p:cNvSpPr>
          <p:nvPr/>
        </p:nvSpPr>
        <p:spPr>
          <a:xfrm>
            <a:off x="147828" y="140588"/>
            <a:ext cx="2843022" cy="5498212"/>
          </a:xfrm>
          <a:prstGeom prst="rect">
            <a:avLst/>
          </a:prstGeom>
        </p:spPr>
        <p:txBody>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r>
              <a:rPr lang="en-US" sz="2400" dirty="0" smtClean="0"/>
              <a:t>Regression Techniques</a:t>
            </a:r>
            <a:endParaRPr lang="en-US" sz="2400" dirty="0"/>
          </a:p>
          <a:p>
            <a:endParaRPr lang="en-US" sz="1400" dirty="0">
              <a:latin typeface="Calibri" panose="020F0502020204030204" pitchFamily="34" charset="0"/>
            </a:endParaRPr>
          </a:p>
          <a:p>
            <a:pPr marL="285750" indent="-285750" algn="just">
              <a:buFont typeface="Arial" panose="020B0604020202020204" pitchFamily="34" charset="0"/>
              <a:buChar char="•"/>
            </a:pPr>
            <a:r>
              <a:rPr lang="en-US" sz="1400" b="0" dirty="0">
                <a:solidFill>
                  <a:schemeClr val="tx1"/>
                </a:solidFill>
                <a:latin typeface="Calibri" panose="020F0502020204030204" pitchFamily="34" charset="0"/>
              </a:rPr>
              <a:t>There are various kinds of regression techniques available to make predictions</a:t>
            </a:r>
            <a:r>
              <a:rPr lang="en-US" sz="1400" b="0" dirty="0" smtClean="0">
                <a:solidFill>
                  <a:schemeClr val="tx1"/>
                </a:solidFill>
                <a:latin typeface="Calibri" panose="020F0502020204030204" pitchFamily="34" charset="0"/>
              </a:rPr>
              <a:t>. These techniques </a:t>
            </a:r>
            <a:r>
              <a:rPr lang="en-US" sz="1400" b="0" dirty="0">
                <a:solidFill>
                  <a:schemeClr val="tx1"/>
                </a:solidFill>
                <a:latin typeface="Calibri" panose="020F0502020204030204" pitchFamily="34" charset="0"/>
              </a:rPr>
              <a:t>are mostly driven by three metrics </a:t>
            </a:r>
            <a:r>
              <a:rPr lang="en-US" sz="1400" b="0" dirty="0" smtClean="0">
                <a:solidFill>
                  <a:schemeClr val="tx1"/>
                </a:solidFill>
                <a:latin typeface="Calibri" panose="020F0502020204030204" pitchFamily="34" charset="0"/>
              </a:rPr>
              <a:t> -</a:t>
            </a:r>
          </a:p>
          <a:p>
            <a:pPr marL="285750" indent="-285750" algn="just">
              <a:buFont typeface="Arial" panose="020B0604020202020204" pitchFamily="34" charset="0"/>
              <a:buChar char="•"/>
            </a:pPr>
            <a:endParaRPr lang="en-US" sz="1400" b="0" dirty="0">
              <a:solidFill>
                <a:schemeClr val="tx1"/>
              </a:solidFill>
              <a:latin typeface="Calibri" panose="020F0502020204030204" pitchFamily="34" charset="0"/>
            </a:endParaRPr>
          </a:p>
          <a:p>
            <a:pPr marL="742950" lvl="1" indent="-285750" algn="just">
              <a:buFont typeface="Arial" panose="020B0604020202020204" pitchFamily="34" charset="0"/>
              <a:buChar char="•"/>
            </a:pPr>
            <a:r>
              <a:rPr lang="en-US" sz="1400" b="0" dirty="0" smtClean="0">
                <a:solidFill>
                  <a:schemeClr val="tx1"/>
                </a:solidFill>
                <a:latin typeface="Calibri" panose="020F0502020204030204" pitchFamily="34" charset="0"/>
              </a:rPr>
              <a:t>Number </a:t>
            </a:r>
            <a:r>
              <a:rPr lang="en-US" sz="1400" b="0" dirty="0">
                <a:solidFill>
                  <a:schemeClr val="tx1"/>
                </a:solidFill>
                <a:latin typeface="Calibri" panose="020F0502020204030204" pitchFamily="34" charset="0"/>
              </a:rPr>
              <a:t>of independent </a:t>
            </a:r>
            <a:r>
              <a:rPr lang="en-US" sz="1400" b="0" dirty="0" smtClean="0">
                <a:solidFill>
                  <a:schemeClr val="tx1"/>
                </a:solidFill>
                <a:latin typeface="Calibri" panose="020F0502020204030204" pitchFamily="34" charset="0"/>
              </a:rPr>
              <a:t>variables</a:t>
            </a:r>
            <a:endParaRPr lang="en-US" sz="1400" b="0" dirty="0">
              <a:solidFill>
                <a:schemeClr val="tx1"/>
              </a:solidFill>
              <a:latin typeface="Calibri" panose="020F0502020204030204" pitchFamily="34" charset="0"/>
            </a:endParaRPr>
          </a:p>
          <a:p>
            <a:pPr marL="742950" lvl="1" indent="-285750" algn="just">
              <a:buFont typeface="Arial" panose="020B0604020202020204" pitchFamily="34" charset="0"/>
              <a:buChar char="•"/>
            </a:pPr>
            <a:endParaRPr lang="en-US" sz="1400" b="0" dirty="0" smtClean="0">
              <a:solidFill>
                <a:schemeClr val="tx1"/>
              </a:solidFill>
              <a:latin typeface="Calibri" panose="020F0502020204030204" pitchFamily="34" charset="0"/>
            </a:endParaRPr>
          </a:p>
          <a:p>
            <a:pPr marL="742950" lvl="1" indent="-285750" algn="just">
              <a:buFont typeface="Arial" panose="020B0604020202020204" pitchFamily="34" charset="0"/>
              <a:buChar char="•"/>
            </a:pPr>
            <a:r>
              <a:rPr lang="en-US" sz="1400" b="0" dirty="0" smtClean="0">
                <a:solidFill>
                  <a:schemeClr val="tx1"/>
                </a:solidFill>
                <a:latin typeface="Calibri" panose="020F0502020204030204" pitchFamily="34" charset="0"/>
              </a:rPr>
              <a:t>Type </a:t>
            </a:r>
            <a:r>
              <a:rPr lang="en-US" sz="1400" b="0" dirty="0">
                <a:solidFill>
                  <a:schemeClr val="tx1"/>
                </a:solidFill>
                <a:latin typeface="Calibri" panose="020F0502020204030204" pitchFamily="34" charset="0"/>
              </a:rPr>
              <a:t>of dependent variables </a:t>
            </a:r>
            <a:r>
              <a:rPr lang="en-US" sz="1400" b="0" dirty="0" smtClean="0">
                <a:solidFill>
                  <a:schemeClr val="tx1"/>
                </a:solidFill>
                <a:latin typeface="Calibri" panose="020F0502020204030204" pitchFamily="34" charset="0"/>
              </a:rPr>
              <a:t>and</a:t>
            </a:r>
          </a:p>
          <a:p>
            <a:pPr marL="742950" lvl="1" indent="-285750" algn="just">
              <a:buFont typeface="Arial" panose="020B0604020202020204" pitchFamily="34" charset="0"/>
              <a:buChar char="•"/>
            </a:pPr>
            <a:endParaRPr lang="en-US" sz="1400" b="0" dirty="0" smtClean="0">
              <a:solidFill>
                <a:schemeClr val="tx1"/>
              </a:solidFill>
              <a:latin typeface="Calibri" panose="020F0502020204030204" pitchFamily="34" charset="0"/>
            </a:endParaRPr>
          </a:p>
          <a:p>
            <a:pPr marL="742950" lvl="1" indent="-285750" algn="just">
              <a:buFont typeface="Arial" panose="020B0604020202020204" pitchFamily="34" charset="0"/>
              <a:buChar char="•"/>
            </a:pPr>
            <a:r>
              <a:rPr lang="en-US" sz="1400" b="0" dirty="0">
                <a:solidFill>
                  <a:schemeClr val="tx1"/>
                </a:solidFill>
                <a:latin typeface="Calibri" panose="020F0502020204030204" pitchFamily="34" charset="0"/>
              </a:rPr>
              <a:t>S</a:t>
            </a:r>
            <a:r>
              <a:rPr lang="en-US" sz="1400" b="0" dirty="0" smtClean="0">
                <a:solidFill>
                  <a:schemeClr val="tx1"/>
                </a:solidFill>
                <a:latin typeface="Calibri" panose="020F0502020204030204" pitchFamily="34" charset="0"/>
              </a:rPr>
              <a:t>hape </a:t>
            </a:r>
            <a:r>
              <a:rPr lang="en-US" sz="1400" b="0" dirty="0">
                <a:solidFill>
                  <a:schemeClr val="tx1"/>
                </a:solidFill>
                <a:latin typeface="Calibri" panose="020F0502020204030204" pitchFamily="34" charset="0"/>
              </a:rPr>
              <a:t>of regression line</a:t>
            </a:r>
            <a:endParaRPr lang="en-US" sz="1400" b="0" dirty="0">
              <a:solidFill>
                <a:schemeClr val="tx1"/>
              </a:solidFill>
              <a:latin typeface="Calibri" panose="020F0502020204030204" pitchFamily="34" charset="0"/>
            </a:endParaRPr>
          </a:p>
        </p:txBody>
      </p:sp>
      <p:sp>
        <p:nvSpPr>
          <p:cNvPr id="4" name="Rectangle 3"/>
          <p:cNvSpPr/>
          <p:nvPr/>
        </p:nvSpPr>
        <p:spPr>
          <a:xfrm>
            <a:off x="3209922" y="956786"/>
            <a:ext cx="5743575" cy="2462213"/>
          </a:xfrm>
          <a:prstGeom prst="rect">
            <a:avLst/>
          </a:prstGeom>
        </p:spPr>
        <p:txBody>
          <a:bodyPr wrap="square">
            <a:spAutoFit/>
          </a:bodyPr>
          <a:lstStyle/>
          <a:p>
            <a:pPr algn="just"/>
            <a:r>
              <a:rPr lang="en-US" sz="1400" dirty="0">
                <a:latin typeface="Calibri" panose="020F0502020204030204" pitchFamily="34" charset="0"/>
              </a:rPr>
              <a:t>Regression analysis is a form of predictive modelling technique which investigates the relationship between a </a:t>
            </a:r>
            <a:r>
              <a:rPr lang="en-US" sz="1400" b="1" dirty="0">
                <a:latin typeface="Calibri" panose="020F0502020204030204" pitchFamily="34" charset="0"/>
              </a:rPr>
              <a:t>dependent </a:t>
            </a:r>
            <a:r>
              <a:rPr lang="en-US" sz="1400" dirty="0">
                <a:latin typeface="Calibri" panose="020F0502020204030204" pitchFamily="34" charset="0"/>
              </a:rPr>
              <a:t>(target) and </a:t>
            </a:r>
            <a:r>
              <a:rPr lang="en-US" sz="1400" b="1" dirty="0">
                <a:latin typeface="Calibri" panose="020F0502020204030204" pitchFamily="34" charset="0"/>
              </a:rPr>
              <a:t>independent variable (s)</a:t>
            </a:r>
            <a:r>
              <a:rPr lang="en-US" sz="1400" dirty="0">
                <a:latin typeface="Calibri" panose="020F0502020204030204" pitchFamily="34" charset="0"/>
              </a:rPr>
              <a:t> (predictor</a:t>
            </a:r>
            <a:r>
              <a:rPr lang="en-US" sz="1400" dirty="0" smtClean="0">
                <a:latin typeface="Calibri" panose="020F0502020204030204" pitchFamily="34" charset="0"/>
              </a:rPr>
              <a:t>).</a:t>
            </a:r>
          </a:p>
          <a:p>
            <a:pPr algn="just"/>
            <a:endParaRPr lang="en-US" sz="1400" dirty="0">
              <a:latin typeface="Calibri" panose="020F0502020204030204" pitchFamily="34" charset="0"/>
            </a:endParaRPr>
          </a:p>
          <a:p>
            <a:pPr algn="just"/>
            <a:r>
              <a:rPr lang="en-US" sz="1400" dirty="0" smtClean="0">
                <a:latin typeface="Calibri" panose="020F0502020204030204" pitchFamily="34" charset="0"/>
              </a:rPr>
              <a:t>Regression </a:t>
            </a:r>
            <a:r>
              <a:rPr lang="en-US" sz="1400" dirty="0">
                <a:latin typeface="Calibri" panose="020F0502020204030204" pitchFamily="34" charset="0"/>
              </a:rPr>
              <a:t>analysis helps one understand how the typical value of the dependent variable (or 'criterion variable') changes when any one of the independent variables is varied, while the other independent variables are held fixed</a:t>
            </a:r>
            <a:r>
              <a:rPr lang="en-US" sz="1400" dirty="0" smtClean="0">
                <a:latin typeface="Calibri" panose="020F0502020204030204" pitchFamily="34" charset="0"/>
              </a:rPr>
              <a:t>.</a:t>
            </a:r>
          </a:p>
          <a:p>
            <a:pPr algn="just"/>
            <a:endParaRPr lang="en-US" sz="1400" dirty="0">
              <a:latin typeface="Calibri" panose="020F0502020204030204" pitchFamily="34" charset="0"/>
            </a:endParaRPr>
          </a:p>
          <a:p>
            <a:pPr algn="just"/>
            <a:r>
              <a:rPr lang="en-US" sz="1400" b="1" dirty="0">
                <a:latin typeface="Calibri" panose="020F0502020204030204" pitchFamily="34" charset="0"/>
              </a:rPr>
              <a:t>Ex</a:t>
            </a:r>
            <a:r>
              <a:rPr lang="en-US" sz="1400" dirty="0">
                <a:latin typeface="Calibri" panose="020F0502020204030204" pitchFamily="34" charset="0"/>
              </a:rPr>
              <a:t> - </a:t>
            </a:r>
            <a:r>
              <a:rPr lang="en-US" sz="1400" dirty="0" smtClean="0">
                <a:latin typeface="Calibri" panose="020F0502020204030204" pitchFamily="34" charset="0"/>
              </a:rPr>
              <a:t>Relationship </a:t>
            </a:r>
            <a:r>
              <a:rPr lang="en-US" sz="1400" dirty="0">
                <a:latin typeface="Calibri" panose="020F0502020204030204" pitchFamily="34" charset="0"/>
              </a:rPr>
              <a:t>between rash driving and number of road accidents by a driver is best studied through regression.</a:t>
            </a:r>
          </a:p>
        </p:txBody>
      </p:sp>
      <p:sp>
        <p:nvSpPr>
          <p:cNvPr id="6" name="Rectangle 5"/>
          <p:cNvSpPr/>
          <p:nvPr/>
        </p:nvSpPr>
        <p:spPr>
          <a:xfrm>
            <a:off x="3977480" y="127371"/>
            <a:ext cx="4208460" cy="584775"/>
          </a:xfrm>
          <a:prstGeom prst="rect">
            <a:avLst/>
          </a:prstGeom>
          <a:ln>
            <a:solidFill>
              <a:schemeClr val="accent1"/>
            </a:solidFill>
          </a:ln>
        </p:spPr>
        <p:txBody>
          <a:bodyPr wrap="none">
            <a:spAutoFit/>
          </a:bodyPr>
          <a:lstStyle/>
          <a:p>
            <a:r>
              <a:rPr lang="en-US" sz="3200" b="1" dirty="0">
                <a:solidFill>
                  <a:srgbClr val="C00000"/>
                </a:solidFill>
              </a:rPr>
              <a:t>Regression Analysis</a:t>
            </a:r>
          </a:p>
        </p:txBody>
      </p:sp>
      <p:sp>
        <p:nvSpPr>
          <p:cNvPr id="14" name="Rectangle 13"/>
          <p:cNvSpPr/>
          <p:nvPr/>
        </p:nvSpPr>
        <p:spPr>
          <a:xfrm>
            <a:off x="3333747" y="3598813"/>
            <a:ext cx="5619747" cy="2523768"/>
          </a:xfrm>
          <a:prstGeom prst="rect">
            <a:avLst/>
          </a:prstGeom>
        </p:spPr>
        <p:txBody>
          <a:bodyPr wrap="square">
            <a:spAutoFit/>
          </a:bodyPr>
          <a:lstStyle/>
          <a:p>
            <a:pPr algn="just"/>
            <a:r>
              <a:rPr lang="en-US" b="1" dirty="0" smtClean="0">
                <a:latin typeface="Calibri" panose="020F0502020204030204" pitchFamily="34" charset="0"/>
              </a:rPr>
              <a:t>Benefits of </a:t>
            </a:r>
            <a:r>
              <a:rPr lang="en-US" b="1" dirty="0">
                <a:latin typeface="Calibri" panose="020F0502020204030204" pitchFamily="34" charset="0"/>
              </a:rPr>
              <a:t>using regression </a:t>
            </a:r>
            <a:r>
              <a:rPr lang="en-US" b="1" dirty="0" smtClean="0">
                <a:latin typeface="Calibri" panose="020F0502020204030204" pitchFamily="34" charset="0"/>
              </a:rPr>
              <a:t>analysis :</a:t>
            </a:r>
          </a:p>
          <a:p>
            <a:pPr algn="just"/>
            <a:endParaRPr lang="en-US" sz="1400" b="1" dirty="0">
              <a:latin typeface="Calibri" panose="020F0502020204030204" pitchFamily="34" charset="0"/>
            </a:endParaRPr>
          </a:p>
          <a:p>
            <a:pPr marL="285750" indent="-285750" algn="just">
              <a:buFont typeface="Arial" panose="020B0604020202020204" pitchFamily="34" charset="0"/>
              <a:buChar char="•"/>
            </a:pPr>
            <a:r>
              <a:rPr lang="en-US" sz="1400" dirty="0">
                <a:latin typeface="Calibri" panose="020F0502020204030204" pitchFamily="34" charset="0"/>
              </a:rPr>
              <a:t>It indicates the </a:t>
            </a:r>
            <a:r>
              <a:rPr lang="en-US" sz="1400" b="1" dirty="0">
                <a:latin typeface="Calibri" panose="020F0502020204030204" pitchFamily="34" charset="0"/>
              </a:rPr>
              <a:t>significant relationships </a:t>
            </a:r>
            <a:r>
              <a:rPr lang="en-US" sz="1400" dirty="0">
                <a:latin typeface="Calibri" panose="020F0502020204030204" pitchFamily="34" charset="0"/>
              </a:rPr>
              <a:t>between dependent variable and independent </a:t>
            </a:r>
            <a:r>
              <a:rPr lang="en-US" sz="1400" dirty="0" smtClean="0">
                <a:latin typeface="Calibri" panose="020F0502020204030204" pitchFamily="34" charset="0"/>
              </a:rPr>
              <a:t>variable</a:t>
            </a:r>
          </a:p>
          <a:p>
            <a:pPr marL="285750" indent="-285750" algn="just">
              <a:buFont typeface="Arial" panose="020B0604020202020204" pitchFamily="34" charset="0"/>
              <a:buChar char="•"/>
            </a:pPr>
            <a:endParaRPr lang="en-US" sz="1400" dirty="0">
              <a:latin typeface="Calibri" panose="020F0502020204030204" pitchFamily="34" charset="0"/>
            </a:endParaRPr>
          </a:p>
          <a:p>
            <a:pPr marL="285750" indent="-285750" algn="just">
              <a:buFont typeface="Arial" panose="020B0604020202020204" pitchFamily="34" charset="0"/>
              <a:buChar char="•"/>
            </a:pPr>
            <a:r>
              <a:rPr lang="en-US" sz="1400" dirty="0">
                <a:latin typeface="Calibri" panose="020F0502020204030204" pitchFamily="34" charset="0"/>
              </a:rPr>
              <a:t>It indicates the </a:t>
            </a:r>
            <a:r>
              <a:rPr lang="en-US" sz="1400" b="1" dirty="0">
                <a:latin typeface="Calibri" panose="020F0502020204030204" pitchFamily="34" charset="0"/>
              </a:rPr>
              <a:t>strength of impact </a:t>
            </a:r>
            <a:r>
              <a:rPr lang="en-US" sz="1400" dirty="0">
                <a:latin typeface="Calibri" panose="020F0502020204030204" pitchFamily="34" charset="0"/>
              </a:rPr>
              <a:t>of multiple independent variables on a dependent </a:t>
            </a:r>
            <a:r>
              <a:rPr lang="en-US" sz="1400" dirty="0" smtClean="0">
                <a:latin typeface="Calibri" panose="020F0502020204030204" pitchFamily="34" charset="0"/>
              </a:rPr>
              <a:t>variable</a:t>
            </a:r>
          </a:p>
          <a:p>
            <a:pPr marL="285750" indent="-285750" algn="just">
              <a:buFont typeface="Arial" panose="020B0604020202020204" pitchFamily="34" charset="0"/>
              <a:buChar char="•"/>
            </a:pPr>
            <a:endParaRPr lang="en-US" sz="1400" dirty="0">
              <a:latin typeface="Calibri" panose="020F0502020204030204" pitchFamily="34" charset="0"/>
            </a:endParaRPr>
          </a:p>
          <a:p>
            <a:pPr marL="285750" indent="-285750" algn="just">
              <a:buFont typeface="Arial" panose="020B0604020202020204" pitchFamily="34" charset="0"/>
              <a:buChar char="•"/>
            </a:pPr>
            <a:r>
              <a:rPr lang="en-US" sz="1400" dirty="0" smtClean="0">
                <a:latin typeface="Calibri" panose="020F0502020204030204" pitchFamily="34" charset="0"/>
              </a:rPr>
              <a:t>It also </a:t>
            </a:r>
            <a:r>
              <a:rPr lang="en-US" sz="1400" dirty="0">
                <a:latin typeface="Calibri" panose="020F0502020204030204" pitchFamily="34" charset="0"/>
              </a:rPr>
              <a:t>allows us to compare the effects of variables measured on different scales, such as the effect of price changes and the number of promotional activities.</a:t>
            </a:r>
          </a:p>
        </p:txBody>
      </p:sp>
    </p:spTree>
    <p:extLst>
      <p:ext uri="{BB962C8B-B14F-4D97-AF65-F5344CB8AC3E}">
        <p14:creationId xmlns:p14="http://schemas.microsoft.com/office/powerpoint/2010/main" val="319455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2D0507-9F86-7A45-BE8E-43760B9F92AA}" type="slidenum">
              <a:rPr lang="en-US" smtClean="0"/>
              <a:pPr/>
              <a:t>3</a:t>
            </a:fld>
            <a:endParaRPr lang="en-US" dirty="0"/>
          </a:p>
        </p:txBody>
      </p:sp>
      <p:sp>
        <p:nvSpPr>
          <p:cNvPr id="5" name="Footer Placeholder 4"/>
          <p:cNvSpPr>
            <a:spLocks noGrp="1"/>
          </p:cNvSpPr>
          <p:nvPr>
            <p:ph type="ftr" sz="quarter" idx="18"/>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7" name="Text Placeholder 2"/>
          <p:cNvSpPr>
            <a:spLocks noGrp="1"/>
          </p:cNvSpPr>
          <p:nvPr>
            <p:ph type="body" sz="quarter" idx="16"/>
          </p:nvPr>
        </p:nvSpPr>
        <p:spPr>
          <a:xfrm>
            <a:off x="3256094" y="3044183"/>
            <a:ext cx="5338482" cy="1604017"/>
          </a:xfrm>
        </p:spPr>
        <p:txBody>
          <a:bodyPr>
            <a:noAutofit/>
          </a:bodyPr>
          <a:lstStyle/>
          <a:p>
            <a:r>
              <a:rPr lang="en-US" sz="7200" dirty="0" smtClean="0"/>
              <a:t>THANK YOU</a:t>
            </a:r>
            <a:endParaRPr lang="en-US" sz="7200" dirty="0"/>
          </a:p>
        </p:txBody>
      </p:sp>
    </p:spTree>
    <p:extLst>
      <p:ext uri="{BB962C8B-B14F-4D97-AF65-F5344CB8AC3E}">
        <p14:creationId xmlns:p14="http://schemas.microsoft.com/office/powerpoint/2010/main" val="925465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33624</TotalTime>
  <Words>180</Words>
  <Application>Microsoft Office PowerPoint</Application>
  <PresentationFormat>On-screen Show (4:3)</PresentationFormat>
  <Paragraphs>33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VZ_PPT_4x3_NHG_v01-02_083115</vt:lpstr>
      <vt:lpstr>PowerPoint Presentation</vt:lpstr>
      <vt:lpstr>PowerPoint Presentation</vt:lpstr>
      <vt:lpstr>PowerPoint Presentation</vt:lpstr>
    </vt:vector>
  </TitlesOfParts>
  <Company>Verizon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Verizon PowerPoint</dc:title>
  <dc:creator>Verizon</dc:creator>
  <cp:lastModifiedBy>Nandeda, Narayan</cp:lastModifiedBy>
  <cp:revision>833</cp:revision>
  <dcterms:created xsi:type="dcterms:W3CDTF">2015-08-15T20:22:37Z</dcterms:created>
  <dcterms:modified xsi:type="dcterms:W3CDTF">2016-01-08T07:11:16Z</dcterms:modified>
</cp:coreProperties>
</file>