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3"/>
  </p:notesMasterIdLst>
  <p:handoutMasterIdLst>
    <p:handoutMasterId r:id="rId44"/>
  </p:handoutMasterIdLst>
  <p:sldIdLst>
    <p:sldId id="301" r:id="rId5"/>
    <p:sldId id="317" r:id="rId6"/>
    <p:sldId id="318" r:id="rId7"/>
    <p:sldId id="319" r:id="rId8"/>
    <p:sldId id="346" r:id="rId9"/>
    <p:sldId id="332" r:id="rId10"/>
    <p:sldId id="320" r:id="rId11"/>
    <p:sldId id="321" r:id="rId12"/>
    <p:sldId id="322" r:id="rId13"/>
    <p:sldId id="323" r:id="rId14"/>
    <p:sldId id="324" r:id="rId15"/>
    <p:sldId id="325" r:id="rId16"/>
    <p:sldId id="348" r:id="rId17"/>
    <p:sldId id="326" r:id="rId18"/>
    <p:sldId id="327" r:id="rId19"/>
    <p:sldId id="328" r:id="rId20"/>
    <p:sldId id="350" r:id="rId21"/>
    <p:sldId id="329" r:id="rId22"/>
    <p:sldId id="330" r:id="rId23"/>
    <p:sldId id="331" r:id="rId24"/>
    <p:sldId id="261" r:id="rId25"/>
    <p:sldId id="338" r:id="rId26"/>
    <p:sldId id="339" r:id="rId27"/>
    <p:sldId id="351" r:id="rId28"/>
    <p:sldId id="340" r:id="rId29"/>
    <p:sldId id="341" r:id="rId30"/>
    <p:sldId id="349" r:id="rId31"/>
    <p:sldId id="334" r:id="rId32"/>
    <p:sldId id="343" r:id="rId33"/>
    <p:sldId id="344" r:id="rId34"/>
    <p:sldId id="345" r:id="rId35"/>
    <p:sldId id="307" r:id="rId36"/>
    <p:sldId id="314" r:id="rId37"/>
    <p:sldId id="315" r:id="rId38"/>
    <p:sldId id="335" r:id="rId39"/>
    <p:sldId id="302" r:id="rId40"/>
    <p:sldId id="303" r:id="rId41"/>
    <p:sldId id="336" r:id="rId4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6666"/>
    <a:srgbClr val="009999"/>
    <a:srgbClr val="D8BEB2"/>
    <a:srgbClr val="753F2D"/>
    <a:srgbClr val="5E3324"/>
    <a:srgbClr val="8A4C34"/>
    <a:srgbClr val="815550"/>
    <a:srgbClr val="A3573E"/>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6327"/>
  </p:normalViewPr>
  <p:slideViewPr>
    <p:cSldViewPr snapToGrid="0">
      <p:cViewPr varScale="1">
        <p:scale>
          <a:sx n="62" d="100"/>
          <a:sy n="62" d="100"/>
        </p:scale>
        <p:origin x="704" y="44"/>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6/10/2023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6/10/2023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90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81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9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dar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ligh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dark ban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ree content on the lef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on the righ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ntent on the right dark">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w3schools.com/python/python_ml_confusion_matrix.asp" TargetMode="External"/><Relationship Id="rId13" Type="http://schemas.openxmlformats.org/officeDocument/2006/relationships/hyperlink" Target="https://towardsdatascience.com/sentiment-analysis-concept-analysis-and-applications-6c94d6f58c17" TargetMode="External"/><Relationship Id="rId3" Type="http://schemas.openxmlformats.org/officeDocument/2006/relationships/hyperlink" Target="https://builtin.com/data-science/how-build-neural-network-keras" TargetMode="External"/><Relationship Id="rId7" Type="http://schemas.openxmlformats.org/officeDocument/2006/relationships/hyperlink" Target="https://www.geeksforgeeks.org/confusion-matrix-machine-learning/" TargetMode="External"/><Relationship Id="rId12" Type="http://schemas.openxmlformats.org/officeDocument/2006/relationships/hyperlink" Target="https://monkeylearn.com/sentiment-analysis/" TargetMode="External"/><Relationship Id="rId2" Type="http://schemas.openxmlformats.org/officeDocument/2006/relationships/hyperlink" Target="https://machinelearningmastery.com/prepare-movie-review-data-sentiment-analysis/" TargetMode="External"/><Relationship Id="rId1" Type="http://schemas.openxmlformats.org/officeDocument/2006/relationships/slideLayout" Target="../slideLayouts/slideLayout5.xml"/><Relationship Id="rId6" Type="http://schemas.openxmlformats.org/officeDocument/2006/relationships/hyperlink" Target="https://towardsdatascience.com/sentiment-analysis-using-lstm-step-by-step-50d074f09948" TargetMode="External"/><Relationship Id="rId11" Type="http://schemas.openxmlformats.org/officeDocument/2006/relationships/hyperlink" Target="https://www.geeksforgeeks.org/what-is-sentiment-analysis/" TargetMode="External"/><Relationship Id="rId5" Type="http://schemas.openxmlformats.org/officeDocument/2006/relationships/hyperlink" Target="https://datamahadev.com/lstm-sentimental-analysis-using-keras-with-imdb-dataset/" TargetMode="External"/><Relationship Id="rId10" Type="http://schemas.openxmlformats.org/officeDocument/2006/relationships/hyperlink" Target="https://www.kaggle.com/datasets/atulanandjha/imdb-50k-movie-reviews-test-your-bert/code?datasetId=447516" TargetMode="External"/><Relationship Id="rId4" Type="http://schemas.openxmlformats.org/officeDocument/2006/relationships/hyperlink" Target="https://machinelearningmastery.com/predict-sentiment-movie-reviews-using-deep-learning/" TargetMode="External"/><Relationship Id="rId9" Type="http://schemas.openxmlformats.org/officeDocument/2006/relationships/hyperlink" Target="https://www.tutorialspoint.com/keras/keras_model_compilation.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71A6D6-0233-F2D4-B842-9482632E7DF7}"/>
              </a:ext>
            </a:extLst>
          </p:cNvPr>
          <p:cNvSpPr txBox="1"/>
          <p:nvPr/>
        </p:nvSpPr>
        <p:spPr>
          <a:xfrm>
            <a:off x="-185657" y="1529962"/>
            <a:ext cx="12192000" cy="1569660"/>
          </a:xfrm>
          <a:prstGeom prst="rect">
            <a:avLst/>
          </a:prstGeom>
          <a:noFill/>
        </p:spPr>
        <p:txBody>
          <a:bodyPr wrap="square" rtlCol="0">
            <a:spAutoFit/>
          </a:bodyPr>
          <a:lstStyle/>
          <a:p>
            <a:pPr algn="ctr"/>
            <a:endParaRPr lang="en-IN" sz="2400" b="1" dirty="0">
              <a:solidFill>
                <a:schemeClr val="tx2"/>
              </a:solidFill>
            </a:endParaRPr>
          </a:p>
          <a:p>
            <a:pPr algn="ctr"/>
            <a:r>
              <a:rPr lang="en-IN" sz="2400" b="1" dirty="0">
                <a:solidFill>
                  <a:schemeClr val="tx2"/>
                </a:solidFill>
              </a:rPr>
              <a:t>DEPARTMENT</a:t>
            </a:r>
            <a:r>
              <a:rPr lang="en-IN" dirty="0">
                <a:solidFill>
                  <a:schemeClr val="tx2"/>
                </a:solidFill>
              </a:rPr>
              <a:t> </a:t>
            </a:r>
            <a:r>
              <a:rPr lang="en-IN" sz="2400" b="1" dirty="0">
                <a:solidFill>
                  <a:schemeClr val="tx2"/>
                </a:solidFill>
              </a:rPr>
              <a:t>OF COMPUTER SCIENCE AND TECHNOLOGY</a:t>
            </a:r>
          </a:p>
          <a:p>
            <a:pPr algn="ctr"/>
            <a:r>
              <a:rPr lang="en-IN" sz="2000" b="1" dirty="0">
                <a:solidFill>
                  <a:schemeClr val="tx2"/>
                </a:solidFill>
              </a:rPr>
              <a:t>SPECIAL TOPIC </a:t>
            </a:r>
            <a:endParaRPr lang="en-IN" sz="2400" b="1" dirty="0">
              <a:solidFill>
                <a:schemeClr val="tx2"/>
              </a:solidFill>
            </a:endParaRPr>
          </a:p>
          <a:p>
            <a:pPr algn="ctr"/>
            <a:r>
              <a:rPr lang="en-IN" sz="2800" b="1" dirty="0">
                <a:solidFill>
                  <a:schemeClr val="tx2"/>
                </a:solidFill>
              </a:rPr>
              <a:t>REVIEW-2</a:t>
            </a:r>
          </a:p>
        </p:txBody>
      </p:sp>
      <p:sp>
        <p:nvSpPr>
          <p:cNvPr id="8" name="TextBox 7">
            <a:extLst>
              <a:ext uri="{FF2B5EF4-FFF2-40B4-BE49-F238E27FC236}">
                <a16:creationId xmlns:a16="http://schemas.microsoft.com/office/drawing/2014/main" id="{57B8B631-E056-7B70-4B68-4ADC49C519E4}"/>
              </a:ext>
            </a:extLst>
          </p:cNvPr>
          <p:cNvSpPr txBox="1"/>
          <p:nvPr/>
        </p:nvSpPr>
        <p:spPr>
          <a:xfrm>
            <a:off x="1479992" y="4799571"/>
            <a:ext cx="8860703" cy="1323439"/>
          </a:xfrm>
          <a:prstGeom prst="rect">
            <a:avLst/>
          </a:prstGeom>
          <a:noFill/>
        </p:spPr>
        <p:txBody>
          <a:bodyPr wrap="square" rtlCol="0">
            <a:spAutoFit/>
          </a:bodyPr>
          <a:lstStyle/>
          <a:p>
            <a:pPr algn="ctr"/>
            <a:r>
              <a:rPr lang="en-IN" sz="1600" u="sng" dirty="0">
                <a:solidFill>
                  <a:schemeClr val="tx2"/>
                </a:solidFill>
                <a:latin typeface="Aharoni" panose="02010803020104030203" pitchFamily="2" charset="-79"/>
                <a:cs typeface="Aharoni" panose="02010803020104030203" pitchFamily="2" charset="-79"/>
              </a:rPr>
              <a:t>Presented by:</a:t>
            </a:r>
            <a:endParaRPr lang="en-IN" u="sng" dirty="0">
              <a:solidFill>
                <a:schemeClr val="tx2"/>
              </a:solidFill>
              <a:latin typeface="Aharoni" panose="02010803020104030203" pitchFamily="2" charset="-79"/>
              <a:cs typeface="Aharoni" panose="02010803020104030203" pitchFamily="2" charset="-79"/>
            </a:endParaRPr>
          </a:p>
          <a:p>
            <a:pPr algn="just"/>
            <a:r>
              <a:rPr lang="en-IN" sz="1600" b="1" dirty="0">
                <a:solidFill>
                  <a:schemeClr val="tx2"/>
                </a:solidFill>
              </a:rPr>
              <a:t>Nandeesh P Math				           ENG21CS0263</a:t>
            </a:r>
          </a:p>
          <a:p>
            <a:r>
              <a:rPr lang="en-IN" sz="1600" b="1" dirty="0">
                <a:solidFill>
                  <a:schemeClr val="tx2"/>
                </a:solidFill>
              </a:rPr>
              <a:t>N Rishi Rohan				           ENG21CS0256</a:t>
            </a:r>
          </a:p>
          <a:p>
            <a:r>
              <a:rPr lang="en-IN" sz="1600" b="1" dirty="0">
                <a:solidFill>
                  <a:schemeClr val="tx2"/>
                </a:solidFill>
              </a:rPr>
              <a:t>Sree Vibha G				           ENG21CS0412</a:t>
            </a:r>
          </a:p>
          <a:p>
            <a:r>
              <a:rPr lang="en-IN" sz="1600" b="1" dirty="0">
                <a:solidFill>
                  <a:schemeClr val="tx2"/>
                </a:solidFill>
              </a:rPr>
              <a:t>Sri Vishnavi Ananya Gollapalli		                               ENG21CS0414</a:t>
            </a:r>
          </a:p>
        </p:txBody>
      </p:sp>
      <p:sp>
        <p:nvSpPr>
          <p:cNvPr id="9" name="Google Shape;144;p4">
            <a:extLst>
              <a:ext uri="{FF2B5EF4-FFF2-40B4-BE49-F238E27FC236}">
                <a16:creationId xmlns:a16="http://schemas.microsoft.com/office/drawing/2014/main" id="{49F47435-A336-B296-71E5-019BDA37F51E}"/>
              </a:ext>
            </a:extLst>
          </p:cNvPr>
          <p:cNvSpPr txBox="1">
            <a:spLocks/>
          </p:cNvSpPr>
          <p:nvPr/>
        </p:nvSpPr>
        <p:spPr>
          <a:xfrm>
            <a:off x="411480" y="6349138"/>
            <a:ext cx="8644320" cy="365125"/>
          </a:xfrm>
          <a:prstGeom prst="rect">
            <a:avLst/>
          </a:prstGeom>
          <a:noFill/>
          <a:ln>
            <a:noFill/>
          </a:ln>
        </p:spPr>
        <p:txBody>
          <a:bodyPr spcFirstLastPara="1" vert="horz" wrap="square" lIns="91425" tIns="45700" rIns="91425" bIns="45700" rtlCol="0" anchor="b" anchorCtr="0">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CSE., SOE-Dayananda Sagar University</a:t>
            </a:r>
          </a:p>
        </p:txBody>
      </p:sp>
      <p:sp>
        <p:nvSpPr>
          <p:cNvPr id="10" name="Title 23">
            <a:extLst>
              <a:ext uri="{FF2B5EF4-FFF2-40B4-BE49-F238E27FC236}">
                <a16:creationId xmlns:a16="http://schemas.microsoft.com/office/drawing/2014/main" id="{801ECF64-130D-4C76-EDF9-1EBD285D717D}"/>
              </a:ext>
            </a:extLst>
          </p:cNvPr>
          <p:cNvSpPr txBox="1">
            <a:spLocks/>
          </p:cNvSpPr>
          <p:nvPr/>
        </p:nvSpPr>
        <p:spPr>
          <a:xfrm>
            <a:off x="468615" y="3429000"/>
            <a:ext cx="11873498" cy="1490668"/>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pPr algn="ctr"/>
            <a:r>
              <a:rPr lang="en-US" sz="2800" u="sng" dirty="0">
                <a:latin typeface="Aharoni" panose="02010803020104030203" pitchFamily="2" charset="-79"/>
                <a:ea typeface="Arial Unicode MS" panose="020B0604020202020204" pitchFamily="34" charset="-128"/>
                <a:cs typeface="Aharoni" panose="02010803020104030203" pitchFamily="2" charset="-79"/>
              </a:rPr>
              <a:t>Feel</a:t>
            </a:r>
            <a:r>
              <a:rPr lang="en-US" sz="2800" u="sng" cap="none" dirty="0">
                <a:latin typeface="Aharoni" panose="02010803020104030203" pitchFamily="2" charset="-79"/>
                <a:ea typeface="Arial Unicode MS" panose="020B0604020202020204" pitchFamily="34" charset="-128"/>
                <a:cs typeface="Aharoni" panose="02010803020104030203" pitchFamily="2" charset="-79"/>
              </a:rPr>
              <a:t> </a:t>
            </a:r>
            <a:r>
              <a:rPr lang="en-US" sz="2800" u="sng" dirty="0">
                <a:latin typeface="Aharoni" panose="02010803020104030203" pitchFamily="2" charset="-79"/>
                <a:ea typeface="Arial Unicode MS" panose="020B0604020202020204" pitchFamily="34" charset="-128"/>
                <a:cs typeface="Aharoni" panose="02010803020104030203" pitchFamily="2" charset="-79"/>
              </a:rPr>
              <a:t>good or Feel bad: A sentiment Analysis</a:t>
            </a:r>
          </a:p>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12" name="TextBox 11">
            <a:extLst>
              <a:ext uri="{FF2B5EF4-FFF2-40B4-BE49-F238E27FC236}">
                <a16:creationId xmlns:a16="http://schemas.microsoft.com/office/drawing/2014/main" id="{A97DF8D5-6E7D-7BF1-F205-3F3AE195861C}"/>
              </a:ext>
            </a:extLst>
          </p:cNvPr>
          <p:cNvSpPr txBox="1"/>
          <p:nvPr/>
        </p:nvSpPr>
        <p:spPr>
          <a:xfrm>
            <a:off x="4421102" y="4026811"/>
            <a:ext cx="5573486" cy="707886"/>
          </a:xfrm>
          <a:prstGeom prst="rect">
            <a:avLst/>
          </a:prstGeom>
          <a:noFill/>
        </p:spPr>
        <p:txBody>
          <a:bodyPr wrap="square" rtlCol="0">
            <a:spAutoFit/>
          </a:bodyPr>
          <a:lstStyle/>
          <a:p>
            <a:r>
              <a:rPr lang="en-IN" sz="2000" dirty="0">
                <a:solidFill>
                  <a:schemeClr val="tx2"/>
                </a:solidFill>
                <a:latin typeface="Aharoni" panose="02010803020104030203" pitchFamily="2" charset="-79"/>
                <a:cs typeface="Aharoni" panose="02010803020104030203" pitchFamily="2" charset="-79"/>
              </a:rPr>
              <a:t>Under the supervision of</a:t>
            </a:r>
          </a:p>
          <a:p>
            <a:r>
              <a:rPr lang="en-IN" sz="2000" dirty="0">
                <a:solidFill>
                  <a:schemeClr val="tx2"/>
                </a:solidFill>
                <a:latin typeface="Aharoni" panose="02010803020104030203" pitchFamily="2" charset="-79"/>
                <a:cs typeface="Aharoni" panose="02010803020104030203" pitchFamily="2" charset="-79"/>
              </a:rPr>
              <a:t>Prof. Arjun Krishnamurthy</a:t>
            </a:r>
          </a:p>
        </p:txBody>
      </p:sp>
      <p:sp>
        <p:nvSpPr>
          <p:cNvPr id="14" name="Subtitle 10">
            <a:extLst>
              <a:ext uri="{FF2B5EF4-FFF2-40B4-BE49-F238E27FC236}">
                <a16:creationId xmlns:a16="http://schemas.microsoft.com/office/drawing/2014/main" id="{481E0F04-B824-4D45-3B7B-BAE07C408B57}"/>
              </a:ext>
            </a:extLst>
          </p:cNvPr>
          <p:cNvSpPr txBox="1">
            <a:spLocks/>
          </p:cNvSpPr>
          <p:nvPr/>
        </p:nvSpPr>
        <p:spPr>
          <a:xfrm>
            <a:off x="-545788" y="4381419"/>
            <a:ext cx="5486400" cy="38404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sz="2200" b="1" kern="1200">
                <a:solidFill>
                  <a:schemeClr val="tx2"/>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6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dirty="0">
                <a:latin typeface="Aharoni" panose="02010803020104030203" pitchFamily="2" charset="-79"/>
                <a:cs typeface="Aharoni" panose="02010803020104030203" pitchFamily="2" charset="-79"/>
              </a:rPr>
              <a:t>Team </a:t>
            </a:r>
            <a:r>
              <a:rPr lang="en-IN" sz="3600" dirty="0">
                <a:latin typeface="Aharoni" panose="02010803020104030203" pitchFamily="2" charset="-79"/>
                <a:cs typeface="Aharoni" panose="02010803020104030203" pitchFamily="2" charset="-79"/>
              </a:rPr>
              <a:t>34</a:t>
            </a:r>
            <a:endParaRPr lang="en-PK" sz="3600"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EFAD0089-6019-4173-B74C-9015419F8271}"/>
              </a:ext>
            </a:extLst>
          </p:cNvPr>
          <p:cNvSpPr txBox="1"/>
          <p:nvPr/>
        </p:nvSpPr>
        <p:spPr>
          <a:xfrm>
            <a:off x="643847" y="597378"/>
            <a:ext cx="11548153" cy="1877437"/>
          </a:xfrm>
          <a:prstGeom prst="rect">
            <a:avLst/>
          </a:prstGeom>
          <a:noFill/>
        </p:spPr>
        <p:txBody>
          <a:bodyPr wrap="square" rtlCol="0">
            <a:spAutoFit/>
          </a:bodyPr>
          <a:lstStyle/>
          <a:p>
            <a:pPr algn="ctr"/>
            <a:r>
              <a:rPr lang="en-IN" sz="3200" b="1" dirty="0">
                <a:solidFill>
                  <a:srgbClr val="0070C0"/>
                </a:solidFill>
                <a:latin typeface="Arial Rounded MT Bold" panose="020F0704030504030204" pitchFamily="34" charset="0"/>
              </a:rPr>
              <a:t>DAYANANDA SAGAR UNIVERSITY</a:t>
            </a:r>
          </a:p>
          <a:p>
            <a:pPr algn="ctr"/>
            <a:r>
              <a:rPr lang="en-IN" sz="2800" b="1" dirty="0">
                <a:solidFill>
                  <a:srgbClr val="006699"/>
                </a:solidFill>
                <a:latin typeface="Arial Rounded MT Bold" panose="020F0704030504030204" pitchFamily="34" charset="0"/>
              </a:rPr>
              <a:t>SCHOOL OF ENGINEERING</a:t>
            </a:r>
          </a:p>
          <a:p>
            <a:pPr algn="ctr"/>
            <a:endParaRPr lang="en-IN" sz="2800" b="1" dirty="0">
              <a:solidFill>
                <a:srgbClr val="006699"/>
              </a:solidFill>
              <a:latin typeface="Arial Rounded MT Bold" panose="020F0704030504030204" pitchFamily="34" charset="0"/>
            </a:endParaRPr>
          </a:p>
          <a:p>
            <a:pPr algn="ctr"/>
            <a:endParaRPr lang="en-IN" sz="2800" b="1" dirty="0">
              <a:solidFill>
                <a:srgbClr val="006699"/>
              </a:solidFill>
              <a:latin typeface="Arial Rounded MT Bold" panose="020F0704030504030204" pitchFamily="34" charset="0"/>
            </a:endParaRPr>
          </a:p>
        </p:txBody>
      </p:sp>
      <p:pic>
        <p:nvPicPr>
          <p:cNvPr id="1026" name="Picture 2" descr="Dayananda Sagar College of Engineering, Bangalore (DSCE Bangalore) |  Bangalore, India">
            <a:extLst>
              <a:ext uri="{FF2B5EF4-FFF2-40B4-BE49-F238E27FC236}">
                <a16:creationId xmlns:a16="http://schemas.microsoft.com/office/drawing/2014/main" id="{70A6E9EB-A124-3A38-2E87-F6086266A0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78" r="29313"/>
          <a:stretch/>
        </p:blipFill>
        <p:spPr bwMode="auto">
          <a:xfrm>
            <a:off x="915736" y="258865"/>
            <a:ext cx="1747806" cy="164188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24FBA83-224F-1489-A7E3-16D2ADBE7CE7}"/>
              </a:ext>
            </a:extLst>
          </p:cNvPr>
          <p:cNvSpPr>
            <a:spLocks noGrp="1"/>
          </p:cNvSpPr>
          <p:nvPr>
            <p:ph type="sldNum" sz="quarter" idx="12"/>
          </p:nvPr>
        </p:nvSpPr>
        <p:spPr/>
        <p:txBody>
          <a:bodyPr/>
          <a:lstStyle/>
          <a:p>
            <a:fld id="{5BFCF61C-3B18-4C03-8326-CC3B32D710C9}" type="slidenum">
              <a:rPr lang="en-US" noProof="0" smtClean="0"/>
              <a:pPr/>
              <a:t>1</a:t>
            </a:fld>
            <a:endParaRPr lang="en-US" noProof="0"/>
          </a:p>
        </p:txBody>
      </p:sp>
    </p:spTree>
    <p:extLst>
      <p:ext uri="{BB962C8B-B14F-4D97-AF65-F5344CB8AC3E}">
        <p14:creationId xmlns:p14="http://schemas.microsoft.com/office/powerpoint/2010/main" val="308010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6" name="Google Shape;136;p3"/>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Dept of CSE., SOE-Dayananda Sagar University</a:t>
            </a:r>
            <a:endParaRPr/>
          </a:p>
        </p:txBody>
      </p:sp>
      <p:sp>
        <p:nvSpPr>
          <p:cNvPr id="3" name="Slide Number Placeholder 2">
            <a:extLst>
              <a:ext uri="{FF2B5EF4-FFF2-40B4-BE49-F238E27FC236}">
                <a16:creationId xmlns:a16="http://schemas.microsoft.com/office/drawing/2014/main" id="{F5BA5ACC-3CB2-D50D-7A3D-923F0288BC5E}"/>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137" name="Google Shape;137;p3"/>
          <p:cNvSpPr txBox="1">
            <a:spLocks noGrp="1"/>
          </p:cNvSpPr>
          <p:nvPr>
            <p:ph type="title" idx="4294967295"/>
          </p:nvPr>
        </p:nvSpPr>
        <p:spPr>
          <a:xfrm>
            <a:off x="3290603" y="451513"/>
            <a:ext cx="6589712" cy="7477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alibri"/>
              <a:buNone/>
            </a:pPr>
            <a:r>
              <a:rPr lang="en-IN" b="1" dirty="0">
                <a:latin typeface="Calibri"/>
                <a:ea typeface="Calibri"/>
                <a:cs typeface="Calibri"/>
                <a:sym typeface="Calibri"/>
              </a:rPr>
              <a:t>Literature review-2</a:t>
            </a:r>
            <a:br>
              <a:rPr lang="en-IN" b="1" dirty="0">
                <a:latin typeface="Calibri"/>
                <a:ea typeface="Calibri"/>
                <a:cs typeface="Calibri"/>
                <a:sym typeface="Calibri"/>
              </a:rPr>
            </a:br>
            <a:endParaRPr b="1" dirty="0">
              <a:latin typeface="Calibri"/>
              <a:ea typeface="Calibri"/>
              <a:cs typeface="Calibri"/>
              <a:sym typeface="Calibri"/>
            </a:endParaRPr>
          </a:p>
        </p:txBody>
      </p:sp>
      <p:graphicFrame>
        <p:nvGraphicFramePr>
          <p:cNvPr id="2" name="Google Shape;130;p2">
            <a:extLst>
              <a:ext uri="{FF2B5EF4-FFF2-40B4-BE49-F238E27FC236}">
                <a16:creationId xmlns:a16="http://schemas.microsoft.com/office/drawing/2014/main" id="{C7C9D438-0853-D664-7BEA-08BE2494D72F}"/>
              </a:ext>
            </a:extLst>
          </p:cNvPr>
          <p:cNvGraphicFramePr/>
          <p:nvPr>
            <p:extLst>
              <p:ext uri="{D42A27DB-BD31-4B8C-83A1-F6EECF244321}">
                <p14:modId xmlns:p14="http://schemas.microsoft.com/office/powerpoint/2010/main" val="2241449096"/>
              </p:ext>
            </p:extLst>
          </p:nvPr>
        </p:nvGraphicFramePr>
        <p:xfrm>
          <a:off x="0" y="1004094"/>
          <a:ext cx="12096000" cy="7050045"/>
        </p:xfrm>
        <a:graphic>
          <a:graphicData uri="http://schemas.openxmlformats.org/drawingml/2006/table">
            <a:tbl>
              <a:tblPr firstRow="1" bandRow="1">
                <a:noFill/>
              </a:tblPr>
              <a:tblGrid>
                <a:gridCol w="2232000">
                  <a:extLst>
                    <a:ext uri="{9D8B030D-6E8A-4147-A177-3AD203B41FA5}">
                      <a16:colId xmlns:a16="http://schemas.microsoft.com/office/drawing/2014/main" val="20000"/>
                    </a:ext>
                  </a:extLst>
                </a:gridCol>
                <a:gridCol w="2595639">
                  <a:extLst>
                    <a:ext uri="{9D8B030D-6E8A-4147-A177-3AD203B41FA5}">
                      <a16:colId xmlns:a16="http://schemas.microsoft.com/office/drawing/2014/main" val="20001"/>
                    </a:ext>
                  </a:extLst>
                </a:gridCol>
                <a:gridCol w="1508361">
                  <a:extLst>
                    <a:ext uri="{9D8B030D-6E8A-4147-A177-3AD203B41FA5}">
                      <a16:colId xmlns:a16="http://schemas.microsoft.com/office/drawing/2014/main" val="20002"/>
                    </a:ext>
                  </a:extLst>
                </a:gridCol>
                <a:gridCol w="3014477">
                  <a:extLst>
                    <a:ext uri="{9D8B030D-6E8A-4147-A177-3AD203B41FA5}">
                      <a16:colId xmlns:a16="http://schemas.microsoft.com/office/drawing/2014/main" val="20003"/>
                    </a:ext>
                  </a:extLst>
                </a:gridCol>
                <a:gridCol w="2745523">
                  <a:extLst>
                    <a:ext uri="{9D8B030D-6E8A-4147-A177-3AD203B41FA5}">
                      <a16:colId xmlns:a16="http://schemas.microsoft.com/office/drawing/2014/main" val="20004"/>
                    </a:ext>
                  </a:extLst>
                </a:gridCol>
              </a:tblGrid>
              <a:tr h="1106425">
                <a:tc>
                  <a:txBody>
                    <a:bodyPr/>
                    <a:lstStyle/>
                    <a:p>
                      <a:pPr marL="0" marR="0" lvl="0" indent="0" algn="l" rtl="0">
                        <a:spcBef>
                          <a:spcPts val="0"/>
                        </a:spcBef>
                        <a:spcAft>
                          <a:spcPts val="0"/>
                        </a:spcAft>
                        <a:buNone/>
                      </a:pPr>
                      <a:r>
                        <a:rPr lang="en-IN" sz="1800"/>
                        <a:t>Author’s Name/ Paper Title </a:t>
                      </a:r>
                      <a:endParaRPr/>
                    </a:p>
                  </a:txBody>
                  <a:tcPr marL="91450" marR="91450" marT="45725" marB="45725"/>
                </a:tc>
                <a:tc>
                  <a:txBody>
                    <a:bodyPr/>
                    <a:lstStyle/>
                    <a:p>
                      <a:pPr marL="0" marR="0" lvl="0" indent="0" algn="l" rtl="0">
                        <a:spcBef>
                          <a:spcPts val="0"/>
                        </a:spcBef>
                        <a:spcAft>
                          <a:spcPts val="0"/>
                        </a:spcAft>
                        <a:buNone/>
                      </a:pPr>
                      <a:r>
                        <a:rPr lang="en-IN" sz="1800" dirty="0"/>
                        <a:t>Conference/Journal Name and year</a:t>
                      </a:r>
                      <a:endParaRPr dirty="0"/>
                    </a:p>
                  </a:txBody>
                  <a:tcPr marL="91450" marR="91450" marT="45725" marB="45725"/>
                </a:tc>
                <a:tc>
                  <a:txBody>
                    <a:bodyPr/>
                    <a:lstStyle/>
                    <a:p>
                      <a:pPr marL="0" marR="0" lvl="0" indent="0" algn="l" rtl="0">
                        <a:spcBef>
                          <a:spcPts val="0"/>
                        </a:spcBef>
                        <a:spcAft>
                          <a:spcPts val="0"/>
                        </a:spcAft>
                        <a:buNone/>
                      </a:pPr>
                      <a:r>
                        <a:rPr lang="en-IN" sz="1800"/>
                        <a:t>Technology/ Design</a:t>
                      </a:r>
                      <a:endParaRPr/>
                    </a:p>
                  </a:txBody>
                  <a:tcPr marL="91450" marR="91450" marT="45725" marB="45725"/>
                </a:tc>
                <a:tc>
                  <a:txBody>
                    <a:bodyPr/>
                    <a:lstStyle/>
                    <a:p>
                      <a:pPr marL="0" marR="0" lvl="0" indent="0" algn="l" rtl="0">
                        <a:spcBef>
                          <a:spcPts val="0"/>
                        </a:spcBef>
                        <a:spcAft>
                          <a:spcPts val="0"/>
                        </a:spcAft>
                        <a:buNone/>
                      </a:pPr>
                      <a:r>
                        <a:rPr lang="en-IN" sz="1800"/>
                        <a:t>Results shared by author</a:t>
                      </a:r>
                      <a:endParaRPr/>
                    </a:p>
                  </a:txBody>
                  <a:tcPr marL="91450" marR="91450" marT="45725" marB="45725"/>
                </a:tc>
                <a:tc>
                  <a:txBody>
                    <a:bodyPr/>
                    <a:lstStyle/>
                    <a:p>
                      <a:pPr marL="0" marR="0" lvl="0" indent="0" algn="l" rtl="0">
                        <a:spcBef>
                          <a:spcPts val="0"/>
                        </a:spcBef>
                        <a:spcAft>
                          <a:spcPts val="0"/>
                        </a:spcAft>
                        <a:buNone/>
                      </a:pPr>
                      <a:r>
                        <a:rPr lang="en-IN" sz="1800"/>
                        <a:t>What you infer</a:t>
                      </a:r>
                      <a:endParaRPr/>
                    </a:p>
                  </a:txBody>
                  <a:tcPr marL="91450" marR="91450" marT="45725" marB="45725"/>
                </a:tc>
                <a:extLst>
                  <a:ext uri="{0D108BD9-81ED-4DB2-BD59-A6C34878D82A}">
                    <a16:rowId xmlns:a16="http://schemas.microsoft.com/office/drawing/2014/main" val="10000"/>
                  </a:ext>
                </a:extLst>
              </a:tr>
              <a:tr h="4333050">
                <a:tc>
                  <a:txBody>
                    <a:bodyPr/>
                    <a:lstStyle/>
                    <a:p>
                      <a:pPr marL="0" marR="0" lvl="0" indent="0" algn="l" rtl="0">
                        <a:spcBef>
                          <a:spcPts val="0"/>
                        </a:spcBef>
                        <a:spcAft>
                          <a:spcPts val="0"/>
                        </a:spcAft>
                        <a:buNone/>
                      </a:pPr>
                      <a:r>
                        <a:rPr lang="en-IN" sz="1800" b="1" i="0" u="sng">
                          <a:solidFill>
                            <a:schemeClr val="dk1"/>
                          </a:solidFill>
                          <a:latin typeface="Century Gothic"/>
                          <a:ea typeface="Century Gothic"/>
                          <a:cs typeface="Century Gothic"/>
                          <a:sym typeface="Century Gothic"/>
                        </a:rPr>
                        <a:t>Yingqi Wang &amp; Hongyu Han &amp; Xin He  &amp; Rui Zhai</a:t>
                      </a:r>
                      <a:endParaRPr sz="1800" b="1" i="0" u="sng">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1" i="0" u="sng">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a:t>A two-stage unsupervised sentiment analysis method </a:t>
                      </a:r>
                      <a:endParaRPr sz="1800" b="0" i="0" u="none">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spcAft>
                          <a:spcPts val="0"/>
                        </a:spcAft>
                        <a:buNone/>
                      </a:pPr>
                      <a:r>
                        <a:rPr lang="en-IN" sz="1800" dirty="0"/>
                        <a:t>Multimedia Tools and Applications</a:t>
                      </a: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IN" sz="1800" dirty="0"/>
                        <a:t>Received: 20 March 2022 / Revised: 29 June 2022 / Accepted: 6 February 2023</a:t>
                      </a:r>
                      <a:endParaRPr sz="1800" u="none" dirty="0">
                        <a:solidFill>
                          <a:schemeClr val="dk1"/>
                        </a:solidFill>
                      </a:endParaRPr>
                    </a:p>
                    <a:p>
                      <a:pPr marL="0" marR="0" lvl="0" indent="0" algn="l" rtl="0">
                        <a:spcBef>
                          <a:spcPts val="0"/>
                        </a:spcBef>
                        <a:spcAft>
                          <a:spcPts val="0"/>
                        </a:spcAft>
                        <a:buNone/>
                      </a:pPr>
                      <a:endParaRPr sz="1800" u="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en-IN" sz="1800" dirty="0"/>
                        <a:t>SASC (Sentiment Analysis based on Sentiment Clustering)</a:t>
                      </a:r>
                      <a:endParaRPr sz="1800"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en-IN" sz="1800" dirty="0"/>
                        <a:t>Un-labelled reviews are taken as research object, and sentiment analysis method is developed based on topic model LDA and K-means algorithm. Firstly, the status of unsupervised learning sentiment analysis is briefly analysed, and then the application of clustering algorithm in sentiment analysis is introduced in detail. Secondly, a two-stage sentiment analysis method is proposed.</a:t>
                      </a:r>
                      <a:br>
                        <a:rPr lang="en-IN" sz="1800" dirty="0"/>
                      </a:br>
                      <a:endParaRPr sz="1800" dirty="0"/>
                    </a:p>
                    <a:p>
                      <a:pPr marL="0" marR="0" lvl="0" indent="0" algn="l" rtl="0">
                        <a:spcBef>
                          <a:spcPts val="0"/>
                        </a:spcBef>
                        <a:spcAft>
                          <a:spcPts val="0"/>
                        </a:spcAft>
                        <a:buNone/>
                      </a:pPr>
                      <a:br>
                        <a:rPr lang="en-IN" sz="1800" dirty="0"/>
                      </a:br>
                      <a:endParaRPr sz="1800" b="0" dirty="0"/>
                    </a:p>
                    <a:p>
                      <a:pPr marL="0" marR="0" lvl="0" indent="0" algn="l" rtl="0">
                        <a:spcBef>
                          <a:spcPts val="0"/>
                        </a:spcBef>
                        <a:spcAft>
                          <a:spcPts val="0"/>
                        </a:spcAft>
                        <a:buNone/>
                      </a:pPr>
                      <a:br>
                        <a:rPr lang="en-IN" sz="1800" dirty="0"/>
                      </a:br>
                      <a:endParaRPr sz="1800" dirty="0"/>
                    </a:p>
                  </a:txBody>
                  <a:tcPr marL="91450" marR="91450" marT="45725" marB="45725"/>
                </a:tc>
                <a:tc>
                  <a:txBody>
                    <a:bodyPr/>
                    <a:lstStyle/>
                    <a:p>
                      <a:pPr marL="0" marR="0" lvl="0" indent="0" algn="l" rtl="0">
                        <a:spcBef>
                          <a:spcPts val="0"/>
                        </a:spcBef>
                        <a:spcAft>
                          <a:spcPts val="0"/>
                        </a:spcAft>
                        <a:buNone/>
                      </a:pPr>
                      <a:r>
                        <a:rPr lang="en-IN" sz="1800" dirty="0"/>
                        <a:t>In order to address the issues of low accuracy and unstable review sentiment clustering methodologies, the SASC (Sentiment Analysis based on Sentiment Clustering) method is put forth. To increase the precision and stability of the findings, two-stage sentiment clustering is used to extract the latent sentiment information from the review texts. </a:t>
                      </a:r>
                      <a:endParaRPr sz="1800" dirty="0"/>
                    </a:p>
                  </a:txBody>
                  <a:tcPr marL="91450" marR="91450" marT="45725" marB="45725"/>
                </a:tc>
                <a:extLst>
                  <a:ext uri="{0D108BD9-81ED-4DB2-BD59-A6C34878D82A}">
                    <a16:rowId xmlns:a16="http://schemas.microsoft.com/office/drawing/2014/main" val="10001"/>
                  </a:ext>
                </a:extLst>
              </a:tr>
              <a:tr h="3614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4"/>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Dept of CSE., SOE-Dayananda Sagar University</a:t>
            </a:r>
            <a:endParaRPr/>
          </a:p>
        </p:txBody>
      </p:sp>
      <p:sp>
        <p:nvSpPr>
          <p:cNvPr id="2" name="Slide Number Placeholder 2">
            <a:extLst>
              <a:ext uri="{FF2B5EF4-FFF2-40B4-BE49-F238E27FC236}">
                <a16:creationId xmlns:a16="http://schemas.microsoft.com/office/drawing/2014/main" id="{3D37F3BC-E817-4D98-9D98-F45B6EA04A5F}"/>
              </a:ext>
            </a:extLst>
          </p:cNvPr>
          <p:cNvSpPr>
            <a:spLocks noGrp="1"/>
          </p:cNvSpPr>
          <p:nvPr>
            <p:ph type="sldNum" sz="quarter" idx="12"/>
          </p:nvPr>
        </p:nvSpPr>
        <p:spPr/>
        <p:txBody>
          <a:bodyPr/>
          <a:lstStyle/>
          <a:p>
            <a:fld id="{5BFCF61C-3B18-4C03-8326-CC3B32D710C9}" type="slidenum">
              <a:rPr lang="en-US" noProof="0" smtClean="0"/>
              <a:pPr/>
              <a:t>11</a:t>
            </a:fld>
            <a:endParaRPr lang="en-US" noProof="0"/>
          </a:p>
        </p:txBody>
      </p:sp>
      <p:sp>
        <p:nvSpPr>
          <p:cNvPr id="145" name="Google Shape;145;p4"/>
          <p:cNvSpPr txBox="1">
            <a:spLocks noGrp="1"/>
          </p:cNvSpPr>
          <p:nvPr>
            <p:ph type="title" idx="4294967295"/>
          </p:nvPr>
        </p:nvSpPr>
        <p:spPr>
          <a:xfrm>
            <a:off x="3167312" y="576072"/>
            <a:ext cx="6589712" cy="7477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alibri"/>
              <a:buNone/>
            </a:pPr>
            <a:r>
              <a:rPr lang="en-IN" b="1" dirty="0">
                <a:latin typeface="Calibri"/>
                <a:ea typeface="Calibri"/>
                <a:cs typeface="Calibri"/>
                <a:sym typeface="Calibri"/>
              </a:rPr>
              <a:t>Literature review-3</a:t>
            </a:r>
            <a:br>
              <a:rPr lang="en-IN" b="1" dirty="0">
                <a:latin typeface="Calibri"/>
                <a:ea typeface="Calibri"/>
                <a:cs typeface="Calibri"/>
                <a:sym typeface="Calibri"/>
              </a:rPr>
            </a:br>
            <a:endParaRPr b="1" dirty="0">
              <a:latin typeface="Calibri"/>
              <a:ea typeface="Calibri"/>
              <a:cs typeface="Calibri"/>
              <a:sym typeface="Calibri"/>
            </a:endParaRPr>
          </a:p>
        </p:txBody>
      </p:sp>
      <p:graphicFrame>
        <p:nvGraphicFramePr>
          <p:cNvPr id="3" name="Google Shape;138;p3">
            <a:extLst>
              <a:ext uri="{FF2B5EF4-FFF2-40B4-BE49-F238E27FC236}">
                <a16:creationId xmlns:a16="http://schemas.microsoft.com/office/drawing/2014/main" id="{B89234FA-730C-2336-FE9E-F6784759284F}"/>
              </a:ext>
            </a:extLst>
          </p:cNvPr>
          <p:cNvGraphicFramePr/>
          <p:nvPr/>
        </p:nvGraphicFramePr>
        <p:xfrm>
          <a:off x="0" y="1004094"/>
          <a:ext cx="12192000" cy="7598685"/>
        </p:xfrm>
        <a:graphic>
          <a:graphicData uri="http://schemas.openxmlformats.org/drawingml/2006/table">
            <a:tbl>
              <a:tblPr firstRow="1" bandRow="1">
                <a:noFill/>
              </a:tblPr>
              <a:tblGrid>
                <a:gridCol w="2143432">
                  <a:extLst>
                    <a:ext uri="{9D8B030D-6E8A-4147-A177-3AD203B41FA5}">
                      <a16:colId xmlns:a16="http://schemas.microsoft.com/office/drawing/2014/main" val="20000"/>
                    </a:ext>
                  </a:extLst>
                </a:gridCol>
                <a:gridCol w="2203442">
                  <a:extLst>
                    <a:ext uri="{9D8B030D-6E8A-4147-A177-3AD203B41FA5}">
                      <a16:colId xmlns:a16="http://schemas.microsoft.com/office/drawing/2014/main" val="20001"/>
                    </a:ext>
                  </a:extLst>
                </a:gridCol>
                <a:gridCol w="2006893">
                  <a:extLst>
                    <a:ext uri="{9D8B030D-6E8A-4147-A177-3AD203B41FA5}">
                      <a16:colId xmlns:a16="http://schemas.microsoft.com/office/drawing/2014/main" val="20002"/>
                    </a:ext>
                  </a:extLst>
                </a:gridCol>
                <a:gridCol w="2152848">
                  <a:extLst>
                    <a:ext uri="{9D8B030D-6E8A-4147-A177-3AD203B41FA5}">
                      <a16:colId xmlns:a16="http://schemas.microsoft.com/office/drawing/2014/main" val="20003"/>
                    </a:ext>
                  </a:extLst>
                </a:gridCol>
                <a:gridCol w="3685385">
                  <a:extLst>
                    <a:ext uri="{9D8B030D-6E8A-4147-A177-3AD203B41FA5}">
                      <a16:colId xmlns:a16="http://schemas.microsoft.com/office/drawing/2014/main" val="20004"/>
                    </a:ext>
                  </a:extLst>
                </a:gridCol>
              </a:tblGrid>
              <a:tr h="1106425">
                <a:tc>
                  <a:txBody>
                    <a:bodyPr/>
                    <a:lstStyle/>
                    <a:p>
                      <a:pPr marL="0" marR="0" lvl="0" indent="0" algn="l" rtl="0">
                        <a:spcBef>
                          <a:spcPts val="0"/>
                        </a:spcBef>
                        <a:spcAft>
                          <a:spcPts val="0"/>
                        </a:spcAft>
                        <a:buNone/>
                      </a:pPr>
                      <a:r>
                        <a:rPr lang="en-IN" sz="1800"/>
                        <a:t>Author’s Name/ Paper Title </a:t>
                      </a:r>
                      <a:endParaRPr/>
                    </a:p>
                  </a:txBody>
                  <a:tcPr marL="91450" marR="91450" marT="45725" marB="45725"/>
                </a:tc>
                <a:tc>
                  <a:txBody>
                    <a:bodyPr/>
                    <a:lstStyle/>
                    <a:p>
                      <a:pPr marL="0" marR="0" lvl="0" indent="0" algn="l" rtl="0">
                        <a:spcBef>
                          <a:spcPts val="0"/>
                        </a:spcBef>
                        <a:spcAft>
                          <a:spcPts val="0"/>
                        </a:spcAft>
                        <a:buNone/>
                      </a:pPr>
                      <a:r>
                        <a:rPr lang="en-IN" sz="1800"/>
                        <a:t>Conference/Journal Name and year</a:t>
                      </a:r>
                      <a:endParaRPr/>
                    </a:p>
                  </a:txBody>
                  <a:tcPr marL="91450" marR="91450" marT="45725" marB="45725"/>
                </a:tc>
                <a:tc>
                  <a:txBody>
                    <a:bodyPr/>
                    <a:lstStyle/>
                    <a:p>
                      <a:pPr marL="0" marR="0" lvl="0" indent="0" algn="l" rtl="0">
                        <a:spcBef>
                          <a:spcPts val="0"/>
                        </a:spcBef>
                        <a:spcAft>
                          <a:spcPts val="0"/>
                        </a:spcAft>
                        <a:buNone/>
                      </a:pPr>
                      <a:r>
                        <a:rPr lang="en-IN" sz="1800"/>
                        <a:t>Technology/ Design</a:t>
                      </a:r>
                      <a:endParaRPr/>
                    </a:p>
                  </a:txBody>
                  <a:tcPr marL="91450" marR="91450" marT="45725" marB="45725"/>
                </a:tc>
                <a:tc>
                  <a:txBody>
                    <a:bodyPr/>
                    <a:lstStyle/>
                    <a:p>
                      <a:pPr marL="0" marR="0" lvl="0" indent="0" algn="l" rtl="0">
                        <a:spcBef>
                          <a:spcPts val="0"/>
                        </a:spcBef>
                        <a:spcAft>
                          <a:spcPts val="0"/>
                        </a:spcAft>
                        <a:buNone/>
                      </a:pPr>
                      <a:r>
                        <a:rPr lang="en-IN" sz="1800"/>
                        <a:t>Results shared by author</a:t>
                      </a:r>
                      <a:endParaRPr/>
                    </a:p>
                  </a:txBody>
                  <a:tcPr marL="91450" marR="91450" marT="45725" marB="45725"/>
                </a:tc>
                <a:tc>
                  <a:txBody>
                    <a:bodyPr/>
                    <a:lstStyle/>
                    <a:p>
                      <a:pPr marL="0" marR="0" lvl="0" indent="0" algn="l" rtl="0">
                        <a:spcBef>
                          <a:spcPts val="0"/>
                        </a:spcBef>
                        <a:spcAft>
                          <a:spcPts val="0"/>
                        </a:spcAft>
                        <a:buNone/>
                      </a:pPr>
                      <a:r>
                        <a:rPr lang="en-IN" sz="1800"/>
                        <a:t>What you infer</a:t>
                      </a:r>
                      <a:endParaRPr/>
                    </a:p>
                  </a:txBody>
                  <a:tcPr marL="91450" marR="91450" marT="45725" marB="45725"/>
                </a:tc>
                <a:extLst>
                  <a:ext uri="{0D108BD9-81ED-4DB2-BD59-A6C34878D82A}">
                    <a16:rowId xmlns:a16="http://schemas.microsoft.com/office/drawing/2014/main" val="10000"/>
                  </a:ext>
                </a:extLst>
              </a:tr>
              <a:tr h="4333050">
                <a:tc>
                  <a:txBody>
                    <a:bodyPr/>
                    <a:lstStyle/>
                    <a:p>
                      <a:pPr marL="0" marR="0" lvl="0" indent="0" algn="l" rtl="0">
                        <a:spcBef>
                          <a:spcPts val="0"/>
                        </a:spcBef>
                        <a:spcAft>
                          <a:spcPts val="0"/>
                        </a:spcAft>
                        <a:buNone/>
                      </a:pPr>
                      <a:r>
                        <a:rPr lang="en-IN" sz="1800" b="1" i="0" u="sng" dirty="0" err="1">
                          <a:solidFill>
                            <a:schemeClr val="dk1"/>
                          </a:solidFill>
                          <a:latin typeface="Century Gothic"/>
                          <a:ea typeface="Century Gothic"/>
                          <a:cs typeface="Century Gothic"/>
                          <a:sym typeface="Century Gothic"/>
                        </a:rPr>
                        <a:t>Tapasy</a:t>
                      </a:r>
                      <a:r>
                        <a:rPr lang="en-IN" sz="1800" b="1" i="0" u="sng" dirty="0">
                          <a:solidFill>
                            <a:schemeClr val="dk1"/>
                          </a:solidFill>
                          <a:latin typeface="Century Gothic"/>
                          <a:ea typeface="Century Gothic"/>
                          <a:cs typeface="Century Gothic"/>
                          <a:sym typeface="Century Gothic"/>
                        </a:rPr>
                        <a:t> </a:t>
                      </a:r>
                      <a:r>
                        <a:rPr lang="en-IN" sz="1800" b="1" i="0" u="sng" dirty="0" err="1">
                          <a:solidFill>
                            <a:schemeClr val="dk1"/>
                          </a:solidFill>
                          <a:latin typeface="Century Gothic"/>
                          <a:ea typeface="Century Gothic"/>
                          <a:cs typeface="Century Gothic"/>
                          <a:sym typeface="Century Gothic"/>
                        </a:rPr>
                        <a:t>Rabeya</a:t>
                      </a:r>
                      <a:r>
                        <a:rPr lang="en-IN" sz="1800" b="1" i="0" u="sng" dirty="0">
                          <a:solidFill>
                            <a:schemeClr val="dk1"/>
                          </a:solidFill>
                          <a:latin typeface="Century Gothic"/>
                          <a:ea typeface="Century Gothic"/>
                          <a:cs typeface="Century Gothic"/>
                          <a:sym typeface="Century Gothic"/>
                        </a:rPr>
                        <a:t> and Ismail </a:t>
                      </a:r>
                      <a:r>
                        <a:rPr lang="en-IN" sz="1800" b="1" i="0" u="sng" dirty="0" err="1">
                          <a:solidFill>
                            <a:schemeClr val="dk1"/>
                          </a:solidFill>
                          <a:latin typeface="Century Gothic"/>
                          <a:ea typeface="Century Gothic"/>
                          <a:cs typeface="Century Gothic"/>
                          <a:sym typeface="Century Gothic"/>
                        </a:rPr>
                        <a:t>Jabiullah</a:t>
                      </a:r>
                      <a:r>
                        <a:rPr lang="en-IN" sz="1800" b="1" i="0" u="sng" dirty="0">
                          <a:solidFill>
                            <a:schemeClr val="dk1"/>
                          </a:solidFill>
                          <a:latin typeface="Century Gothic"/>
                          <a:ea typeface="Century Gothic"/>
                          <a:cs typeface="Century Gothic"/>
                          <a:sym typeface="Century Gothic"/>
                        </a:rPr>
                        <a:t> </a:t>
                      </a:r>
                      <a:endParaRPr sz="1800" b="1" i="0" u="sng"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1" i="0" u="sng"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1800"/>
                        <a:buFont typeface="Century Gothic"/>
                        <a:buNone/>
                      </a:pPr>
                      <a:r>
                        <a:rPr lang="en-IN" sz="1800" dirty="0"/>
                        <a:t>A Rule-Based Approach for Sentiment Analysis of Products Review</a:t>
                      </a:r>
                      <a:endParaRPr sz="1800" b="0" i="0" u="none"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spcAft>
                          <a:spcPts val="0"/>
                        </a:spcAft>
                        <a:buNone/>
                      </a:pPr>
                      <a:r>
                        <a:rPr lang="en-IN" sz="1800" dirty="0"/>
                        <a:t>Elixir Inform. Tech. 164 (2022) 56147-5615113, 4550</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IN" sz="1800" dirty="0"/>
                        <a:t>Received: 12 January 2022; Received in revised form: 17 March 2022; Accepted: 27 March 2022;</a:t>
                      </a:r>
                      <a:endParaRPr sz="1800" dirty="0"/>
                    </a:p>
                  </a:txBody>
                  <a:tcPr marL="91450" marR="91450" marT="45725" marB="45725"/>
                </a:tc>
                <a:tc>
                  <a:txBody>
                    <a:bodyPr/>
                    <a:lstStyle/>
                    <a:p>
                      <a:pPr marL="0" marR="0" lvl="0" indent="0" algn="l" rtl="0">
                        <a:spcBef>
                          <a:spcPts val="0"/>
                        </a:spcBef>
                        <a:spcAft>
                          <a:spcPts val="0"/>
                        </a:spcAft>
                        <a:buNone/>
                      </a:pPr>
                      <a:r>
                        <a:rPr lang="en-IN" sz="1800" kern="1200" dirty="0">
                          <a:solidFill>
                            <a:schemeClr val="tx1"/>
                          </a:solidFill>
                          <a:latin typeface="+mn-lt"/>
                          <a:ea typeface="+mn-ea"/>
                          <a:cs typeface="+mn-cs"/>
                        </a:rPr>
                        <a:t>Machine</a:t>
                      </a:r>
                      <a:r>
                        <a:rPr lang="en-IN" sz="1800" dirty="0"/>
                        <a:t> learning, Deep learning, Ensemble learning.</a:t>
                      </a:r>
                      <a:endParaRPr sz="1800" dirty="0"/>
                    </a:p>
                  </a:txBody>
                  <a:tcPr marL="91450" marR="91450" marT="45725" marB="45725"/>
                </a:tc>
                <a:tc>
                  <a:txBody>
                    <a:bodyPr/>
                    <a:lstStyle/>
                    <a:p>
                      <a:pPr marL="0" marR="0" lvl="0" indent="0" algn="l" rtl="0">
                        <a:spcBef>
                          <a:spcPts val="0"/>
                        </a:spcBef>
                        <a:spcAft>
                          <a:spcPts val="0"/>
                        </a:spcAft>
                        <a:buNone/>
                      </a:pPr>
                      <a:r>
                        <a:rPr lang="en-IN" sz="1800" kern="1200" dirty="0">
                          <a:solidFill>
                            <a:schemeClr val="tx1"/>
                          </a:solidFill>
                          <a:latin typeface="+mn-lt"/>
                          <a:ea typeface="+mn-ea"/>
                          <a:cs typeface="+mn-cs"/>
                          <a:sym typeface="Century Gothic"/>
                        </a:rPr>
                        <a:t>Analyses the expressions from the textual reviews of a product for predicting sentiment and assigns scores for our predefined features to present a net sentiment profile of a product of all parameters and attributes that seem to be really beneficial to the customer and manufacturer.</a:t>
                      </a:r>
                      <a:endParaRPr sz="1800" kern="1200" dirty="0">
                        <a:solidFill>
                          <a:schemeClr val="tx1"/>
                        </a:solidFill>
                        <a:latin typeface="+mn-lt"/>
                        <a:ea typeface="+mn-ea"/>
                        <a:cs typeface="+mn-cs"/>
                      </a:endParaRPr>
                    </a:p>
                    <a:p>
                      <a:pPr marL="0" marR="0" lvl="0" indent="0" algn="l" rtl="0">
                        <a:spcBef>
                          <a:spcPts val="0"/>
                        </a:spcBef>
                        <a:spcAft>
                          <a:spcPts val="0"/>
                        </a:spcAft>
                        <a:buNone/>
                      </a:pPr>
                      <a:br>
                        <a:rPr lang="en-IN" sz="1800" kern="1200" dirty="0">
                          <a:solidFill>
                            <a:schemeClr val="tx1"/>
                          </a:solidFill>
                          <a:latin typeface="+mn-lt"/>
                          <a:ea typeface="+mn-ea"/>
                          <a:cs typeface="+mn-cs"/>
                        </a:rPr>
                      </a:br>
                      <a:endParaRPr sz="1800" kern="1200" dirty="0">
                        <a:solidFill>
                          <a:schemeClr val="tx1"/>
                        </a:solidFill>
                        <a:latin typeface="+mn-lt"/>
                        <a:ea typeface="+mn-ea"/>
                        <a:cs typeface="+mn-cs"/>
                      </a:endParaRPr>
                    </a:p>
                    <a:p>
                      <a:pPr marL="0" marR="0" lvl="0" indent="0" algn="l" rtl="0">
                        <a:spcBef>
                          <a:spcPts val="0"/>
                        </a:spcBef>
                        <a:spcAft>
                          <a:spcPts val="0"/>
                        </a:spcAft>
                        <a:buNone/>
                      </a:pPr>
                      <a:br>
                        <a:rPr lang="en-IN" sz="1800" dirty="0"/>
                      </a:br>
                      <a:endParaRPr sz="1800" b="0" dirty="0"/>
                    </a:p>
                    <a:p>
                      <a:pPr marL="0" marR="0" lvl="0" indent="0" algn="l" rtl="0">
                        <a:spcBef>
                          <a:spcPts val="0"/>
                        </a:spcBef>
                        <a:spcAft>
                          <a:spcPts val="0"/>
                        </a:spcAft>
                        <a:buNone/>
                      </a:pPr>
                      <a:br>
                        <a:rPr lang="en-IN" sz="1800" dirty="0"/>
                      </a:br>
                      <a:endParaRPr sz="1800" dirty="0"/>
                    </a:p>
                  </a:txBody>
                  <a:tcPr marL="91450" marR="91450" marT="45725" marB="45725"/>
                </a:tc>
                <a:tc>
                  <a:txBody>
                    <a:bodyPr/>
                    <a:lstStyle/>
                    <a:p>
                      <a:pPr marL="0" marR="0" lvl="0" indent="0" algn="l" rtl="0">
                        <a:spcBef>
                          <a:spcPts val="0"/>
                        </a:spcBef>
                        <a:spcAft>
                          <a:spcPts val="0"/>
                        </a:spcAft>
                        <a:buNone/>
                      </a:pPr>
                      <a:r>
                        <a:rPr lang="en-IN" sz="1800" dirty="0"/>
                        <a:t>The main aim of the paper is to make product buying efficient and easy by sorting the reviews into negative and positive with respective to the assigned words about the product about which the decision is taken on the expression given or commented. With the rising popularity of E-Commerce trade, sentiment analysis in this domain will prove very helpful in filtering out the products by the customer.</a:t>
                      </a:r>
                      <a:endParaRPr dirty="0"/>
                    </a:p>
                  </a:txBody>
                  <a:tcPr marL="91450" marR="91450" marT="45725" marB="45725"/>
                </a:tc>
                <a:extLst>
                  <a:ext uri="{0D108BD9-81ED-4DB2-BD59-A6C34878D82A}">
                    <a16:rowId xmlns:a16="http://schemas.microsoft.com/office/drawing/2014/main" val="10001"/>
                  </a:ext>
                </a:extLst>
              </a:tr>
              <a:tr h="3614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6288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4"/>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Dept of CSE., SOE-Dayananda Sagar University</a:t>
            </a:r>
            <a:endParaRPr/>
          </a:p>
        </p:txBody>
      </p:sp>
      <p:sp>
        <p:nvSpPr>
          <p:cNvPr id="3" name="Slide Number Placeholder 2">
            <a:extLst>
              <a:ext uri="{FF2B5EF4-FFF2-40B4-BE49-F238E27FC236}">
                <a16:creationId xmlns:a16="http://schemas.microsoft.com/office/drawing/2014/main" id="{B6EBB2C6-A14E-0B60-8FAF-E14F88F72DD9}"/>
              </a:ext>
            </a:extLst>
          </p:cNvPr>
          <p:cNvSpPr>
            <a:spLocks noGrp="1"/>
          </p:cNvSpPr>
          <p:nvPr>
            <p:ph type="sldNum" sz="quarter" idx="12"/>
          </p:nvPr>
        </p:nvSpPr>
        <p:spPr/>
        <p:txBody>
          <a:bodyPr/>
          <a:lstStyle/>
          <a:p>
            <a:fld id="{5BFCF61C-3B18-4C03-8326-CC3B32D710C9}" type="slidenum">
              <a:rPr lang="en-US" noProof="0" smtClean="0"/>
              <a:pPr/>
              <a:t>12</a:t>
            </a:fld>
            <a:endParaRPr lang="en-US" noProof="0"/>
          </a:p>
        </p:txBody>
      </p:sp>
      <p:sp>
        <p:nvSpPr>
          <p:cNvPr id="145" name="Google Shape;145;p4"/>
          <p:cNvSpPr txBox="1">
            <a:spLocks noGrp="1"/>
          </p:cNvSpPr>
          <p:nvPr>
            <p:ph type="title" idx="4294967295"/>
          </p:nvPr>
        </p:nvSpPr>
        <p:spPr>
          <a:xfrm>
            <a:off x="3095394" y="630238"/>
            <a:ext cx="6589712" cy="7477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alibri"/>
              <a:buNone/>
            </a:pPr>
            <a:r>
              <a:rPr lang="en-IN" b="1" dirty="0">
                <a:latin typeface="Calibri"/>
                <a:ea typeface="Calibri"/>
                <a:cs typeface="Calibri"/>
                <a:sym typeface="Calibri"/>
              </a:rPr>
              <a:t>Literature review-4</a:t>
            </a:r>
            <a:br>
              <a:rPr lang="en-IN" b="1" dirty="0">
                <a:latin typeface="Calibri"/>
                <a:ea typeface="Calibri"/>
                <a:cs typeface="Calibri"/>
                <a:sym typeface="Calibri"/>
              </a:rPr>
            </a:br>
            <a:endParaRPr b="1" dirty="0">
              <a:latin typeface="Calibri"/>
              <a:ea typeface="Calibri"/>
              <a:cs typeface="Calibri"/>
              <a:sym typeface="Calibri"/>
            </a:endParaRPr>
          </a:p>
        </p:txBody>
      </p:sp>
      <p:graphicFrame>
        <p:nvGraphicFramePr>
          <p:cNvPr id="2" name="Google Shape;146;p4">
            <a:extLst>
              <a:ext uri="{FF2B5EF4-FFF2-40B4-BE49-F238E27FC236}">
                <a16:creationId xmlns:a16="http://schemas.microsoft.com/office/drawing/2014/main" id="{B4BB8283-3EB8-2379-A6C4-8E1873E2A82C}"/>
              </a:ext>
            </a:extLst>
          </p:cNvPr>
          <p:cNvGraphicFramePr/>
          <p:nvPr/>
        </p:nvGraphicFramePr>
        <p:xfrm>
          <a:off x="0" y="1004094"/>
          <a:ext cx="12096000" cy="6227085"/>
        </p:xfrm>
        <a:graphic>
          <a:graphicData uri="http://schemas.openxmlformats.org/drawingml/2006/table">
            <a:tbl>
              <a:tblPr firstRow="1" bandRow="1">
                <a:noFill/>
              </a:tblPr>
              <a:tblGrid>
                <a:gridCol w="2232000">
                  <a:extLst>
                    <a:ext uri="{9D8B030D-6E8A-4147-A177-3AD203B41FA5}">
                      <a16:colId xmlns:a16="http://schemas.microsoft.com/office/drawing/2014/main" val="20000"/>
                    </a:ext>
                  </a:extLst>
                </a:gridCol>
                <a:gridCol w="2585806">
                  <a:extLst>
                    <a:ext uri="{9D8B030D-6E8A-4147-A177-3AD203B41FA5}">
                      <a16:colId xmlns:a16="http://schemas.microsoft.com/office/drawing/2014/main" val="20001"/>
                    </a:ext>
                  </a:extLst>
                </a:gridCol>
                <a:gridCol w="1356852">
                  <a:extLst>
                    <a:ext uri="{9D8B030D-6E8A-4147-A177-3AD203B41FA5}">
                      <a16:colId xmlns:a16="http://schemas.microsoft.com/office/drawing/2014/main" val="20002"/>
                    </a:ext>
                  </a:extLst>
                </a:gridCol>
                <a:gridCol w="2285342">
                  <a:extLst>
                    <a:ext uri="{9D8B030D-6E8A-4147-A177-3AD203B41FA5}">
                      <a16:colId xmlns:a16="http://schemas.microsoft.com/office/drawing/2014/main" val="20003"/>
                    </a:ext>
                  </a:extLst>
                </a:gridCol>
                <a:gridCol w="3636000">
                  <a:extLst>
                    <a:ext uri="{9D8B030D-6E8A-4147-A177-3AD203B41FA5}">
                      <a16:colId xmlns:a16="http://schemas.microsoft.com/office/drawing/2014/main" val="20004"/>
                    </a:ext>
                  </a:extLst>
                </a:gridCol>
              </a:tblGrid>
              <a:tr h="1106425">
                <a:tc>
                  <a:txBody>
                    <a:bodyPr/>
                    <a:lstStyle/>
                    <a:p>
                      <a:pPr marL="0" marR="0" lvl="0" indent="0" algn="l" rtl="0">
                        <a:spcBef>
                          <a:spcPts val="0"/>
                        </a:spcBef>
                        <a:spcAft>
                          <a:spcPts val="0"/>
                        </a:spcAft>
                        <a:buNone/>
                      </a:pPr>
                      <a:r>
                        <a:rPr lang="en-IN" sz="1800"/>
                        <a:t>Author’s Name/ Paper Title </a:t>
                      </a:r>
                      <a:endParaRPr/>
                    </a:p>
                  </a:txBody>
                  <a:tcPr marL="91450" marR="91450" marT="45725" marB="45725"/>
                </a:tc>
                <a:tc>
                  <a:txBody>
                    <a:bodyPr/>
                    <a:lstStyle/>
                    <a:p>
                      <a:pPr marL="0" marR="0" lvl="0" indent="0" algn="l" rtl="0">
                        <a:spcBef>
                          <a:spcPts val="0"/>
                        </a:spcBef>
                        <a:spcAft>
                          <a:spcPts val="0"/>
                        </a:spcAft>
                        <a:buNone/>
                      </a:pPr>
                      <a:r>
                        <a:rPr lang="en-IN" sz="1800"/>
                        <a:t>Conference/Journal Name and year</a:t>
                      </a:r>
                      <a:endParaRPr/>
                    </a:p>
                  </a:txBody>
                  <a:tcPr marL="91450" marR="91450" marT="45725" marB="45725"/>
                </a:tc>
                <a:tc>
                  <a:txBody>
                    <a:bodyPr/>
                    <a:lstStyle/>
                    <a:p>
                      <a:pPr marL="0" marR="0" lvl="0" indent="0" algn="l" rtl="0">
                        <a:spcBef>
                          <a:spcPts val="0"/>
                        </a:spcBef>
                        <a:spcAft>
                          <a:spcPts val="0"/>
                        </a:spcAft>
                        <a:buNone/>
                      </a:pPr>
                      <a:r>
                        <a:rPr lang="en-IN" sz="1800"/>
                        <a:t>Technology/ Design</a:t>
                      </a:r>
                      <a:endParaRPr/>
                    </a:p>
                  </a:txBody>
                  <a:tcPr marL="91450" marR="91450" marT="45725" marB="45725"/>
                </a:tc>
                <a:tc>
                  <a:txBody>
                    <a:bodyPr/>
                    <a:lstStyle/>
                    <a:p>
                      <a:pPr marL="0" marR="0" lvl="0" indent="0" algn="l" rtl="0">
                        <a:spcBef>
                          <a:spcPts val="0"/>
                        </a:spcBef>
                        <a:spcAft>
                          <a:spcPts val="0"/>
                        </a:spcAft>
                        <a:buNone/>
                      </a:pPr>
                      <a:r>
                        <a:rPr lang="en-IN" sz="1800"/>
                        <a:t>Results shared by author</a:t>
                      </a:r>
                      <a:endParaRPr/>
                    </a:p>
                  </a:txBody>
                  <a:tcPr marL="91450" marR="91450" marT="45725" marB="45725"/>
                </a:tc>
                <a:tc>
                  <a:txBody>
                    <a:bodyPr/>
                    <a:lstStyle/>
                    <a:p>
                      <a:pPr marL="0" marR="0" lvl="0" indent="0" algn="l" rtl="0">
                        <a:spcBef>
                          <a:spcPts val="0"/>
                        </a:spcBef>
                        <a:spcAft>
                          <a:spcPts val="0"/>
                        </a:spcAft>
                        <a:buNone/>
                      </a:pPr>
                      <a:r>
                        <a:rPr lang="en-IN" sz="1800"/>
                        <a:t>What you infer</a:t>
                      </a:r>
                      <a:endParaRPr/>
                    </a:p>
                  </a:txBody>
                  <a:tcPr marL="91450" marR="91450" marT="45725" marB="45725"/>
                </a:tc>
                <a:extLst>
                  <a:ext uri="{0D108BD9-81ED-4DB2-BD59-A6C34878D82A}">
                    <a16:rowId xmlns:a16="http://schemas.microsoft.com/office/drawing/2014/main" val="10000"/>
                  </a:ext>
                </a:extLst>
              </a:tr>
              <a:tr h="4333050">
                <a:tc>
                  <a:txBody>
                    <a:bodyPr/>
                    <a:lstStyle/>
                    <a:p>
                      <a:pPr marL="0" marR="0" lvl="0" indent="0" algn="l" rtl="0">
                        <a:spcBef>
                          <a:spcPts val="0"/>
                        </a:spcBef>
                        <a:spcAft>
                          <a:spcPts val="0"/>
                        </a:spcAft>
                        <a:buNone/>
                      </a:pPr>
                      <a:r>
                        <a:rPr lang="en-IN" sz="1800" b="1" i="0" u="sng" dirty="0">
                          <a:solidFill>
                            <a:schemeClr val="dk1"/>
                          </a:solidFill>
                          <a:latin typeface="Century Gothic"/>
                          <a:ea typeface="Century Gothic"/>
                          <a:cs typeface="Century Gothic"/>
                          <a:sym typeface="Century Gothic"/>
                        </a:rPr>
                        <a:t>Prof. R Y </a:t>
                      </a:r>
                      <a:r>
                        <a:rPr lang="en-IN" sz="1800" b="1" i="0" u="sng" dirty="0" err="1">
                          <a:solidFill>
                            <a:schemeClr val="dk1"/>
                          </a:solidFill>
                          <a:latin typeface="Century Gothic"/>
                          <a:ea typeface="Century Gothic"/>
                          <a:cs typeface="Century Gothic"/>
                          <a:sym typeface="Century Gothic"/>
                        </a:rPr>
                        <a:t>Totare</a:t>
                      </a:r>
                      <a:r>
                        <a:rPr lang="en-IN" sz="1800" b="1" i="0" u="sng" dirty="0">
                          <a:solidFill>
                            <a:schemeClr val="dk1"/>
                          </a:solidFill>
                          <a:latin typeface="Century Gothic"/>
                          <a:ea typeface="Century Gothic"/>
                          <a:cs typeface="Century Gothic"/>
                          <a:sym typeface="Century Gothic"/>
                        </a:rPr>
                        <a:t> , Aishwarya </a:t>
                      </a:r>
                      <a:r>
                        <a:rPr lang="en-IN" sz="1800" b="1" i="0" u="sng" dirty="0" err="1">
                          <a:solidFill>
                            <a:schemeClr val="dk1"/>
                          </a:solidFill>
                          <a:latin typeface="Century Gothic"/>
                          <a:ea typeface="Century Gothic"/>
                          <a:cs typeface="Century Gothic"/>
                          <a:sym typeface="Century Gothic"/>
                        </a:rPr>
                        <a:t>Ahergawli</a:t>
                      </a:r>
                      <a:r>
                        <a:rPr lang="en-IN" sz="1800" b="1" i="0" u="sng" dirty="0">
                          <a:solidFill>
                            <a:schemeClr val="dk1"/>
                          </a:solidFill>
                          <a:latin typeface="Century Gothic"/>
                          <a:ea typeface="Century Gothic"/>
                          <a:cs typeface="Century Gothic"/>
                          <a:sym typeface="Century Gothic"/>
                        </a:rPr>
                        <a:t> , Abhijeet </a:t>
                      </a:r>
                      <a:r>
                        <a:rPr lang="en-IN" sz="1800" b="1" i="0" u="sng" dirty="0" err="1">
                          <a:solidFill>
                            <a:schemeClr val="dk1"/>
                          </a:solidFill>
                          <a:latin typeface="Century Gothic"/>
                          <a:ea typeface="Century Gothic"/>
                          <a:cs typeface="Century Gothic"/>
                          <a:sym typeface="Century Gothic"/>
                        </a:rPr>
                        <a:t>Girase</a:t>
                      </a:r>
                      <a:r>
                        <a:rPr lang="en-IN" sz="1800" b="1" i="0" u="sng" dirty="0">
                          <a:solidFill>
                            <a:schemeClr val="dk1"/>
                          </a:solidFill>
                          <a:latin typeface="Century Gothic"/>
                          <a:ea typeface="Century Gothic"/>
                          <a:cs typeface="Century Gothic"/>
                          <a:sym typeface="Century Gothic"/>
                        </a:rPr>
                        <a:t>  , Ishwari Tale , Ayushi </a:t>
                      </a:r>
                      <a:r>
                        <a:rPr lang="en-IN" sz="1800" b="1" i="0" u="sng" dirty="0" err="1">
                          <a:solidFill>
                            <a:schemeClr val="dk1"/>
                          </a:solidFill>
                          <a:latin typeface="Century Gothic"/>
                          <a:ea typeface="Century Gothic"/>
                          <a:cs typeface="Century Gothic"/>
                          <a:sym typeface="Century Gothic"/>
                        </a:rPr>
                        <a:t>Khanbard</a:t>
                      </a:r>
                      <a:endParaRPr sz="1800" b="1" i="0" u="sng"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1" i="0" u="sng"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dirty="0"/>
                        <a:t>A Review on Twitter Sentiment Analysis Using ML</a:t>
                      </a:r>
                      <a:endParaRPr sz="1800" b="0" i="0" u="none"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spcAft>
                          <a:spcPts val="0"/>
                        </a:spcAft>
                        <a:buNone/>
                      </a:pPr>
                      <a:r>
                        <a:rPr lang="en-IN" sz="1800"/>
                        <a:t>International Journal for Research in Applied Science &amp; Engineering Technology</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IN" sz="1800"/>
                        <a:t>(IJRASET) ISSN: 2321-9653; IC Value: 45.98; SJ Impact Factor: 7.538 Volume 10 Issue XII Dec 2022-</a:t>
                      </a:r>
                      <a:endParaRPr sz="1800" u="none">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a:t>Sentiment reversal prediction model</a:t>
                      </a:r>
                      <a:endParaRPr sz="1800"/>
                    </a:p>
                  </a:txBody>
                  <a:tcPr marL="91450" marR="91450" marT="45725" marB="45725"/>
                </a:tc>
                <a:tc>
                  <a:txBody>
                    <a:bodyPr/>
                    <a:lstStyle/>
                    <a:p>
                      <a:pPr marL="0" marR="0" lvl="0" indent="0" algn="l" rtl="0">
                        <a:spcBef>
                          <a:spcPts val="0"/>
                        </a:spcBef>
                        <a:spcAft>
                          <a:spcPts val="0"/>
                        </a:spcAft>
                        <a:buNone/>
                      </a:pPr>
                      <a:r>
                        <a:rPr lang="en-IN" sz="1800" dirty="0"/>
                        <a:t>This research focuses on how to merge the textual content of Twitter tweets and sentiment propagation models. examines the spread of feelings by researching a phenomena known as inversion of feelings and identifies several intriguing characteristics of reversal of feelings. </a:t>
                      </a:r>
                      <a:endParaRPr sz="1800" dirty="0"/>
                    </a:p>
                  </a:txBody>
                  <a:tcPr marL="91450" marR="91450" marT="45725" marB="45725"/>
                </a:tc>
                <a:tc>
                  <a:txBody>
                    <a:bodyPr/>
                    <a:lstStyle/>
                    <a:p>
                      <a:pPr marL="0" marR="0" lvl="0" indent="0" algn="l" rtl="0">
                        <a:spcBef>
                          <a:spcPts val="0"/>
                        </a:spcBef>
                        <a:spcAft>
                          <a:spcPts val="0"/>
                        </a:spcAft>
                        <a:buNone/>
                      </a:pPr>
                      <a:r>
                        <a:rPr lang="en-IN" sz="1800" kern="1200" dirty="0">
                          <a:solidFill>
                            <a:schemeClr val="tx1"/>
                          </a:solidFill>
                          <a:latin typeface="+mn-lt"/>
                          <a:ea typeface="+mn-ea"/>
                          <a:cs typeface="+mn-cs"/>
                        </a:rPr>
                        <a:t>Due to the distinctive qualities of Twitter messages, the majority of existing Twitter sentiment analysis systems simply take into account the textual information of Twitter messages and are unable to deliver sufficient performance..</a:t>
                      </a:r>
                      <a:endParaRPr sz="1800" kern="1200" dirty="0">
                        <a:solidFill>
                          <a:schemeClr val="tx1"/>
                        </a:solidFill>
                        <a:latin typeface="+mn-lt"/>
                        <a:ea typeface="+mn-ea"/>
                        <a:cs typeface="+mn-cs"/>
                      </a:endParaRPr>
                    </a:p>
                    <a:p>
                      <a:pPr marL="0" marR="0" lvl="0" indent="0" algn="l" rtl="0">
                        <a:spcBef>
                          <a:spcPts val="0"/>
                        </a:spcBef>
                        <a:spcAft>
                          <a:spcPts val="0"/>
                        </a:spcAft>
                        <a:buNone/>
                      </a:pPr>
                      <a:r>
                        <a:rPr lang="en-IN" sz="1800" kern="1200" dirty="0">
                          <a:solidFill>
                            <a:schemeClr val="tx1"/>
                          </a:solidFill>
                          <a:latin typeface="+mn-lt"/>
                          <a:ea typeface="+mn-ea"/>
                          <a:cs typeface="+mn-cs"/>
                          <a:sym typeface="Century Gothic"/>
                        </a:rPr>
                        <a:t>Existing methods ignore the dispersion of emotional information</a:t>
                      </a:r>
                      <a:endParaRPr sz="1800" kern="1200" dirty="0">
                        <a:solidFill>
                          <a:schemeClr val="tx1"/>
                        </a:solidFill>
                        <a:latin typeface="+mn-lt"/>
                        <a:ea typeface="+mn-ea"/>
                        <a:cs typeface="+mn-cs"/>
                      </a:endParaRPr>
                    </a:p>
                    <a:p>
                      <a:pPr marL="0" marR="0" lvl="0" indent="0" algn="l" rtl="0">
                        <a:spcBef>
                          <a:spcPts val="0"/>
                        </a:spcBef>
                        <a:spcAft>
                          <a:spcPts val="0"/>
                        </a:spcAft>
                        <a:buNone/>
                      </a:pPr>
                      <a:r>
                        <a:rPr lang="en-IN" sz="1800" kern="1200" dirty="0">
                          <a:solidFill>
                            <a:schemeClr val="tx1"/>
                          </a:solidFill>
                          <a:latin typeface="+mn-lt"/>
                          <a:ea typeface="+mn-ea"/>
                          <a:cs typeface="+mn-cs"/>
                          <a:sym typeface="Century Gothic"/>
                        </a:rPr>
                        <a:t>The need to study Sentiment analysis by taking in account the concepts of other domains, fuse the knowledge and integrate </a:t>
                      </a:r>
                      <a:r>
                        <a:rPr lang="en-IN" sz="1800" kern="1200" dirty="0">
                          <a:solidFill>
                            <a:schemeClr val="tx1"/>
                          </a:solidFill>
                          <a:latin typeface="+mn-lt"/>
                          <a:ea typeface="+mn-ea"/>
                          <a:cs typeface="+mn-cs"/>
                        </a:rPr>
                        <a:t>textual data with distributing emotions and enhance twitter sentiment </a:t>
                      </a:r>
                      <a:r>
                        <a:rPr lang="en-IN" sz="1800" dirty="0"/>
                        <a:t>analysis</a:t>
                      </a:r>
                      <a:br>
                        <a:rPr lang="en-IN" sz="1800" dirty="0"/>
                      </a:br>
                      <a:endParaRPr sz="1800" dirty="0"/>
                    </a:p>
                  </a:txBody>
                  <a:tcPr marL="91450" marR="91450" marT="45725" marB="45725"/>
                </a:tc>
                <a:extLst>
                  <a:ext uri="{0D108BD9-81ED-4DB2-BD59-A6C34878D82A}">
                    <a16:rowId xmlns:a16="http://schemas.microsoft.com/office/drawing/2014/main" val="10001"/>
                  </a:ext>
                </a:extLst>
              </a:tr>
              <a:tr h="3614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162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Are Non-functional Requirements? Types and Examples.">
            <a:extLst>
              <a:ext uri="{FF2B5EF4-FFF2-40B4-BE49-F238E27FC236}">
                <a16:creationId xmlns:a16="http://schemas.microsoft.com/office/drawing/2014/main" id="{59693D66-3ADA-150D-DF3C-978BFD5048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481" y="6672"/>
            <a:ext cx="9873466" cy="6851328"/>
          </a:xfrm>
          <a:prstGeom prst="rect">
            <a:avLst/>
          </a:prstGeom>
          <a:noFill/>
          <a:ln>
            <a:noFill/>
          </a:ln>
        </p:spPr>
      </p:pic>
      <p:sp>
        <p:nvSpPr>
          <p:cNvPr id="5" name="Slide Number Placeholder 12">
            <a:extLst>
              <a:ext uri="{FF2B5EF4-FFF2-40B4-BE49-F238E27FC236}">
                <a16:creationId xmlns:a16="http://schemas.microsoft.com/office/drawing/2014/main" id="{CEDF2C56-4BFE-3F93-A33C-B45FFBBF39B7}"/>
              </a:ext>
            </a:extLst>
          </p:cNvPr>
          <p:cNvSpPr txBox="1">
            <a:spLocks/>
          </p:cNvSpPr>
          <p:nvPr/>
        </p:nvSpPr>
        <p:spPr>
          <a:xfrm>
            <a:off x="10122408" y="301752"/>
            <a:ext cx="1673352" cy="274320"/>
          </a:xfrm>
          <a:prstGeom prst="rect">
            <a:avLst/>
          </a:prstGeom>
        </p:spPr>
        <p:txBody>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FCF61C-3B18-4C03-8326-CC3B32D710C9}" type="slidenum">
              <a:rPr lang="en-US" smtClean="0"/>
              <a:pPr/>
              <a:t>13</a:t>
            </a:fld>
            <a:endParaRPr lang="en-US"/>
          </a:p>
        </p:txBody>
      </p:sp>
      <p:sp>
        <p:nvSpPr>
          <p:cNvPr id="6" name="Google Shape;144;p4">
            <a:extLst>
              <a:ext uri="{FF2B5EF4-FFF2-40B4-BE49-F238E27FC236}">
                <a16:creationId xmlns:a16="http://schemas.microsoft.com/office/drawing/2014/main" id="{D8083C90-38DF-92FF-E986-24F04D29C18B}"/>
              </a:ext>
            </a:extLst>
          </p:cNvPr>
          <p:cNvSpPr txBox="1">
            <a:spLocks/>
          </p:cNvSpPr>
          <p:nvPr/>
        </p:nvSpPr>
        <p:spPr>
          <a:xfrm>
            <a:off x="411480" y="6236525"/>
            <a:ext cx="8644320" cy="365125"/>
          </a:xfrm>
          <a:prstGeom prst="rect">
            <a:avLst/>
          </a:prstGeom>
          <a:noFill/>
          <a:ln>
            <a:noFill/>
          </a:ln>
        </p:spPr>
        <p:txBody>
          <a:bodyPr spcFirstLastPara="1" vert="horz" wrap="square" lIns="91425" tIns="45700" rIns="91425" bIns="45700" rtlCol="0" anchor="b" anchorCtr="0">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CSE., SOE-Dayananda Sagar University</a:t>
            </a:r>
            <a:endParaRPr lang="en-US" dirty="0"/>
          </a:p>
        </p:txBody>
      </p:sp>
    </p:spTree>
    <p:extLst>
      <p:ext uri="{BB962C8B-B14F-4D97-AF65-F5344CB8AC3E}">
        <p14:creationId xmlns:p14="http://schemas.microsoft.com/office/powerpoint/2010/main" val="301468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144;p4">
            <a:extLst>
              <a:ext uri="{FF2B5EF4-FFF2-40B4-BE49-F238E27FC236}">
                <a16:creationId xmlns:a16="http://schemas.microsoft.com/office/drawing/2014/main" id="{F0EEB101-D210-B0D8-75F6-DD34A83B89AC}"/>
              </a:ext>
            </a:extLst>
          </p:cNvPr>
          <p:cNvSpPr txBox="1">
            <a:spLocks noGrp="1"/>
          </p:cNvSpPr>
          <p:nvPr>
            <p:ph type="ftr" sz="quarter" idx="11"/>
          </p:nvPr>
        </p:nvSpPr>
        <p:spPr>
          <a:xfrm>
            <a:off x="411480" y="6296560"/>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508829" y="438912"/>
            <a:ext cx="10569847" cy="751183"/>
          </a:xfrm>
        </p:spPr>
        <p:txBody>
          <a:bodyPr/>
          <a:lstStyle/>
          <a:p>
            <a:pPr algn="ctr"/>
            <a:r>
              <a:rPr lang="en-US" sz="4500" cap="none" dirty="0"/>
              <a:t>Functional requirements</a:t>
            </a:r>
            <a:br>
              <a:rPr lang="en-US" sz="4000" cap="none" dirty="0"/>
            </a:br>
            <a:br>
              <a:rPr lang="en-US" sz="4000" dirty="0"/>
            </a:br>
            <a:endParaRPr lang="en-US" sz="4000" dirty="0"/>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3"/>
          </p:nvPr>
        </p:nvSpPr>
        <p:spPr>
          <a:xfrm>
            <a:off x="400564" y="1909286"/>
            <a:ext cx="11379956" cy="5417573"/>
          </a:xfrm>
        </p:spPr>
        <p:txBody>
          <a:bodyPr/>
          <a:lstStyle/>
          <a:p>
            <a:pPr marL="342900" indent="-342900" algn="just">
              <a:buFont typeface="Arial" panose="020B0604020202020204" pitchFamily="34" charset="0"/>
              <a:buChar char="•"/>
              <a:tabLst>
                <a:tab pos="457200" algn="l"/>
              </a:tabLst>
            </a:pPr>
            <a:r>
              <a:rPr lang="en-US" sz="2000" b="0" dirty="0"/>
              <a:t>The system can take in an input and the model can predict if the given input review from the user is positive or negative.</a:t>
            </a:r>
          </a:p>
          <a:p>
            <a:pPr marL="342900" indent="-342900" algn="just">
              <a:buFont typeface="Arial" panose="020B0604020202020204" pitchFamily="34" charset="0"/>
              <a:buChar char="•"/>
              <a:tabLst>
                <a:tab pos="457200" algn="l"/>
              </a:tabLst>
            </a:pPr>
            <a:r>
              <a:rPr lang="en-US" sz="2000" b="0" dirty="0"/>
              <a:t>The system can perform the classifier training process and display the model in the form of feature sets of the term data from the training data, </a:t>
            </a:r>
          </a:p>
          <a:p>
            <a:pPr marL="342900" indent="-342900" algn="just">
              <a:buFont typeface="Arial" panose="020B0604020202020204" pitchFamily="34" charset="0"/>
              <a:buChar char="•"/>
              <a:tabLst>
                <a:tab pos="457200" algn="l"/>
              </a:tabLst>
            </a:pPr>
            <a:r>
              <a:rPr lang="en-US" sz="2000" b="0" dirty="0"/>
              <a:t>The system can display the test data result and display confusion matrix generated from the classifier testing,</a:t>
            </a:r>
          </a:p>
          <a:p>
            <a:pPr marL="342900" indent="-342900" algn="just">
              <a:buFont typeface="Arial" panose="020B0604020202020204" pitchFamily="34" charset="0"/>
              <a:buChar char="•"/>
              <a:tabLst>
                <a:tab pos="457200" algn="l"/>
              </a:tabLst>
            </a:pPr>
            <a:r>
              <a:rPr lang="en-US" sz="2000" b="0" dirty="0"/>
              <a:t>The system can display sentiment analysis result derived from reviews submitted by users.</a:t>
            </a:r>
            <a:endParaRPr lang="en-IN" sz="2000" b="0" dirty="0"/>
          </a:p>
        </p:txBody>
      </p:sp>
      <p:sp>
        <p:nvSpPr>
          <p:cNvPr id="4" name="Google Shape;144;p4">
            <a:extLst>
              <a:ext uri="{FF2B5EF4-FFF2-40B4-BE49-F238E27FC236}">
                <a16:creationId xmlns:a16="http://schemas.microsoft.com/office/drawing/2014/main" id="{8A0372D4-67B1-D80B-935B-F3617FD2088A}"/>
              </a:ext>
            </a:extLst>
          </p:cNvPr>
          <p:cNvSpPr txBox="1">
            <a:spLocks/>
          </p:cNvSpPr>
          <p:nvPr/>
        </p:nvSpPr>
        <p:spPr>
          <a:xfrm>
            <a:off x="411480" y="6236525"/>
            <a:ext cx="8644320" cy="365125"/>
          </a:xfrm>
          <a:prstGeom prst="rect">
            <a:avLst/>
          </a:prstGeom>
          <a:noFill/>
          <a:ln>
            <a:noFill/>
          </a:ln>
        </p:spPr>
        <p:txBody>
          <a:bodyPr spcFirstLastPara="1" vert="horz" wrap="square" lIns="91425" tIns="45700" rIns="91425" bIns="45700" rtlCol="0" anchor="b" anchorCtr="0">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CSE., SOE-Dayananda Sagar University</a:t>
            </a:r>
            <a:endParaRPr lang="en-US" dirty="0"/>
          </a:p>
        </p:txBody>
      </p:sp>
    </p:spTree>
    <p:extLst>
      <p:ext uri="{BB962C8B-B14F-4D97-AF65-F5344CB8AC3E}">
        <p14:creationId xmlns:p14="http://schemas.microsoft.com/office/powerpoint/2010/main" val="57631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ADEFCEFC-F34B-D895-3565-42804E7BE1A1}"/>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15</a:t>
            </a:fld>
            <a:endParaRPr lang="en-US" dirty="0"/>
          </a:p>
        </p:txBody>
      </p:sp>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396240" y="576072"/>
            <a:ext cx="10871708" cy="704088"/>
          </a:xfrm>
        </p:spPr>
        <p:txBody>
          <a:bodyPr>
            <a:normAutofit fontScale="90000"/>
          </a:bodyPr>
          <a:lstStyle/>
          <a:p>
            <a:pPr algn="ctr"/>
            <a:r>
              <a:rPr lang="en-IN" kern="100" cap="none" dirty="0">
                <a:effectLst/>
                <a:ea typeface="Calibri" panose="020F0502020204030204" pitchFamily="34" charset="0"/>
                <a:cs typeface="Times New Roman" panose="02020603050405020304" pitchFamily="18" charset="0"/>
              </a:rPr>
              <a:t>Non-functional</a:t>
            </a:r>
            <a:r>
              <a:rPr lang="en-IN" sz="5400" kern="100" cap="none" dirty="0">
                <a:effectLst/>
                <a:ea typeface="Calibri" panose="020F0502020204030204" pitchFamily="34" charset="0"/>
                <a:cs typeface="Times New Roman" panose="02020603050405020304" pitchFamily="18" charset="0"/>
              </a:rPr>
              <a:t> requirements </a:t>
            </a:r>
            <a:br>
              <a:rPr lang="en-IN" sz="1800" kern="100" dirty="0">
                <a:effectLst/>
                <a:ea typeface="Calibri" panose="020F0502020204030204" pitchFamily="34" charset="0"/>
                <a:cs typeface="Times New Roman" panose="02020603050405020304" pitchFamily="18" charset="0"/>
              </a:rPr>
            </a:br>
            <a:br>
              <a:rPr lang="en-US" sz="5000" dirty="0">
                <a:solidFill>
                  <a:schemeClr val="tx2"/>
                </a:solidFill>
                <a:cs typeface="Arial" panose="020B0604020202020204" pitchFamily="34" charset="0"/>
              </a:rPr>
            </a:br>
            <a:endParaRPr lang="en-US" dirty="0"/>
          </a:p>
        </p:txBody>
      </p:sp>
      <p:sp>
        <p:nvSpPr>
          <p:cNvPr id="24" name="TextBox 23">
            <a:extLst>
              <a:ext uri="{FF2B5EF4-FFF2-40B4-BE49-F238E27FC236}">
                <a16:creationId xmlns:a16="http://schemas.microsoft.com/office/drawing/2014/main" id="{09549279-4BA1-1561-38EC-43641B5540EC}"/>
              </a:ext>
            </a:extLst>
          </p:cNvPr>
          <p:cNvSpPr txBox="1"/>
          <p:nvPr/>
        </p:nvSpPr>
        <p:spPr>
          <a:xfrm>
            <a:off x="396240" y="2114306"/>
            <a:ext cx="11562735" cy="3170099"/>
          </a:xfrm>
          <a:prstGeom prst="rect">
            <a:avLst/>
          </a:prstGeom>
          <a:noFill/>
        </p:spPr>
        <p:txBody>
          <a:bodyPr wrap="square">
            <a:spAutoFit/>
          </a:bodyPr>
          <a:lstStyle/>
          <a:p>
            <a:pPr marL="342900" lvl="0" indent="-342900" algn="just">
              <a:buFont typeface="+mj-lt"/>
              <a:buAutoNum type="arabicPeriod"/>
              <a:tabLst>
                <a:tab pos="457200" algn="l"/>
              </a:tabLst>
            </a:pPr>
            <a:r>
              <a:rPr lang="en-IN" sz="2000" b="1" dirty="0">
                <a:solidFill>
                  <a:schemeClr val="tx1">
                    <a:lumMod val="75000"/>
                    <a:lumOff val="25000"/>
                  </a:schemeClr>
                </a:solidFill>
                <a:effectLst/>
                <a:ea typeface="Times New Roman" panose="02020603050405020304" pitchFamily="18" charset="0"/>
              </a:rPr>
              <a:t>Performance</a:t>
            </a:r>
            <a:r>
              <a:rPr lang="en-IN" sz="2000" dirty="0">
                <a:solidFill>
                  <a:schemeClr val="tx1">
                    <a:lumMod val="75000"/>
                    <a:lumOff val="25000"/>
                  </a:schemeClr>
                </a:solidFill>
                <a:effectLst/>
                <a:ea typeface="Times New Roman" panose="02020603050405020304" pitchFamily="18" charset="0"/>
              </a:rPr>
              <a:t>: The model should be able to process a large number of movie reviews in a reasonable amount of time, with minimal delay or lag.</a:t>
            </a:r>
          </a:p>
          <a:p>
            <a:pPr marL="342900" lvl="0" indent="-342900" algn="just">
              <a:buFont typeface="+mj-lt"/>
              <a:buAutoNum type="arabicPeriod"/>
              <a:tabLst>
                <a:tab pos="457200" algn="l"/>
              </a:tabLst>
            </a:pPr>
            <a:endParaRPr lang="en-IN" sz="2000" dirty="0">
              <a:solidFill>
                <a:schemeClr val="tx1">
                  <a:lumMod val="75000"/>
                  <a:lumOff val="25000"/>
                </a:schemeClr>
              </a:solidFill>
              <a:effectLst/>
              <a:ea typeface="Times New Roman" panose="02020603050405020304" pitchFamily="18" charset="0"/>
            </a:endParaRPr>
          </a:p>
          <a:p>
            <a:pPr marL="342900" lvl="0" indent="-342900" algn="just">
              <a:buFont typeface="+mj-lt"/>
              <a:buAutoNum type="arabicPeriod"/>
              <a:tabLst>
                <a:tab pos="457200" algn="l"/>
              </a:tabLst>
            </a:pPr>
            <a:r>
              <a:rPr lang="en-IN" sz="2000" b="1" dirty="0">
                <a:solidFill>
                  <a:schemeClr val="tx1">
                    <a:lumMod val="75000"/>
                    <a:lumOff val="25000"/>
                  </a:schemeClr>
                </a:solidFill>
                <a:effectLst/>
                <a:ea typeface="Times New Roman" panose="02020603050405020304" pitchFamily="18" charset="0"/>
              </a:rPr>
              <a:t>Accuracy</a:t>
            </a:r>
            <a:r>
              <a:rPr lang="en-IN" sz="2000" dirty="0">
                <a:solidFill>
                  <a:schemeClr val="tx1">
                    <a:lumMod val="75000"/>
                    <a:lumOff val="25000"/>
                  </a:schemeClr>
                </a:solidFill>
                <a:effectLst/>
                <a:ea typeface="Times New Roman" panose="02020603050405020304" pitchFamily="18" charset="0"/>
              </a:rPr>
              <a:t>: The model should have a high degree of accuracy in predicting the sentiment of movie reviews, with a low rate of false positives or false negatives.</a:t>
            </a:r>
          </a:p>
          <a:p>
            <a:pPr marL="342900" lvl="0" indent="-342900" algn="just">
              <a:buFont typeface="+mj-lt"/>
              <a:buAutoNum type="arabicPeriod"/>
              <a:tabLst>
                <a:tab pos="457200" algn="l"/>
              </a:tabLst>
            </a:pPr>
            <a:endParaRPr lang="en-IN" sz="2000" dirty="0">
              <a:solidFill>
                <a:schemeClr val="tx1">
                  <a:lumMod val="75000"/>
                  <a:lumOff val="25000"/>
                </a:schemeClr>
              </a:solidFill>
              <a:effectLst/>
              <a:ea typeface="Times New Roman" panose="02020603050405020304" pitchFamily="18" charset="0"/>
            </a:endParaRPr>
          </a:p>
          <a:p>
            <a:pPr marL="342900" lvl="0" indent="-342900" algn="just">
              <a:buFont typeface="+mj-lt"/>
              <a:buAutoNum type="arabicPeriod"/>
              <a:tabLst>
                <a:tab pos="457200" algn="l"/>
              </a:tabLst>
            </a:pPr>
            <a:r>
              <a:rPr lang="en-IN" sz="2000" b="1" dirty="0">
                <a:solidFill>
                  <a:schemeClr val="tx1">
                    <a:lumMod val="75000"/>
                    <a:lumOff val="25000"/>
                  </a:schemeClr>
                </a:solidFill>
                <a:effectLst/>
                <a:ea typeface="Times New Roman" panose="02020603050405020304" pitchFamily="18" charset="0"/>
              </a:rPr>
              <a:t>Scalability</a:t>
            </a:r>
            <a:r>
              <a:rPr lang="en-IN" sz="2000" dirty="0">
                <a:solidFill>
                  <a:schemeClr val="tx1">
                    <a:lumMod val="75000"/>
                    <a:lumOff val="25000"/>
                  </a:schemeClr>
                </a:solidFill>
                <a:effectLst/>
                <a:ea typeface="Times New Roman" panose="02020603050405020304" pitchFamily="18" charset="0"/>
              </a:rPr>
              <a:t>: The model should be able to handle increasing amounts of data and users, without compromising performance or accuracy.</a:t>
            </a:r>
          </a:p>
          <a:p>
            <a:pPr marL="342900" lvl="0" indent="-342900" algn="just">
              <a:buFont typeface="+mj-lt"/>
              <a:buAutoNum type="arabicPeriod"/>
              <a:tabLst>
                <a:tab pos="457200" algn="l"/>
              </a:tabLst>
            </a:pPr>
            <a:endParaRPr lang="en-IN" sz="2000" b="1" dirty="0">
              <a:solidFill>
                <a:schemeClr val="tx1">
                  <a:lumMod val="75000"/>
                  <a:lumOff val="25000"/>
                </a:schemeClr>
              </a:solidFill>
              <a:effectLst/>
              <a:ea typeface="Times New Roman" panose="02020603050405020304" pitchFamily="18" charset="0"/>
            </a:endParaRPr>
          </a:p>
          <a:p>
            <a:pPr marL="342900" lvl="0" indent="-342900" algn="just">
              <a:buFont typeface="+mj-lt"/>
              <a:buAutoNum type="arabicPeriod"/>
              <a:tabLst>
                <a:tab pos="457200" algn="l"/>
              </a:tabLst>
            </a:pPr>
            <a:r>
              <a:rPr lang="en-IN" sz="2000" b="1" dirty="0">
                <a:solidFill>
                  <a:schemeClr val="tx1">
                    <a:lumMod val="75000"/>
                    <a:lumOff val="25000"/>
                  </a:schemeClr>
                </a:solidFill>
                <a:effectLst/>
                <a:ea typeface="Times New Roman" panose="02020603050405020304" pitchFamily="18" charset="0"/>
              </a:rPr>
              <a:t>Reliability</a:t>
            </a:r>
            <a:r>
              <a:rPr lang="en-IN" sz="2000" dirty="0">
                <a:solidFill>
                  <a:schemeClr val="tx1">
                    <a:lumMod val="75000"/>
                    <a:lumOff val="25000"/>
                  </a:schemeClr>
                </a:solidFill>
                <a:effectLst/>
                <a:ea typeface="Times New Roman" panose="02020603050405020304" pitchFamily="18" charset="0"/>
              </a:rPr>
              <a:t>: The model should be reliable and robust, with minimal downtime or errors.</a:t>
            </a:r>
          </a:p>
        </p:txBody>
      </p:sp>
    </p:spTree>
    <p:extLst>
      <p:ext uri="{BB962C8B-B14F-4D97-AF65-F5344CB8AC3E}">
        <p14:creationId xmlns:p14="http://schemas.microsoft.com/office/powerpoint/2010/main" val="100242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7564CA16-CF0B-A6A8-E1CC-5FBB377D0BD8}"/>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30B64A58-0AD1-284B-F2C8-97B0BC96572D}"/>
              </a:ext>
            </a:extLst>
          </p:cNvPr>
          <p:cNvSpPr>
            <a:spLocks noGrp="1"/>
          </p:cNvSpPr>
          <p:nvPr>
            <p:ph type="sldNum" sz="quarter" idx="12"/>
          </p:nvPr>
        </p:nvSpPr>
        <p:spPr/>
        <p:txBody>
          <a:bodyPr/>
          <a:lstStyle/>
          <a:p>
            <a:fld id="{5BFCF61C-3B18-4C03-8326-CC3B32D710C9}" type="slidenum">
              <a:rPr lang="en-US" noProof="0" smtClean="0"/>
              <a:pPr/>
              <a:t>16</a:t>
            </a:fld>
            <a:endParaRPr lang="en-US" noProof="0"/>
          </a:p>
        </p:txBody>
      </p:sp>
      <p:sp>
        <p:nvSpPr>
          <p:cNvPr id="4" name="Title 3">
            <a:extLst>
              <a:ext uri="{FF2B5EF4-FFF2-40B4-BE49-F238E27FC236}">
                <a16:creationId xmlns:a16="http://schemas.microsoft.com/office/drawing/2014/main" id="{8B85C8A6-9A9F-60BD-FCAA-EF1CD2E2B530}"/>
              </a:ext>
            </a:extLst>
          </p:cNvPr>
          <p:cNvSpPr>
            <a:spLocks noGrp="1"/>
          </p:cNvSpPr>
          <p:nvPr>
            <p:ph type="title"/>
          </p:nvPr>
        </p:nvSpPr>
        <p:spPr>
          <a:xfrm>
            <a:off x="396240" y="576072"/>
            <a:ext cx="10871708" cy="704088"/>
          </a:xfrm>
        </p:spPr>
        <p:txBody>
          <a:bodyPr>
            <a:normAutofit fontScale="90000"/>
          </a:bodyPr>
          <a:lstStyle/>
          <a:p>
            <a:pPr algn="ctr"/>
            <a:r>
              <a:rPr lang="en-IN" kern="100" cap="none" dirty="0">
                <a:effectLst/>
                <a:ea typeface="Calibri" panose="020F0502020204030204" pitchFamily="34" charset="0"/>
                <a:cs typeface="Times New Roman" panose="02020603050405020304" pitchFamily="18" charset="0"/>
              </a:rPr>
              <a:t>Non-functional</a:t>
            </a:r>
            <a:r>
              <a:rPr lang="en-IN" sz="5400" kern="100" cap="none" dirty="0">
                <a:effectLst/>
                <a:ea typeface="Calibri" panose="020F0502020204030204" pitchFamily="34" charset="0"/>
                <a:cs typeface="Times New Roman" panose="02020603050405020304" pitchFamily="18" charset="0"/>
              </a:rPr>
              <a:t> requirements </a:t>
            </a:r>
            <a:br>
              <a:rPr lang="en-IN" sz="1800" kern="100" dirty="0">
                <a:effectLst/>
                <a:ea typeface="Calibri" panose="020F0502020204030204" pitchFamily="34" charset="0"/>
                <a:cs typeface="Times New Roman" panose="02020603050405020304" pitchFamily="18" charset="0"/>
              </a:rPr>
            </a:br>
            <a:br>
              <a:rPr lang="en-US" sz="5000" dirty="0">
                <a:solidFill>
                  <a:schemeClr val="tx2"/>
                </a:solidFill>
                <a:cs typeface="Arial" panose="020B0604020202020204" pitchFamily="34" charset="0"/>
              </a:rPr>
            </a:br>
            <a:endParaRPr lang="en-US" dirty="0"/>
          </a:p>
        </p:txBody>
      </p:sp>
      <p:sp>
        <p:nvSpPr>
          <p:cNvPr id="10" name="TextBox 9">
            <a:extLst>
              <a:ext uri="{FF2B5EF4-FFF2-40B4-BE49-F238E27FC236}">
                <a16:creationId xmlns:a16="http://schemas.microsoft.com/office/drawing/2014/main" id="{93BB8B01-281F-B6C4-FA3E-020F47EB5A37}"/>
              </a:ext>
            </a:extLst>
          </p:cNvPr>
          <p:cNvSpPr txBox="1"/>
          <p:nvPr/>
        </p:nvSpPr>
        <p:spPr>
          <a:xfrm>
            <a:off x="451514" y="1346200"/>
            <a:ext cx="10264432" cy="4801314"/>
          </a:xfrm>
          <a:prstGeom prst="rect">
            <a:avLst/>
          </a:prstGeom>
          <a:noFill/>
        </p:spPr>
        <p:txBody>
          <a:bodyPr wrap="square">
            <a:spAutoFit/>
          </a:bodyPr>
          <a:lstStyle/>
          <a:p>
            <a:pPr marL="342900" lvl="0" indent="-342900" algn="just">
              <a:buFont typeface="+mj-lt"/>
              <a:buAutoNum type="arabicPeriod" startAt="5"/>
              <a:tabLst>
                <a:tab pos="457200" algn="l"/>
              </a:tabLst>
            </a:pPr>
            <a:r>
              <a:rPr lang="en-IN" b="1" dirty="0">
                <a:solidFill>
                  <a:schemeClr val="tx1">
                    <a:lumMod val="75000"/>
                    <a:lumOff val="25000"/>
                  </a:schemeClr>
                </a:solidFill>
              </a:rPr>
              <a:t>Security: </a:t>
            </a:r>
            <a:r>
              <a:rPr lang="en-IN" dirty="0">
                <a:solidFill>
                  <a:schemeClr val="tx1">
                    <a:lumMod val="75000"/>
                    <a:lumOff val="25000"/>
                  </a:schemeClr>
                </a:solidFill>
              </a:rPr>
              <a:t>The model should be secure, with appropriate measures in place to prevent unauthorized access or data breaches</a:t>
            </a:r>
            <a:r>
              <a:rPr lang="en-IN" dirty="0"/>
              <a:t>.</a:t>
            </a:r>
          </a:p>
          <a:p>
            <a:pPr marL="342900" lvl="0" indent="-342900" algn="just">
              <a:buFont typeface="+mj-lt"/>
              <a:buAutoNum type="arabicPeriod" startAt="5"/>
              <a:tabLst>
                <a:tab pos="457200" algn="l"/>
              </a:tabLst>
            </a:pPr>
            <a:endParaRPr lang="en-IN" dirty="0"/>
          </a:p>
          <a:p>
            <a:pPr marL="342900" lvl="0" indent="-342900" algn="just">
              <a:buFont typeface="+mj-lt"/>
              <a:buAutoNum type="arabicPeriod" startAt="5"/>
              <a:tabLst>
                <a:tab pos="457200" algn="l"/>
              </a:tabLst>
            </a:pPr>
            <a:r>
              <a:rPr lang="en-IN" b="1" dirty="0">
                <a:solidFill>
                  <a:schemeClr val="tx1">
                    <a:lumMod val="75000"/>
                    <a:lumOff val="25000"/>
                  </a:schemeClr>
                </a:solidFill>
              </a:rPr>
              <a:t>Usability:</a:t>
            </a:r>
            <a:r>
              <a:rPr lang="en-IN" dirty="0"/>
              <a:t> The model should be easy to use, with a simple and intuitive user interface that requires minimal training or technical expertise.</a:t>
            </a:r>
          </a:p>
          <a:p>
            <a:pPr marL="342900" lvl="0" indent="-342900" algn="just">
              <a:buFont typeface="+mj-lt"/>
              <a:buAutoNum type="arabicPeriod" startAt="5"/>
              <a:tabLst>
                <a:tab pos="457200" algn="l"/>
              </a:tabLst>
            </a:pPr>
            <a:endParaRPr lang="en-IN" dirty="0"/>
          </a:p>
          <a:p>
            <a:pPr marL="342900" lvl="0" indent="-342900" algn="just">
              <a:buFont typeface="+mj-lt"/>
              <a:buAutoNum type="arabicPeriod" startAt="5"/>
              <a:tabLst>
                <a:tab pos="457200" algn="l"/>
              </a:tabLst>
            </a:pPr>
            <a:r>
              <a:rPr lang="en-IN" b="1" dirty="0">
                <a:solidFill>
                  <a:schemeClr val="tx1">
                    <a:lumMod val="75000"/>
                    <a:lumOff val="25000"/>
                  </a:schemeClr>
                </a:solidFill>
              </a:rPr>
              <a:t>Accessibility: </a:t>
            </a:r>
            <a:r>
              <a:rPr lang="en-IN" dirty="0"/>
              <a:t>The model should be accessible to users with disabilities or special needs, with appropriate accommodations such as screen readers or keyboard navigation.</a:t>
            </a:r>
          </a:p>
          <a:p>
            <a:pPr marL="342900" lvl="0" indent="-342900" algn="just">
              <a:buFont typeface="+mj-lt"/>
              <a:buAutoNum type="arabicPeriod" startAt="5"/>
              <a:tabLst>
                <a:tab pos="457200" algn="l"/>
              </a:tabLst>
            </a:pPr>
            <a:endParaRPr lang="en-IN" dirty="0"/>
          </a:p>
          <a:p>
            <a:pPr marL="342900" lvl="0" indent="-342900" algn="just">
              <a:buFont typeface="+mj-lt"/>
              <a:buAutoNum type="arabicPeriod" startAt="5"/>
              <a:tabLst>
                <a:tab pos="457200" algn="l"/>
              </a:tabLst>
            </a:pPr>
            <a:r>
              <a:rPr lang="en-IN" b="1" dirty="0">
                <a:solidFill>
                  <a:schemeClr val="tx1">
                    <a:lumMod val="75000"/>
                    <a:lumOff val="25000"/>
                  </a:schemeClr>
                </a:solidFill>
              </a:rPr>
              <a:t>Portability: </a:t>
            </a:r>
            <a:r>
              <a:rPr lang="en-IN" dirty="0"/>
              <a:t>The model should be portable, with the ability to run on different platforms and operating systems.</a:t>
            </a:r>
          </a:p>
          <a:p>
            <a:pPr marL="342900" lvl="0" indent="-342900" algn="just">
              <a:buFont typeface="+mj-lt"/>
              <a:buAutoNum type="arabicPeriod" startAt="5"/>
              <a:tabLst>
                <a:tab pos="457200" algn="l"/>
              </a:tabLst>
            </a:pPr>
            <a:endParaRPr lang="en-IN" dirty="0"/>
          </a:p>
          <a:p>
            <a:pPr marL="342900" lvl="0" indent="-342900" algn="just">
              <a:buFont typeface="+mj-lt"/>
              <a:buAutoNum type="arabicPeriod" startAt="5"/>
              <a:tabLst>
                <a:tab pos="457200" algn="l"/>
              </a:tabLst>
            </a:pPr>
            <a:r>
              <a:rPr lang="en-IN" b="1" dirty="0">
                <a:solidFill>
                  <a:schemeClr val="tx1">
                    <a:lumMod val="75000"/>
                    <a:lumOff val="25000"/>
                  </a:schemeClr>
                </a:solidFill>
              </a:rPr>
              <a:t>Maintainability:</a:t>
            </a:r>
            <a:r>
              <a:rPr lang="en-IN" dirty="0"/>
              <a:t> The model should be easy to maintain and update, with clear and well-documented code and processes.</a:t>
            </a:r>
          </a:p>
          <a:p>
            <a:pPr marL="342900" lvl="0" indent="-342900" algn="just">
              <a:buFont typeface="+mj-lt"/>
              <a:buAutoNum type="arabicPeriod" startAt="5"/>
              <a:tabLst>
                <a:tab pos="457200" algn="l"/>
              </a:tabLst>
            </a:pPr>
            <a:endParaRPr lang="en-IN" dirty="0"/>
          </a:p>
          <a:p>
            <a:pPr marL="342900" lvl="0" indent="-342900" algn="just">
              <a:buFont typeface="+mj-lt"/>
              <a:buAutoNum type="arabicPeriod" startAt="5"/>
              <a:tabLst>
                <a:tab pos="457200" algn="l"/>
              </a:tabLst>
            </a:pPr>
            <a:r>
              <a:rPr lang="en-IN" b="1" dirty="0">
                <a:solidFill>
                  <a:schemeClr val="tx1">
                    <a:lumMod val="75000"/>
                    <a:lumOff val="25000"/>
                  </a:schemeClr>
                </a:solidFill>
              </a:rPr>
              <a:t>Privacy:</a:t>
            </a:r>
            <a:r>
              <a:rPr lang="en-IN" dirty="0"/>
              <a:t> The model should respect the privacy of users and their data, with appropriate measures in place to protect sensitive information</a:t>
            </a:r>
          </a:p>
        </p:txBody>
      </p:sp>
    </p:spTree>
    <p:extLst>
      <p:ext uri="{BB962C8B-B14F-4D97-AF65-F5344CB8AC3E}">
        <p14:creationId xmlns:p14="http://schemas.microsoft.com/office/powerpoint/2010/main" val="34268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3E2684-5BE1-8DD7-D896-639498F1CC23}"/>
              </a:ext>
            </a:extLst>
          </p:cNvPr>
          <p:cNvSpPr>
            <a:spLocks noGrp="1"/>
          </p:cNvSpPr>
          <p:nvPr>
            <p:ph type="sldNum" sz="quarter" idx="12"/>
          </p:nvPr>
        </p:nvSpPr>
        <p:spPr/>
        <p:txBody>
          <a:bodyPr/>
          <a:lstStyle/>
          <a:p>
            <a:fld id="{5BFCF61C-3B18-4C03-8326-CC3B32D710C9}" type="slidenum">
              <a:rPr lang="en-US" noProof="0" smtClean="0"/>
              <a:t>17</a:t>
            </a:fld>
            <a:endParaRPr lang="en-US" noProof="0"/>
          </a:p>
        </p:txBody>
      </p:sp>
      <p:sp>
        <p:nvSpPr>
          <p:cNvPr id="6" name="AutoShape 6" descr="Hardware and Software Requirements - OpenBots">
            <a:extLst>
              <a:ext uri="{FF2B5EF4-FFF2-40B4-BE49-F238E27FC236}">
                <a16:creationId xmlns:a16="http://schemas.microsoft.com/office/drawing/2014/main" id="{F48A6E90-40D5-A686-A3A6-BE950EB7F7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9584F763-FFDB-5BBA-4115-40DD945EB4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3D875E6B-E0FE-B74A-E735-B1D09D736496}"/>
              </a:ext>
            </a:extLst>
          </p:cNvPr>
          <p:cNvPicPr>
            <a:picLocks noChangeAspect="1"/>
          </p:cNvPicPr>
          <p:nvPr/>
        </p:nvPicPr>
        <p:blipFill>
          <a:blip r:embed="rId2"/>
          <a:stretch>
            <a:fillRect/>
          </a:stretch>
        </p:blipFill>
        <p:spPr>
          <a:xfrm>
            <a:off x="2286000" y="1228122"/>
            <a:ext cx="6868274" cy="5563302"/>
          </a:xfrm>
          <a:prstGeom prst="rect">
            <a:avLst/>
          </a:prstGeom>
        </p:spPr>
      </p:pic>
      <p:sp>
        <p:nvSpPr>
          <p:cNvPr id="9" name="Title 1">
            <a:extLst>
              <a:ext uri="{FF2B5EF4-FFF2-40B4-BE49-F238E27FC236}">
                <a16:creationId xmlns:a16="http://schemas.microsoft.com/office/drawing/2014/main" id="{8717A325-E83D-B8AD-EFF0-E6C7019E2C71}"/>
              </a:ext>
            </a:extLst>
          </p:cNvPr>
          <p:cNvSpPr txBox="1">
            <a:spLocks/>
          </p:cNvSpPr>
          <p:nvPr/>
        </p:nvSpPr>
        <p:spPr>
          <a:xfrm>
            <a:off x="561171" y="576072"/>
            <a:ext cx="10515600" cy="1000012"/>
          </a:xfrm>
          <a:prstGeom prst="rect">
            <a:avLst/>
          </a:prstGeom>
        </p:spPr>
        <p:txBody>
          <a:bodyPr>
            <a:noAutofit/>
          </a:bodyPr>
          <a:lst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a:lstStyle>
          <a:p>
            <a:pPr algn="ctr"/>
            <a:r>
              <a:rPr lang="en-US" sz="4500" kern="100" cap="none" dirty="0">
                <a:solidFill>
                  <a:schemeClr val="accent4"/>
                </a:solidFill>
                <a:ea typeface="Calibri" panose="020F0502020204030204" pitchFamily="34" charset="0"/>
                <a:cs typeface="Times New Roman" panose="02020603050405020304" pitchFamily="18" charset="0"/>
              </a:rPr>
              <a:t>Software &amp; Hardware Requirements</a:t>
            </a:r>
          </a:p>
        </p:txBody>
      </p:sp>
    </p:spTree>
    <p:extLst>
      <p:ext uri="{BB962C8B-B14F-4D97-AF65-F5344CB8AC3E}">
        <p14:creationId xmlns:p14="http://schemas.microsoft.com/office/powerpoint/2010/main" val="88147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Google Shape;144;p4">
            <a:extLst>
              <a:ext uri="{FF2B5EF4-FFF2-40B4-BE49-F238E27FC236}">
                <a16:creationId xmlns:a16="http://schemas.microsoft.com/office/drawing/2014/main" id="{514934A8-1780-5053-83A9-A71DDEF7689F}"/>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18</a:t>
            </a:fld>
            <a:endParaRPr lang="en-US"/>
          </a:p>
        </p:txBody>
      </p:sp>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561171" y="576072"/>
            <a:ext cx="10515600" cy="1000012"/>
          </a:xfrm>
        </p:spPr>
        <p:txBody>
          <a:bodyPr>
            <a:noAutofit/>
          </a:bodyPr>
          <a:lstStyle/>
          <a:p>
            <a:pPr algn="ctr"/>
            <a:r>
              <a:rPr lang="en-US" sz="4500" kern="100" cap="none" dirty="0">
                <a:solidFill>
                  <a:schemeClr val="accent4"/>
                </a:solidFill>
                <a:ea typeface="Calibri" panose="020F0502020204030204" pitchFamily="34" charset="0"/>
                <a:cs typeface="Times New Roman" panose="02020603050405020304" pitchFamily="18" charset="0"/>
              </a:rPr>
              <a:t>Software Requirements</a:t>
            </a:r>
          </a:p>
        </p:txBody>
      </p:sp>
      <p:sp>
        <p:nvSpPr>
          <p:cNvPr id="18" name="TextBox 17">
            <a:extLst>
              <a:ext uri="{FF2B5EF4-FFF2-40B4-BE49-F238E27FC236}">
                <a16:creationId xmlns:a16="http://schemas.microsoft.com/office/drawing/2014/main" id="{1CAD8068-2E69-1523-D2FE-9889451F3029}"/>
              </a:ext>
            </a:extLst>
          </p:cNvPr>
          <p:cNvSpPr txBox="1"/>
          <p:nvPr/>
        </p:nvSpPr>
        <p:spPr>
          <a:xfrm>
            <a:off x="331679" y="1800888"/>
            <a:ext cx="11192256" cy="2566600"/>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Python programming language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TensorFlow or Keras framework for building and training the model</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Scikit-learn or other libraries for data pre-processing and analysis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Jupyter Notebook or other IDE for developing and testing the code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Flask or Django for developing a web application to interact with the model</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Database management system such as MySQL or MongoDB for storing and managing data</a:t>
            </a:r>
          </a:p>
        </p:txBody>
      </p:sp>
    </p:spTree>
    <p:extLst>
      <p:ext uri="{BB962C8B-B14F-4D97-AF65-F5344CB8AC3E}">
        <p14:creationId xmlns:p14="http://schemas.microsoft.com/office/powerpoint/2010/main" val="92090428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2094041B-007C-14E6-7CFC-FFC39279DD6A}"/>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9E5E7AC7-529D-41FB-3E5D-676930D2020D}"/>
              </a:ext>
            </a:extLst>
          </p:cNvPr>
          <p:cNvSpPr>
            <a:spLocks noGrp="1"/>
          </p:cNvSpPr>
          <p:nvPr>
            <p:ph type="sldNum" sz="quarter" idx="12"/>
          </p:nvPr>
        </p:nvSpPr>
        <p:spPr/>
        <p:txBody>
          <a:bodyPr/>
          <a:lstStyle/>
          <a:p>
            <a:fld id="{5BFCF61C-3B18-4C03-8326-CC3B32D710C9}" type="slidenum">
              <a:rPr lang="en-US" noProof="0" smtClean="0"/>
              <a:pPr/>
              <a:t>19</a:t>
            </a:fld>
            <a:endParaRPr lang="en-US" noProof="0"/>
          </a:p>
        </p:txBody>
      </p:sp>
      <p:sp>
        <p:nvSpPr>
          <p:cNvPr id="7" name="Title 3">
            <a:extLst>
              <a:ext uri="{FF2B5EF4-FFF2-40B4-BE49-F238E27FC236}">
                <a16:creationId xmlns:a16="http://schemas.microsoft.com/office/drawing/2014/main" id="{AF92DD64-B299-392D-064C-6D96FC3F699C}"/>
              </a:ext>
            </a:extLst>
          </p:cNvPr>
          <p:cNvSpPr>
            <a:spLocks noGrp="1"/>
          </p:cNvSpPr>
          <p:nvPr>
            <p:ph type="title"/>
          </p:nvPr>
        </p:nvSpPr>
        <p:spPr>
          <a:xfrm>
            <a:off x="451514" y="642409"/>
            <a:ext cx="10515600" cy="853028"/>
          </a:xfrm>
        </p:spPr>
        <p:txBody>
          <a:bodyPr>
            <a:normAutofit/>
          </a:bodyPr>
          <a:lstStyle/>
          <a:p>
            <a:pPr algn="ctr"/>
            <a:r>
              <a:rPr lang="en-US" sz="4500" kern="100" cap="none" dirty="0">
                <a:solidFill>
                  <a:schemeClr val="accent4"/>
                </a:solidFill>
                <a:ea typeface="Calibri" panose="020F0502020204030204" pitchFamily="34" charset="0"/>
                <a:cs typeface="Times New Roman" panose="02020603050405020304" pitchFamily="18" charset="0"/>
              </a:rPr>
              <a:t>Hardware Requirements</a:t>
            </a:r>
            <a:endParaRPr lang="en-IN" sz="4500" kern="100" cap="none" dirty="0">
              <a:solidFill>
                <a:schemeClr val="accent4"/>
              </a:solidFill>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E6A59E7-E715-37DD-75B8-25E9144605EE}"/>
              </a:ext>
            </a:extLst>
          </p:cNvPr>
          <p:cNvSpPr txBox="1"/>
          <p:nvPr/>
        </p:nvSpPr>
        <p:spPr>
          <a:xfrm>
            <a:off x="451514" y="1856582"/>
            <a:ext cx="10960018" cy="2032095"/>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A computer or server with a multi-core CPU and a high-end GPU to speed up model training and processing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Sufficient RAM to handle the size of the data being processed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Sufficient storage space to store the data and the model files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t>Internet connectivity for accessing and processing data from external sources</a:t>
            </a:r>
          </a:p>
        </p:txBody>
      </p:sp>
    </p:spTree>
    <p:extLst>
      <p:ext uri="{BB962C8B-B14F-4D97-AF65-F5344CB8AC3E}">
        <p14:creationId xmlns:p14="http://schemas.microsoft.com/office/powerpoint/2010/main" val="219579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EF7F-B27A-A579-ED1D-CD3B079AE36A}"/>
              </a:ext>
            </a:extLst>
          </p:cNvPr>
          <p:cNvSpPr>
            <a:spLocks noGrp="1"/>
          </p:cNvSpPr>
          <p:nvPr>
            <p:ph type="title"/>
          </p:nvPr>
        </p:nvSpPr>
        <p:spPr>
          <a:xfrm>
            <a:off x="655320" y="685433"/>
            <a:ext cx="10515600" cy="568940"/>
          </a:xfrm>
        </p:spPr>
        <p:txBody>
          <a:bodyPr>
            <a:normAutofit fontScale="90000"/>
          </a:bodyPr>
          <a:lstStyle/>
          <a:p>
            <a:pPr algn="ctr"/>
            <a:r>
              <a:rPr lang="en-IN" cap="none" dirty="0"/>
              <a:t>Abstract </a:t>
            </a:r>
          </a:p>
        </p:txBody>
      </p:sp>
      <p:sp>
        <p:nvSpPr>
          <p:cNvPr id="3" name="Content Placeholder 2">
            <a:extLst>
              <a:ext uri="{FF2B5EF4-FFF2-40B4-BE49-F238E27FC236}">
                <a16:creationId xmlns:a16="http://schemas.microsoft.com/office/drawing/2014/main" id="{362D58EC-207C-09E0-9E9E-34E0524DCCD7}"/>
              </a:ext>
            </a:extLst>
          </p:cNvPr>
          <p:cNvSpPr>
            <a:spLocks noGrp="1"/>
          </p:cNvSpPr>
          <p:nvPr>
            <p:ph idx="1"/>
          </p:nvPr>
        </p:nvSpPr>
        <p:spPr>
          <a:xfrm>
            <a:off x="655320" y="1961282"/>
            <a:ext cx="10156501" cy="4974705"/>
          </a:xfrm>
        </p:spPr>
        <p:txBody>
          <a:bodyPr>
            <a:normAutofit/>
          </a:bodyPr>
          <a:lstStyle/>
          <a:p>
            <a:pPr algn="just"/>
            <a:r>
              <a:rPr lang="en-US" sz="2000" b="0" dirty="0"/>
              <a:t>Text Classification has become a crucial because of the increasing amount of data being generated and used to improve the product or service is used based on identifying the sentiment behind the text. In this project, we are implementing sentiment analysis on the IMDB dataset using a Multi-Layer Perceptron (MLP) model implemented with TensorFlow and </a:t>
            </a:r>
            <a:r>
              <a:rPr lang="en-US" sz="2000" b="0" dirty="0" err="1"/>
              <a:t>Keras</a:t>
            </a:r>
            <a:r>
              <a:rPr lang="en-US" sz="2000" b="0" dirty="0"/>
              <a:t> after which t</a:t>
            </a:r>
            <a:r>
              <a:rPr lang="en-US" sz="2000" b="0" i="0" dirty="0">
                <a:effectLst/>
              </a:rPr>
              <a:t>raining and testing the model is done and the accuracy of the model is evaluated. </a:t>
            </a:r>
            <a:r>
              <a:rPr lang="en-US" sz="2000" b="0" dirty="0"/>
              <a:t>I</a:t>
            </a:r>
            <a:r>
              <a:rPr lang="en-US" sz="2000" b="0" i="0" dirty="0">
                <a:effectLst/>
              </a:rPr>
              <a:t>t also provides functionality to take user input, preprocess it, and make sentiment predictions using the trained model. Overall, the project demonstrates the complete pipeline of sentiment analysis, including data preprocessing, model building, training, evaluation, visualization, and user interaction.</a:t>
            </a:r>
            <a:endParaRPr lang="en-US" sz="2000" b="0" dirty="0"/>
          </a:p>
          <a:p>
            <a:pPr marL="342900" indent="-342900" algn="just">
              <a:buFont typeface="Arial" panose="020B0604020202020204" pitchFamily="34" charset="0"/>
              <a:buChar char="•"/>
            </a:pPr>
            <a:endParaRPr lang="en-IN" sz="2000" b="0" dirty="0"/>
          </a:p>
        </p:txBody>
      </p:sp>
      <p:sp>
        <p:nvSpPr>
          <p:cNvPr id="4" name="Google Shape;144;p4">
            <a:extLst>
              <a:ext uri="{FF2B5EF4-FFF2-40B4-BE49-F238E27FC236}">
                <a16:creationId xmlns:a16="http://schemas.microsoft.com/office/drawing/2014/main" id="{2ECA0327-F6BC-672A-A15A-025DC4205947}"/>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5" name="Slide Number Placeholder 2">
            <a:extLst>
              <a:ext uri="{FF2B5EF4-FFF2-40B4-BE49-F238E27FC236}">
                <a16:creationId xmlns:a16="http://schemas.microsoft.com/office/drawing/2014/main" id="{1197C11F-1BBD-A9B4-763D-43ACCC01BC45}"/>
              </a:ext>
            </a:extLst>
          </p:cNvPr>
          <p:cNvSpPr>
            <a:spLocks noGrp="1"/>
          </p:cNvSpPr>
          <p:nvPr>
            <p:ph type="sldNum" sz="quarter" idx="12"/>
          </p:nvPr>
        </p:nvSpPr>
        <p:spPr/>
        <p:txBody>
          <a:bodyPr/>
          <a:lstStyle/>
          <a:p>
            <a:fld id="{5BFCF61C-3B18-4C03-8326-CC3B32D710C9}" type="slidenum">
              <a:rPr lang="en-US" noProof="0" smtClean="0"/>
              <a:pPr/>
              <a:t>2</a:t>
            </a:fld>
            <a:endParaRPr lang="en-US" noProof="0"/>
          </a:p>
        </p:txBody>
      </p:sp>
    </p:spTree>
    <p:extLst>
      <p:ext uri="{BB962C8B-B14F-4D97-AF65-F5344CB8AC3E}">
        <p14:creationId xmlns:p14="http://schemas.microsoft.com/office/powerpoint/2010/main" val="318356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19E-FFEA-96E2-350B-5357BF1D29DF}"/>
              </a:ext>
            </a:extLst>
          </p:cNvPr>
          <p:cNvSpPr>
            <a:spLocks noGrp="1"/>
          </p:cNvSpPr>
          <p:nvPr>
            <p:ph type="title"/>
          </p:nvPr>
        </p:nvSpPr>
        <p:spPr>
          <a:xfrm>
            <a:off x="541867" y="542925"/>
            <a:ext cx="10515600" cy="766091"/>
          </a:xfrm>
        </p:spPr>
        <p:txBody>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AF5B24EA-A2B4-62BA-5C35-5E5A57241367}"/>
              </a:ext>
            </a:extLst>
          </p:cNvPr>
          <p:cNvSpPr>
            <a:spLocks noGrp="1"/>
          </p:cNvSpPr>
          <p:nvPr>
            <p:ph idx="1"/>
          </p:nvPr>
        </p:nvSpPr>
        <p:spPr>
          <a:xfrm>
            <a:off x="541867" y="1628346"/>
            <a:ext cx="9883740" cy="3924729"/>
          </a:xfrm>
        </p:spPr>
        <p:txBody>
          <a:bodyPr>
            <a:noAutofit/>
          </a:bodyPr>
          <a:lstStyle/>
          <a:p>
            <a:pPr algn="just"/>
            <a:r>
              <a:rPr lang="en-IN" sz="2000" b="0" dirty="0"/>
              <a:t>The model depends on various platforms, systems, services, and processes to function effectively. Here are the key dependencies:</a:t>
            </a:r>
          </a:p>
          <a:p>
            <a:pPr algn="just"/>
            <a:r>
              <a:rPr lang="en-IN" sz="2000" b="0" dirty="0"/>
              <a:t>1.</a:t>
            </a:r>
            <a:r>
              <a:rPr lang="en-IN" sz="2000" dirty="0"/>
              <a:t>Python</a:t>
            </a:r>
            <a:r>
              <a:rPr lang="en-IN" sz="2000" b="0" dirty="0"/>
              <a:t>: The model is implemented using the Python programming language.</a:t>
            </a:r>
          </a:p>
          <a:p>
            <a:pPr algn="just"/>
            <a:r>
              <a:rPr lang="en-IN" sz="2000" b="0" dirty="0"/>
              <a:t>2. </a:t>
            </a:r>
            <a:r>
              <a:rPr lang="en-IN" sz="2000" dirty="0"/>
              <a:t>TensorFlow and Keras</a:t>
            </a:r>
            <a:r>
              <a:rPr lang="en-IN" sz="2000" b="0" dirty="0"/>
              <a:t>: The model uses TensorFlow and Keras API for building and training neural networks.</a:t>
            </a:r>
          </a:p>
          <a:p>
            <a:pPr algn="just"/>
            <a:r>
              <a:rPr lang="en-IN" sz="2000" b="0" dirty="0"/>
              <a:t>3. </a:t>
            </a:r>
            <a:r>
              <a:rPr lang="en-IN" sz="2000" dirty="0"/>
              <a:t>NumPy:</a:t>
            </a:r>
            <a:r>
              <a:rPr lang="en-IN" sz="2000" b="0" dirty="0"/>
              <a:t> NumPy is a package with Python which is used for numerical operations and array manipulations in the model.</a:t>
            </a:r>
          </a:p>
          <a:p>
            <a:pPr algn="just"/>
            <a:r>
              <a:rPr lang="en-IN" sz="2000" b="0" dirty="0"/>
              <a:t>4. </a:t>
            </a:r>
            <a:r>
              <a:rPr lang="en-IN" sz="2000" dirty="0"/>
              <a:t>Matplotlib</a:t>
            </a:r>
            <a:r>
              <a:rPr lang="en-IN" sz="2000" b="0" dirty="0"/>
              <a:t> : Used for data visualization, plotting the review length distribution and generating heatmaps for the confusion matrix.</a:t>
            </a:r>
          </a:p>
          <a:p>
            <a:pPr algn="just"/>
            <a:r>
              <a:rPr lang="en-IN" sz="2000" b="0" dirty="0"/>
              <a:t>5. </a:t>
            </a:r>
            <a:r>
              <a:rPr lang="en-IN" sz="2000" dirty="0"/>
              <a:t>IMDB Dataset</a:t>
            </a:r>
            <a:r>
              <a:rPr lang="en-IN" sz="2000" b="0" dirty="0"/>
              <a:t>: The model relies on the IMDB dataset, which provides a collection of movie reviews with sentiment labels (positive or negative). The dataset is accessed through the Keras API.</a:t>
            </a:r>
          </a:p>
          <a:p>
            <a:pPr algn="just"/>
            <a:endParaRPr lang="en-IN" sz="2000" dirty="0"/>
          </a:p>
          <a:p>
            <a:pPr algn="just"/>
            <a:endParaRPr lang="en-IN" sz="2000" dirty="0"/>
          </a:p>
        </p:txBody>
      </p:sp>
      <p:sp>
        <p:nvSpPr>
          <p:cNvPr id="4" name="Google Shape;144;p4">
            <a:extLst>
              <a:ext uri="{FF2B5EF4-FFF2-40B4-BE49-F238E27FC236}">
                <a16:creationId xmlns:a16="http://schemas.microsoft.com/office/drawing/2014/main" id="{2D731716-4A69-C40C-CD49-CDF0758DF50F}"/>
              </a:ext>
            </a:extLst>
          </p:cNvPr>
          <p:cNvSpPr txBox="1">
            <a:spLocks noGrp="1"/>
          </p:cNvSpPr>
          <p:nvPr>
            <p:ph type="ftr" sz="quarter" idx="11"/>
          </p:nvPr>
        </p:nvSpPr>
        <p:spPr>
          <a:xfrm>
            <a:off x="451514" y="6315075"/>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Tree>
    <p:extLst>
      <p:ext uri="{BB962C8B-B14F-4D97-AF65-F5344CB8AC3E}">
        <p14:creationId xmlns:p14="http://schemas.microsoft.com/office/powerpoint/2010/main" val="407620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19E-FFEA-96E2-350B-5357BF1D29DF}"/>
              </a:ext>
            </a:extLst>
          </p:cNvPr>
          <p:cNvSpPr>
            <a:spLocks noGrp="1"/>
          </p:cNvSpPr>
          <p:nvPr>
            <p:ph type="title"/>
          </p:nvPr>
        </p:nvSpPr>
        <p:spPr>
          <a:xfrm>
            <a:off x="395925" y="344576"/>
            <a:ext cx="10515600" cy="766091"/>
          </a:xfrm>
        </p:spPr>
        <p:txBody>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System Architecture</a:t>
            </a:r>
            <a:endParaRPr lang="en-IN" sz="4500" cap="none" dirty="0"/>
          </a:p>
        </p:txBody>
      </p:sp>
      <p:sp>
        <p:nvSpPr>
          <p:cNvPr id="3" name="Content Placeholder 2">
            <a:extLst>
              <a:ext uri="{FF2B5EF4-FFF2-40B4-BE49-F238E27FC236}">
                <a16:creationId xmlns:a16="http://schemas.microsoft.com/office/drawing/2014/main" id="{AF5B24EA-A2B4-62BA-5C35-5E5A57241367}"/>
              </a:ext>
            </a:extLst>
          </p:cNvPr>
          <p:cNvSpPr>
            <a:spLocks noGrp="1"/>
          </p:cNvSpPr>
          <p:nvPr>
            <p:ph idx="1"/>
          </p:nvPr>
        </p:nvSpPr>
        <p:spPr>
          <a:xfrm>
            <a:off x="395925" y="1357460"/>
            <a:ext cx="11500701" cy="5135415"/>
          </a:xfrm>
        </p:spPr>
        <p:txBody>
          <a:bodyPr>
            <a:normAutofit/>
          </a:bodyPr>
          <a:lstStyle/>
          <a:p>
            <a:pPr algn="l"/>
            <a:endParaRPr lang="en-US" b="0" i="0" dirty="0">
              <a:effectLst/>
              <a:latin typeface="Söhne"/>
            </a:endParaRPr>
          </a:p>
          <a:p>
            <a:endParaRPr lang="en-IN" dirty="0"/>
          </a:p>
        </p:txBody>
      </p:sp>
      <p:sp>
        <p:nvSpPr>
          <p:cNvPr id="8" name="Google Shape;144;p4">
            <a:extLst>
              <a:ext uri="{FF2B5EF4-FFF2-40B4-BE49-F238E27FC236}">
                <a16:creationId xmlns:a16="http://schemas.microsoft.com/office/drawing/2014/main" id="{DC2F49F3-F714-6813-5D1B-D1CBD6E0F936}"/>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9" name="Slide Number Placeholder 2">
            <a:extLst>
              <a:ext uri="{FF2B5EF4-FFF2-40B4-BE49-F238E27FC236}">
                <a16:creationId xmlns:a16="http://schemas.microsoft.com/office/drawing/2014/main" id="{617E70C7-A2C5-6459-5967-61C5236D096C}"/>
              </a:ext>
            </a:extLst>
          </p:cNvPr>
          <p:cNvSpPr>
            <a:spLocks noGrp="1"/>
          </p:cNvSpPr>
          <p:nvPr>
            <p:ph type="sldNum" sz="quarter" idx="12"/>
          </p:nvPr>
        </p:nvSpPr>
        <p:spPr/>
        <p:txBody>
          <a:bodyPr/>
          <a:lstStyle/>
          <a:p>
            <a:fld id="{5BFCF61C-3B18-4C03-8326-CC3B32D710C9}" type="slidenum">
              <a:rPr lang="en-US" noProof="0" smtClean="0"/>
              <a:pPr/>
              <a:t>21</a:t>
            </a:fld>
            <a:endParaRPr lang="en-US" noProof="0"/>
          </a:p>
        </p:txBody>
      </p:sp>
      <p:pic>
        <p:nvPicPr>
          <p:cNvPr id="7" name="Picture 6">
            <a:extLst>
              <a:ext uri="{FF2B5EF4-FFF2-40B4-BE49-F238E27FC236}">
                <a16:creationId xmlns:a16="http://schemas.microsoft.com/office/drawing/2014/main" id="{5E1E6A04-4671-1F9C-2681-B219E89F14BE}"/>
              </a:ext>
            </a:extLst>
          </p:cNvPr>
          <p:cNvPicPr>
            <a:picLocks noChangeAspect="1"/>
          </p:cNvPicPr>
          <p:nvPr/>
        </p:nvPicPr>
        <p:blipFill>
          <a:blip r:embed="rId2"/>
          <a:stretch>
            <a:fillRect/>
          </a:stretch>
        </p:blipFill>
        <p:spPr>
          <a:xfrm>
            <a:off x="2387228" y="1357460"/>
            <a:ext cx="7096125" cy="5362575"/>
          </a:xfrm>
          <a:prstGeom prst="rect">
            <a:avLst/>
          </a:prstGeom>
        </p:spPr>
      </p:pic>
    </p:spTree>
    <p:extLst>
      <p:ext uri="{BB962C8B-B14F-4D97-AF65-F5344CB8AC3E}">
        <p14:creationId xmlns:p14="http://schemas.microsoft.com/office/powerpoint/2010/main" val="167880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22</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43484" y="722150"/>
            <a:ext cx="10515600" cy="575321"/>
          </a:xfrm>
        </p:spPr>
        <p:txBody>
          <a:bodyPr>
            <a:normAutofit fontScale="90000"/>
          </a:bodyPr>
          <a:lstStyle/>
          <a:p>
            <a:pPr algn="ctr"/>
            <a:r>
              <a:rPr lang="en-IN" kern="100" cap="none" dirty="0">
                <a:solidFill>
                  <a:schemeClr val="accent4"/>
                </a:solidFill>
                <a:ea typeface="Calibri" panose="020F0502020204030204" pitchFamily="34" charset="0"/>
                <a:cs typeface="Times New Roman" panose="02020603050405020304" pitchFamily="18" charset="0"/>
              </a:rPr>
              <a:t>Methodology</a:t>
            </a:r>
            <a:br>
              <a:rPr lang="en-IN" kern="100" cap="none" dirty="0">
                <a:solidFill>
                  <a:schemeClr val="accent4"/>
                </a:solidFill>
                <a:ea typeface="Calibri" panose="020F0502020204030204" pitchFamily="34" charset="0"/>
                <a:cs typeface="Times New Roman" panose="02020603050405020304" pitchFamily="18" charset="0"/>
              </a:rPr>
            </a:br>
            <a:br>
              <a:rPr lang="en-IN" dirty="0"/>
            </a:br>
            <a:endParaRPr lang="en-IN" cap="none" dirty="0">
              <a:latin typeface="Lucida Sans" panose="020B0602030504020204" pitchFamily="34" charset="0"/>
            </a:endParaRP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2053769"/>
            <a:ext cx="11740486" cy="3477875"/>
          </a:xfrm>
          <a:prstGeom prst="rect">
            <a:avLst/>
          </a:prstGeom>
          <a:noFill/>
        </p:spPr>
        <p:txBody>
          <a:bodyPr wrap="square">
            <a:spAutoFit/>
          </a:bodyPr>
          <a:lstStyle/>
          <a:p>
            <a:pPr algn="just"/>
            <a:r>
              <a:rPr lang="en-IN" sz="2000" dirty="0"/>
              <a:t>1. Problem Understanding: Clearly defining the problem at hand, in this case is sentiment analysis on movie reviews. Determine the goal, such as predicting whether a review is positive or negative based on its text.</a:t>
            </a:r>
          </a:p>
          <a:p>
            <a:pPr algn="just"/>
            <a:endParaRPr lang="en-IN" sz="2000" dirty="0"/>
          </a:p>
          <a:p>
            <a:pPr algn="just"/>
            <a:r>
              <a:rPr lang="en-IN" sz="2000" dirty="0"/>
              <a:t>2. Data Acquisition: Obtain the necessary dataset for training and testing the model. In this project, the IMDB dataset containing labelled movie reviews is used.</a:t>
            </a:r>
          </a:p>
          <a:p>
            <a:pPr algn="just"/>
            <a:endParaRPr lang="en-IN" sz="2000" dirty="0"/>
          </a:p>
          <a:p>
            <a:pPr algn="just"/>
            <a:r>
              <a:rPr lang="en-IN" sz="2000" dirty="0"/>
              <a:t>3. Data Pre-processing: Clean and pre-process the dataset to make it suitable for model training. This includes steps like tokenization, removing stop words or noise, handling missing values, and converting text data into numerical sequences.</a:t>
            </a:r>
          </a:p>
          <a:p>
            <a:pPr algn="just"/>
            <a:endParaRPr lang="en-IN" sz="2000" dirty="0"/>
          </a:p>
          <a:p>
            <a:pPr algn="just"/>
            <a:endParaRPr lang="en-IN" sz="2000" dirty="0"/>
          </a:p>
        </p:txBody>
      </p:sp>
    </p:spTree>
    <p:extLst>
      <p:ext uri="{BB962C8B-B14F-4D97-AF65-F5344CB8AC3E}">
        <p14:creationId xmlns:p14="http://schemas.microsoft.com/office/powerpoint/2010/main" val="341587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23</a:t>
            </a:fld>
            <a:endParaRPr lang="en-US" noProof="0"/>
          </a:p>
        </p:txBody>
      </p:sp>
      <p:sp>
        <p:nvSpPr>
          <p:cNvPr id="7" name="Title 6">
            <a:extLst>
              <a:ext uri="{FF2B5EF4-FFF2-40B4-BE49-F238E27FC236}">
                <a16:creationId xmlns:a16="http://schemas.microsoft.com/office/drawing/2014/main" id="{BBE184DA-BF80-8403-37C5-7729D77E361C}"/>
              </a:ext>
            </a:extLst>
          </p:cNvPr>
          <p:cNvSpPr>
            <a:spLocks noGrp="1"/>
          </p:cNvSpPr>
          <p:nvPr>
            <p:ph type="title"/>
          </p:nvPr>
        </p:nvSpPr>
        <p:spPr>
          <a:xfrm>
            <a:off x="451514" y="576072"/>
            <a:ext cx="10515600" cy="575321"/>
          </a:xfrm>
        </p:spPr>
        <p:txBody>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888217"/>
            <a:ext cx="11740486" cy="3785652"/>
          </a:xfrm>
          <a:prstGeom prst="rect">
            <a:avLst/>
          </a:prstGeom>
          <a:noFill/>
        </p:spPr>
        <p:txBody>
          <a:bodyPr wrap="square">
            <a:spAutoFit/>
          </a:bodyPr>
          <a:lstStyle/>
          <a:p>
            <a:pPr algn="just"/>
            <a:r>
              <a:rPr lang="en-IN" sz="2000" dirty="0"/>
              <a:t>4. Model Selection and Architecture: Choose an appropriate model for sentiment analysis. In this case, a Multi-Layer Perceptron (MLP) model is used. Define the architecture of the model, including the number and type of layers, activation functions, and other relevant parameters.</a:t>
            </a:r>
          </a:p>
          <a:p>
            <a:pPr algn="just"/>
            <a:endParaRPr lang="en-IN" sz="2000" dirty="0"/>
          </a:p>
          <a:p>
            <a:pPr algn="just"/>
            <a:r>
              <a:rPr lang="en-IN" sz="2000" dirty="0"/>
              <a:t>5. Train-Test Split: Split the pre-processed dataset into training and testing sets. The training set is used to train the model, while the testing set is used for evaluating its performance.</a:t>
            </a:r>
          </a:p>
          <a:p>
            <a:pPr algn="just"/>
            <a:endParaRPr lang="en-IN" sz="2000" dirty="0"/>
          </a:p>
          <a:p>
            <a:pPr algn="just"/>
            <a:r>
              <a:rPr lang="en-IN" sz="2000" dirty="0"/>
              <a:t>6. Model Training: Train the selected model on the training data. This involves feeding the input data into the model, adjusting the model's parameters (weights and biases) iteratively using an optimization algorithm ( Adam optimizer), and minimizing a chosen loss function ( binary cross-entropy).</a:t>
            </a:r>
          </a:p>
          <a:p>
            <a:pPr algn="just"/>
            <a:endParaRPr lang="en-IN" sz="2000" dirty="0"/>
          </a:p>
          <a:p>
            <a:pPr algn="just"/>
            <a:endParaRPr lang="en-IN" sz="2000" dirty="0"/>
          </a:p>
        </p:txBody>
      </p:sp>
    </p:spTree>
    <p:extLst>
      <p:ext uri="{BB962C8B-B14F-4D97-AF65-F5344CB8AC3E}">
        <p14:creationId xmlns:p14="http://schemas.microsoft.com/office/powerpoint/2010/main" val="329223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443A17-01C5-C1D9-6D4D-784BB12C3E74}"/>
              </a:ext>
            </a:extLst>
          </p:cNvPr>
          <p:cNvSpPr>
            <a:spLocks noGrp="1"/>
          </p:cNvSpPr>
          <p:nvPr>
            <p:ph type="sldNum" sz="quarter" idx="12"/>
          </p:nvPr>
        </p:nvSpPr>
        <p:spPr/>
        <p:txBody>
          <a:bodyPr/>
          <a:lstStyle/>
          <a:p>
            <a:fld id="{5BFCF61C-3B18-4C03-8326-CC3B32D710C9}" type="slidenum">
              <a:rPr lang="en-US" noProof="0" smtClean="0"/>
              <a:t>24</a:t>
            </a:fld>
            <a:endParaRPr lang="en-US" noProof="0"/>
          </a:p>
        </p:txBody>
      </p:sp>
      <p:sp>
        <p:nvSpPr>
          <p:cNvPr id="4" name="Title 3">
            <a:extLst>
              <a:ext uri="{FF2B5EF4-FFF2-40B4-BE49-F238E27FC236}">
                <a16:creationId xmlns:a16="http://schemas.microsoft.com/office/drawing/2014/main" id="{2C9F6C6D-567B-B3A1-DA02-9EAA32752E4E}"/>
              </a:ext>
            </a:extLst>
          </p:cNvPr>
          <p:cNvSpPr>
            <a:spLocks noGrp="1"/>
          </p:cNvSpPr>
          <p:nvPr>
            <p:ph type="title"/>
          </p:nvPr>
        </p:nvSpPr>
        <p:spPr>
          <a:xfrm>
            <a:off x="642991" y="898989"/>
            <a:ext cx="10515600" cy="575321"/>
          </a:xfrm>
        </p:spPr>
        <p:txBody>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Methodology</a:t>
            </a:r>
          </a:p>
        </p:txBody>
      </p:sp>
      <p:pic>
        <p:nvPicPr>
          <p:cNvPr id="5" name="Picture 4">
            <a:extLst>
              <a:ext uri="{FF2B5EF4-FFF2-40B4-BE49-F238E27FC236}">
                <a16:creationId xmlns:a16="http://schemas.microsoft.com/office/drawing/2014/main" id="{F3417F6D-38E2-B909-C578-D14D2D10C79E}"/>
              </a:ext>
            </a:extLst>
          </p:cNvPr>
          <p:cNvPicPr>
            <a:picLocks noChangeAspect="1"/>
          </p:cNvPicPr>
          <p:nvPr/>
        </p:nvPicPr>
        <p:blipFill>
          <a:blip r:embed="rId2"/>
          <a:stretch>
            <a:fillRect/>
          </a:stretch>
        </p:blipFill>
        <p:spPr>
          <a:xfrm>
            <a:off x="1818526" y="1923310"/>
            <a:ext cx="8435083" cy="4200088"/>
          </a:xfrm>
          <a:prstGeom prst="rect">
            <a:avLst/>
          </a:prstGeom>
        </p:spPr>
      </p:pic>
      <p:sp>
        <p:nvSpPr>
          <p:cNvPr id="6" name="Google Shape;144;p4">
            <a:extLst>
              <a:ext uri="{FF2B5EF4-FFF2-40B4-BE49-F238E27FC236}">
                <a16:creationId xmlns:a16="http://schemas.microsoft.com/office/drawing/2014/main" id="{6F0460CD-7A29-9BCD-804C-0A33859A8F4C}"/>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Tree>
    <p:extLst>
      <p:ext uri="{BB962C8B-B14F-4D97-AF65-F5344CB8AC3E}">
        <p14:creationId xmlns:p14="http://schemas.microsoft.com/office/powerpoint/2010/main" val="109349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25</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506781"/>
            <a:ext cx="10515600" cy="575321"/>
          </a:xfrm>
        </p:spPr>
        <p:txBody>
          <a:bodyPr vert="horz" lIns="91440" tIns="45720" rIns="91440" bIns="45720" rtlCol="0" anchor="t">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815720"/>
            <a:ext cx="11740486" cy="3170099"/>
          </a:xfrm>
          <a:prstGeom prst="rect">
            <a:avLst/>
          </a:prstGeom>
          <a:noFill/>
        </p:spPr>
        <p:txBody>
          <a:bodyPr wrap="square">
            <a:spAutoFit/>
          </a:bodyPr>
          <a:lstStyle/>
          <a:p>
            <a:pPr algn="just"/>
            <a:r>
              <a:rPr lang="en-IN" sz="2000" dirty="0"/>
              <a:t>7. Model Evaluation: Evaluate the trained model on the testing data to assess its performance.</a:t>
            </a:r>
          </a:p>
          <a:p>
            <a:pPr algn="just"/>
            <a:endParaRPr lang="en-IN" sz="2000" dirty="0"/>
          </a:p>
          <a:p>
            <a:pPr algn="just"/>
            <a:r>
              <a:rPr lang="en-IN" sz="2000" dirty="0"/>
              <a:t>8. Prediction and Inference: Deploy the trained model for prediction on new, unseen data. In this project, it involves taking user input (movie reviews), pre-processing it, and feeding it into the model to classify the sentiment.</a:t>
            </a:r>
          </a:p>
          <a:p>
            <a:pPr algn="just"/>
            <a:endParaRPr lang="en-IN" sz="2000" dirty="0"/>
          </a:p>
          <a:p>
            <a:pPr algn="just"/>
            <a:r>
              <a:rPr lang="en-IN" sz="2000" dirty="0"/>
              <a:t>9. Performance Analysis and Iteration: Analyse the model's performance, identify areas for improvement, and iterate on the methodology, such as trying different models, pre-processing techniques and training with new datasets.</a:t>
            </a:r>
          </a:p>
          <a:p>
            <a:pPr algn="just"/>
            <a:endParaRPr lang="en-IN" sz="2000" dirty="0"/>
          </a:p>
        </p:txBody>
      </p:sp>
    </p:spTree>
    <p:extLst>
      <p:ext uri="{BB962C8B-B14F-4D97-AF65-F5344CB8AC3E}">
        <p14:creationId xmlns:p14="http://schemas.microsoft.com/office/powerpoint/2010/main" val="3154417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26</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576072"/>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702704"/>
            <a:ext cx="11740486" cy="3170099"/>
          </a:xfrm>
          <a:prstGeom prst="rect">
            <a:avLst/>
          </a:prstGeom>
          <a:noFill/>
        </p:spPr>
        <p:txBody>
          <a:bodyPr wrap="square">
            <a:spAutoFit/>
          </a:bodyPr>
          <a:lstStyle/>
          <a:p>
            <a:pPr algn="just"/>
            <a:r>
              <a:rPr lang="en-IN" sz="2000" dirty="0"/>
              <a:t>The sentiment analysis project utilizes several data structures. Here are the key data structures used in the project:</a:t>
            </a:r>
          </a:p>
          <a:p>
            <a:pPr algn="just"/>
            <a:r>
              <a:rPr lang="en-IN" sz="2000" dirty="0"/>
              <a:t>1. NumPy Arrays</a:t>
            </a:r>
          </a:p>
          <a:p>
            <a:pPr algn="just"/>
            <a:r>
              <a:rPr lang="en-IN" sz="2000" dirty="0"/>
              <a:t>2. Python Lists</a:t>
            </a:r>
          </a:p>
          <a:p>
            <a:pPr algn="just"/>
            <a:r>
              <a:rPr lang="en-IN" sz="2000" dirty="0"/>
              <a:t>3. Dictionaries</a:t>
            </a:r>
          </a:p>
          <a:p>
            <a:pPr algn="just"/>
            <a:r>
              <a:rPr lang="en-IN" sz="2000" dirty="0"/>
              <a:t>4. Tokenizer</a:t>
            </a:r>
          </a:p>
          <a:p>
            <a:pPr algn="just"/>
            <a:r>
              <a:rPr lang="en-IN" sz="2000" dirty="0"/>
              <a:t>5. Sequences</a:t>
            </a:r>
          </a:p>
          <a:p>
            <a:pPr algn="just"/>
            <a:r>
              <a:rPr lang="en-IN" sz="2000" dirty="0"/>
              <a:t>6. Pad Sequences</a:t>
            </a:r>
          </a:p>
          <a:p>
            <a:pPr algn="just"/>
            <a:r>
              <a:rPr lang="en-IN" sz="2000" dirty="0"/>
              <a:t>7. Model Architecture</a:t>
            </a:r>
          </a:p>
          <a:p>
            <a:pPr algn="just"/>
            <a:r>
              <a:rPr lang="en-IN" sz="2000" dirty="0"/>
              <a:t>8. Confusion</a:t>
            </a:r>
          </a:p>
        </p:txBody>
      </p:sp>
    </p:spTree>
    <p:extLst>
      <p:ext uri="{BB962C8B-B14F-4D97-AF65-F5344CB8AC3E}">
        <p14:creationId xmlns:p14="http://schemas.microsoft.com/office/powerpoint/2010/main" val="8781754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1BCFD3-80E6-0B8D-CE47-37D7BC6F1620}"/>
              </a:ext>
            </a:extLst>
          </p:cNvPr>
          <p:cNvSpPr>
            <a:spLocks noGrp="1"/>
          </p:cNvSpPr>
          <p:nvPr>
            <p:ph type="sldNum" sz="quarter" idx="12"/>
          </p:nvPr>
        </p:nvSpPr>
        <p:spPr/>
        <p:txBody>
          <a:bodyPr/>
          <a:lstStyle/>
          <a:p>
            <a:fld id="{5BFCF61C-3B18-4C03-8326-CC3B32D710C9}" type="slidenum">
              <a:rPr lang="en-US" noProof="0" smtClean="0"/>
              <a:t>27</a:t>
            </a:fld>
            <a:endParaRPr lang="en-US" noProof="0"/>
          </a:p>
        </p:txBody>
      </p:sp>
      <p:pic>
        <p:nvPicPr>
          <p:cNvPr id="4" name="Picture 2" descr="Sentiment Analysis to Build Customer Loyalty">
            <a:extLst>
              <a:ext uri="{FF2B5EF4-FFF2-40B4-BE49-F238E27FC236}">
                <a16:creationId xmlns:a16="http://schemas.microsoft.com/office/drawing/2014/main" id="{55A8E11F-9523-635F-5AF7-3F2DD5F25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896" y="1364396"/>
            <a:ext cx="7042988" cy="491753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4;p4">
            <a:extLst>
              <a:ext uri="{FF2B5EF4-FFF2-40B4-BE49-F238E27FC236}">
                <a16:creationId xmlns:a16="http://schemas.microsoft.com/office/drawing/2014/main" id="{43204048-5BB7-BEB9-C3D0-E1A7DCDE3762}"/>
              </a:ext>
            </a:extLst>
          </p:cNvPr>
          <p:cNvSpPr txBox="1">
            <a:spLocks/>
          </p:cNvSpPr>
          <p:nvPr/>
        </p:nvSpPr>
        <p:spPr>
          <a:xfrm>
            <a:off x="451514" y="6041362"/>
            <a:ext cx="8644320" cy="365125"/>
          </a:xfrm>
          <a:prstGeom prst="rect">
            <a:avLst/>
          </a:prstGeom>
          <a:noFill/>
          <a:ln>
            <a:noFill/>
          </a:ln>
        </p:spPr>
        <p:txBody>
          <a:bodyPr spcFirstLastPara="1" vert="horz" wrap="square" lIns="91425" tIns="45700" rIns="91425" bIns="45700" rtlCol="0" anchor="b" anchorCtr="0">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CSE., SOE-Dayananda Sagar University</a:t>
            </a:r>
            <a:endParaRPr lang="en-US" dirty="0"/>
          </a:p>
        </p:txBody>
      </p:sp>
      <p:sp>
        <p:nvSpPr>
          <p:cNvPr id="6" name="Title 3">
            <a:extLst>
              <a:ext uri="{FF2B5EF4-FFF2-40B4-BE49-F238E27FC236}">
                <a16:creationId xmlns:a16="http://schemas.microsoft.com/office/drawing/2014/main" id="{2849B1BC-1C07-A3B4-CBA9-B85FF8700C43}"/>
              </a:ext>
            </a:extLst>
          </p:cNvPr>
          <p:cNvSpPr txBox="1">
            <a:spLocks/>
          </p:cNvSpPr>
          <p:nvPr/>
        </p:nvSpPr>
        <p:spPr>
          <a:xfrm>
            <a:off x="396240" y="576072"/>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Tree>
    <p:extLst>
      <p:ext uri="{BB962C8B-B14F-4D97-AF65-F5344CB8AC3E}">
        <p14:creationId xmlns:p14="http://schemas.microsoft.com/office/powerpoint/2010/main" val="368417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19E-FFEA-96E2-350B-5357BF1D29DF}"/>
              </a:ext>
            </a:extLst>
          </p:cNvPr>
          <p:cNvSpPr>
            <a:spLocks noGrp="1"/>
          </p:cNvSpPr>
          <p:nvPr>
            <p:ph type="title"/>
          </p:nvPr>
        </p:nvSpPr>
        <p:spPr>
          <a:xfrm>
            <a:off x="488878" y="447317"/>
            <a:ext cx="10515600" cy="766091"/>
          </a:xfrm>
        </p:spPr>
        <p:txBody>
          <a:bodyPr vert="horz" lIns="91440" tIns="45720" rIns="91440" bIns="45720" rtlCol="0" anchor="t">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
        <p:nvSpPr>
          <p:cNvPr id="3" name="Content Placeholder 2">
            <a:extLst>
              <a:ext uri="{FF2B5EF4-FFF2-40B4-BE49-F238E27FC236}">
                <a16:creationId xmlns:a16="http://schemas.microsoft.com/office/drawing/2014/main" id="{AF5B24EA-A2B4-62BA-5C35-5E5A57241367}"/>
              </a:ext>
            </a:extLst>
          </p:cNvPr>
          <p:cNvSpPr>
            <a:spLocks noGrp="1"/>
          </p:cNvSpPr>
          <p:nvPr>
            <p:ph idx="1"/>
          </p:nvPr>
        </p:nvSpPr>
        <p:spPr>
          <a:xfrm>
            <a:off x="488878" y="1705721"/>
            <a:ext cx="10957875" cy="3677756"/>
          </a:xfrm>
        </p:spPr>
        <p:txBody>
          <a:bodyPr>
            <a:normAutofit/>
          </a:bodyPr>
          <a:lstStyle/>
          <a:p>
            <a:pPr marL="285750" indent="-285750" algn="l">
              <a:buFont typeface="Arial" panose="020B0604020202020204" pitchFamily="34" charset="0"/>
              <a:buChar char="•"/>
            </a:pPr>
            <a:r>
              <a:rPr lang="en-IN" sz="2000" b="0" dirty="0"/>
              <a:t>Dataset used:</a:t>
            </a:r>
          </a:p>
          <a:p>
            <a:pPr marL="285750" indent="-285750" algn="l">
              <a:buFont typeface="Arial" panose="020B0604020202020204" pitchFamily="34" charset="0"/>
              <a:buChar char="•"/>
            </a:pPr>
            <a:r>
              <a:rPr lang="en-IN" sz="2000" b="0" dirty="0"/>
              <a:t> IMDB Dataset</a:t>
            </a:r>
          </a:p>
          <a:p>
            <a:pPr marL="285750" indent="-285750" algn="l">
              <a:buFont typeface="Arial" panose="020B0604020202020204" pitchFamily="34" charset="0"/>
              <a:buChar char="•"/>
            </a:pPr>
            <a:r>
              <a:rPr lang="en-IN" sz="2000" b="0" dirty="0"/>
              <a:t>Type of Network used:</a:t>
            </a:r>
          </a:p>
          <a:p>
            <a:pPr algn="l"/>
            <a:r>
              <a:rPr lang="en-IN" sz="2000" b="0" dirty="0"/>
              <a:t>	RNN(LSTM)</a:t>
            </a:r>
          </a:p>
          <a:p>
            <a:pPr algn="l"/>
            <a:r>
              <a:rPr lang="en-IN" sz="2000" b="0" dirty="0"/>
              <a:t>	</a:t>
            </a:r>
          </a:p>
          <a:p>
            <a:pPr algn="l"/>
            <a:endParaRPr lang="en-US" sz="2000" b="0" i="0" dirty="0">
              <a:effectLst/>
            </a:endParaRPr>
          </a:p>
          <a:p>
            <a:endParaRPr lang="en-IN" sz="2000" b="0" dirty="0"/>
          </a:p>
        </p:txBody>
      </p:sp>
      <p:sp>
        <p:nvSpPr>
          <p:cNvPr id="4" name="Google Shape;144;p4">
            <a:extLst>
              <a:ext uri="{FF2B5EF4-FFF2-40B4-BE49-F238E27FC236}">
                <a16:creationId xmlns:a16="http://schemas.microsoft.com/office/drawing/2014/main" id="{AE97C5E6-50BC-02A9-F81F-68806900E880}"/>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5" name="Slide Number Placeholder 2">
            <a:extLst>
              <a:ext uri="{FF2B5EF4-FFF2-40B4-BE49-F238E27FC236}">
                <a16:creationId xmlns:a16="http://schemas.microsoft.com/office/drawing/2014/main" id="{13362967-0D7B-81AB-B27E-79CDCEF94797}"/>
              </a:ext>
            </a:extLst>
          </p:cNvPr>
          <p:cNvSpPr>
            <a:spLocks noGrp="1"/>
          </p:cNvSpPr>
          <p:nvPr>
            <p:ph type="sldNum" sz="quarter" idx="12"/>
          </p:nvPr>
        </p:nvSpPr>
        <p:spPr/>
        <p:txBody>
          <a:bodyPr/>
          <a:lstStyle/>
          <a:p>
            <a:fld id="{5BFCF61C-3B18-4C03-8326-CC3B32D710C9}" type="slidenum">
              <a:rPr lang="en-US" noProof="0" smtClean="0"/>
              <a:pPr/>
              <a:t>28</a:t>
            </a:fld>
            <a:endParaRPr lang="en-US" noProof="0"/>
          </a:p>
        </p:txBody>
      </p:sp>
      <p:pic>
        <p:nvPicPr>
          <p:cNvPr id="6" name="Picture 5">
            <a:extLst>
              <a:ext uri="{FF2B5EF4-FFF2-40B4-BE49-F238E27FC236}">
                <a16:creationId xmlns:a16="http://schemas.microsoft.com/office/drawing/2014/main" id="{2BC0782A-D8F8-359F-1B47-A7C169150C01}"/>
              </a:ext>
            </a:extLst>
          </p:cNvPr>
          <p:cNvPicPr>
            <a:picLocks noChangeAspect="1"/>
          </p:cNvPicPr>
          <p:nvPr/>
        </p:nvPicPr>
        <p:blipFill>
          <a:blip r:embed="rId2"/>
          <a:stretch>
            <a:fillRect/>
          </a:stretch>
        </p:blipFill>
        <p:spPr>
          <a:xfrm>
            <a:off x="4350370" y="1233957"/>
            <a:ext cx="7568680" cy="4662325"/>
          </a:xfrm>
          <a:prstGeom prst="rect">
            <a:avLst/>
          </a:prstGeom>
        </p:spPr>
      </p:pic>
    </p:spTree>
    <p:extLst>
      <p:ext uri="{BB962C8B-B14F-4D97-AF65-F5344CB8AC3E}">
        <p14:creationId xmlns:p14="http://schemas.microsoft.com/office/powerpoint/2010/main" val="96241941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29</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576072"/>
            <a:ext cx="10515600" cy="575321"/>
          </a:xfrm>
        </p:spPr>
        <p:txBody>
          <a:bodyPr vert="horz" lIns="91440" tIns="45720" rIns="91440" bIns="45720" rtlCol="0" anchor="t">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 Recurrent Neural Network</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897308"/>
            <a:ext cx="5825996" cy="4401205"/>
          </a:xfrm>
          <a:prstGeom prst="rect">
            <a:avLst/>
          </a:prstGeom>
          <a:noFill/>
        </p:spPr>
        <p:txBody>
          <a:bodyPr wrap="square">
            <a:spAutoFit/>
          </a:bodyPr>
          <a:lstStyle/>
          <a:p>
            <a:pPr marL="285750" indent="-285750" algn="just">
              <a:buFont typeface="Arial" panose="020B0604020202020204" pitchFamily="34" charset="0"/>
              <a:buChar char="•"/>
            </a:pPr>
            <a:r>
              <a:rPr lang="en-IN" sz="2000" dirty="0"/>
              <a:t>It’s a </a:t>
            </a:r>
            <a:r>
              <a:rPr lang="en-US" sz="2000" dirty="0"/>
              <a:t>type of neural network architecture specifically designed to process sequential data, RNNs process the text input word by word, updating their hidden state at each step, and producing an output prediction at the final step.</a:t>
            </a:r>
          </a:p>
          <a:p>
            <a:pPr algn="just"/>
            <a:endParaRPr lang="en-US" sz="2000" dirty="0"/>
          </a:p>
          <a:p>
            <a:pPr marL="285750" indent="-285750" algn="just">
              <a:buFont typeface="Arial" panose="020B0604020202020204" pitchFamily="34" charset="0"/>
              <a:buChar char="•"/>
            </a:pPr>
            <a:r>
              <a:rPr lang="en-US" sz="2000" dirty="0"/>
              <a:t>The RNN can learn to associate certain patterns and sequences of words with specific sentiment labels during training, and then use this learned knowledge to predict sentiment for new, unseen text. </a:t>
            </a:r>
            <a:endParaRPr lang="en-IN"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2B0E4694-30DD-259D-1FC6-D977A5FB2D77}"/>
              </a:ext>
            </a:extLst>
          </p:cNvPr>
          <p:cNvPicPr>
            <a:picLocks noChangeAspect="1"/>
          </p:cNvPicPr>
          <p:nvPr/>
        </p:nvPicPr>
        <p:blipFill rotWithShape="1">
          <a:blip r:embed="rId2"/>
          <a:srcRect r="39530"/>
          <a:stretch/>
        </p:blipFill>
        <p:spPr>
          <a:xfrm>
            <a:off x="6633683" y="1957851"/>
            <a:ext cx="5188450" cy="2942297"/>
          </a:xfrm>
          <a:prstGeom prst="rect">
            <a:avLst/>
          </a:prstGeom>
        </p:spPr>
      </p:pic>
    </p:spTree>
    <p:extLst>
      <p:ext uri="{BB962C8B-B14F-4D97-AF65-F5344CB8AC3E}">
        <p14:creationId xmlns:p14="http://schemas.microsoft.com/office/powerpoint/2010/main" val="229439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519764" y="893710"/>
            <a:ext cx="9889910" cy="1591056"/>
          </a:xfrm>
        </p:spPr>
        <p:txBody>
          <a:bodyPr/>
          <a:lstStyle/>
          <a:p>
            <a:pPr algn="ctr"/>
            <a:r>
              <a:rPr lang="en-US" sz="4500" cap="none"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519764" y="2432571"/>
            <a:ext cx="9341710" cy="3660987"/>
          </a:xfrm>
        </p:spPr>
        <p:txBody>
          <a:bodyPr/>
          <a:lstStyle/>
          <a:p>
            <a:pPr algn="just"/>
            <a:r>
              <a:rPr lang="en-IN" sz="2400" b="0" dirty="0">
                <a:solidFill>
                  <a:schemeClr val="tx1">
                    <a:lumMod val="75000"/>
                    <a:lumOff val="25000"/>
                  </a:schemeClr>
                </a:solidFill>
                <a:ea typeface="Calibri" panose="020F0502020204030204" pitchFamily="34" charset="0"/>
              </a:rPr>
              <a:t>Performing sentiment analysis using</a:t>
            </a:r>
            <a:r>
              <a:rPr lang="en-IN" sz="2400" b="0" dirty="0">
                <a:solidFill>
                  <a:schemeClr val="tx1">
                    <a:lumMod val="75000"/>
                    <a:lumOff val="25000"/>
                  </a:schemeClr>
                </a:solidFill>
                <a:effectLst/>
                <a:ea typeface="Calibri" panose="020F0502020204030204" pitchFamily="34" charset="0"/>
              </a:rPr>
              <a:t> suitable machine learning model </a:t>
            </a:r>
            <a:r>
              <a:rPr lang="en-IN" sz="2400" b="0" dirty="0">
                <a:solidFill>
                  <a:schemeClr val="tx1">
                    <a:lumMod val="75000"/>
                    <a:lumOff val="25000"/>
                  </a:schemeClr>
                </a:solidFill>
                <a:ea typeface="Calibri" panose="020F0502020204030204" pitchFamily="34" charset="0"/>
              </a:rPr>
              <a:t>to</a:t>
            </a:r>
            <a:r>
              <a:rPr lang="en-IN" sz="2400" b="0" dirty="0">
                <a:solidFill>
                  <a:schemeClr val="tx1">
                    <a:lumMod val="75000"/>
                    <a:lumOff val="25000"/>
                  </a:schemeClr>
                </a:solidFill>
                <a:effectLst/>
                <a:ea typeface="Calibri" panose="020F0502020204030204" pitchFamily="34" charset="0"/>
              </a:rPr>
              <a:t> accurately predict the sentiment of movie reviews as positive or negative after performing pre processing of data </a:t>
            </a:r>
            <a:endParaRPr lang="en-US" sz="2400" b="0" dirty="0">
              <a:solidFill>
                <a:schemeClr val="tx1">
                  <a:lumMod val="75000"/>
                  <a:lumOff val="25000"/>
                </a:schemeClr>
              </a:solidFill>
            </a:endParaRPr>
          </a:p>
          <a:p>
            <a:pPr algn="just"/>
            <a:endParaRPr lang="en-US" sz="2400" dirty="0"/>
          </a:p>
        </p:txBody>
      </p:sp>
      <p:sp>
        <p:nvSpPr>
          <p:cNvPr id="3" name="Google Shape;144;p4">
            <a:extLst>
              <a:ext uri="{FF2B5EF4-FFF2-40B4-BE49-F238E27FC236}">
                <a16:creationId xmlns:a16="http://schemas.microsoft.com/office/drawing/2014/main" id="{C5A22F3B-5DA2-07F7-B76D-63D22735CDCB}"/>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769198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30</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761411"/>
            <a:ext cx="10515600" cy="575321"/>
          </a:xfrm>
        </p:spPr>
        <p:txBody>
          <a:bodyPr>
            <a:normAutofit fontScale="90000"/>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LONG SHORT-TERM MEMORY CELL</a:t>
            </a:r>
            <a:br>
              <a:rPr lang="en-IN" sz="4500" kern="100" cap="none" dirty="0">
                <a:solidFill>
                  <a:schemeClr val="accent4"/>
                </a:solidFill>
                <a:ea typeface="Calibri" panose="020F0502020204030204" pitchFamily="34" charset="0"/>
                <a:cs typeface="Times New Roman" panose="02020603050405020304" pitchFamily="18" charset="0"/>
              </a:rPr>
            </a:br>
            <a:endParaRPr lang="en-IN" sz="4500" kern="100" cap="none" dirty="0">
              <a:solidFill>
                <a:schemeClr val="accent4"/>
              </a:solidFill>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58D6AFD-4307-68BC-6288-6FC81FA37FAC}"/>
              </a:ext>
            </a:extLst>
          </p:cNvPr>
          <p:cNvSpPr txBox="1"/>
          <p:nvPr/>
        </p:nvSpPr>
        <p:spPr>
          <a:xfrm>
            <a:off x="451512" y="1726849"/>
            <a:ext cx="5558869" cy="4093428"/>
          </a:xfrm>
          <a:prstGeom prst="rect">
            <a:avLst/>
          </a:prstGeom>
          <a:noFill/>
        </p:spPr>
        <p:txBody>
          <a:bodyPr wrap="square">
            <a:spAutoFit/>
          </a:bodyPr>
          <a:lstStyle/>
          <a:p>
            <a:pPr marL="214313" indent="-214313" algn="just">
              <a:buFont typeface="Arial" panose="020B0604020202020204" pitchFamily="34" charset="0"/>
              <a:buChar char="•"/>
            </a:pPr>
            <a:r>
              <a:rPr lang="en-US" sz="2000" dirty="0"/>
              <a:t>LSTM is a specific variant of the recurrent neural network (RNN) architecture that addresses the issue of capturing long-term dependencies in sequential data.</a:t>
            </a:r>
          </a:p>
          <a:p>
            <a:pPr marL="214313" indent="-214313" algn="just">
              <a:buFont typeface="Arial" panose="020B0604020202020204" pitchFamily="34" charset="0"/>
              <a:buChar char="•"/>
            </a:pPr>
            <a:endParaRPr lang="en-IN" sz="2000" dirty="0"/>
          </a:p>
          <a:p>
            <a:pPr marL="214313" indent="-214313" algn="just">
              <a:buFont typeface="Arial" panose="020B0604020202020204" pitchFamily="34" charset="0"/>
              <a:buChar char="•"/>
            </a:pPr>
            <a:r>
              <a:rPr lang="en-US" sz="2000" dirty="0"/>
              <a:t>LSTM networks are effective in understanding and classifying the sentiment expressed in text. LSTM cells are designed to retain and update information over long sequences, making them well-suited for tasks that require capturing context and dependencies between words.</a:t>
            </a:r>
            <a:endParaRPr lang="en-IN" sz="2000" dirty="0"/>
          </a:p>
          <a:p>
            <a:pPr algn="just"/>
            <a:endParaRPr lang="en-US" sz="2000" dirty="0"/>
          </a:p>
          <a:p>
            <a:endParaRPr lang="en-US" sz="2000" dirty="0"/>
          </a:p>
        </p:txBody>
      </p:sp>
      <p:pic>
        <p:nvPicPr>
          <p:cNvPr id="5" name="Picture 4" descr="LSTM Recurrent Neural Networks — How to Teach a Network to Remember the  Past | by Saul Dobilas | Towards Data Science">
            <a:extLst>
              <a:ext uri="{FF2B5EF4-FFF2-40B4-BE49-F238E27FC236}">
                <a16:creationId xmlns:a16="http://schemas.microsoft.com/office/drawing/2014/main" id="{9D21400D-E342-E532-1AF7-D1B9EAF5BC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2" t="29513" r="6175" b="3367"/>
          <a:stretch/>
        </p:blipFill>
        <p:spPr bwMode="auto">
          <a:xfrm>
            <a:off x="6010381" y="1896405"/>
            <a:ext cx="5558869" cy="375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346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31</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396240" y="576072"/>
            <a:ext cx="10515600" cy="575321"/>
          </a:xfrm>
        </p:spPr>
        <p:txBody>
          <a:bodyPr vert="horz" lIns="91440" tIns="45720" rIns="91440" bIns="45720" rtlCol="0" anchor="t">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749718"/>
            <a:ext cx="11740486" cy="4062651"/>
          </a:xfrm>
          <a:prstGeom prst="rect">
            <a:avLst/>
          </a:prstGeom>
          <a:noFill/>
        </p:spPr>
        <p:txBody>
          <a:bodyPr wrap="square">
            <a:spAutoFit/>
          </a:bodyPr>
          <a:lstStyle/>
          <a:p>
            <a:pPr algn="just"/>
            <a:r>
              <a:rPr lang="en-US" sz="2000" dirty="0"/>
              <a:t>Once the prepared dataset is fed and loaded into the sentiment analysis model, the actual work of sentiment analysis involves several steps to classify and analyze the sentiment of the text.</a:t>
            </a:r>
          </a:p>
          <a:p>
            <a:pPr algn="just"/>
            <a:endParaRPr lang="en-IN" sz="2000" dirty="0"/>
          </a:p>
          <a:p>
            <a:pPr algn="just"/>
            <a:r>
              <a:rPr lang="en-US" sz="2000" dirty="0"/>
              <a:t>1.Text preprocessing: The input text is preprocessed to make sure the format corresponds to what was taught. This entails eliminating any extraneous characters, changing the text's case to lowercase, tokenizing the text into distinct words and making any other necessary adjustments.</a:t>
            </a:r>
          </a:p>
          <a:p>
            <a:pPr algn="just"/>
            <a:endParaRPr lang="en-US" sz="2000" dirty="0"/>
          </a:p>
          <a:p>
            <a:pPr algn="just"/>
            <a:r>
              <a:rPr lang="en-US" sz="2000" dirty="0"/>
              <a:t>2. Encoding: In order to feed the preprocessed text into the sentiment analysis model, it is then encoded into numerical representations. In this part of the encoding process, words are often translated into numerical vectors using word embedding techniques (such as Word2Vec, GloVe) </a:t>
            </a:r>
          </a:p>
          <a:p>
            <a:endParaRPr lang="en-US" sz="2000" dirty="0"/>
          </a:p>
          <a:p>
            <a:endParaRPr lang="en-US" sz="2000" dirty="0"/>
          </a:p>
          <a:p>
            <a:endParaRPr lang="en-US" sz="2000" dirty="0"/>
          </a:p>
        </p:txBody>
      </p:sp>
    </p:spTree>
    <p:extLst>
      <p:ext uri="{BB962C8B-B14F-4D97-AF65-F5344CB8AC3E}">
        <p14:creationId xmlns:p14="http://schemas.microsoft.com/office/powerpoint/2010/main" val="61838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32</a:t>
            </a:fld>
            <a:endParaRPr lang="en-US" noProof="0"/>
          </a:p>
        </p:txBody>
      </p:sp>
      <p:sp>
        <p:nvSpPr>
          <p:cNvPr id="7" name="Title 3">
            <a:extLst>
              <a:ext uri="{FF2B5EF4-FFF2-40B4-BE49-F238E27FC236}">
                <a16:creationId xmlns:a16="http://schemas.microsoft.com/office/drawing/2014/main" id="{B06EEB80-26D3-C8F5-DFA8-57A34D563C26}"/>
              </a:ext>
            </a:extLst>
          </p:cNvPr>
          <p:cNvSpPr>
            <a:spLocks noGrp="1"/>
          </p:cNvSpPr>
          <p:nvPr>
            <p:ph type="title"/>
          </p:nvPr>
        </p:nvSpPr>
        <p:spPr>
          <a:xfrm>
            <a:off x="396240" y="576072"/>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
        <p:nvSpPr>
          <p:cNvPr id="10" name="TextBox 9">
            <a:extLst>
              <a:ext uri="{FF2B5EF4-FFF2-40B4-BE49-F238E27FC236}">
                <a16:creationId xmlns:a16="http://schemas.microsoft.com/office/drawing/2014/main" id="{158D6AFD-4307-68BC-6288-6FC81FA37FAC}"/>
              </a:ext>
            </a:extLst>
          </p:cNvPr>
          <p:cNvSpPr txBox="1"/>
          <p:nvPr/>
        </p:nvSpPr>
        <p:spPr>
          <a:xfrm>
            <a:off x="396240" y="1759172"/>
            <a:ext cx="11740486" cy="4062651"/>
          </a:xfrm>
          <a:prstGeom prst="rect">
            <a:avLst/>
          </a:prstGeom>
          <a:noFill/>
        </p:spPr>
        <p:txBody>
          <a:bodyPr wrap="square">
            <a:spAutoFit/>
          </a:bodyPr>
          <a:lstStyle/>
          <a:p>
            <a:pPr algn="just"/>
            <a:r>
              <a:rPr lang="en-US" sz="2000" dirty="0"/>
              <a:t>3.Padding and batching: Encoded text is frequently padded or truncated to a predetermined length in order to        analyze the data as quickly as possible. This guarantees that the form of every input is the same. The data is additionally split up into batches, enabling parallel processing and quicker computing.</a:t>
            </a:r>
          </a:p>
          <a:p>
            <a:pPr algn="just"/>
            <a:endParaRPr lang="en-US" sz="2000" dirty="0"/>
          </a:p>
          <a:p>
            <a:pPr algn="just"/>
            <a:r>
              <a:rPr lang="en-US" sz="2000" dirty="0"/>
              <a:t>4.Forward Propagation: The sentiment analysis model is then applied to the batched and padded data. The input is analyzed and altered layer by layer based on the model's RNN architecture. The model's hidden layers develop representations for the text's sentiment-related attributes.</a:t>
            </a:r>
          </a:p>
          <a:p>
            <a:pPr algn="just"/>
            <a:endParaRPr lang="en-US" sz="2000" dirty="0"/>
          </a:p>
          <a:p>
            <a:pPr algn="just"/>
            <a:r>
              <a:rPr lang="en-US" sz="2000" dirty="0"/>
              <a:t>5. Sentiment Classification: Once the forward propagation is complete, the model generates a prediction for each input instance. This prediction represents the sentiment label associated with the input text, such as positive, negative.</a:t>
            </a:r>
          </a:p>
          <a:p>
            <a:pPr algn="just"/>
            <a:endParaRPr lang="en-US" sz="2000" dirty="0"/>
          </a:p>
          <a:p>
            <a:pPr algn="just"/>
            <a:endParaRPr lang="en-US" dirty="0"/>
          </a:p>
        </p:txBody>
      </p:sp>
    </p:spTree>
    <p:extLst>
      <p:ext uri="{BB962C8B-B14F-4D97-AF65-F5344CB8AC3E}">
        <p14:creationId xmlns:p14="http://schemas.microsoft.com/office/powerpoint/2010/main" val="2557288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33</a:t>
            </a:fld>
            <a:endParaRPr lang="en-US" noProof="0"/>
          </a:p>
        </p:txBody>
      </p:sp>
      <p:sp>
        <p:nvSpPr>
          <p:cNvPr id="11" name="Title 3">
            <a:extLst>
              <a:ext uri="{FF2B5EF4-FFF2-40B4-BE49-F238E27FC236}">
                <a16:creationId xmlns:a16="http://schemas.microsoft.com/office/drawing/2014/main" id="{457EF291-1E5A-6AD3-2129-B904F4578DFE}"/>
              </a:ext>
            </a:extLst>
          </p:cNvPr>
          <p:cNvSpPr>
            <a:spLocks noGrp="1"/>
          </p:cNvSpPr>
          <p:nvPr>
            <p:ph type="title"/>
          </p:nvPr>
        </p:nvSpPr>
        <p:spPr>
          <a:xfrm>
            <a:off x="451514" y="576072"/>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815719"/>
            <a:ext cx="5034886" cy="1631216"/>
          </a:xfrm>
          <a:prstGeom prst="rect">
            <a:avLst/>
          </a:prstGeom>
          <a:noFill/>
        </p:spPr>
        <p:txBody>
          <a:bodyPr wrap="square">
            <a:spAutoFit/>
          </a:bodyPr>
          <a:lstStyle/>
          <a:p>
            <a:pPr algn="just"/>
            <a:r>
              <a:rPr lang="en-US" sz="2000" dirty="0"/>
              <a:t>6. Evaluation and Analysis: After sentiment classification, the accuracy and performance of the sentiment analysis model are evaluated using appropriate evaluation metrics such as accuracy, precision.</a:t>
            </a:r>
            <a:endParaRPr lang="en-IN" sz="2000" dirty="0"/>
          </a:p>
        </p:txBody>
      </p:sp>
      <p:pic>
        <p:nvPicPr>
          <p:cNvPr id="2052" name="Picture 4" descr="Topic modeling and sentiment analysis of global climate change tweets |  SpringerLink">
            <a:extLst>
              <a:ext uri="{FF2B5EF4-FFF2-40B4-BE49-F238E27FC236}">
                <a16:creationId xmlns:a16="http://schemas.microsoft.com/office/drawing/2014/main" id="{FCF6138A-FC23-C3D3-155F-5E4ED17AB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168" y="933004"/>
            <a:ext cx="5034885" cy="562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857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34</a:t>
            </a:fld>
            <a:endParaRPr lang="en-US" noProof="0"/>
          </a:p>
        </p:txBody>
      </p:sp>
      <p:sp>
        <p:nvSpPr>
          <p:cNvPr id="7" name="Title 3">
            <a:extLst>
              <a:ext uri="{FF2B5EF4-FFF2-40B4-BE49-F238E27FC236}">
                <a16:creationId xmlns:a16="http://schemas.microsoft.com/office/drawing/2014/main" id="{C6F3842B-CC10-FF18-E7CD-E8FD51F9E171}"/>
              </a:ext>
            </a:extLst>
          </p:cNvPr>
          <p:cNvSpPr>
            <a:spLocks noGrp="1"/>
          </p:cNvSpPr>
          <p:nvPr>
            <p:ph type="title"/>
          </p:nvPr>
        </p:nvSpPr>
        <p:spPr>
          <a:xfrm>
            <a:off x="356924" y="800834"/>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Experimentation</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2925329"/>
            <a:ext cx="11740486" cy="400110"/>
          </a:xfrm>
          <a:prstGeom prst="rect">
            <a:avLst/>
          </a:prstGeom>
          <a:noFill/>
        </p:spPr>
        <p:txBody>
          <a:bodyPr wrap="square">
            <a:spAutoFit/>
          </a:bodyPr>
          <a:lstStyle/>
          <a:p>
            <a:pPr algn="just"/>
            <a:r>
              <a:rPr lang="en-IN" sz="2000" dirty="0"/>
              <a:t>Python is the language used</a:t>
            </a:r>
          </a:p>
        </p:txBody>
      </p:sp>
      <p:pic>
        <p:nvPicPr>
          <p:cNvPr id="2050" name="Picture 2" descr="What is Python Coding?">
            <a:extLst>
              <a:ext uri="{FF2B5EF4-FFF2-40B4-BE49-F238E27FC236}">
                <a16:creationId xmlns:a16="http://schemas.microsoft.com/office/drawing/2014/main" id="{6E69C670-53C4-F20E-CBED-77B230CEC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993" y="2652139"/>
            <a:ext cx="3405027" cy="340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02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35</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576072"/>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Result We Are Obtaining</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1693743"/>
            <a:ext cx="11780520" cy="3447098"/>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model is giving the overall sentiment of the loaded dataset along with the percentage of negative or positive reviews.</a:t>
            </a:r>
            <a:endParaRPr lang="en-US" sz="2000" b="0" i="0" dirty="0">
              <a:effectLst/>
            </a:endParaRPr>
          </a:p>
          <a:p>
            <a:pPr marL="285750" indent="-285750" algn="just">
              <a:buFont typeface="Arial" panose="020B0604020202020204" pitchFamily="34" charset="0"/>
              <a:buChar char="•"/>
            </a:pPr>
            <a:endParaRPr lang="en-US" sz="2000" b="0" i="0" dirty="0">
              <a:effectLst/>
            </a:endParaRPr>
          </a:p>
          <a:p>
            <a:pPr marL="285750" indent="-285750" algn="just">
              <a:buFont typeface="Arial" panose="020B0604020202020204" pitchFamily="34" charset="0"/>
              <a:buChar char="•"/>
            </a:pPr>
            <a:r>
              <a:rPr lang="en-US" sz="2000" b="0" i="0" dirty="0">
                <a:effectLst/>
              </a:rPr>
              <a:t>The model has been trained on the IMDb dataset, which consists of movie reviews labeled as positive or negative, and is able to accurately classify new, unseen movie reviews as positive or negative based on these learned patterns and features.</a:t>
            </a:r>
          </a:p>
          <a:p>
            <a:pPr marL="285750" indent="-285750" algn="just">
              <a:buFont typeface="Arial" panose="020B0604020202020204" pitchFamily="34" charset="0"/>
              <a:buChar char="•"/>
            </a:pPr>
            <a:endParaRPr lang="en-US" sz="2000" b="0" i="0" dirty="0">
              <a:effectLst/>
            </a:endParaRPr>
          </a:p>
          <a:p>
            <a:pPr marL="285750" indent="-285750" algn="just">
              <a:buFont typeface="Arial" panose="020B0604020202020204" pitchFamily="34" charset="0"/>
              <a:buChar char="•"/>
            </a:pPr>
            <a:r>
              <a:rPr lang="en-US" sz="2000" dirty="0"/>
              <a:t>The model is able to take in a user input of the review and predict the sentiment of it accurately.</a:t>
            </a:r>
            <a:endParaRPr lang="en-US" sz="2000" b="0" i="0" dirty="0">
              <a:effectLst/>
            </a:endParaRP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 confusion matrix has been plotted to better represent the accuracy of the classification.</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57169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36</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531584" y="2778290"/>
            <a:ext cx="3773288" cy="3263072"/>
          </a:xfrm>
        </p:spPr>
        <p:txBody>
          <a:bodyPr/>
          <a:lstStyle/>
          <a:p>
            <a:r>
              <a:rPr lang="en-IN" sz="4500" kern="100" cap="none" dirty="0">
                <a:solidFill>
                  <a:schemeClr val="accent4"/>
                </a:solidFill>
                <a:ea typeface="Calibri" panose="020F0502020204030204" pitchFamily="34" charset="0"/>
                <a:cs typeface="Times New Roman" panose="02020603050405020304" pitchFamily="18" charset="0"/>
              </a:rPr>
              <a:t>Confusion Matrix</a:t>
            </a:r>
          </a:p>
        </p:txBody>
      </p:sp>
      <p:pic>
        <p:nvPicPr>
          <p:cNvPr id="6" name="Picture 5">
            <a:extLst>
              <a:ext uri="{FF2B5EF4-FFF2-40B4-BE49-F238E27FC236}">
                <a16:creationId xmlns:a16="http://schemas.microsoft.com/office/drawing/2014/main" id="{D18AA2D7-AA1D-467A-3275-D64F470C326A}"/>
              </a:ext>
            </a:extLst>
          </p:cNvPr>
          <p:cNvPicPr>
            <a:picLocks noChangeAspect="1"/>
          </p:cNvPicPr>
          <p:nvPr/>
        </p:nvPicPr>
        <p:blipFill>
          <a:blip r:embed="rId2"/>
          <a:stretch>
            <a:fillRect/>
          </a:stretch>
        </p:blipFill>
        <p:spPr>
          <a:xfrm>
            <a:off x="4884565" y="721530"/>
            <a:ext cx="7307435" cy="5414940"/>
          </a:xfrm>
          <a:prstGeom prst="rect">
            <a:avLst/>
          </a:prstGeom>
        </p:spPr>
      </p:pic>
    </p:spTree>
    <p:extLst>
      <p:ext uri="{BB962C8B-B14F-4D97-AF65-F5344CB8AC3E}">
        <p14:creationId xmlns:p14="http://schemas.microsoft.com/office/powerpoint/2010/main" val="301049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37</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2982252" y="672974"/>
            <a:ext cx="6282770" cy="575321"/>
          </a:xfrm>
        </p:spPr>
        <p:txBody>
          <a:bodyPr/>
          <a:lstStyle/>
          <a:p>
            <a:r>
              <a:rPr lang="en-IN" sz="4500" kern="100" cap="none" dirty="0">
                <a:solidFill>
                  <a:schemeClr val="accent4"/>
                </a:solidFill>
                <a:ea typeface="Calibri" panose="020F0502020204030204" pitchFamily="34" charset="0"/>
                <a:cs typeface="Times New Roman" panose="02020603050405020304" pitchFamily="18" charset="0"/>
              </a:rPr>
              <a:t>Positive Review Test Case</a:t>
            </a:r>
          </a:p>
        </p:txBody>
      </p:sp>
      <p:sp>
        <p:nvSpPr>
          <p:cNvPr id="5" name="Title 3">
            <a:extLst>
              <a:ext uri="{FF2B5EF4-FFF2-40B4-BE49-F238E27FC236}">
                <a16:creationId xmlns:a16="http://schemas.microsoft.com/office/drawing/2014/main" id="{849BDFB7-9637-CC78-45CE-0EDD14633090}"/>
              </a:ext>
            </a:extLst>
          </p:cNvPr>
          <p:cNvSpPr txBox="1">
            <a:spLocks/>
          </p:cNvSpPr>
          <p:nvPr/>
        </p:nvSpPr>
        <p:spPr>
          <a:xfrm>
            <a:off x="2982252" y="3456842"/>
            <a:ext cx="6892503" cy="575321"/>
          </a:xfrm>
          <a:prstGeom prst="rect">
            <a:avLst/>
          </a:prstGeom>
        </p:spPr>
        <p:txBody>
          <a:bodyPr vert="horz" lIns="91440" tIns="45720" rIns="91440" bIns="45720" rtlCol="0" anchor="t">
            <a:noAutofit/>
          </a:bodyPr>
          <a:lstStyle>
            <a:lvl1pPr>
              <a:lnSpc>
                <a:spcPct val="80000"/>
              </a:lnSpc>
              <a:spcBef>
                <a:spcPct val="0"/>
              </a:spcBef>
              <a:buNone/>
              <a:defRPr sz="4500" kern="100" cap="none" baseline="0">
                <a:solidFill>
                  <a:schemeClr val="accent4"/>
                </a:solidFill>
                <a:latin typeface="+mj-lt"/>
                <a:ea typeface="Calibri" panose="020F0502020204030204" pitchFamily="34" charset="0"/>
                <a:cs typeface="Times New Roman" panose="02020603050405020304" pitchFamily="18" charset="0"/>
              </a:defRPr>
            </a:lvl1pPr>
          </a:lstStyle>
          <a:p>
            <a:r>
              <a:rPr lang="en-IN" dirty="0"/>
              <a:t>Negative Review  Test Case</a:t>
            </a:r>
          </a:p>
        </p:txBody>
      </p:sp>
      <p:pic>
        <p:nvPicPr>
          <p:cNvPr id="7" name="Picture 6">
            <a:extLst>
              <a:ext uri="{FF2B5EF4-FFF2-40B4-BE49-F238E27FC236}">
                <a16:creationId xmlns:a16="http://schemas.microsoft.com/office/drawing/2014/main" id="{D78888FF-1993-F7E7-125C-AF458CAFB350}"/>
              </a:ext>
            </a:extLst>
          </p:cNvPr>
          <p:cNvPicPr>
            <a:picLocks noChangeAspect="1"/>
          </p:cNvPicPr>
          <p:nvPr/>
        </p:nvPicPr>
        <p:blipFill>
          <a:blip r:embed="rId2"/>
          <a:stretch>
            <a:fillRect/>
          </a:stretch>
        </p:blipFill>
        <p:spPr>
          <a:xfrm>
            <a:off x="642914" y="1902868"/>
            <a:ext cx="10182239" cy="1187062"/>
          </a:xfrm>
          <a:prstGeom prst="rect">
            <a:avLst/>
          </a:prstGeom>
        </p:spPr>
      </p:pic>
      <p:pic>
        <p:nvPicPr>
          <p:cNvPr id="9" name="Picture 8">
            <a:extLst>
              <a:ext uri="{FF2B5EF4-FFF2-40B4-BE49-F238E27FC236}">
                <a16:creationId xmlns:a16="http://schemas.microsoft.com/office/drawing/2014/main" id="{89365987-5A60-D181-FB41-F273270C0BC8}"/>
              </a:ext>
            </a:extLst>
          </p:cNvPr>
          <p:cNvPicPr>
            <a:picLocks noChangeAspect="1"/>
          </p:cNvPicPr>
          <p:nvPr/>
        </p:nvPicPr>
        <p:blipFill>
          <a:blip r:embed="rId3"/>
          <a:stretch>
            <a:fillRect/>
          </a:stretch>
        </p:blipFill>
        <p:spPr>
          <a:xfrm>
            <a:off x="451514" y="4579072"/>
            <a:ext cx="11344246" cy="1318293"/>
          </a:xfrm>
          <a:prstGeom prst="rect">
            <a:avLst/>
          </a:prstGeom>
        </p:spPr>
      </p:pic>
    </p:spTree>
    <p:extLst>
      <p:ext uri="{BB962C8B-B14F-4D97-AF65-F5344CB8AC3E}">
        <p14:creationId xmlns:p14="http://schemas.microsoft.com/office/powerpoint/2010/main" val="283827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38</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451514" y="474345"/>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References</a:t>
            </a:r>
          </a:p>
        </p:txBody>
      </p:sp>
      <p:sp>
        <p:nvSpPr>
          <p:cNvPr id="10" name="TextBox 9">
            <a:extLst>
              <a:ext uri="{FF2B5EF4-FFF2-40B4-BE49-F238E27FC236}">
                <a16:creationId xmlns:a16="http://schemas.microsoft.com/office/drawing/2014/main" id="{158D6AFD-4307-68BC-6288-6FC81FA37FAC}"/>
              </a:ext>
            </a:extLst>
          </p:cNvPr>
          <p:cNvSpPr txBox="1"/>
          <p:nvPr/>
        </p:nvSpPr>
        <p:spPr>
          <a:xfrm>
            <a:off x="411480" y="1477985"/>
            <a:ext cx="11780520" cy="4401205"/>
          </a:xfrm>
          <a:prstGeom prst="rect">
            <a:avLst/>
          </a:prstGeom>
          <a:noFill/>
        </p:spPr>
        <p:txBody>
          <a:bodyPr wrap="square">
            <a:spAutoFit/>
          </a:bodyPr>
          <a:lstStyle/>
          <a:p>
            <a:pPr marL="285750" indent="-285750">
              <a:buFont typeface="Arial" panose="020B0604020202020204" pitchFamily="34" charset="0"/>
              <a:buChar char="•"/>
            </a:pPr>
            <a:r>
              <a:rPr lang="en-IN" sz="2000" dirty="0">
                <a:hlinkClick r:id="rId2"/>
              </a:rPr>
              <a:t>https://machinelearningmastery.com/prepare-movie-review-data-sentiment-analysis/</a:t>
            </a:r>
            <a:endParaRPr lang="en-IN" sz="2000" dirty="0"/>
          </a:p>
          <a:p>
            <a:pPr marL="285750" indent="-285750">
              <a:buFont typeface="Arial" panose="020B0604020202020204" pitchFamily="34" charset="0"/>
              <a:buChar char="•"/>
            </a:pPr>
            <a:r>
              <a:rPr lang="en-IN" sz="2000" dirty="0">
                <a:hlinkClick r:id="rId3"/>
              </a:rPr>
              <a:t>https://builtin.com/data-science/how-build-neural-network-keras</a:t>
            </a:r>
            <a:endParaRPr lang="en-IN" sz="2000" dirty="0"/>
          </a:p>
          <a:p>
            <a:pPr marL="285750" indent="-285750">
              <a:buFont typeface="Arial" panose="020B0604020202020204" pitchFamily="34" charset="0"/>
              <a:buChar char="•"/>
            </a:pPr>
            <a:r>
              <a:rPr lang="en-IN" sz="2000" dirty="0">
                <a:hlinkClick r:id="rId4"/>
              </a:rPr>
              <a:t>https://machinelearningmastery.com/predict-sentiment-movie-reviews-using-deep-learning/</a:t>
            </a:r>
            <a:endParaRPr lang="en-IN" sz="2000" dirty="0"/>
          </a:p>
          <a:p>
            <a:pPr marL="285750" indent="-285750">
              <a:buFont typeface="Arial" panose="020B0604020202020204" pitchFamily="34" charset="0"/>
              <a:buChar char="•"/>
            </a:pPr>
            <a:r>
              <a:rPr lang="en-IN" sz="2000" dirty="0">
                <a:hlinkClick r:id="rId5"/>
              </a:rPr>
              <a:t>https://datamahadev.com/lstm-sentimental-analysis-using-keras-with-imdb-dataset/</a:t>
            </a:r>
            <a:endParaRPr lang="en-IN" sz="2000" dirty="0"/>
          </a:p>
          <a:p>
            <a:pPr marL="285750" indent="-285750">
              <a:buFont typeface="Arial" panose="020B0604020202020204" pitchFamily="34" charset="0"/>
              <a:buChar char="•"/>
            </a:pPr>
            <a:r>
              <a:rPr lang="en-IN" sz="2000" dirty="0">
                <a:hlinkClick r:id="rId6"/>
              </a:rPr>
              <a:t>https://towardsdatascience.com/sentiment-analysis-using-lstm-step-by-step-50d074f09948</a:t>
            </a:r>
            <a:endParaRPr lang="en-IN" sz="2000" dirty="0"/>
          </a:p>
          <a:p>
            <a:pPr marL="285750" indent="-285750">
              <a:buFont typeface="Arial" panose="020B0604020202020204" pitchFamily="34" charset="0"/>
              <a:buChar char="•"/>
            </a:pPr>
            <a:r>
              <a:rPr lang="en-IN" sz="2000" dirty="0">
                <a:hlinkClick r:id="rId7"/>
              </a:rPr>
              <a:t>https://www.geeksforgeeks.org/confusion-matrix-machine-learning/</a:t>
            </a:r>
            <a:endParaRPr lang="en-IN" sz="2000" dirty="0"/>
          </a:p>
          <a:p>
            <a:pPr marL="285750" indent="-285750">
              <a:buFont typeface="Arial" panose="020B0604020202020204" pitchFamily="34" charset="0"/>
              <a:buChar char="•"/>
            </a:pPr>
            <a:r>
              <a:rPr lang="en-IN" sz="2000" dirty="0">
                <a:hlinkClick r:id="rId8"/>
              </a:rPr>
              <a:t>https://www.w3schools.com/python/python_ml_confusion_matrix.asp</a:t>
            </a:r>
            <a:endParaRPr lang="en-IN" sz="2000" dirty="0"/>
          </a:p>
          <a:p>
            <a:pPr marL="285750" indent="-285750">
              <a:buFont typeface="Arial" panose="020B0604020202020204" pitchFamily="34" charset="0"/>
              <a:buChar char="•"/>
            </a:pPr>
            <a:r>
              <a:rPr lang="en-IN" sz="2000" dirty="0">
                <a:hlinkClick r:id="rId9"/>
              </a:rPr>
              <a:t>https://www.tutorialspoint.com/keras/keras_model_compilation.htm</a:t>
            </a:r>
            <a:endParaRPr lang="en-IN" sz="2000" dirty="0"/>
          </a:p>
          <a:p>
            <a:pPr marL="285750" indent="-285750">
              <a:buFont typeface="Arial" panose="020B0604020202020204" pitchFamily="34" charset="0"/>
              <a:buChar char="•"/>
            </a:pPr>
            <a:r>
              <a:rPr lang="en-IN" sz="2000" dirty="0">
                <a:hlinkClick r:id="rId10"/>
              </a:rPr>
              <a:t>https://www.kaggle.com/datasets/atulanandjha/imdb-50k-movie-reviews-test-your-bert/code?datasetId=447516</a:t>
            </a:r>
            <a:endParaRPr lang="en-IN" sz="2000" dirty="0"/>
          </a:p>
          <a:p>
            <a:pPr marL="285750" indent="-285750">
              <a:buFont typeface="Arial" panose="020B0604020202020204" pitchFamily="34" charset="0"/>
              <a:buChar char="•"/>
            </a:pPr>
            <a:r>
              <a:rPr lang="en-IN" sz="2000" dirty="0">
                <a:hlinkClick r:id="rId11"/>
              </a:rPr>
              <a:t>https://www.geeksforgeeks.org/what-is-sentiment-analysis/</a:t>
            </a:r>
            <a:endParaRPr lang="en-IN" sz="2000" dirty="0"/>
          </a:p>
          <a:p>
            <a:pPr marL="285750" indent="-285750">
              <a:buFont typeface="Arial" panose="020B0604020202020204" pitchFamily="34" charset="0"/>
              <a:buChar char="•"/>
            </a:pPr>
            <a:r>
              <a:rPr lang="en-IN" sz="2000" dirty="0">
                <a:hlinkClick r:id="rId12"/>
              </a:rPr>
              <a:t>https://monkeylearn.com/sentiment-analysis/</a:t>
            </a:r>
            <a:endParaRPr lang="en-IN" sz="2000" dirty="0"/>
          </a:p>
          <a:p>
            <a:pPr marL="285750" indent="-285750">
              <a:buFont typeface="Arial" panose="020B0604020202020204" pitchFamily="34" charset="0"/>
              <a:buChar char="•"/>
            </a:pPr>
            <a:r>
              <a:rPr lang="en-IN" sz="2000" dirty="0">
                <a:hlinkClick r:id="rId13"/>
              </a:rPr>
              <a:t>https://towardsdatascience.com/sentiment-analysis-concept-analysis-and-applications-6c94d6f58c17</a:t>
            </a: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89883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144;p4">
            <a:extLst>
              <a:ext uri="{FF2B5EF4-FFF2-40B4-BE49-F238E27FC236}">
                <a16:creationId xmlns:a16="http://schemas.microsoft.com/office/drawing/2014/main" id="{561297E4-20B9-5FA5-D79B-DC551D186AC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03504" y="760396"/>
            <a:ext cx="10515600" cy="575321"/>
          </a:xfrm>
        </p:spPr>
        <p:txBody>
          <a:bodyPr>
            <a:normAutofit fontScale="90000"/>
          </a:bodyPr>
          <a:lstStyle/>
          <a:p>
            <a:pPr algn="ctr"/>
            <a:r>
              <a:rPr lang="en-US" cap="none" dirty="0"/>
              <a:t>Solution to be achieved</a:t>
            </a:r>
          </a:p>
        </p:txBody>
      </p:sp>
      <p:sp>
        <p:nvSpPr>
          <p:cNvPr id="17" name="TextBox 16">
            <a:extLst>
              <a:ext uri="{FF2B5EF4-FFF2-40B4-BE49-F238E27FC236}">
                <a16:creationId xmlns:a16="http://schemas.microsoft.com/office/drawing/2014/main" id="{E0F6997D-349D-9D51-9389-D49AAED888B7}"/>
              </a:ext>
            </a:extLst>
          </p:cNvPr>
          <p:cNvSpPr txBox="1"/>
          <p:nvPr/>
        </p:nvSpPr>
        <p:spPr>
          <a:xfrm>
            <a:off x="371856" y="2272767"/>
            <a:ext cx="10978896" cy="2831544"/>
          </a:xfrm>
          <a:prstGeom prst="rect">
            <a:avLst/>
          </a:prstGeom>
          <a:noFill/>
        </p:spPr>
        <p:txBody>
          <a:bodyPr wrap="square" rtlCol="0">
            <a:spAutoFit/>
          </a:bodyPr>
          <a:lstStyle/>
          <a:p>
            <a:pPr algn="just"/>
            <a:r>
              <a:rPr lang="en-IN" sz="2000" dirty="0">
                <a:solidFill>
                  <a:schemeClr val="tx1">
                    <a:lumMod val="75000"/>
                    <a:lumOff val="25000"/>
                  </a:schemeClr>
                </a:solidFill>
                <a:ea typeface="Calibri" panose="020F0502020204030204" pitchFamily="34" charset="0"/>
              </a:rPr>
              <a:t>T</a:t>
            </a:r>
            <a:r>
              <a:rPr lang="en-IN" sz="2000" dirty="0">
                <a:solidFill>
                  <a:schemeClr val="tx1">
                    <a:lumMod val="75000"/>
                    <a:lumOff val="25000"/>
                  </a:schemeClr>
                </a:solidFill>
                <a:effectLst/>
                <a:ea typeface="Calibri" panose="020F0502020204030204" pitchFamily="34" charset="0"/>
              </a:rPr>
              <a:t>rying to create a neural network model using TensorFlow and Keras libraries that can accurately predict the sentiment of movie reviews as positive or negative. </a:t>
            </a:r>
          </a:p>
          <a:p>
            <a:pPr algn="just"/>
            <a:r>
              <a:rPr lang="en-IN" sz="2000" dirty="0">
                <a:solidFill>
                  <a:schemeClr val="tx1">
                    <a:lumMod val="75000"/>
                    <a:lumOff val="25000"/>
                  </a:schemeClr>
                </a:solidFill>
                <a:effectLst/>
                <a:ea typeface="Calibri" panose="020F0502020204030204" pitchFamily="34" charset="0"/>
              </a:rPr>
              <a:t>Pre-process the IMDB dataset,</a:t>
            </a:r>
            <a:r>
              <a:rPr lang="en-IN" sz="2000" dirty="0">
                <a:solidFill>
                  <a:schemeClr val="tx1">
                    <a:lumMod val="75000"/>
                    <a:lumOff val="25000"/>
                  </a:schemeClr>
                </a:solidFill>
                <a:ea typeface="Calibri" panose="020F0502020204030204" pitchFamily="34" charset="0"/>
              </a:rPr>
              <a:t> t</a:t>
            </a:r>
            <a:r>
              <a:rPr lang="en-IN" sz="2000" dirty="0">
                <a:solidFill>
                  <a:schemeClr val="tx1">
                    <a:lumMod val="75000"/>
                    <a:lumOff val="25000"/>
                  </a:schemeClr>
                </a:solidFill>
                <a:effectLst/>
                <a:ea typeface="Calibri" panose="020F0502020204030204" pitchFamily="34" charset="0"/>
              </a:rPr>
              <a:t>hen create a neural network model.</a:t>
            </a:r>
          </a:p>
          <a:p>
            <a:pPr algn="just"/>
            <a:endParaRPr lang="en-IN" sz="2000" dirty="0">
              <a:solidFill>
                <a:schemeClr val="tx1">
                  <a:lumMod val="75000"/>
                  <a:lumOff val="25000"/>
                </a:schemeClr>
              </a:solidFill>
              <a:effectLst/>
              <a:ea typeface="Calibri" panose="020F0502020204030204" pitchFamily="34" charset="0"/>
            </a:endParaRPr>
          </a:p>
          <a:p>
            <a:pPr algn="just"/>
            <a:r>
              <a:rPr lang="en-IN" sz="2000" kern="100" dirty="0">
                <a:solidFill>
                  <a:schemeClr val="tx1">
                    <a:lumMod val="75000"/>
                    <a:lumOff val="25000"/>
                  </a:schemeClr>
                </a:solidFill>
                <a:effectLst/>
                <a:ea typeface="Calibri" panose="020F0502020204030204" pitchFamily="34" charset="0"/>
                <a:cs typeface="Times New Roman" panose="02020603050405020304" pitchFamily="18" charset="0"/>
              </a:rPr>
              <a:t>The model is compiled with the binary cross-entropy loss function and the Adam optimizer and trained on the training set for two epochs with a batch size of 128, using the validation set to evaluate the model's performance after each epoch. The model's accuracy is evaluated on the testing set, and the final model should achieve high accuracy in predicting the sentiment of movie reviews.</a:t>
            </a:r>
          </a:p>
          <a:p>
            <a:pPr algn="just"/>
            <a:endParaRPr lang="en-IN" dirty="0"/>
          </a:p>
        </p:txBody>
      </p:sp>
    </p:spTree>
    <p:extLst>
      <p:ext uri="{BB962C8B-B14F-4D97-AF65-F5344CB8AC3E}">
        <p14:creationId xmlns:p14="http://schemas.microsoft.com/office/powerpoint/2010/main" val="300161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B5FA32B5-98D1-82B7-A2BD-14BE240D15E4}"/>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BB654B7F-CEF4-E88A-AF17-D45482E88209}"/>
              </a:ext>
            </a:extLst>
          </p:cNvPr>
          <p:cNvSpPr>
            <a:spLocks noGrp="1"/>
          </p:cNvSpPr>
          <p:nvPr>
            <p:ph type="sldNum" sz="quarter" idx="12"/>
          </p:nvPr>
        </p:nvSpPr>
        <p:spPr/>
        <p:txBody>
          <a:bodyPr/>
          <a:lstStyle/>
          <a:p>
            <a:fld id="{5BFCF61C-3B18-4C03-8326-CC3B32D710C9}" type="slidenum">
              <a:rPr lang="en-US" noProof="0" smtClean="0"/>
              <a:pPr/>
              <a:t>5</a:t>
            </a:fld>
            <a:endParaRPr lang="en-US" noProof="0"/>
          </a:p>
        </p:txBody>
      </p:sp>
      <p:sp>
        <p:nvSpPr>
          <p:cNvPr id="4" name="Title 3">
            <a:extLst>
              <a:ext uri="{FF2B5EF4-FFF2-40B4-BE49-F238E27FC236}">
                <a16:creationId xmlns:a16="http://schemas.microsoft.com/office/drawing/2014/main" id="{04AB7F08-D622-35CF-DAF7-FA9890DFCDF1}"/>
              </a:ext>
            </a:extLst>
          </p:cNvPr>
          <p:cNvSpPr>
            <a:spLocks noGrp="1"/>
          </p:cNvSpPr>
          <p:nvPr>
            <p:ph type="title"/>
          </p:nvPr>
        </p:nvSpPr>
        <p:spPr>
          <a:xfrm>
            <a:off x="523433" y="761517"/>
            <a:ext cx="10515600" cy="575321"/>
          </a:xfrm>
        </p:spPr>
        <p:txBody>
          <a:bodyPr>
            <a:noAutofit/>
          </a:bodyPr>
          <a:lstStyle/>
          <a:p>
            <a:pPr algn="ctr"/>
            <a:r>
              <a:rPr lang="en-IN" sz="4500" kern="100" cap="none" dirty="0">
                <a:solidFill>
                  <a:schemeClr val="accent4"/>
                </a:solidFill>
                <a:ea typeface="Calibri" panose="020F0502020204030204" pitchFamily="34" charset="0"/>
                <a:cs typeface="Times New Roman" panose="02020603050405020304" pitchFamily="18" charset="0"/>
              </a:rPr>
              <a:t>Objective</a:t>
            </a:r>
          </a:p>
        </p:txBody>
      </p:sp>
      <p:sp>
        <p:nvSpPr>
          <p:cNvPr id="10" name="TextBox 9">
            <a:extLst>
              <a:ext uri="{FF2B5EF4-FFF2-40B4-BE49-F238E27FC236}">
                <a16:creationId xmlns:a16="http://schemas.microsoft.com/office/drawing/2014/main" id="{158D6AFD-4307-68BC-6288-6FC81FA37FAC}"/>
              </a:ext>
            </a:extLst>
          </p:cNvPr>
          <p:cNvSpPr txBox="1"/>
          <p:nvPr/>
        </p:nvSpPr>
        <p:spPr>
          <a:xfrm>
            <a:off x="451514" y="2097606"/>
            <a:ext cx="11740486" cy="3447098"/>
          </a:xfrm>
          <a:prstGeom prst="rect">
            <a:avLst/>
          </a:prstGeom>
          <a:noFill/>
        </p:spPr>
        <p:txBody>
          <a:bodyPr wrap="square">
            <a:spAutoFit/>
          </a:bodyPr>
          <a:lstStyle/>
          <a:p>
            <a:pPr algn="just">
              <a:tabLst>
                <a:tab pos="457200" algn="l"/>
              </a:tabLst>
            </a:pPr>
            <a:r>
              <a:rPr lang="en-IN" sz="2000" dirty="0"/>
              <a:t>1. It aims to determine whether a piece of text expresses a positive, negative, or neutral sentiment, and to what degree. </a:t>
            </a:r>
          </a:p>
          <a:p>
            <a:pPr algn="just">
              <a:tabLst>
                <a:tab pos="457200" algn="l"/>
              </a:tabLst>
            </a:pPr>
            <a:endParaRPr lang="en-IN" sz="2000" dirty="0"/>
          </a:p>
          <a:p>
            <a:pPr lvl="0" algn="just">
              <a:tabLst>
                <a:tab pos="457200" algn="l"/>
              </a:tabLst>
            </a:pPr>
            <a:r>
              <a:rPr lang="en-IN" sz="2000" dirty="0">
                <a:effectLst/>
                <a:ea typeface="Times New Roman" panose="02020603050405020304" pitchFamily="18" charset="0"/>
              </a:rPr>
              <a:t>2. It takes in a user input and processes the dat</a:t>
            </a:r>
            <a:r>
              <a:rPr lang="en-IN" sz="2000" dirty="0">
                <a:ea typeface="Times New Roman" panose="02020603050405020304" pitchFamily="18" charset="0"/>
              </a:rPr>
              <a:t>a and gives the result if it is a positive review or a negative review using Deep Learning Algorithm(Linear Regression)</a:t>
            </a:r>
          </a:p>
          <a:p>
            <a:pPr lvl="0" algn="just">
              <a:tabLst>
                <a:tab pos="457200" algn="l"/>
              </a:tabLst>
            </a:pPr>
            <a:endParaRPr lang="en-IN" sz="2000" dirty="0">
              <a:ea typeface="Times New Roman" panose="02020603050405020304" pitchFamily="18" charset="0"/>
            </a:endParaRPr>
          </a:p>
          <a:p>
            <a:pPr algn="just">
              <a:tabLst>
                <a:tab pos="457200" algn="l"/>
              </a:tabLst>
            </a:pPr>
            <a:r>
              <a:rPr lang="en-US" sz="2000" i="0" dirty="0">
                <a:effectLst/>
              </a:rPr>
              <a:t>3. Used in sentiment analysis to </a:t>
            </a:r>
            <a:r>
              <a:rPr lang="en-IN" sz="2000" dirty="0">
                <a:ea typeface="Times New Roman" panose="02020603050405020304" pitchFamily="18" charset="0"/>
              </a:rPr>
              <a:t>The model uses the deep learning technique of Recurrent Neural Network which </a:t>
            </a:r>
            <a:r>
              <a:rPr lang="en-US" sz="2000" i="0" dirty="0">
                <a:effectLst/>
              </a:rPr>
              <a:t>learns to associate the words in the text with the sentiment expressed. </a:t>
            </a:r>
          </a:p>
          <a:p>
            <a:pPr algn="just">
              <a:tabLst>
                <a:tab pos="457200" algn="l"/>
              </a:tabLst>
            </a:pPr>
            <a:endParaRPr lang="en-IN" sz="2000" dirty="0">
              <a:ea typeface="Times New Roman" panose="02020603050405020304" pitchFamily="18" charset="0"/>
            </a:endParaRPr>
          </a:p>
          <a:p>
            <a:pPr lvl="0" algn="just">
              <a:tabLst>
                <a:tab pos="457200" algn="l"/>
              </a:tabLst>
            </a:pPr>
            <a:r>
              <a:rPr lang="en-IN" sz="2000" dirty="0">
                <a:effectLst/>
                <a:ea typeface="Times New Roman" panose="02020603050405020304" pitchFamily="18" charset="0"/>
              </a:rPr>
              <a:t>4. LSTM is used to process the sequential text data and capture the context and dependencies between words</a:t>
            </a:r>
          </a:p>
          <a:p>
            <a:pPr algn="just"/>
            <a:endParaRPr lang="en-US" sz="2000" dirty="0"/>
          </a:p>
        </p:txBody>
      </p:sp>
    </p:spTree>
    <p:extLst>
      <p:ext uri="{BB962C8B-B14F-4D97-AF65-F5344CB8AC3E}">
        <p14:creationId xmlns:p14="http://schemas.microsoft.com/office/powerpoint/2010/main" val="244351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144;p4">
            <a:extLst>
              <a:ext uri="{FF2B5EF4-FFF2-40B4-BE49-F238E27FC236}">
                <a16:creationId xmlns:a16="http://schemas.microsoft.com/office/drawing/2014/main" id="{B52466F0-CA6A-1A74-CD3C-2A1D867C2639}"/>
              </a:ext>
            </a:extLst>
          </p:cNvPr>
          <p:cNvSpPr txBox="1">
            <a:spLocks noGrp="1"/>
          </p:cNvSpPr>
          <p:nvPr>
            <p:ph type="ftr" sz="quarter" idx="11"/>
          </p:nvPr>
        </p:nvSpPr>
        <p:spPr>
          <a:xfrm>
            <a:off x="340491" y="6247807"/>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solidFill>
                  <a:schemeClr val="tx1"/>
                </a:solidFill>
              </a:rPr>
              <a:t>Dept of CSE., SOE-Dayananda Sagar University</a:t>
            </a:r>
            <a:endParaRPr dirty="0">
              <a:solidFill>
                <a:schemeClr val="tx1"/>
              </a:solidFill>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595884" y="653536"/>
            <a:ext cx="10515600" cy="575321"/>
          </a:xfrm>
        </p:spPr>
        <p:txBody>
          <a:bodyPr vert="horz" lIns="91440" tIns="45720" rIns="91440" bIns="45720" rtlCol="0" anchor="t">
            <a:noAutofit/>
          </a:bodyPr>
          <a:lstStyle/>
          <a:p>
            <a:pPr algn="ctr"/>
            <a:r>
              <a:rPr lang="en-US" sz="4500" kern="100" cap="none" dirty="0">
                <a:solidFill>
                  <a:schemeClr val="accent4"/>
                </a:solidFill>
                <a:ea typeface="Calibri" panose="020F0502020204030204" pitchFamily="34" charset="0"/>
                <a:cs typeface="Times New Roman" panose="02020603050405020304" pitchFamily="18" charset="0"/>
              </a:rPr>
              <a:t>Scope of the project</a:t>
            </a:r>
            <a:br>
              <a:rPr lang="en-US" sz="4500" kern="100" cap="none" dirty="0">
                <a:solidFill>
                  <a:schemeClr val="accent4"/>
                </a:solidFill>
                <a:ea typeface="Calibri" panose="020F0502020204030204" pitchFamily="34" charset="0"/>
                <a:cs typeface="Times New Roman" panose="02020603050405020304" pitchFamily="18" charset="0"/>
              </a:rPr>
            </a:br>
            <a:endParaRPr lang="en-US" sz="4500" kern="100" cap="none" dirty="0">
              <a:solidFill>
                <a:schemeClr val="accent4"/>
              </a:solidFill>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3CE78B8-1AA8-68AC-5A30-E9C92C7D651E}"/>
              </a:ext>
            </a:extLst>
          </p:cNvPr>
          <p:cNvSpPr txBox="1"/>
          <p:nvPr/>
        </p:nvSpPr>
        <p:spPr>
          <a:xfrm>
            <a:off x="340491" y="2163341"/>
            <a:ext cx="11041626" cy="286232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chemeClr val="tx2"/>
                </a:solidFill>
              </a:rPr>
              <a:t>The project is limited to using the IMDB dataset for sentiment analysis of movie reviews, and the model is only evaluated based on its accuracy in predicting the sentiment of movie reviews as positive or negative. </a:t>
            </a:r>
          </a:p>
          <a:p>
            <a:pPr marL="342900" indent="-342900" algn="just">
              <a:buFont typeface="Arial" panose="020B0604020202020204" pitchFamily="34" charset="0"/>
              <a:buChar char="•"/>
            </a:pPr>
            <a:endParaRPr lang="en-IN" sz="2000" dirty="0">
              <a:solidFill>
                <a:schemeClr val="tx2"/>
              </a:solidFill>
            </a:endParaRPr>
          </a:p>
          <a:p>
            <a:pPr marL="342900" indent="-342900" algn="just">
              <a:buFont typeface="Arial" panose="020B0604020202020204" pitchFamily="34" charset="0"/>
              <a:buChar char="•"/>
            </a:pPr>
            <a:r>
              <a:rPr lang="en-IN" sz="2000" dirty="0">
                <a:solidFill>
                  <a:schemeClr val="tx2"/>
                </a:solidFill>
              </a:rPr>
              <a:t>The scope of the project can be expanded by using different datasets for sentiment analysis, evaluating the model's performance on different metrics, and exploring various techniques for improving the model's performance, such as using more complex neural network architectures or incorporating additional features into the model.</a:t>
            </a:r>
          </a:p>
          <a:p>
            <a:pPr algn="just"/>
            <a:endParaRPr lang="en-IN" sz="2000" dirty="0"/>
          </a:p>
        </p:txBody>
      </p:sp>
      <p:sp>
        <p:nvSpPr>
          <p:cNvPr id="4" name="Slide Number Placeholder 2">
            <a:extLst>
              <a:ext uri="{FF2B5EF4-FFF2-40B4-BE49-F238E27FC236}">
                <a16:creationId xmlns:a16="http://schemas.microsoft.com/office/drawing/2014/main" id="{E034C1AC-527B-71AD-628E-67BCE3E8B28C}"/>
              </a:ext>
            </a:extLst>
          </p:cNvPr>
          <p:cNvSpPr txBox="1">
            <a:spLocks/>
          </p:cNvSpPr>
          <p:nvPr/>
        </p:nvSpPr>
        <p:spPr>
          <a:xfrm>
            <a:off x="10274808" y="454152"/>
            <a:ext cx="1673352" cy="274320"/>
          </a:xfrm>
          <a:prstGeom prst="rect">
            <a:avLst/>
          </a:prstGeom>
        </p:spPr>
        <p:txBody>
          <a:bodyPr vert="horz" lIns="91440" tIns="45720" rIns="91440" bIns="45720" rtlCol="0" anchor="ctr">
            <a:noAutofit/>
          </a:bodyPr>
          <a:lstStyle>
            <a:defPPr>
              <a:defRPr lang="en-PK"/>
            </a:defPPr>
            <a:lvl1pPr marL="0" algn="r" defTabSz="914400" rtl="0" eaLnBrk="1" latinLnBrk="0" hangingPunct="1">
              <a:defRPr sz="1200" kern="120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FCF61C-3B18-4C03-8326-CC3B32D710C9}" type="slidenum">
              <a:rPr lang="en-US" smtClean="0"/>
              <a:pPr/>
              <a:t>6</a:t>
            </a:fld>
            <a:endParaRPr lang="en-US"/>
          </a:p>
        </p:txBody>
      </p:sp>
    </p:spTree>
    <p:extLst>
      <p:ext uri="{BB962C8B-B14F-4D97-AF65-F5344CB8AC3E}">
        <p14:creationId xmlns:p14="http://schemas.microsoft.com/office/powerpoint/2010/main" val="223413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4;p4">
            <a:extLst>
              <a:ext uri="{FF2B5EF4-FFF2-40B4-BE49-F238E27FC236}">
                <a16:creationId xmlns:a16="http://schemas.microsoft.com/office/drawing/2014/main" id="{074AEED9-3236-84C0-7013-C943F912F2CC}"/>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3" name="Slide Number Placeholder 2">
            <a:extLst>
              <a:ext uri="{FF2B5EF4-FFF2-40B4-BE49-F238E27FC236}">
                <a16:creationId xmlns:a16="http://schemas.microsoft.com/office/drawing/2014/main" id="{8349ADFA-43DD-B532-96B6-8FBCB5342EEB}"/>
              </a:ext>
            </a:extLst>
          </p:cNvPr>
          <p:cNvSpPr>
            <a:spLocks noGrp="1"/>
          </p:cNvSpPr>
          <p:nvPr>
            <p:ph type="sldNum" sz="quarter" idx="12"/>
          </p:nvPr>
        </p:nvSpPr>
        <p:spPr/>
        <p:txBody>
          <a:bodyPr/>
          <a:lstStyle/>
          <a:p>
            <a:fld id="{5BFCF61C-3B18-4C03-8326-CC3B32D710C9}" type="slidenum">
              <a:rPr lang="en-US" noProof="0" smtClean="0"/>
              <a:pPr/>
              <a:t>7</a:t>
            </a:fld>
            <a:endParaRPr lang="en-US" noProof="0"/>
          </a:p>
        </p:txBody>
      </p:sp>
      <p:sp>
        <p:nvSpPr>
          <p:cNvPr id="4" name="Title 3">
            <a:extLst>
              <a:ext uri="{FF2B5EF4-FFF2-40B4-BE49-F238E27FC236}">
                <a16:creationId xmlns:a16="http://schemas.microsoft.com/office/drawing/2014/main" id="{C5280CAB-B80F-C7DD-7143-55A8AF59949B}"/>
              </a:ext>
            </a:extLst>
          </p:cNvPr>
          <p:cNvSpPr>
            <a:spLocks noGrp="1"/>
          </p:cNvSpPr>
          <p:nvPr>
            <p:ph type="title"/>
          </p:nvPr>
        </p:nvSpPr>
        <p:spPr>
          <a:xfrm>
            <a:off x="625642" y="576072"/>
            <a:ext cx="10703293" cy="867192"/>
          </a:xfrm>
        </p:spPr>
        <p:txBody>
          <a:bodyPr>
            <a:normAutofit/>
          </a:bodyPr>
          <a:lstStyle/>
          <a:p>
            <a:pPr algn="ctr"/>
            <a:r>
              <a:rPr lang="en-IN" sz="4500" cap="none" dirty="0"/>
              <a:t>Sentiment</a:t>
            </a:r>
            <a:r>
              <a:rPr lang="en-IN" sz="4400" cap="none" dirty="0"/>
              <a:t> Analysis</a:t>
            </a:r>
          </a:p>
        </p:txBody>
      </p:sp>
      <p:sp>
        <p:nvSpPr>
          <p:cNvPr id="10" name="TextBox 9">
            <a:extLst>
              <a:ext uri="{FF2B5EF4-FFF2-40B4-BE49-F238E27FC236}">
                <a16:creationId xmlns:a16="http://schemas.microsoft.com/office/drawing/2014/main" id="{6A7336DC-406A-D4BF-E936-7D3789E9C951}"/>
              </a:ext>
            </a:extLst>
          </p:cNvPr>
          <p:cNvSpPr txBox="1"/>
          <p:nvPr/>
        </p:nvSpPr>
        <p:spPr>
          <a:xfrm>
            <a:off x="451514" y="1961259"/>
            <a:ext cx="11344246" cy="1938992"/>
          </a:xfrm>
          <a:prstGeom prst="rect">
            <a:avLst/>
          </a:prstGeom>
          <a:noFill/>
        </p:spPr>
        <p:txBody>
          <a:bodyPr wrap="square">
            <a:spAutoFit/>
          </a:bodyPr>
          <a:lstStyle/>
          <a:p>
            <a:pPr marL="285750" indent="-285750" algn="just">
              <a:buFont typeface="Arial" panose="020B0604020202020204" pitchFamily="34" charset="0"/>
              <a:buChar char="•"/>
            </a:pPr>
            <a:r>
              <a:rPr lang="en-IN" sz="2000" dirty="0"/>
              <a:t>Sentiment analysis, also known as opinion mining, is a type of natural language processing (NLP) that involves identifying and extracting subjective information from text data, such as opinions, emotions, attitudes, and feelings expressed by individuals towards a particular topic, product, service, or entity.</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Sentiment analysis has numerous applications in various domains, including social media monitoring, customer feedback analysis, brand reputation management, market research, and political analysis.</a:t>
            </a:r>
          </a:p>
        </p:txBody>
      </p:sp>
      <p:pic>
        <p:nvPicPr>
          <p:cNvPr id="3074" name="Picture 2" descr="Sentiment Analysis – Flip the Customer Negatives to Positives">
            <a:extLst>
              <a:ext uri="{FF2B5EF4-FFF2-40B4-BE49-F238E27FC236}">
                <a16:creationId xmlns:a16="http://schemas.microsoft.com/office/drawing/2014/main" id="{00B6B893-B457-78C2-BDE0-4B807DE4F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04" y="3954003"/>
            <a:ext cx="6308333" cy="245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8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Google Shape;144;p4">
            <a:extLst>
              <a:ext uri="{FF2B5EF4-FFF2-40B4-BE49-F238E27FC236}">
                <a16:creationId xmlns:a16="http://schemas.microsoft.com/office/drawing/2014/main" id="{24ED5E3E-7CD2-C2AC-6042-4B9F59B8A6B1}"/>
              </a:ext>
            </a:extLst>
          </p:cNvPr>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t>Dept of CSE., SOE-Dayananda Sagar University</a:t>
            </a:r>
            <a:endParaRPr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8</a:t>
            </a:fld>
            <a:endParaRPr lang="en-US"/>
          </a:p>
        </p:txBody>
      </p:sp>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723705" y="1818139"/>
            <a:ext cx="10235379" cy="2902484"/>
          </a:xfrm>
        </p:spPr>
        <p:txBody>
          <a:bodyPr/>
          <a:lstStyle/>
          <a:p>
            <a:pPr algn="ctr">
              <a:lnSpc>
                <a:spcPct val="107000"/>
              </a:lnSpc>
              <a:spcAft>
                <a:spcPts val="800"/>
              </a:spcAft>
            </a:pPr>
            <a:r>
              <a:rPr lang="en-IN" sz="4800" kern="100" cap="none" dirty="0">
                <a:latin typeface="Lucida Sans" panose="020B0602030504020204" pitchFamily="34" charset="0"/>
                <a:ea typeface="Calibri" panose="020F0502020204030204" pitchFamily="34" charset="0"/>
                <a:cs typeface="Times New Roman" panose="02020603050405020304" pitchFamily="18" charset="0"/>
              </a:rPr>
              <a:t>State of the Art Work:</a:t>
            </a:r>
            <a:br>
              <a:rPr lang="en-IN" sz="4800" kern="100" cap="none" dirty="0">
                <a:latin typeface="Lucida Sans" panose="020B0602030504020204" pitchFamily="34" charset="0"/>
                <a:ea typeface="Calibri" panose="020F0502020204030204" pitchFamily="34" charset="0"/>
                <a:cs typeface="Times New Roman" panose="02020603050405020304" pitchFamily="18" charset="0"/>
              </a:rPr>
            </a:br>
            <a:r>
              <a:rPr lang="en-IN" sz="4800" kern="100" cap="none" dirty="0">
                <a:latin typeface="Lucida Sans" panose="020B0602030504020204" pitchFamily="34" charset="0"/>
                <a:ea typeface="Calibri" panose="020F0502020204030204" pitchFamily="34" charset="0"/>
                <a:cs typeface="Times New Roman" panose="02020603050405020304" pitchFamily="18" charset="0"/>
              </a:rPr>
              <a:t>Literature Reviews</a:t>
            </a:r>
            <a:r>
              <a:rPr lang="en-IN" sz="4800" kern="100" cap="none" dirty="0">
                <a:effectLst/>
                <a:latin typeface="Lucida Sans" panose="020B0602030504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9607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6" name="Google Shape;136;p3"/>
          <p:cNvSpPr txBox="1">
            <a:spLocks noGrp="1"/>
          </p:cNvSpPr>
          <p:nvPr>
            <p:ph type="ftr" sz="quarte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Dept of CSE., SOE-Dayananda Sagar University</a:t>
            </a:r>
            <a:endParaRPr/>
          </a:p>
        </p:txBody>
      </p:sp>
      <p:sp>
        <p:nvSpPr>
          <p:cNvPr id="2" name="Slide Number Placeholder 2">
            <a:extLst>
              <a:ext uri="{FF2B5EF4-FFF2-40B4-BE49-F238E27FC236}">
                <a16:creationId xmlns:a16="http://schemas.microsoft.com/office/drawing/2014/main" id="{8AC789DC-D97A-4CD9-B146-D008E44A2A3C}"/>
              </a:ext>
            </a:extLst>
          </p:cNvPr>
          <p:cNvSpPr>
            <a:spLocks noGrp="1"/>
          </p:cNvSpPr>
          <p:nvPr>
            <p:ph type="sldNum" sz="quarter" idx="12"/>
          </p:nvPr>
        </p:nvSpPr>
        <p:spPr>
          <a:xfrm>
            <a:off x="10122408" y="312026"/>
            <a:ext cx="1673352" cy="274320"/>
          </a:xfrm>
        </p:spPr>
        <p:txBody>
          <a:bodyPr/>
          <a:lstStyle/>
          <a:p>
            <a:fld id="{5BFCF61C-3B18-4C03-8326-CC3B32D710C9}" type="slidenum">
              <a:rPr lang="en-US" noProof="0" smtClean="0"/>
              <a:pPr/>
              <a:t>9</a:t>
            </a:fld>
            <a:endParaRPr lang="en-US" noProof="0"/>
          </a:p>
        </p:txBody>
      </p:sp>
      <p:sp>
        <p:nvSpPr>
          <p:cNvPr id="137" name="Google Shape;137;p3"/>
          <p:cNvSpPr txBox="1">
            <a:spLocks noGrp="1"/>
          </p:cNvSpPr>
          <p:nvPr>
            <p:ph type="title" idx="4294967295"/>
          </p:nvPr>
        </p:nvSpPr>
        <p:spPr>
          <a:xfrm>
            <a:off x="2506122" y="586346"/>
            <a:ext cx="6589712" cy="7477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FEFEFE"/>
              </a:buClr>
              <a:buSzPts val="4000"/>
              <a:buFont typeface="Calibri"/>
              <a:buNone/>
            </a:pPr>
            <a:r>
              <a:rPr lang="en-IN" b="1" dirty="0">
                <a:latin typeface="Calibri"/>
                <a:ea typeface="Calibri"/>
                <a:cs typeface="Calibri"/>
                <a:sym typeface="Calibri"/>
              </a:rPr>
              <a:t>Literature review-1</a:t>
            </a:r>
            <a:br>
              <a:rPr lang="en-IN" b="1" dirty="0">
                <a:latin typeface="Calibri"/>
                <a:ea typeface="Calibri"/>
                <a:cs typeface="Calibri"/>
                <a:sym typeface="Calibri"/>
              </a:rPr>
            </a:br>
            <a:endParaRPr b="1" dirty="0">
              <a:latin typeface="Calibri"/>
              <a:ea typeface="Calibri"/>
              <a:cs typeface="Calibri"/>
              <a:sym typeface="Calibri"/>
            </a:endParaRPr>
          </a:p>
        </p:txBody>
      </p:sp>
      <p:graphicFrame>
        <p:nvGraphicFramePr>
          <p:cNvPr id="3" name="Google Shape;122;p1">
            <a:extLst>
              <a:ext uri="{FF2B5EF4-FFF2-40B4-BE49-F238E27FC236}">
                <a16:creationId xmlns:a16="http://schemas.microsoft.com/office/drawing/2014/main" id="{EE5C885C-D50D-3AAD-BF2A-BEE17DD192CD}"/>
              </a:ext>
            </a:extLst>
          </p:cNvPr>
          <p:cNvGraphicFramePr/>
          <p:nvPr/>
        </p:nvGraphicFramePr>
        <p:xfrm>
          <a:off x="0" y="1004095"/>
          <a:ext cx="12096000" cy="6309390"/>
        </p:xfrm>
        <a:graphic>
          <a:graphicData uri="http://schemas.openxmlformats.org/drawingml/2006/table">
            <a:tbl>
              <a:tblPr firstRow="1" bandRow="1">
                <a:noFill/>
              </a:tblPr>
              <a:tblGrid>
                <a:gridCol w="2232000">
                  <a:extLst>
                    <a:ext uri="{9D8B030D-6E8A-4147-A177-3AD203B41FA5}">
                      <a16:colId xmlns:a16="http://schemas.microsoft.com/office/drawing/2014/main" val="20000"/>
                    </a:ext>
                  </a:extLst>
                </a:gridCol>
                <a:gridCol w="2124000">
                  <a:extLst>
                    <a:ext uri="{9D8B030D-6E8A-4147-A177-3AD203B41FA5}">
                      <a16:colId xmlns:a16="http://schemas.microsoft.com/office/drawing/2014/main" val="20001"/>
                    </a:ext>
                  </a:extLst>
                </a:gridCol>
                <a:gridCol w="1980000">
                  <a:extLst>
                    <a:ext uri="{9D8B030D-6E8A-4147-A177-3AD203B41FA5}">
                      <a16:colId xmlns:a16="http://schemas.microsoft.com/office/drawing/2014/main" val="20002"/>
                    </a:ext>
                  </a:extLst>
                </a:gridCol>
                <a:gridCol w="2124000">
                  <a:extLst>
                    <a:ext uri="{9D8B030D-6E8A-4147-A177-3AD203B41FA5}">
                      <a16:colId xmlns:a16="http://schemas.microsoft.com/office/drawing/2014/main" val="20003"/>
                    </a:ext>
                  </a:extLst>
                </a:gridCol>
                <a:gridCol w="3636000">
                  <a:extLst>
                    <a:ext uri="{9D8B030D-6E8A-4147-A177-3AD203B41FA5}">
                      <a16:colId xmlns:a16="http://schemas.microsoft.com/office/drawing/2014/main" val="20004"/>
                    </a:ext>
                  </a:extLst>
                </a:gridCol>
              </a:tblGrid>
              <a:tr h="611521">
                <a:tc>
                  <a:txBody>
                    <a:bodyPr/>
                    <a:lstStyle/>
                    <a:p>
                      <a:pPr marL="0" marR="0" lvl="0" indent="0" algn="l" rtl="0">
                        <a:spcBef>
                          <a:spcPts val="0"/>
                        </a:spcBef>
                        <a:spcAft>
                          <a:spcPts val="0"/>
                        </a:spcAft>
                        <a:buNone/>
                      </a:pPr>
                      <a:r>
                        <a:rPr lang="en-IN" sz="1800" u="none" strike="noStrike" cap="none"/>
                        <a:t>Author’s Name/ Paper Title </a:t>
                      </a:r>
                      <a:endParaRPr/>
                    </a:p>
                  </a:txBody>
                  <a:tcPr marL="91450" marR="91450" marT="45725" marB="45725"/>
                </a:tc>
                <a:tc>
                  <a:txBody>
                    <a:bodyPr/>
                    <a:lstStyle/>
                    <a:p>
                      <a:pPr marL="0" marR="0" lvl="0" indent="0" algn="l" rtl="0">
                        <a:spcBef>
                          <a:spcPts val="0"/>
                        </a:spcBef>
                        <a:spcAft>
                          <a:spcPts val="0"/>
                        </a:spcAft>
                        <a:buNone/>
                      </a:pPr>
                      <a:r>
                        <a:rPr lang="en-IN" sz="1800"/>
                        <a:t>Conference/Journal Name and year</a:t>
                      </a:r>
                      <a:endParaRPr/>
                    </a:p>
                  </a:txBody>
                  <a:tcPr marL="91450" marR="91450" marT="45725" marB="45725"/>
                </a:tc>
                <a:tc>
                  <a:txBody>
                    <a:bodyPr/>
                    <a:lstStyle/>
                    <a:p>
                      <a:pPr marL="0" marR="0" lvl="0" indent="0" algn="l" rtl="0">
                        <a:spcBef>
                          <a:spcPts val="0"/>
                        </a:spcBef>
                        <a:spcAft>
                          <a:spcPts val="0"/>
                        </a:spcAft>
                        <a:buNone/>
                      </a:pPr>
                      <a:r>
                        <a:rPr lang="en-IN" sz="1800"/>
                        <a:t>Technology/ Design</a:t>
                      </a:r>
                      <a:endParaRPr/>
                    </a:p>
                  </a:txBody>
                  <a:tcPr marL="91450" marR="91450" marT="45725" marB="45725"/>
                </a:tc>
                <a:tc>
                  <a:txBody>
                    <a:bodyPr/>
                    <a:lstStyle/>
                    <a:p>
                      <a:pPr marL="0" marR="0" lvl="0" indent="0" algn="l" rtl="0">
                        <a:spcBef>
                          <a:spcPts val="0"/>
                        </a:spcBef>
                        <a:spcAft>
                          <a:spcPts val="0"/>
                        </a:spcAft>
                        <a:buNone/>
                      </a:pPr>
                      <a:r>
                        <a:rPr lang="en-IN" sz="1800"/>
                        <a:t>Results shared by author</a:t>
                      </a:r>
                      <a:endParaRPr/>
                    </a:p>
                  </a:txBody>
                  <a:tcPr marL="91450" marR="91450" marT="45725" marB="45725"/>
                </a:tc>
                <a:tc>
                  <a:txBody>
                    <a:bodyPr/>
                    <a:lstStyle/>
                    <a:p>
                      <a:pPr marL="0" marR="0" lvl="0" indent="0" algn="l" rtl="0">
                        <a:spcBef>
                          <a:spcPts val="0"/>
                        </a:spcBef>
                        <a:spcAft>
                          <a:spcPts val="0"/>
                        </a:spcAft>
                        <a:buNone/>
                      </a:pPr>
                      <a:r>
                        <a:rPr lang="en-IN" sz="1800"/>
                        <a:t>What you infer</a:t>
                      </a:r>
                      <a:endParaRPr/>
                    </a:p>
                  </a:txBody>
                  <a:tcPr marL="91450" marR="91450" marT="45725" marB="45725"/>
                </a:tc>
                <a:extLst>
                  <a:ext uri="{0D108BD9-81ED-4DB2-BD59-A6C34878D82A}">
                    <a16:rowId xmlns:a16="http://schemas.microsoft.com/office/drawing/2014/main" val="10000"/>
                  </a:ext>
                </a:extLst>
              </a:tr>
              <a:tr h="4750663">
                <a:tc>
                  <a:txBody>
                    <a:bodyPr/>
                    <a:lstStyle/>
                    <a:p>
                      <a:pPr marL="0" marR="0" lvl="0" indent="0" algn="l" rtl="0">
                        <a:spcBef>
                          <a:spcPts val="0"/>
                        </a:spcBef>
                        <a:spcAft>
                          <a:spcPts val="0"/>
                        </a:spcAft>
                        <a:buNone/>
                      </a:pPr>
                      <a:r>
                        <a:rPr lang="en-IN" sz="1800" b="1" i="0" u="sng" dirty="0">
                          <a:solidFill>
                            <a:schemeClr val="dk1"/>
                          </a:solidFill>
                          <a:latin typeface="Century Gothic"/>
                          <a:ea typeface="Century Gothic"/>
                          <a:cs typeface="Century Gothic"/>
                          <a:sym typeface="Century Gothic"/>
                        </a:rPr>
                        <a:t>Kian Long Tan, Chin Poo Lee  and Kian Ming Lim</a:t>
                      </a:r>
                      <a:endParaRPr dirty="0"/>
                    </a:p>
                    <a:p>
                      <a:pPr marL="0" marR="0" lvl="0" indent="0" algn="l" rtl="0">
                        <a:spcBef>
                          <a:spcPts val="0"/>
                        </a:spcBef>
                        <a:spcAft>
                          <a:spcPts val="0"/>
                        </a:spcAft>
                        <a:buNone/>
                      </a:pPr>
                      <a:endParaRPr sz="1800" b="0" i="0" u="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0" i="0" u="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1800"/>
                        <a:buFont typeface="Century Gothic"/>
                        <a:buNone/>
                      </a:pPr>
                      <a:r>
                        <a:rPr lang="en-IN" sz="1800" b="0" u="none" dirty="0"/>
                        <a:t>"</a:t>
                      </a:r>
                      <a:r>
                        <a:rPr lang="en-IN" sz="1800" dirty="0"/>
                        <a:t>A Survey of Sentiment Analysis: Approaches, Datasets, and Future Research”</a:t>
                      </a:r>
                      <a:endParaRPr sz="1800" b="0" i="0" u="none"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spcAft>
                          <a:spcPts val="0"/>
                        </a:spcAft>
                        <a:buNone/>
                      </a:pPr>
                      <a:r>
                        <a:rPr lang="en-IN" sz="1800" dirty="0"/>
                        <a:t>Citation: Tan, K.L.; Lee, C.P.; Lim, K.M. A Survey of Sentiment Analysis: Approaches, Datasets, and Future Research. Appl. Sci. 2023,</a:t>
                      </a:r>
                      <a:endParaRPr dirty="0"/>
                    </a:p>
                    <a:p>
                      <a:pPr marL="0" marR="0" lvl="0" indent="0" algn="l" rtl="0">
                        <a:spcBef>
                          <a:spcPts val="0"/>
                        </a:spcBef>
                        <a:spcAft>
                          <a:spcPts val="0"/>
                        </a:spcAft>
                        <a:buNone/>
                      </a:pPr>
                      <a:endParaRPr sz="1800" dirty="0"/>
                    </a:p>
                    <a:p>
                      <a:pPr marL="0" marR="0" lvl="0" indent="0" algn="l" rtl="0">
                        <a:spcBef>
                          <a:spcPts val="0"/>
                        </a:spcBef>
                        <a:spcAft>
                          <a:spcPts val="0"/>
                        </a:spcAft>
                        <a:buNone/>
                      </a:pPr>
                      <a:r>
                        <a:rPr lang="en-IN" sz="1800" dirty="0"/>
                        <a:t> 13, 4550</a:t>
                      </a:r>
                      <a:endParaRPr sz="1800" dirty="0"/>
                    </a:p>
                    <a:p>
                      <a:pPr marL="0" marR="0" lvl="0" indent="0" algn="l" rtl="0">
                        <a:spcBef>
                          <a:spcPts val="0"/>
                        </a:spcBef>
                        <a:spcAft>
                          <a:spcPts val="0"/>
                        </a:spcAft>
                        <a:buNone/>
                      </a:pPr>
                      <a:r>
                        <a:rPr lang="en-IN" sz="1800" dirty="0"/>
                        <a:t>Published: 3 April 2023 </a:t>
                      </a:r>
                      <a:endParaRPr sz="1800" u="none" dirty="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dirty="0"/>
                        <a:t>machine learning, deep learning, or ensemble learning.</a:t>
                      </a:r>
                      <a:endParaRPr sz="1800" dirty="0"/>
                    </a:p>
                  </a:txBody>
                  <a:tcPr marL="91450" marR="91450" marT="45725" marB="45725"/>
                </a:tc>
                <a:tc>
                  <a:txBody>
                    <a:bodyPr/>
                    <a:lstStyle/>
                    <a:p>
                      <a:pPr marL="0" marR="0" lvl="0" indent="0" algn="l" rtl="0">
                        <a:spcBef>
                          <a:spcPts val="0"/>
                        </a:spcBef>
                        <a:spcAft>
                          <a:spcPts val="0"/>
                        </a:spcAft>
                        <a:buNone/>
                      </a:pPr>
                      <a:r>
                        <a:rPr lang="en-IN" sz="1800" kern="1200" dirty="0">
                          <a:solidFill>
                            <a:schemeClr val="tx1"/>
                          </a:solidFill>
                          <a:latin typeface="+mn-lt"/>
                          <a:ea typeface="+mn-ea"/>
                          <a:cs typeface="+mn-cs"/>
                          <a:sym typeface="Century Gothic"/>
                        </a:rPr>
                        <a:t>Need for more trustworthy language models. </a:t>
                      </a:r>
                      <a:endParaRPr sz="1800" kern="1200" dirty="0">
                        <a:solidFill>
                          <a:schemeClr val="tx1"/>
                        </a:solidFill>
                        <a:latin typeface="+mn-lt"/>
                        <a:ea typeface="+mn-ea"/>
                        <a:cs typeface="+mn-cs"/>
                      </a:endParaRPr>
                    </a:p>
                    <a:p>
                      <a:pPr marL="0" marR="0" lvl="0" indent="0" algn="l" rtl="0">
                        <a:spcBef>
                          <a:spcPts val="0"/>
                        </a:spcBef>
                        <a:spcAft>
                          <a:spcPts val="0"/>
                        </a:spcAft>
                        <a:buNone/>
                      </a:pPr>
                      <a:r>
                        <a:rPr lang="en-IN" sz="1800" kern="1200" dirty="0">
                          <a:solidFill>
                            <a:schemeClr val="tx1"/>
                          </a:solidFill>
                          <a:latin typeface="+mn-lt"/>
                          <a:ea typeface="+mn-ea"/>
                          <a:cs typeface="+mn-cs"/>
                          <a:sym typeface="Century Gothic"/>
                        </a:rPr>
                        <a:t>Focus toward deep learning techniques where, text is first encoded into pretrained word embeddings such as GloVe, word2vec, or fastText which are fed into deep learning models such as CNN, LSTM, GRU, etc. </a:t>
                      </a:r>
                      <a:endParaRPr sz="1800" kern="1200" dirty="0">
                        <a:solidFill>
                          <a:schemeClr val="tx1"/>
                        </a:solidFill>
                        <a:latin typeface="+mn-lt"/>
                        <a:ea typeface="+mn-ea"/>
                        <a:cs typeface="+mn-cs"/>
                      </a:endParaRPr>
                    </a:p>
                    <a:p>
                      <a:pPr marL="0" marR="0" lvl="0" indent="0" algn="l" rtl="0">
                        <a:spcBef>
                          <a:spcPts val="0"/>
                        </a:spcBef>
                        <a:spcAft>
                          <a:spcPts val="0"/>
                        </a:spcAft>
                        <a:buNone/>
                      </a:pPr>
                      <a:br>
                        <a:rPr lang="en-IN" sz="1800" dirty="0"/>
                      </a:br>
                      <a:endParaRPr sz="1800" b="0" dirty="0"/>
                    </a:p>
                    <a:p>
                      <a:pPr marL="0" marR="0" lvl="0" indent="0" algn="l" rtl="0">
                        <a:spcBef>
                          <a:spcPts val="0"/>
                        </a:spcBef>
                        <a:spcAft>
                          <a:spcPts val="0"/>
                        </a:spcAft>
                        <a:buNone/>
                      </a:pPr>
                      <a:br>
                        <a:rPr lang="en-IN" sz="1800" dirty="0"/>
                      </a:br>
                      <a:endParaRPr sz="1800" dirty="0"/>
                    </a:p>
                  </a:txBody>
                  <a:tcPr marL="91450" marR="91450" marT="45725" marB="45725"/>
                </a:tc>
                <a:tc>
                  <a:txBody>
                    <a:bodyPr/>
                    <a:lstStyle/>
                    <a:p>
                      <a:pPr marL="0" marR="0" lvl="0" indent="0" algn="l" rtl="0">
                        <a:spcBef>
                          <a:spcPts val="0"/>
                        </a:spcBef>
                        <a:spcAft>
                          <a:spcPts val="0"/>
                        </a:spcAft>
                        <a:buNone/>
                      </a:pPr>
                      <a:r>
                        <a:rPr lang="en-IN" sz="1800" dirty="0"/>
                        <a:t>The paper talks about Sentiment analysis and the steps done throughout to achieve the necessary output. It covers the deep learning, machine learning, ensemble learning approaches, datasets, limitations and future research prospects</a:t>
                      </a:r>
                      <a:endParaRPr dirty="0"/>
                    </a:p>
                    <a:p>
                      <a:pPr marL="0" marR="0" lvl="0" indent="0" algn="l" rtl="0">
                        <a:spcBef>
                          <a:spcPts val="0"/>
                        </a:spcBef>
                        <a:spcAft>
                          <a:spcPts val="0"/>
                        </a:spcAft>
                        <a:buNone/>
                      </a:pPr>
                      <a:r>
                        <a:rPr lang="en-IN" sz="1800" dirty="0"/>
                        <a:t>1.The focus has been shifted to mainly to the deep learning approach</a:t>
                      </a:r>
                      <a:endParaRPr dirty="0"/>
                    </a:p>
                    <a:p>
                      <a:pPr marL="0" marR="0" lvl="0" indent="0" algn="l" rtl="0">
                        <a:spcBef>
                          <a:spcPts val="0"/>
                        </a:spcBef>
                        <a:spcAft>
                          <a:spcPts val="0"/>
                        </a:spcAft>
                        <a:buNone/>
                      </a:pPr>
                      <a:r>
                        <a:rPr lang="en-IN" sz="1800" dirty="0"/>
                        <a:t>2. </a:t>
                      </a:r>
                      <a:r>
                        <a:rPr lang="en-IN" sz="1800" kern="1200" dirty="0">
                          <a:solidFill>
                            <a:schemeClr val="tx1"/>
                          </a:solidFill>
                          <a:latin typeface="+mn-lt"/>
                          <a:ea typeface="+mn-ea"/>
                          <a:cs typeface="+mn-cs"/>
                          <a:sym typeface="Century Gothic"/>
                        </a:rPr>
                        <a:t>Future study should concentrate on fine-grained and elaborate sentiment analysis that includes classes with various emotional tensors like very positive, positive, neutral, negative, and extremely negative</a:t>
                      </a:r>
                      <a:endParaRPr sz="1800" kern="1200" dirty="0">
                        <a:solidFill>
                          <a:schemeClr val="tx1"/>
                        </a:solidFill>
                        <a:latin typeface="+mn-lt"/>
                        <a:ea typeface="+mn-ea"/>
                        <a:cs typeface="+mn-cs"/>
                      </a:endParaRPr>
                    </a:p>
                    <a:p>
                      <a:pPr marL="0" marR="0" lvl="0" indent="0" algn="l" rtl="0">
                        <a:spcBef>
                          <a:spcPts val="0"/>
                        </a:spcBef>
                        <a:spcAft>
                          <a:spcPts val="0"/>
                        </a:spcAft>
                        <a:buNone/>
                      </a:pPr>
                      <a:br>
                        <a:rPr lang="en-IN" sz="1800" dirty="0"/>
                      </a:br>
                      <a:endParaRPr sz="1800" dirty="0"/>
                    </a:p>
                  </a:txBody>
                  <a:tcPr marL="91450" marR="91450" marT="45725" marB="45725"/>
                </a:tc>
                <a:extLst>
                  <a:ext uri="{0D108BD9-81ED-4DB2-BD59-A6C34878D82A}">
                    <a16:rowId xmlns:a16="http://schemas.microsoft.com/office/drawing/2014/main" val="10001"/>
                  </a:ext>
                </a:extLst>
              </a:tr>
              <a:tr h="202161">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551991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3510</Words>
  <Application>Microsoft Office PowerPoint</Application>
  <PresentationFormat>Widescreen</PresentationFormat>
  <Paragraphs>328</Paragraphs>
  <Slides>38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 Unicode MS</vt:lpstr>
      <vt:lpstr>Aharoni</vt:lpstr>
      <vt:lpstr>Arial</vt:lpstr>
      <vt:lpstr>Arial Rounded MT Bold</vt:lpstr>
      <vt:lpstr>Calibri</vt:lpstr>
      <vt:lpstr>Century Gothic</vt:lpstr>
      <vt:lpstr>Lucida Sans</vt:lpstr>
      <vt:lpstr>Söhne</vt:lpstr>
      <vt:lpstr>Symbol</vt:lpstr>
      <vt:lpstr>Office Theme</vt:lpstr>
      <vt:lpstr>PowerPoint Presentation</vt:lpstr>
      <vt:lpstr>Abstract </vt:lpstr>
      <vt:lpstr>Problem Statement</vt:lpstr>
      <vt:lpstr>Solution to be achieved</vt:lpstr>
      <vt:lpstr>Objective</vt:lpstr>
      <vt:lpstr>Scope of the project </vt:lpstr>
      <vt:lpstr>Sentiment Analysis</vt:lpstr>
      <vt:lpstr>State of the Art Work: Literature Reviews </vt:lpstr>
      <vt:lpstr>Literature review-1 </vt:lpstr>
      <vt:lpstr>Literature review-2 </vt:lpstr>
      <vt:lpstr>Literature review-3 </vt:lpstr>
      <vt:lpstr>Literature review-4 </vt:lpstr>
      <vt:lpstr>PowerPoint Presentation</vt:lpstr>
      <vt:lpstr>Functional requirements  </vt:lpstr>
      <vt:lpstr>Non-functional requirements   </vt:lpstr>
      <vt:lpstr>Non-functional requirements   </vt:lpstr>
      <vt:lpstr>PowerPoint Presentation</vt:lpstr>
      <vt:lpstr>Software Requirements</vt:lpstr>
      <vt:lpstr>Hardware Requirements</vt:lpstr>
      <vt:lpstr>System architecture</vt:lpstr>
      <vt:lpstr>System Architecture</vt:lpstr>
      <vt:lpstr>Methodology  </vt:lpstr>
      <vt:lpstr>Methodology</vt:lpstr>
      <vt:lpstr>Methodology</vt:lpstr>
      <vt:lpstr>Methodology</vt:lpstr>
      <vt:lpstr>Methodology</vt:lpstr>
      <vt:lpstr>PowerPoint Presentation</vt:lpstr>
      <vt:lpstr>Experimentation</vt:lpstr>
      <vt:lpstr> Recurrent Neural Network</vt:lpstr>
      <vt:lpstr>LONG SHORT-TERM MEMORY CELL </vt:lpstr>
      <vt:lpstr>Experimentation</vt:lpstr>
      <vt:lpstr>Experimentation</vt:lpstr>
      <vt:lpstr>Experimentation</vt:lpstr>
      <vt:lpstr>Experimentation</vt:lpstr>
      <vt:lpstr>Result We Are Obtaining</vt:lpstr>
      <vt:lpstr>Confusion Matrix</vt:lpstr>
      <vt:lpstr>Positive Review Test Case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2023-06-10T02:51:16Z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