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0" r:id="rId6"/>
    <p:sldId id="263" r:id="rId7"/>
    <p:sldId id="264" r:id="rId8"/>
    <p:sldId id="258" r:id="rId9"/>
    <p:sldId id="25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2312DA-5EAE-417E-B045-84D3925ADBD7}"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592E7-B2B6-4684-90E6-F110614BCF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2312DA-5EAE-417E-B045-84D3925ADBD7}"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592E7-B2B6-4684-90E6-F110614BCF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2312DA-5EAE-417E-B045-84D3925ADBD7}"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592E7-B2B6-4684-90E6-F110614BCF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2312DA-5EAE-417E-B045-84D3925ADBD7}"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592E7-B2B6-4684-90E6-F110614BCF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2312DA-5EAE-417E-B045-84D3925ADBD7}" type="datetimeFigureOut">
              <a:rPr lang="en-US" smtClean="0"/>
              <a:pPr/>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592E7-B2B6-4684-90E6-F110614BCF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2312DA-5EAE-417E-B045-84D3925ADBD7}" type="datetimeFigureOut">
              <a:rPr lang="en-US" smtClean="0"/>
              <a:pPr/>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6592E7-B2B6-4684-90E6-F110614BCF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2312DA-5EAE-417E-B045-84D3925ADBD7}" type="datetimeFigureOut">
              <a:rPr lang="en-US" smtClean="0"/>
              <a:pPr/>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6592E7-B2B6-4684-90E6-F110614BCF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2312DA-5EAE-417E-B045-84D3925ADBD7}" type="datetimeFigureOut">
              <a:rPr lang="en-US" smtClean="0"/>
              <a:pPr/>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6592E7-B2B6-4684-90E6-F110614BCF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2312DA-5EAE-417E-B045-84D3925ADBD7}" type="datetimeFigureOut">
              <a:rPr lang="en-US" smtClean="0"/>
              <a:pPr/>
              <a:t>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6592E7-B2B6-4684-90E6-F110614BCF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2312DA-5EAE-417E-B045-84D3925ADBD7}" type="datetimeFigureOut">
              <a:rPr lang="en-US" smtClean="0"/>
              <a:pPr/>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6592E7-B2B6-4684-90E6-F110614BCF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2312DA-5EAE-417E-B045-84D3925ADBD7}" type="datetimeFigureOut">
              <a:rPr lang="en-US" smtClean="0"/>
              <a:pPr/>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6592E7-B2B6-4684-90E6-F110614BCF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312DA-5EAE-417E-B045-84D3925ADBD7}" type="datetimeFigureOut">
              <a:rPr lang="en-US" smtClean="0"/>
              <a:pPr/>
              <a:t>4/9/2023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6592E7-B2B6-4684-90E6-F110614BCF4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itgovernance.co.uk/isms-benefits" TargetMode="External"/><Relationship Id="rId2" Type="http://schemas.openxmlformats.org/officeDocument/2006/relationships/hyperlink" Target="https://www.itgovernance.co.uk/shop/product/isoiec-27001-2022-standard"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itgovernance.co.uk/infosec"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www.itgovernance.co.uk/blog/what-is-information-classification-and-how-is-it-relevant-to-iso-2700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issuu.com/public-it/docs/pims-form-05-2_internal_audit_checklist" TargetMode="External"/><Relationship Id="rId7" Type="http://schemas.openxmlformats.org/officeDocument/2006/relationships/hyperlink" Target="https://advisera.com/27001academy/what-is-iso-27001/" TargetMode="External"/><Relationship Id="rId2" Type="http://schemas.openxmlformats.org/officeDocument/2006/relationships/hyperlink" Target="https://github.com/nandeesh-kumar/Compliance/tree/main/ISO%2027001-27701" TargetMode="External"/><Relationship Id="rId1" Type="http://schemas.openxmlformats.org/officeDocument/2006/relationships/slideLayout" Target="../slideLayouts/slideLayout2.xml"/><Relationship Id="rId6" Type="http://schemas.openxmlformats.org/officeDocument/2006/relationships/hyperlink" Target="https://www.isms.online/app/uploads/2023/02/ISO-27701-Audit-Roadmap-ISMS.online.pdf" TargetMode="External"/><Relationship Id="rId5" Type="http://schemas.openxmlformats.org/officeDocument/2006/relationships/hyperlink" Target="https://www.halkynconsulting.co.uk/security-resources/downloads/ISO27001-2013-ComplianceChecklist.xlsx" TargetMode="External"/><Relationship Id="rId4" Type="http://schemas.openxmlformats.org/officeDocument/2006/relationships/hyperlink" Target="https://www.smartsheet.com/sites/default/files/2020-06/IC-ISO-27001-Controls-Checklist-10838.xlsx"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28802"/>
            <a:ext cx="9144000" cy="1857387"/>
          </a:xfrm>
          <a:blipFill>
            <a:blip r:embed="rId2"/>
            <a:tile tx="0" ty="0" sx="100000" sy="100000" flip="none" algn="tl"/>
          </a:blipFill>
        </p:spPr>
        <p:txBody>
          <a:bodyPr>
            <a:normAutofit fontScale="90000"/>
          </a:bodyPr>
          <a:lstStyle/>
          <a:p>
            <a:r>
              <a:rPr lang="en-IN" dirty="0" smtClean="0"/>
              <a:t>ISO 27001 (ISMS) </a:t>
            </a:r>
            <a:br>
              <a:rPr lang="en-IN" dirty="0" smtClean="0"/>
            </a:br>
            <a:r>
              <a:rPr lang="en-IN" dirty="0" smtClean="0"/>
              <a:t>&amp; </a:t>
            </a:r>
            <a:br>
              <a:rPr lang="en-IN" dirty="0" smtClean="0"/>
            </a:br>
            <a:r>
              <a:rPr lang="en-IN" dirty="0" smtClean="0"/>
              <a:t>ISO 27701 (PIMS)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61665"/>
          </a:xfrm>
          <a:prstGeom prst="rect">
            <a:avLst/>
          </a:prstGeom>
          <a:solidFill>
            <a:srgbClr val="FFC000"/>
          </a:solidFill>
        </p:spPr>
        <p:txBody>
          <a:bodyPr wrap="square" rtlCol="0">
            <a:spAutoFit/>
          </a:bodyPr>
          <a:lstStyle/>
          <a:p>
            <a:r>
              <a:rPr lang="en-US" sz="2400" dirty="0"/>
              <a:t>What is ISO 27001 information security management</a:t>
            </a:r>
            <a:r>
              <a:rPr lang="en-US" sz="2400" dirty="0" smtClean="0"/>
              <a:t>?</a:t>
            </a:r>
            <a:endParaRPr lang="en-US" sz="2400" dirty="0"/>
          </a:p>
        </p:txBody>
      </p:sp>
      <p:sp>
        <p:nvSpPr>
          <p:cNvPr id="5" name="TextBox 4"/>
          <p:cNvSpPr txBox="1"/>
          <p:nvPr/>
        </p:nvSpPr>
        <p:spPr>
          <a:xfrm>
            <a:off x="285720" y="642918"/>
            <a:ext cx="8572560" cy="4339650"/>
          </a:xfrm>
          <a:prstGeom prst="rect">
            <a:avLst/>
          </a:prstGeom>
          <a:noFill/>
        </p:spPr>
        <p:txBody>
          <a:bodyPr wrap="square" rtlCol="0">
            <a:spAutoFit/>
          </a:bodyPr>
          <a:lstStyle/>
          <a:p>
            <a:r>
              <a:rPr lang="en-US" sz="1600" dirty="0">
                <a:hlinkClick r:id="rId2"/>
              </a:rPr>
              <a:t>ISO/IEC 27001</a:t>
            </a:r>
            <a:r>
              <a:rPr lang="en-US" sz="1600" dirty="0"/>
              <a:t> is the international standard for information security. It sets out the specification for an </a:t>
            </a:r>
            <a:r>
              <a:rPr lang="en-US" sz="1600" dirty="0">
                <a:hlinkClick r:id="rId3"/>
              </a:rPr>
              <a:t>effective ISMS (information security management system)</a:t>
            </a:r>
            <a:r>
              <a:rPr lang="en-US" sz="1600" dirty="0"/>
              <a:t>.</a:t>
            </a:r>
          </a:p>
          <a:p>
            <a:r>
              <a:rPr lang="en-US" sz="1600" dirty="0"/>
              <a:t>ISO 27001’s best-practice approach helps </a:t>
            </a:r>
            <a:r>
              <a:rPr lang="en-US" sz="1600" dirty="0" smtClean="0"/>
              <a:t>organizations </a:t>
            </a:r>
            <a:r>
              <a:rPr lang="en-US" sz="1600" dirty="0"/>
              <a:t>manage their </a:t>
            </a:r>
            <a:r>
              <a:rPr lang="en-US" sz="1600" dirty="0">
                <a:hlinkClick r:id="rId4"/>
              </a:rPr>
              <a:t>information security</a:t>
            </a:r>
            <a:r>
              <a:rPr lang="en-US" sz="1600" dirty="0"/>
              <a:t> by addressing people, processes and technology</a:t>
            </a:r>
            <a:r>
              <a:rPr lang="en-US" sz="1600" dirty="0" smtClean="0"/>
              <a:t>.</a:t>
            </a:r>
          </a:p>
          <a:p>
            <a:endParaRPr lang="en-US" sz="1600" dirty="0" smtClean="0"/>
          </a:p>
          <a:p>
            <a:r>
              <a:rPr lang="en-US" sz="1400" b="1" dirty="0" smtClean="0"/>
              <a:t>ISMS: consider ISMS to be a systematic approach for managing and protecting a company’s information</a:t>
            </a:r>
          </a:p>
          <a:p>
            <a:endParaRPr lang="en-US" sz="1600" b="1" dirty="0" smtClean="0"/>
          </a:p>
          <a:p>
            <a:r>
              <a:rPr lang="en-US" sz="1600" b="1" dirty="0" smtClean="0"/>
              <a:t>What are the components of ISMS in ISO 27001?</a:t>
            </a:r>
          </a:p>
          <a:p>
            <a:r>
              <a:rPr lang="en-US" sz="1600" dirty="0" smtClean="0"/>
              <a:t>The Information Security Management System represents a set of policies, procedures, and various other controls that set the information security rules in an organization. Holistically, the objectives of these components include the following:</a:t>
            </a:r>
          </a:p>
          <a:p>
            <a:pPr>
              <a:buFont typeface="Arial" pitchFamily="34" charset="0"/>
              <a:buChar char="•"/>
            </a:pPr>
            <a:r>
              <a:rPr lang="en-US" sz="1200" dirty="0" smtClean="0"/>
              <a:t>identify stakeholders and their expectations of the company in terms of information security</a:t>
            </a:r>
          </a:p>
          <a:p>
            <a:pPr>
              <a:buFont typeface="Arial" pitchFamily="34" charset="0"/>
              <a:buChar char="•"/>
            </a:pPr>
            <a:r>
              <a:rPr lang="en-US" sz="1200" dirty="0" smtClean="0"/>
              <a:t>identify which risks exist for the information</a:t>
            </a:r>
          </a:p>
          <a:p>
            <a:pPr>
              <a:buFont typeface="Arial" pitchFamily="34" charset="0"/>
              <a:buChar char="•"/>
            </a:pPr>
            <a:r>
              <a:rPr lang="en-US" sz="1200" dirty="0" smtClean="0"/>
              <a:t>define controls (safeguards) and other mitigation methods to meet the identified expectations and handle risks</a:t>
            </a:r>
          </a:p>
          <a:p>
            <a:pPr>
              <a:buFont typeface="Arial" pitchFamily="34" charset="0"/>
              <a:buChar char="•"/>
            </a:pPr>
            <a:r>
              <a:rPr lang="en-US" sz="1200" dirty="0" smtClean="0"/>
              <a:t>set clear objectives on what needs to be achieved with information security</a:t>
            </a:r>
          </a:p>
          <a:p>
            <a:pPr>
              <a:buFont typeface="Arial" pitchFamily="34" charset="0"/>
              <a:buChar char="•"/>
            </a:pPr>
            <a:r>
              <a:rPr lang="en-US" sz="1200" dirty="0" smtClean="0"/>
              <a:t>implement all the controls and other risk treatment methods</a:t>
            </a:r>
          </a:p>
          <a:p>
            <a:pPr>
              <a:buFont typeface="Arial" pitchFamily="34" charset="0"/>
              <a:buChar char="•"/>
            </a:pPr>
            <a:r>
              <a:rPr lang="en-US" sz="1200" dirty="0" smtClean="0"/>
              <a:t>continuously measure if the implemented controls perform as expected</a:t>
            </a:r>
          </a:p>
          <a:p>
            <a:pPr>
              <a:buFont typeface="Arial" pitchFamily="34" charset="0"/>
              <a:buChar char="•"/>
            </a:pPr>
            <a:r>
              <a:rPr lang="en-US" sz="1200" dirty="0" smtClean="0"/>
              <a:t>make continuous improvement to make the whole ISMS work better</a:t>
            </a:r>
          </a:p>
          <a:p>
            <a:endParaRPr lang="en-US" b="1" dirty="0"/>
          </a:p>
        </p:txBody>
      </p:sp>
      <p:pic>
        <p:nvPicPr>
          <p:cNvPr id="1026" name="Picture 2"/>
          <p:cNvPicPr>
            <a:picLocks noChangeAspect="1" noChangeArrowheads="1"/>
          </p:cNvPicPr>
          <p:nvPr/>
        </p:nvPicPr>
        <p:blipFill>
          <a:blip r:embed="rId5"/>
          <a:srcRect/>
          <a:stretch>
            <a:fillRect/>
          </a:stretch>
        </p:blipFill>
        <p:spPr bwMode="auto">
          <a:xfrm>
            <a:off x="785786" y="4714884"/>
            <a:ext cx="7786091" cy="21431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00042"/>
            <a:ext cx="9144000" cy="6555641"/>
          </a:xfrm>
          <a:prstGeom prst="rect">
            <a:avLst/>
          </a:prstGeom>
          <a:noFill/>
        </p:spPr>
        <p:txBody>
          <a:bodyPr wrap="square" rtlCol="0">
            <a:spAutoFit/>
          </a:bodyPr>
          <a:lstStyle/>
          <a:p>
            <a:pPr fontAlgn="base"/>
            <a:r>
              <a:rPr lang="en-US" sz="1050" b="1" dirty="0" smtClean="0"/>
              <a:t>Annex A.5 – Information security policies</a:t>
            </a:r>
            <a:r>
              <a:rPr lang="en-US" sz="1050" dirty="0" smtClean="0"/>
              <a:t> (</a:t>
            </a:r>
            <a:r>
              <a:rPr lang="en-US" sz="1050" b="1" dirty="0" smtClean="0"/>
              <a:t>2 controls</a:t>
            </a:r>
            <a:r>
              <a:rPr lang="en-US" sz="1050" dirty="0" smtClean="0"/>
              <a:t>)</a:t>
            </a:r>
          </a:p>
          <a:p>
            <a:pPr fontAlgn="base"/>
            <a:r>
              <a:rPr lang="en-US" sz="1050" dirty="0" smtClean="0"/>
              <a:t>Annex A.5 ensures policies are written and reviewed in line with the </a:t>
            </a:r>
            <a:r>
              <a:rPr lang="en-US" sz="1050" dirty="0" smtClean="0"/>
              <a:t>organization's </a:t>
            </a:r>
            <a:r>
              <a:rPr lang="en-US" sz="1050" dirty="0" smtClean="0"/>
              <a:t>information security practices.</a:t>
            </a:r>
          </a:p>
          <a:p>
            <a:pPr fontAlgn="base"/>
            <a:r>
              <a:rPr lang="en-US" sz="1050" b="1" dirty="0" smtClean="0"/>
              <a:t>Annex A.6 – </a:t>
            </a:r>
            <a:r>
              <a:rPr lang="en-US" sz="1050" b="1" dirty="0" smtClean="0"/>
              <a:t>Organization </a:t>
            </a:r>
            <a:r>
              <a:rPr lang="en-US" sz="1050" b="1" dirty="0" smtClean="0"/>
              <a:t>of information security</a:t>
            </a:r>
            <a:r>
              <a:rPr lang="en-US" sz="1050" dirty="0" smtClean="0"/>
              <a:t> (</a:t>
            </a:r>
            <a:r>
              <a:rPr lang="en-US" sz="1050" b="1" dirty="0" smtClean="0"/>
              <a:t>7 controls</a:t>
            </a:r>
            <a:r>
              <a:rPr lang="en-US" sz="1050" dirty="0" smtClean="0"/>
              <a:t>)</a:t>
            </a:r>
          </a:p>
          <a:p>
            <a:pPr fontAlgn="base"/>
            <a:r>
              <a:rPr lang="en-US" sz="1050" dirty="0" smtClean="0"/>
              <a:t>This annex covers the assignment of responsibilities for specific tasks. It’s divided into two sections.</a:t>
            </a:r>
          </a:p>
          <a:p>
            <a:pPr fontAlgn="base"/>
            <a:r>
              <a:rPr lang="en-US" sz="1050" dirty="0" smtClean="0"/>
              <a:t>Annex A.6.1 ensures that the </a:t>
            </a:r>
            <a:r>
              <a:rPr lang="en-US" sz="1050" dirty="0" err="1" smtClean="0"/>
              <a:t>organisation</a:t>
            </a:r>
            <a:r>
              <a:rPr lang="en-US" sz="1050" dirty="0" smtClean="0"/>
              <a:t> has established a framework that can adequately implement and maintain information security practices.</a:t>
            </a:r>
          </a:p>
          <a:p>
            <a:pPr fontAlgn="base"/>
            <a:r>
              <a:rPr lang="en-US" sz="1050" dirty="0" smtClean="0"/>
              <a:t>Annex A.6.2 addresses mobile devices and remote working. It’s designed to ensure that anyone who works remotely follows appropriate practices.</a:t>
            </a:r>
          </a:p>
          <a:p>
            <a:pPr fontAlgn="base"/>
            <a:r>
              <a:rPr lang="en-US" sz="1050" b="1" dirty="0" smtClean="0"/>
              <a:t>Annex A.7 – Human resource security</a:t>
            </a:r>
            <a:r>
              <a:rPr lang="en-US" sz="1050" dirty="0" smtClean="0"/>
              <a:t> (</a:t>
            </a:r>
            <a:r>
              <a:rPr lang="en-US" sz="1050" b="1" dirty="0" smtClean="0"/>
              <a:t>6 controls</a:t>
            </a:r>
            <a:r>
              <a:rPr lang="en-US" sz="1050" dirty="0" smtClean="0"/>
              <a:t>)</a:t>
            </a:r>
          </a:p>
          <a:p>
            <a:pPr fontAlgn="base"/>
            <a:r>
              <a:rPr lang="en-US" sz="1050" dirty="0" smtClean="0"/>
              <a:t>The objective of Annex A.7 is to make sure that employees and contractors understand their responsibilities.</a:t>
            </a:r>
          </a:p>
          <a:p>
            <a:pPr fontAlgn="base"/>
            <a:r>
              <a:rPr lang="en-US" sz="1050" dirty="0" smtClean="0"/>
              <a:t>It’s divided into three sections:</a:t>
            </a:r>
          </a:p>
          <a:p>
            <a:pPr fontAlgn="base"/>
            <a:r>
              <a:rPr lang="en-US" sz="1050" dirty="0" smtClean="0"/>
              <a:t>Annex A.7.1 addresses individuals’ responsibilities before employment.</a:t>
            </a:r>
          </a:p>
          <a:p>
            <a:pPr fontAlgn="base"/>
            <a:r>
              <a:rPr lang="en-US" sz="1050" dirty="0" smtClean="0"/>
              <a:t>Annex A.7.2 covers their responsibilities during employment.</a:t>
            </a:r>
          </a:p>
          <a:p>
            <a:pPr fontAlgn="base"/>
            <a:r>
              <a:rPr lang="en-US" sz="1050" dirty="0" smtClean="0"/>
              <a:t>Annex A.7.3 addresses their responsibilities when they no longer hold that role because they’ve left the </a:t>
            </a:r>
            <a:r>
              <a:rPr lang="en-US" sz="1050" dirty="0" smtClean="0"/>
              <a:t>organization </a:t>
            </a:r>
            <a:r>
              <a:rPr lang="en-US" sz="1050" dirty="0" smtClean="0"/>
              <a:t>or changed positions.</a:t>
            </a:r>
          </a:p>
          <a:p>
            <a:pPr fontAlgn="base"/>
            <a:r>
              <a:rPr lang="en-US" sz="1050" b="1" dirty="0" smtClean="0"/>
              <a:t>Annex A.8 – Asset management</a:t>
            </a:r>
            <a:r>
              <a:rPr lang="en-US" sz="1050" dirty="0" smtClean="0"/>
              <a:t> (</a:t>
            </a:r>
            <a:r>
              <a:rPr lang="en-US" sz="1050" b="1" dirty="0" smtClean="0"/>
              <a:t>10 controls</a:t>
            </a:r>
            <a:r>
              <a:rPr lang="en-US" sz="1050" dirty="0" smtClean="0"/>
              <a:t>)</a:t>
            </a:r>
          </a:p>
          <a:p>
            <a:pPr fontAlgn="base"/>
            <a:r>
              <a:rPr lang="en-US" sz="1050" dirty="0" smtClean="0"/>
              <a:t>This annex concerns the way </a:t>
            </a:r>
            <a:r>
              <a:rPr lang="en-US" sz="1050" dirty="0" smtClean="0"/>
              <a:t>organizations </a:t>
            </a:r>
            <a:r>
              <a:rPr lang="en-US" sz="1050" dirty="0" smtClean="0"/>
              <a:t>identify information assets and define appropriate protection responsibilities.</a:t>
            </a:r>
          </a:p>
          <a:p>
            <a:pPr fontAlgn="base"/>
            <a:r>
              <a:rPr lang="en-US" sz="1050" dirty="0" smtClean="0"/>
              <a:t>It contains three sections. Annex A.8.1 is primarily about </a:t>
            </a:r>
            <a:r>
              <a:rPr lang="en-US" sz="1050" dirty="0" smtClean="0"/>
              <a:t>organizations </a:t>
            </a:r>
            <a:r>
              <a:rPr lang="en-US" sz="1050" dirty="0" smtClean="0"/>
              <a:t>identifying information assets within the scope of the ISMS.</a:t>
            </a:r>
          </a:p>
          <a:p>
            <a:pPr fontAlgn="base"/>
            <a:r>
              <a:rPr lang="en-US" sz="1050" dirty="0" smtClean="0"/>
              <a:t>Annex A.8.2 is about </a:t>
            </a:r>
            <a:r>
              <a:rPr lang="en-US" sz="1050" dirty="0" smtClean="0">
                <a:hlinkClick r:id="rId2"/>
              </a:rPr>
              <a:t>information classification</a:t>
            </a:r>
            <a:r>
              <a:rPr lang="en-US" sz="1050" dirty="0" smtClean="0"/>
              <a:t>. This process ensures that information assets are subject to an appropriate level of </a:t>
            </a:r>
            <a:r>
              <a:rPr lang="en-US" sz="1050" dirty="0" smtClean="0"/>
              <a:t>defense.</a:t>
            </a:r>
            <a:endParaRPr lang="en-US" sz="1050" dirty="0" smtClean="0"/>
          </a:p>
          <a:p>
            <a:pPr fontAlgn="base"/>
            <a:r>
              <a:rPr lang="en-US" sz="1050" dirty="0" smtClean="0"/>
              <a:t>Annex A.8.3 is about media handling, ensuring that sensitive data isn’t subject to </a:t>
            </a:r>
            <a:r>
              <a:rPr lang="en-US" sz="1050" dirty="0" smtClean="0"/>
              <a:t>unauthorized </a:t>
            </a:r>
            <a:r>
              <a:rPr lang="en-US" sz="1050" dirty="0" smtClean="0"/>
              <a:t>disclosure, modification, removal or destruction.</a:t>
            </a:r>
          </a:p>
          <a:p>
            <a:pPr fontAlgn="base"/>
            <a:r>
              <a:rPr lang="en-US" sz="1050" b="1" dirty="0" smtClean="0"/>
              <a:t>Annex A.9 – Access control</a:t>
            </a:r>
            <a:r>
              <a:rPr lang="en-US" sz="1050" dirty="0" smtClean="0"/>
              <a:t> (</a:t>
            </a:r>
            <a:r>
              <a:rPr lang="en-US" sz="1050" b="1" dirty="0" smtClean="0"/>
              <a:t>14 controls</a:t>
            </a:r>
            <a:r>
              <a:rPr lang="en-US" sz="1050" dirty="0" smtClean="0"/>
              <a:t>)</a:t>
            </a:r>
          </a:p>
          <a:p>
            <a:pPr fontAlgn="base"/>
            <a:r>
              <a:rPr lang="en-US" sz="1050" dirty="0" smtClean="0"/>
              <a:t>The aim of Annex A.9 is to ensure that employees can only view information that’s relevant to their job.</a:t>
            </a:r>
          </a:p>
          <a:p>
            <a:pPr fontAlgn="base"/>
            <a:r>
              <a:rPr lang="en-US" sz="1050" dirty="0" smtClean="0"/>
              <a:t>It’s divided into four sections, and addresses (1) the business requirements of access controls, (2) user access management, (3) user responsibilities, and (4) system and application access controls.</a:t>
            </a:r>
          </a:p>
          <a:p>
            <a:pPr fontAlgn="base"/>
            <a:r>
              <a:rPr lang="en-US" sz="1050" b="1" dirty="0" smtClean="0"/>
              <a:t>Annex A.10 – Cryptography</a:t>
            </a:r>
            <a:r>
              <a:rPr lang="en-US" sz="1050" dirty="0" smtClean="0"/>
              <a:t> (</a:t>
            </a:r>
            <a:r>
              <a:rPr lang="en-US" sz="1050" b="1" dirty="0" smtClean="0"/>
              <a:t>2 controls</a:t>
            </a:r>
            <a:r>
              <a:rPr lang="en-US" sz="1050" dirty="0" smtClean="0"/>
              <a:t>)</a:t>
            </a:r>
          </a:p>
          <a:p>
            <a:pPr fontAlgn="base"/>
            <a:r>
              <a:rPr lang="en-US" sz="1050" dirty="0" smtClean="0"/>
              <a:t>This annex is about data encryption and the management of sensitive information. Its two controls ensure that </a:t>
            </a:r>
            <a:r>
              <a:rPr lang="en-US" sz="1050" dirty="0" err="1" smtClean="0"/>
              <a:t>organisations</a:t>
            </a:r>
            <a:r>
              <a:rPr lang="en-US" sz="1050" dirty="0" smtClean="0"/>
              <a:t> use cryptography effectively to protect data confidentiality, integrity and availability.</a:t>
            </a:r>
          </a:p>
          <a:p>
            <a:pPr fontAlgn="base"/>
            <a:r>
              <a:rPr lang="en-US" sz="1050" b="1" dirty="0" smtClean="0"/>
              <a:t>Annex A.11 – Physical and environmental security</a:t>
            </a:r>
            <a:r>
              <a:rPr lang="en-US" sz="1050" dirty="0" smtClean="0"/>
              <a:t> (</a:t>
            </a:r>
            <a:r>
              <a:rPr lang="en-US" sz="1050" b="1" dirty="0" smtClean="0"/>
              <a:t>15 controls</a:t>
            </a:r>
            <a:r>
              <a:rPr lang="en-US" sz="1050" dirty="0" smtClean="0"/>
              <a:t>)</a:t>
            </a:r>
          </a:p>
          <a:p>
            <a:pPr fontAlgn="base"/>
            <a:r>
              <a:rPr lang="en-US" sz="1050" dirty="0" smtClean="0"/>
              <a:t>This annex addresses the </a:t>
            </a:r>
            <a:r>
              <a:rPr lang="en-US" sz="1050" dirty="0" smtClean="0"/>
              <a:t>organization's </a:t>
            </a:r>
            <a:r>
              <a:rPr lang="en-US" sz="1050" dirty="0" smtClean="0"/>
              <a:t>physical and environmental security. It’s the most extensive annex in the Standard, containing 15 controls separated into two sections.</a:t>
            </a:r>
          </a:p>
          <a:p>
            <a:pPr fontAlgn="base"/>
            <a:r>
              <a:rPr lang="en-US" sz="1050" dirty="0" smtClean="0"/>
              <a:t>Annex A.11.1 works to protect premises and sensitive data from unauthorized access, damage, or interference.</a:t>
            </a:r>
          </a:p>
          <a:p>
            <a:pPr fontAlgn="base"/>
            <a:r>
              <a:rPr lang="en-US" sz="1050" dirty="0" smtClean="0"/>
              <a:t>Meanwhile, Annex A.11.2 deals specifically with equipment. It’s designed to prevent the loss, damage or theft of an </a:t>
            </a:r>
            <a:r>
              <a:rPr lang="en-US" sz="1050" dirty="0" err="1" smtClean="0"/>
              <a:t>organisation’s</a:t>
            </a:r>
            <a:r>
              <a:rPr lang="en-US" sz="1050" dirty="0" smtClean="0"/>
              <a:t> information asset containers.</a:t>
            </a:r>
          </a:p>
          <a:p>
            <a:pPr fontAlgn="base"/>
            <a:r>
              <a:rPr lang="en-US" sz="1050" b="1" dirty="0" smtClean="0"/>
              <a:t>Annex A.12 – Operations security (14 controls)</a:t>
            </a:r>
            <a:endParaRPr lang="en-US" sz="1050" dirty="0" smtClean="0"/>
          </a:p>
          <a:p>
            <a:pPr fontAlgn="base"/>
            <a:r>
              <a:rPr lang="en-US" sz="1050" dirty="0" smtClean="0"/>
              <a:t>This annex ensures that information processing facilities are secure and is comprised of seven sections.</a:t>
            </a:r>
          </a:p>
          <a:p>
            <a:pPr fontAlgn="base"/>
            <a:r>
              <a:rPr lang="en-US" sz="1050" dirty="0" smtClean="0"/>
              <a:t>Annex A.12.1 addresses operational procedures and responsibilities, ensuring that the correct operations are in place.</a:t>
            </a:r>
          </a:p>
          <a:p>
            <a:pPr fontAlgn="base"/>
            <a:r>
              <a:rPr lang="en-US" sz="1050" dirty="0" smtClean="0"/>
              <a:t>Annex A.12.2 addresses malware, ensuring that the </a:t>
            </a:r>
            <a:r>
              <a:rPr lang="en-US" sz="1050" dirty="0" err="1" smtClean="0"/>
              <a:t>organisation</a:t>
            </a:r>
            <a:r>
              <a:rPr lang="en-US" sz="1050" dirty="0" smtClean="0"/>
              <a:t> has the necessary </a:t>
            </a:r>
            <a:r>
              <a:rPr lang="en-US" sz="1050" dirty="0" err="1" smtClean="0"/>
              <a:t>defences</a:t>
            </a:r>
            <a:r>
              <a:rPr lang="en-US" sz="1050" dirty="0" smtClean="0"/>
              <a:t> to mitigate infection risk.</a:t>
            </a:r>
          </a:p>
          <a:p>
            <a:pPr fontAlgn="base"/>
            <a:r>
              <a:rPr lang="en-US" sz="1050" dirty="0" smtClean="0"/>
              <a:t>Annex A.12.3 covers </a:t>
            </a:r>
            <a:r>
              <a:rPr lang="en-US" sz="1050" dirty="0" err="1" smtClean="0"/>
              <a:t>organisations’</a:t>
            </a:r>
            <a:r>
              <a:rPr lang="en-US" sz="1050" dirty="0" smtClean="0"/>
              <a:t> requirements when it comes to backing up systems to prevent data loss.</a:t>
            </a:r>
          </a:p>
          <a:p>
            <a:pPr fontAlgn="base"/>
            <a:r>
              <a:rPr lang="en-US" sz="1050" dirty="0" smtClean="0"/>
              <a:t>Annex A.12.4 is about logging and monitoring. It’s designed to make sure that </a:t>
            </a:r>
            <a:r>
              <a:rPr lang="en-US" sz="1050" dirty="0" err="1" smtClean="0"/>
              <a:t>organisations</a:t>
            </a:r>
            <a:r>
              <a:rPr lang="en-US" sz="1050" dirty="0" smtClean="0"/>
              <a:t> have documented evidence when security events occur.</a:t>
            </a:r>
          </a:p>
          <a:p>
            <a:pPr fontAlgn="base"/>
            <a:r>
              <a:rPr lang="en-US" sz="1050" dirty="0" smtClean="0"/>
              <a:t>Annex A.12.5 addresses </a:t>
            </a:r>
            <a:r>
              <a:rPr lang="en-US" sz="1050" dirty="0" err="1" smtClean="0"/>
              <a:t>organisations’</a:t>
            </a:r>
            <a:r>
              <a:rPr lang="en-US" sz="1050" dirty="0" smtClean="0"/>
              <a:t> requirements when it comes to protecting the integrity of operational software.</a:t>
            </a:r>
          </a:p>
          <a:p>
            <a:pPr fontAlgn="base"/>
            <a:r>
              <a:rPr lang="en-US" sz="1050" dirty="0" smtClean="0"/>
              <a:t>Annex A.12.6 covers technical vulnerability management and is designed to ensure that </a:t>
            </a:r>
            <a:r>
              <a:rPr lang="en-US" sz="1050" dirty="0" err="1" smtClean="0"/>
              <a:t>unauthorised</a:t>
            </a:r>
            <a:r>
              <a:rPr lang="en-US" sz="1050" dirty="0" smtClean="0"/>
              <a:t> parties don’t exploit system weaknesses.</a:t>
            </a:r>
          </a:p>
          <a:p>
            <a:pPr fontAlgn="base"/>
            <a:r>
              <a:rPr lang="en-US" sz="1050" dirty="0" smtClean="0"/>
              <a:t>Finally, Annex A.12.7 addresses information systems and audit considerations. It’s designed to </a:t>
            </a:r>
            <a:r>
              <a:rPr lang="en-US" sz="1050" dirty="0" err="1" smtClean="0"/>
              <a:t>minimise</a:t>
            </a:r>
            <a:r>
              <a:rPr lang="en-US" sz="1050" dirty="0" smtClean="0"/>
              <a:t> the disruption that audit activities have on operation systems.</a:t>
            </a:r>
          </a:p>
        </p:txBody>
      </p:sp>
      <p:sp>
        <p:nvSpPr>
          <p:cNvPr id="5" name="TextBox 4"/>
          <p:cNvSpPr txBox="1"/>
          <p:nvPr/>
        </p:nvSpPr>
        <p:spPr>
          <a:xfrm>
            <a:off x="0" y="0"/>
            <a:ext cx="9144000" cy="461665"/>
          </a:xfrm>
          <a:prstGeom prst="rect">
            <a:avLst/>
          </a:prstGeom>
          <a:solidFill>
            <a:srgbClr val="FFC000"/>
          </a:solidFill>
        </p:spPr>
        <p:txBody>
          <a:bodyPr wrap="square" rtlCol="0">
            <a:spAutoFit/>
          </a:bodyPr>
          <a:lstStyle/>
          <a:p>
            <a:r>
              <a:rPr lang="en-US" sz="2400" dirty="0" smtClean="0"/>
              <a:t>ISO 27701 – 14 Control sets, 114 control points</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00042"/>
            <a:ext cx="9144000" cy="6178614"/>
          </a:xfrm>
          <a:prstGeom prst="rect">
            <a:avLst/>
          </a:prstGeom>
          <a:noFill/>
        </p:spPr>
        <p:txBody>
          <a:bodyPr wrap="square" rtlCol="0">
            <a:spAutoFit/>
          </a:bodyPr>
          <a:lstStyle/>
          <a:p>
            <a:pPr fontAlgn="base"/>
            <a:r>
              <a:rPr lang="en-US" sz="1050" b="1" dirty="0" smtClean="0"/>
              <a:t>Annex A.13 – Communications security</a:t>
            </a:r>
            <a:r>
              <a:rPr lang="en-US" sz="1050" dirty="0" smtClean="0"/>
              <a:t> (</a:t>
            </a:r>
            <a:r>
              <a:rPr lang="en-US" sz="1050" b="1" dirty="0" smtClean="0"/>
              <a:t>7 controls</a:t>
            </a:r>
            <a:r>
              <a:rPr lang="en-US" sz="1050" dirty="0" smtClean="0"/>
              <a:t>)</a:t>
            </a:r>
          </a:p>
          <a:p>
            <a:pPr fontAlgn="base"/>
            <a:r>
              <a:rPr lang="en-US" sz="1050" dirty="0" smtClean="0"/>
              <a:t>This annex concerns the way </a:t>
            </a:r>
            <a:r>
              <a:rPr lang="en-US" sz="1050" dirty="0" err="1" smtClean="0"/>
              <a:t>organisations</a:t>
            </a:r>
            <a:r>
              <a:rPr lang="en-US" sz="1050" dirty="0" smtClean="0"/>
              <a:t> protect the information in networks. It’s divided into two sections.</a:t>
            </a:r>
          </a:p>
          <a:p>
            <a:pPr fontAlgn="base"/>
            <a:r>
              <a:rPr lang="en-US" sz="1050" dirty="0" smtClean="0"/>
              <a:t>Annex A.13.1 concerns network security management, ensuring that the confidentiality, integrity and availability of information in those networks remain intact.</a:t>
            </a:r>
          </a:p>
          <a:p>
            <a:pPr fontAlgn="base"/>
            <a:r>
              <a:rPr lang="en-US" sz="1050" dirty="0" smtClean="0"/>
              <a:t>Annex A.13.2 covers security when transferring information within or outside the </a:t>
            </a:r>
            <a:r>
              <a:rPr lang="en-US" sz="1050" dirty="0" err="1" smtClean="0"/>
              <a:t>organisation</a:t>
            </a:r>
            <a:r>
              <a:rPr lang="en-US" sz="1050" dirty="0" smtClean="0"/>
              <a:t>, to customers or other interested parties.</a:t>
            </a:r>
          </a:p>
          <a:p>
            <a:pPr fontAlgn="base"/>
            <a:r>
              <a:rPr lang="en-US" sz="1050" b="1" dirty="0" smtClean="0"/>
              <a:t>Annex A.14 – System acquisition, development and maintenance</a:t>
            </a:r>
            <a:r>
              <a:rPr lang="en-US" sz="1050" dirty="0" smtClean="0"/>
              <a:t> (13 controls)</a:t>
            </a:r>
          </a:p>
          <a:p>
            <a:pPr fontAlgn="base"/>
            <a:r>
              <a:rPr lang="en-US" sz="1050" dirty="0" smtClean="0"/>
              <a:t>Annex A.14 ensures that information security remains a central part of the </a:t>
            </a:r>
            <a:r>
              <a:rPr lang="en-US" sz="1050" dirty="0" err="1" smtClean="0"/>
              <a:t>organisation’s</a:t>
            </a:r>
            <a:r>
              <a:rPr lang="en-US" sz="1050" dirty="0" smtClean="0"/>
              <a:t> processes across the entire lifecycle.</a:t>
            </a:r>
          </a:p>
          <a:p>
            <a:pPr fontAlgn="base"/>
            <a:r>
              <a:rPr lang="en-US" sz="1050" dirty="0" smtClean="0"/>
              <a:t>Its 13 controls address the security requirements for internal systems and those that provide services over public networks.</a:t>
            </a:r>
            <a:endParaRPr lang="en-US" sz="1050" b="1" dirty="0" smtClean="0"/>
          </a:p>
          <a:p>
            <a:pPr fontAlgn="base"/>
            <a:r>
              <a:rPr lang="en-US" sz="1050" b="1" dirty="0" smtClean="0"/>
              <a:t>Annex A.15 – Supplier relationships (5 controls)</a:t>
            </a:r>
          </a:p>
          <a:p>
            <a:pPr fontAlgn="base"/>
            <a:r>
              <a:rPr lang="en-US" sz="1050" dirty="0" smtClean="0"/>
              <a:t>This annex concerns the contractual agreements </a:t>
            </a:r>
            <a:r>
              <a:rPr lang="en-US" sz="1050" dirty="0" err="1" smtClean="0"/>
              <a:t>organisations</a:t>
            </a:r>
            <a:r>
              <a:rPr lang="en-US" sz="1050" dirty="0" smtClean="0"/>
              <a:t> have with third parties.</a:t>
            </a:r>
          </a:p>
          <a:p>
            <a:pPr fontAlgn="base"/>
            <a:r>
              <a:rPr lang="en-US" sz="1050" dirty="0" smtClean="0"/>
              <a:t>It’s divided into two sections. Annex A.15.1 addresses the protection of an </a:t>
            </a:r>
            <a:r>
              <a:rPr lang="en-US" sz="1050" dirty="0" err="1" smtClean="0"/>
              <a:t>organisation’s</a:t>
            </a:r>
            <a:r>
              <a:rPr lang="en-US" sz="1050" dirty="0" smtClean="0"/>
              <a:t> valuable assets that are accessible to or affected by suppliers.</a:t>
            </a:r>
          </a:p>
          <a:p>
            <a:pPr fontAlgn="base"/>
            <a:r>
              <a:rPr lang="en-US" sz="1050" dirty="0" smtClean="0"/>
              <a:t>Meanwhile, Annex A.15.2 is designed to ensure that both parties maintain the agreed level of information security and service delivery.</a:t>
            </a:r>
          </a:p>
          <a:p>
            <a:pPr fontAlgn="base"/>
            <a:r>
              <a:rPr lang="en-US" sz="1050" b="1" dirty="0" smtClean="0"/>
              <a:t>Annex A.16 – Information security incident management (7 controls)</a:t>
            </a:r>
          </a:p>
          <a:p>
            <a:pPr fontAlgn="base"/>
            <a:r>
              <a:rPr lang="en-US" sz="1050" dirty="0" smtClean="0"/>
              <a:t>This annex is about how to manage and report security incidents. It requires </a:t>
            </a:r>
            <a:r>
              <a:rPr lang="en-US" sz="1050" dirty="0" err="1" smtClean="0"/>
              <a:t>organisations</a:t>
            </a:r>
            <a:r>
              <a:rPr lang="en-US" sz="1050" dirty="0" smtClean="0"/>
              <a:t> to designate certain employees to handle tasks, ensuring that incident response is managed consistently.</a:t>
            </a:r>
          </a:p>
          <a:p>
            <a:pPr fontAlgn="base"/>
            <a:r>
              <a:rPr lang="en-US" sz="1050" b="1" dirty="0" smtClean="0"/>
              <a:t>Annex A.17 – Information security aspects of business continuity management (4 controls)</a:t>
            </a:r>
          </a:p>
          <a:p>
            <a:pPr fontAlgn="base"/>
            <a:r>
              <a:rPr lang="en-US" sz="1050" dirty="0" smtClean="0"/>
              <a:t>The aim of Annex A.17 is to create an effective system to manage business disruptions. It’s divided into two sections.</a:t>
            </a:r>
          </a:p>
          <a:p>
            <a:pPr fontAlgn="base"/>
            <a:r>
              <a:rPr lang="en-US" sz="1050" dirty="0" smtClean="0"/>
              <a:t>Annex A.17.1 addresses information security continuity. It outlines the measures that can be taken to ensure that information security continuity is embedded in the </a:t>
            </a:r>
            <a:r>
              <a:rPr lang="en-US" sz="1050" dirty="0" err="1" smtClean="0"/>
              <a:t>organisation’s</a:t>
            </a:r>
            <a:r>
              <a:rPr lang="en-US" sz="1050" dirty="0" smtClean="0"/>
              <a:t> business continuity management system.</a:t>
            </a:r>
          </a:p>
          <a:p>
            <a:pPr fontAlgn="base"/>
            <a:r>
              <a:rPr lang="en-US" sz="1050" dirty="0" smtClean="0"/>
              <a:t>Annex A.17.2 looks at redundancies, ensuring the availability of information processing facilities.</a:t>
            </a:r>
          </a:p>
          <a:p>
            <a:pPr fontAlgn="base"/>
            <a:r>
              <a:rPr lang="en-US" sz="1050" b="1" dirty="0" smtClean="0"/>
              <a:t>Annex A.18 – Compliance (8 controls)</a:t>
            </a:r>
          </a:p>
          <a:p>
            <a:pPr fontAlgn="base"/>
            <a:r>
              <a:rPr lang="en-US" sz="1050" dirty="0" smtClean="0"/>
              <a:t>This annex ensures that </a:t>
            </a:r>
            <a:r>
              <a:rPr lang="en-US" sz="1050" dirty="0" err="1" smtClean="0"/>
              <a:t>organisations</a:t>
            </a:r>
            <a:r>
              <a:rPr lang="en-US" sz="1050" dirty="0" smtClean="0"/>
              <a:t> identify relevant laws and regulations. This helps them understand their legal and contractual requirements, mitigating the risk of non-compliance and the penalties that come with that.</a:t>
            </a:r>
          </a:p>
          <a:p>
            <a:pPr fontAlgn="base"/>
            <a:endParaRPr lang="en-US" sz="1050" dirty="0" smtClean="0"/>
          </a:p>
          <a:p>
            <a:pPr fontAlgn="base"/>
            <a:endParaRPr lang="en-US" sz="1050" dirty="0" smtClean="0"/>
          </a:p>
          <a:p>
            <a:r>
              <a:rPr lang="en-US" sz="1400" b="1" dirty="0" smtClean="0"/>
              <a:t>What are the benefits of ISMS?</a:t>
            </a:r>
          </a:p>
          <a:p>
            <a:r>
              <a:rPr lang="en-US" sz="1400" dirty="0" smtClean="0"/>
              <a:t>Without some kind of a framework, information security becomes unmanageable – this is where ISO 27001 comes in. When you build up your Information Security Management System, which means developing a set of information security rules, responsibilities, and controls, then you’ll be able to manage such a complex system.</a:t>
            </a:r>
          </a:p>
          <a:p>
            <a:endParaRPr lang="en-US" sz="1400" dirty="0" smtClean="0"/>
          </a:p>
          <a:p>
            <a:r>
              <a:rPr lang="en-US" sz="1400" dirty="0" smtClean="0"/>
              <a:t>Finally, an Information Security Management System is nothing else but several security processes all tied up together – the better these processes are defined, and the better these processes are interrelated, the fewer incidents you will have. Thus, implementing an ISMS assures an effective and beneficial asset to your organization.</a:t>
            </a:r>
          </a:p>
          <a:p>
            <a:pPr fontAlgn="base"/>
            <a:endParaRPr lang="en-US" sz="1050" dirty="0" smtClean="0"/>
          </a:p>
          <a:p>
            <a:pPr fontAlgn="base"/>
            <a:endParaRPr lang="en-US" sz="1050" dirty="0" smtClean="0"/>
          </a:p>
          <a:p>
            <a:endParaRPr lang="en-US" sz="1050" dirty="0" smtClean="0"/>
          </a:p>
        </p:txBody>
      </p:sp>
      <p:sp>
        <p:nvSpPr>
          <p:cNvPr id="5" name="TextBox 4"/>
          <p:cNvSpPr txBox="1"/>
          <p:nvPr/>
        </p:nvSpPr>
        <p:spPr>
          <a:xfrm>
            <a:off x="0" y="0"/>
            <a:ext cx="9144000" cy="461665"/>
          </a:xfrm>
          <a:prstGeom prst="rect">
            <a:avLst/>
          </a:prstGeom>
          <a:solidFill>
            <a:srgbClr val="FFC000"/>
          </a:solidFill>
        </p:spPr>
        <p:txBody>
          <a:bodyPr wrap="square" rtlCol="0">
            <a:spAutoFit/>
          </a:bodyPr>
          <a:lstStyle/>
          <a:p>
            <a:r>
              <a:rPr lang="en-US" sz="2400" dirty="0" smtClean="0"/>
              <a:t>ISO 27701 – 14 Control sets, 114 control points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61665"/>
          </a:xfrm>
          <a:prstGeom prst="rect">
            <a:avLst/>
          </a:prstGeom>
          <a:solidFill>
            <a:srgbClr val="92D050"/>
          </a:solidFill>
        </p:spPr>
        <p:txBody>
          <a:bodyPr wrap="square" rtlCol="0">
            <a:spAutoFit/>
          </a:bodyPr>
          <a:lstStyle/>
          <a:p>
            <a:r>
              <a:rPr lang="en-US" sz="2400" dirty="0"/>
              <a:t>What is ISO </a:t>
            </a:r>
            <a:r>
              <a:rPr lang="en-US" sz="2400" dirty="0" smtClean="0"/>
              <a:t>27701 privacy information management system ?</a:t>
            </a:r>
            <a:endParaRPr lang="en-US" sz="2400" dirty="0"/>
          </a:p>
        </p:txBody>
      </p:sp>
      <p:sp>
        <p:nvSpPr>
          <p:cNvPr id="5" name="TextBox 4"/>
          <p:cNvSpPr txBox="1"/>
          <p:nvPr/>
        </p:nvSpPr>
        <p:spPr>
          <a:xfrm>
            <a:off x="285720" y="642918"/>
            <a:ext cx="8572560" cy="6986528"/>
          </a:xfrm>
          <a:prstGeom prst="rect">
            <a:avLst/>
          </a:prstGeom>
          <a:noFill/>
        </p:spPr>
        <p:txBody>
          <a:bodyPr wrap="square" rtlCol="0">
            <a:spAutoFit/>
          </a:bodyPr>
          <a:lstStyle/>
          <a:p>
            <a:r>
              <a:rPr lang="en-US" dirty="0" smtClean="0"/>
              <a:t>ISO 27701 is a privacy extension to ISO 27001, which provides guidelines and requirements for implementing and managing a privacy information management system (PIMS) within an existing Information Security Management System (ISMS).</a:t>
            </a:r>
          </a:p>
          <a:p>
            <a:endParaRPr lang="en-IN" dirty="0" smtClean="0"/>
          </a:p>
          <a:p>
            <a:r>
              <a:rPr lang="en-US" dirty="0" smtClean="0"/>
              <a:t>The ISO/IEC 27701:2019 standard is the first international privacy standard, which</a:t>
            </a:r>
          </a:p>
          <a:p>
            <a:r>
              <a:rPr lang="en-US" dirty="0" smtClean="0"/>
              <a:t>outlines the requirements for implementing a </a:t>
            </a:r>
            <a:r>
              <a:rPr lang="en-US" b="1" dirty="0" smtClean="0"/>
              <a:t>Privacy Information Management</a:t>
            </a:r>
          </a:p>
          <a:p>
            <a:r>
              <a:rPr lang="en-US" b="1" dirty="0" smtClean="0"/>
              <a:t>System (PIMS), to govern the handling of personal data, called Personally</a:t>
            </a:r>
          </a:p>
          <a:p>
            <a:r>
              <a:rPr lang="en-US" dirty="0" smtClean="0"/>
              <a:t>Identifiable Information (PII) in ISO 27701.</a:t>
            </a:r>
          </a:p>
          <a:p>
            <a:endParaRPr lang="en-US" dirty="0" smtClean="0"/>
          </a:p>
          <a:p>
            <a:r>
              <a:rPr lang="en-US" dirty="0" smtClean="0"/>
              <a:t>The purpose of ISO 27701 is to help organizations protect the privacy rights of individuals by providing a systematic approach to managing personal data. It outlines requirements and guidance for implementing privacy controls and managing risks related to personal information, such as collection, use, retention, disclosure, and disposal.</a:t>
            </a:r>
          </a:p>
          <a:p>
            <a:endParaRPr lang="en-US" dirty="0" smtClean="0"/>
          </a:p>
          <a:p>
            <a:r>
              <a:rPr lang="en-US" sz="1600" b="1" dirty="0" smtClean="0"/>
              <a:t>ISO 27701 Compliance provides organization with multiple benefits:</a:t>
            </a:r>
            <a:endParaRPr lang="en-US" sz="1600" dirty="0" smtClean="0"/>
          </a:p>
          <a:p>
            <a:pPr>
              <a:buFont typeface="Arial" pitchFamily="34" charset="0"/>
              <a:buChar char="•"/>
            </a:pPr>
            <a:r>
              <a:rPr lang="en-US" sz="1600" b="1" dirty="0" smtClean="0"/>
              <a:t> Support compliance to privacy regulations – </a:t>
            </a:r>
            <a:r>
              <a:rPr lang="en-US" sz="1600" dirty="0" smtClean="0"/>
              <a:t>such as the European Union General Data Protection Regulation (EU GDPR) and local privacy law &amp; regulations such as Personal Data Protection Act (PDPA) in India.</a:t>
            </a:r>
          </a:p>
          <a:p>
            <a:pPr>
              <a:buFont typeface="Arial" pitchFamily="34" charset="0"/>
              <a:buChar char="•"/>
            </a:pPr>
            <a:r>
              <a:rPr lang="en-US" sz="1600" b="1" dirty="0" smtClean="0"/>
              <a:t> Provide confidence to stakeholders and customers – </a:t>
            </a:r>
            <a:r>
              <a:rPr lang="en-US" sz="1600" dirty="0" smtClean="0"/>
              <a:t>that you are maintaining the highest standards in managing privacy risks related to PII.</a:t>
            </a:r>
          </a:p>
          <a:p>
            <a:pPr>
              <a:buFont typeface="Arial" pitchFamily="34" charset="0"/>
              <a:buChar char="•"/>
            </a:pPr>
            <a:r>
              <a:rPr lang="en-US" sz="1600" b="1" dirty="0" smtClean="0"/>
              <a:t> Clear roles &amp; responsibilities – </a:t>
            </a:r>
            <a:r>
              <a:rPr lang="en-US" sz="1600" dirty="0" smtClean="0"/>
              <a:t>for PII controllers and PII processors holding responsibility and accountability for PII processing.</a:t>
            </a:r>
          </a:p>
          <a:p>
            <a:pPr>
              <a:buFont typeface="Arial" pitchFamily="34" charset="0"/>
              <a:buChar char="•"/>
            </a:pPr>
            <a:r>
              <a:rPr lang="en-US" sz="1600" b="1" dirty="0" smtClean="0"/>
              <a:t> </a:t>
            </a:r>
            <a:r>
              <a:rPr lang="en-US" sz="1600" b="1" dirty="0" err="1" smtClean="0"/>
              <a:t>Minimise</a:t>
            </a:r>
            <a:r>
              <a:rPr lang="en-US" sz="1600" b="1" dirty="0" smtClean="0"/>
              <a:t> risks  – </a:t>
            </a:r>
            <a:r>
              <a:rPr lang="en-US" sz="1600" dirty="0" smtClean="0"/>
              <a:t>of disruptions of critical processes and financial losses associated with a breach.</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61665"/>
          </a:xfrm>
          <a:prstGeom prst="rect">
            <a:avLst/>
          </a:prstGeom>
          <a:solidFill>
            <a:srgbClr val="92D050"/>
          </a:solidFill>
        </p:spPr>
        <p:txBody>
          <a:bodyPr wrap="square" rtlCol="0">
            <a:spAutoFit/>
          </a:bodyPr>
          <a:lstStyle/>
          <a:p>
            <a:r>
              <a:rPr lang="en-US" sz="2400" dirty="0" smtClean="0"/>
              <a:t>Achieving ISO 27701 compliance</a:t>
            </a:r>
            <a:endParaRPr lang="en-US" sz="2400" dirty="0"/>
          </a:p>
        </p:txBody>
      </p:sp>
      <p:sp>
        <p:nvSpPr>
          <p:cNvPr id="5" name="TextBox 4"/>
          <p:cNvSpPr txBox="1"/>
          <p:nvPr/>
        </p:nvSpPr>
        <p:spPr>
          <a:xfrm>
            <a:off x="285720" y="428604"/>
            <a:ext cx="8572560" cy="7017306"/>
          </a:xfrm>
          <a:prstGeom prst="rect">
            <a:avLst/>
          </a:prstGeom>
          <a:noFill/>
        </p:spPr>
        <p:txBody>
          <a:bodyPr wrap="square" rtlCol="0">
            <a:spAutoFit/>
          </a:bodyPr>
          <a:lstStyle/>
          <a:p>
            <a:endParaRPr lang="en-US" dirty="0" smtClean="0"/>
          </a:p>
          <a:p>
            <a:r>
              <a:rPr lang="en-US" dirty="0" smtClean="0"/>
              <a:t>ISO 27701 compliance involves implementing a Privacy Information Management System (PIMS) that meets the requirements and guidance outlined in the standard. Here are some key steps that organizations can take to achieve compliance with ISO 27701:</a:t>
            </a:r>
          </a:p>
          <a:p>
            <a:pPr>
              <a:buFont typeface="Arial" pitchFamily="34" charset="0"/>
              <a:buChar char="•"/>
            </a:pPr>
            <a:endParaRPr lang="en-US" dirty="0" smtClean="0"/>
          </a:p>
          <a:p>
            <a:pPr>
              <a:buFont typeface="Arial" pitchFamily="34" charset="0"/>
              <a:buChar char="•"/>
            </a:pPr>
            <a:r>
              <a:rPr lang="en-US" b="1" dirty="0" smtClean="0"/>
              <a:t>Conduct a privacy risk assessment:</a:t>
            </a:r>
            <a:r>
              <a:rPr lang="en-US" dirty="0" smtClean="0"/>
              <a:t> Identify and evaluate the risks associated with processing personal data, including the likelihood and impact of privacy breaches.</a:t>
            </a:r>
          </a:p>
          <a:p>
            <a:pPr>
              <a:buFont typeface="Arial" pitchFamily="34" charset="0"/>
              <a:buChar char="•"/>
            </a:pPr>
            <a:r>
              <a:rPr lang="en-US" b="1" dirty="0" smtClean="0"/>
              <a:t>Establish privacy policies and procedures:</a:t>
            </a:r>
            <a:r>
              <a:rPr lang="en-US" dirty="0" smtClean="0"/>
              <a:t> Develop and implement policies and procedures for managing personal data, including how it is collected, used, stored, disclosed, and disposed of.</a:t>
            </a:r>
          </a:p>
          <a:p>
            <a:pPr>
              <a:buFont typeface="Arial" pitchFamily="34" charset="0"/>
              <a:buChar char="•"/>
            </a:pPr>
            <a:r>
              <a:rPr lang="en-US" b="1" dirty="0" smtClean="0"/>
              <a:t>Implement privacy controls:</a:t>
            </a:r>
            <a:r>
              <a:rPr lang="en-US" dirty="0" smtClean="0"/>
              <a:t> Implement appropriate technical, administrative, and physical controls to safeguard personal data and ensure compliance with applicable privacy laws and regulations.</a:t>
            </a:r>
          </a:p>
          <a:p>
            <a:pPr>
              <a:buFont typeface="Arial" pitchFamily="34" charset="0"/>
              <a:buChar char="•"/>
            </a:pPr>
            <a:r>
              <a:rPr lang="en-US" b="1" dirty="0" smtClean="0"/>
              <a:t>Train employees:</a:t>
            </a:r>
            <a:r>
              <a:rPr lang="en-US" dirty="0" smtClean="0"/>
              <a:t> Train employees on the organization's privacy policies and procedures, as well as their individual responsibilities for protecting personal data.</a:t>
            </a:r>
          </a:p>
          <a:p>
            <a:pPr>
              <a:buFont typeface="Arial" pitchFamily="34" charset="0"/>
              <a:buChar char="•"/>
            </a:pPr>
            <a:r>
              <a:rPr lang="en-US" b="1" dirty="0" smtClean="0"/>
              <a:t>Monitor and review:</a:t>
            </a:r>
            <a:r>
              <a:rPr lang="en-US" dirty="0" smtClean="0"/>
              <a:t> Continuously monitor and review the effectiveness of the PIMS and make improvements as necessary.</a:t>
            </a:r>
          </a:p>
          <a:p>
            <a:pPr>
              <a:buFont typeface="Arial" pitchFamily="34" charset="0"/>
              <a:buChar char="•"/>
            </a:pPr>
            <a:r>
              <a:rPr lang="en-US" b="1" dirty="0" smtClean="0"/>
              <a:t>Obtain certification:</a:t>
            </a:r>
            <a:r>
              <a:rPr lang="en-US" dirty="0" smtClean="0"/>
              <a:t> Consider obtaining third-party certification to demonstrate compliance with ISO 27701.</a:t>
            </a:r>
          </a:p>
          <a:p>
            <a:endParaRPr lang="en-US" dirty="0" smtClean="0"/>
          </a:p>
          <a:p>
            <a:r>
              <a:rPr lang="en-US" dirty="0" smtClean="0"/>
              <a:t>By following these steps, organizations can establish a strong privacy management program that aligns with the requirements of ISO 27701 and helps protect the privacy rights of individuals.</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61665"/>
          </a:xfrm>
          <a:prstGeom prst="rect">
            <a:avLst/>
          </a:prstGeom>
          <a:solidFill>
            <a:srgbClr val="92D050"/>
          </a:solidFill>
        </p:spPr>
        <p:txBody>
          <a:bodyPr wrap="square" rtlCol="0">
            <a:spAutoFit/>
          </a:bodyPr>
          <a:lstStyle/>
          <a:p>
            <a:r>
              <a:rPr lang="en-US" sz="2400" dirty="0" smtClean="0"/>
              <a:t>ISO 27001 </a:t>
            </a:r>
            <a:r>
              <a:rPr lang="en-US" sz="2400" dirty="0" err="1" smtClean="0"/>
              <a:t>vs</a:t>
            </a:r>
            <a:r>
              <a:rPr lang="en-US" sz="2400" dirty="0" smtClean="0"/>
              <a:t> ISO 27701</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0" y="500043"/>
            <a:ext cx="4643438" cy="321471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714876" y="500042"/>
            <a:ext cx="4429124" cy="6357958"/>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1" y="3714752"/>
            <a:ext cx="4714876" cy="314324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461665"/>
          </a:xfrm>
          <a:prstGeom prst="rect">
            <a:avLst/>
          </a:prstGeom>
          <a:solidFill>
            <a:srgbClr val="00B0F0"/>
          </a:solidFill>
        </p:spPr>
        <p:txBody>
          <a:bodyPr wrap="square" rtlCol="0">
            <a:spAutoFit/>
          </a:bodyPr>
          <a:lstStyle/>
          <a:p>
            <a:r>
              <a:rPr lang="en-US" sz="2400" dirty="0" smtClean="0"/>
              <a:t>Links:</a:t>
            </a:r>
            <a:endParaRPr lang="en-US" sz="2400" dirty="0"/>
          </a:p>
        </p:txBody>
      </p:sp>
      <p:sp>
        <p:nvSpPr>
          <p:cNvPr id="5" name="TextBox 4"/>
          <p:cNvSpPr txBox="1"/>
          <p:nvPr/>
        </p:nvSpPr>
        <p:spPr>
          <a:xfrm>
            <a:off x="214282" y="1000108"/>
            <a:ext cx="8501122" cy="5078313"/>
          </a:xfrm>
          <a:prstGeom prst="rect">
            <a:avLst/>
          </a:prstGeom>
          <a:noFill/>
        </p:spPr>
        <p:txBody>
          <a:bodyPr wrap="square" rtlCol="0">
            <a:spAutoFit/>
          </a:bodyPr>
          <a:lstStyle/>
          <a:p>
            <a:endParaRPr lang="en-IN" dirty="0" smtClean="0"/>
          </a:p>
          <a:p>
            <a:r>
              <a:rPr lang="en-US" dirty="0" smtClean="0">
                <a:hlinkClick r:id="rId2"/>
              </a:rPr>
              <a:t>https://github.com/nandeesh-kumar/Compliance/tree/main/ISO%2027001-27701</a:t>
            </a:r>
            <a:endParaRPr lang="en-US" dirty="0" smtClean="0"/>
          </a:p>
          <a:p>
            <a:endParaRPr lang="en-IN" dirty="0" smtClean="0"/>
          </a:p>
          <a:p>
            <a:r>
              <a:rPr lang="en-US" dirty="0" smtClean="0">
                <a:hlinkClick r:id="rId3"/>
              </a:rPr>
              <a:t>https://issuu.com/public-it/docs/pims-form-05-2_internal_audit_checklist</a:t>
            </a:r>
            <a:endParaRPr lang="en-US" dirty="0" smtClean="0"/>
          </a:p>
          <a:p>
            <a:endParaRPr lang="en-IN" dirty="0" smtClean="0"/>
          </a:p>
          <a:p>
            <a:r>
              <a:rPr lang="en-US" dirty="0" smtClean="0">
                <a:hlinkClick r:id="rId4"/>
              </a:rPr>
              <a:t>https://www.smartsheet.com/sites/default/files/2020-06/IC-ISO-27001-Controls-Checklist-10838.xlsx</a:t>
            </a:r>
            <a:endParaRPr lang="en-US" dirty="0" smtClean="0"/>
          </a:p>
          <a:p>
            <a:endParaRPr lang="en-IN" dirty="0" smtClean="0"/>
          </a:p>
          <a:p>
            <a:r>
              <a:rPr lang="en-US" dirty="0" smtClean="0">
                <a:hlinkClick r:id="rId5"/>
              </a:rPr>
              <a:t>https://www.halkynconsulting.co.uk/security-resources/downloads/ISO27001-2013-ComplianceChecklist.xlsx</a:t>
            </a:r>
            <a:endParaRPr lang="en-US" dirty="0" smtClean="0"/>
          </a:p>
          <a:p>
            <a:endParaRPr lang="en-IN" dirty="0" smtClean="0"/>
          </a:p>
          <a:p>
            <a:r>
              <a:rPr lang="en-US" dirty="0" smtClean="0">
                <a:hlinkClick r:id="rId6"/>
              </a:rPr>
              <a:t>https://www.isms.online/app/uploads/2023/02/ISO-27701-Audit-Roadmap-ISMS.online.pdf</a:t>
            </a:r>
            <a:endParaRPr lang="en-US" dirty="0" smtClean="0"/>
          </a:p>
          <a:p>
            <a:endParaRPr lang="en-US" dirty="0" smtClean="0"/>
          </a:p>
          <a:p>
            <a:r>
              <a:rPr lang="en-US" dirty="0" smtClean="0">
                <a:hlinkClick r:id="rId7"/>
              </a:rPr>
              <a:t>https://advisera.com/27001academy/what-is-iso-27001/</a:t>
            </a:r>
            <a:endParaRPr lang="en-US" dirty="0" smtClean="0"/>
          </a:p>
          <a:p>
            <a:endParaRPr lang="en-US" dirty="0" smtClean="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43182"/>
            <a:ext cx="9144000" cy="769441"/>
          </a:xfrm>
          <a:prstGeom prst="rect">
            <a:avLst/>
          </a:prstGeom>
          <a:blipFill>
            <a:blip r:embed="rId2"/>
            <a:tile tx="0" ty="0" sx="100000" sy="100000" flip="none" algn="tl"/>
          </a:blipFill>
        </p:spPr>
        <p:txBody>
          <a:bodyPr wrap="square" rtlCol="0">
            <a:spAutoFit/>
          </a:bodyPr>
          <a:lstStyle/>
          <a:p>
            <a:pPr algn="ctr"/>
            <a:r>
              <a:rPr lang="en-IN" sz="4400" dirty="0" smtClean="0"/>
              <a:t>Thanks</a:t>
            </a:r>
            <a:endParaRPr lang="en-US" sz="4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TotalTime>
  <Words>451</Words>
  <Application>Microsoft Office PowerPoint</Application>
  <PresentationFormat>On-screen Show (4:3)</PresentationFormat>
  <Paragraphs>122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ISO 27001 (ISMS)  &amp;  ISO 27701 (PIMS)</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ISO27001 &amp; ISO27701</dc:title>
  <dc:creator>N Nandeesh Kumar</dc:creator>
  <cp:lastModifiedBy>N Nandeesh Kumar</cp:lastModifiedBy>
  <cp:revision>71</cp:revision>
  <dcterms:created xsi:type="dcterms:W3CDTF">2023-04-04T09:04:57Z</dcterms:created>
  <dcterms:modified xsi:type="dcterms:W3CDTF">2023-04-09T19:14:44Z</dcterms:modified>
</cp:coreProperties>
</file>