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ileron" panose="020B0604020202020204" charset="0"/>
      <p:regular r:id="rId12"/>
    </p:embeddedFont>
    <p:embeddedFont>
      <p:font typeface="Aileron Bold" panose="020B0604020202020204" charset="0"/>
      <p:regular r:id="rId13"/>
    </p:embeddedFont>
    <p:embeddedFont>
      <p:font typeface="Aileron Heavy" panose="020B0604020202020204" charset="0"/>
      <p:regular r:id="rId14"/>
    </p:embeddedFon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Canva Sans Bold" panose="020B0604020202020204" charset="0"/>
      <p:regular r:id="rId20"/>
    </p:embeddedFont>
    <p:embeddedFont>
      <p:font typeface="Clear Sans" panose="020B0604020202020204" charset="0"/>
      <p:regular r:id="rId21"/>
    </p:embeddedFont>
    <p:embeddedFont>
      <p:font typeface="Heading Now 71-78" panose="020B0604020202020204" charset="0"/>
      <p:regular r:id="rId22"/>
    </p:embeddedFont>
    <p:embeddedFont>
      <p:font typeface="Maven Pro Bold" panose="020B0604020202020204" charset="0"/>
      <p:regular r:id="rId23"/>
    </p:embeddedFont>
    <p:embeddedFont>
      <p:font typeface="Open Sauce Heavy" panose="020B0604020202020204" charset="0"/>
      <p:regular r:id="rId24"/>
    </p:embeddedFont>
    <p:embeddedFont>
      <p:font typeface="Open Sauce Semi-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8450343" y="-143380"/>
            <a:ext cx="10859124" cy="9404002"/>
            <a:chOff x="0" y="0"/>
            <a:chExt cx="6350000" cy="5499100"/>
          </a:xfrm>
        </p:grpSpPr>
        <p:sp>
          <p:nvSpPr>
            <p:cNvPr id="3" name="Freeform 3"/>
            <p:cNvSpPr/>
            <p:nvPr/>
          </p:nvSpPr>
          <p:spPr>
            <a:xfrm>
              <a:off x="0" y="0"/>
              <a:ext cx="6350000" cy="5499100"/>
            </a:xfrm>
            <a:custGeom>
              <a:avLst/>
              <a:gdLst/>
              <a:ahLst/>
              <a:cxnLst/>
              <a:rect l="l" t="t" r="r" b="b"/>
              <a:pathLst>
                <a:path w="6350000" h="5499100">
                  <a:moveTo>
                    <a:pt x="3175000" y="0"/>
                  </a:moveTo>
                  <a:lnTo>
                    <a:pt x="0" y="0"/>
                  </a:lnTo>
                  <a:lnTo>
                    <a:pt x="1587500" y="2749550"/>
                  </a:lnTo>
                  <a:lnTo>
                    <a:pt x="3175000" y="5499100"/>
                  </a:lnTo>
                  <a:lnTo>
                    <a:pt x="4762500" y="2749550"/>
                  </a:lnTo>
                  <a:lnTo>
                    <a:pt x="6350000" y="0"/>
                  </a:lnTo>
                  <a:close/>
                </a:path>
              </a:pathLst>
            </a:custGeom>
            <a:solidFill>
              <a:srgbClr val="000000">
                <a:alpha val="0"/>
              </a:srgbClr>
            </a:solidFill>
            <a:ln w="12700">
              <a:solidFill>
                <a:srgbClr val="000000"/>
              </a:solidFill>
            </a:ln>
          </p:spPr>
        </p:sp>
      </p:grpSp>
      <p:grpSp>
        <p:nvGrpSpPr>
          <p:cNvPr id="4" name="Group 4"/>
          <p:cNvGrpSpPr/>
          <p:nvPr/>
        </p:nvGrpSpPr>
        <p:grpSpPr>
          <a:xfrm>
            <a:off x="9504219" y="5532295"/>
            <a:ext cx="5671863" cy="4962880"/>
            <a:chOff x="0" y="0"/>
            <a:chExt cx="812800" cy="711200"/>
          </a:xfrm>
        </p:grpSpPr>
        <p:sp>
          <p:nvSpPr>
            <p:cNvPr id="5" name="Freeform 5"/>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6" name="TextBox 6"/>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7" name="Group 7"/>
          <p:cNvGrpSpPr/>
          <p:nvPr/>
        </p:nvGrpSpPr>
        <p:grpSpPr>
          <a:xfrm rot="-10800000">
            <a:off x="8450343" y="6655354"/>
            <a:ext cx="3889808" cy="3403582"/>
            <a:chOff x="0" y="0"/>
            <a:chExt cx="812800" cy="711200"/>
          </a:xfrm>
        </p:grpSpPr>
        <p:sp>
          <p:nvSpPr>
            <p:cNvPr id="8" name="Freeform 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9" name="TextBox 9"/>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0" name="Group 10"/>
          <p:cNvGrpSpPr/>
          <p:nvPr/>
        </p:nvGrpSpPr>
        <p:grpSpPr>
          <a:xfrm>
            <a:off x="8780662" y="3894867"/>
            <a:ext cx="2897205" cy="2535054"/>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2" name="TextBox 12"/>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3" name="Group 13"/>
          <p:cNvGrpSpPr/>
          <p:nvPr/>
        </p:nvGrpSpPr>
        <p:grpSpPr>
          <a:xfrm>
            <a:off x="16614452" y="0"/>
            <a:ext cx="3347096" cy="2928709"/>
            <a:chOff x="0" y="0"/>
            <a:chExt cx="812800" cy="711200"/>
          </a:xfrm>
        </p:grpSpPr>
        <p:sp>
          <p:nvSpPr>
            <p:cNvPr id="14" name="Freeform 1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5" name="TextBox 1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6" name="Group 16"/>
          <p:cNvGrpSpPr/>
          <p:nvPr/>
        </p:nvGrpSpPr>
        <p:grpSpPr>
          <a:xfrm rot="-10800000">
            <a:off x="15898716" y="3151273"/>
            <a:ext cx="1721161" cy="1506016"/>
            <a:chOff x="0" y="0"/>
            <a:chExt cx="812800" cy="711200"/>
          </a:xfrm>
        </p:grpSpPr>
        <p:sp>
          <p:nvSpPr>
            <p:cNvPr id="17" name="Freeform 1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8" name="TextBox 18"/>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9" name="Group 19"/>
          <p:cNvGrpSpPr/>
          <p:nvPr/>
        </p:nvGrpSpPr>
        <p:grpSpPr>
          <a:xfrm>
            <a:off x="16643027" y="4191376"/>
            <a:ext cx="1347422" cy="1178994"/>
            <a:chOff x="0" y="0"/>
            <a:chExt cx="812800" cy="711200"/>
          </a:xfrm>
        </p:grpSpPr>
        <p:sp>
          <p:nvSpPr>
            <p:cNvPr id="20" name="Freeform 20"/>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21" name="TextBox 21"/>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22" name="Group 22"/>
          <p:cNvGrpSpPr/>
          <p:nvPr/>
        </p:nvGrpSpPr>
        <p:grpSpPr>
          <a:xfrm rot="-10800000">
            <a:off x="11235931" y="5143500"/>
            <a:ext cx="1055322" cy="923407"/>
            <a:chOff x="0" y="0"/>
            <a:chExt cx="812800" cy="711200"/>
          </a:xfrm>
        </p:grpSpPr>
        <p:sp>
          <p:nvSpPr>
            <p:cNvPr id="23" name="Freeform 2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24" name="TextBox 2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25" name="Group 25"/>
          <p:cNvGrpSpPr/>
          <p:nvPr/>
        </p:nvGrpSpPr>
        <p:grpSpPr>
          <a:xfrm rot="-10800000">
            <a:off x="16311536" y="5614728"/>
            <a:ext cx="1055322" cy="923407"/>
            <a:chOff x="0" y="0"/>
            <a:chExt cx="812800" cy="711200"/>
          </a:xfrm>
        </p:grpSpPr>
        <p:sp>
          <p:nvSpPr>
            <p:cNvPr id="26" name="Freeform 2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27" name="TextBox 2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28" name="TextBox 28"/>
          <p:cNvSpPr txBox="1"/>
          <p:nvPr/>
        </p:nvSpPr>
        <p:spPr>
          <a:xfrm>
            <a:off x="1028700" y="1019175"/>
            <a:ext cx="7971207" cy="3067050"/>
          </a:xfrm>
          <a:prstGeom prst="rect">
            <a:avLst/>
          </a:prstGeom>
        </p:spPr>
        <p:txBody>
          <a:bodyPr lIns="0" tIns="0" rIns="0" bIns="0" rtlCol="0" anchor="t">
            <a:spAutoFit/>
          </a:bodyPr>
          <a:lstStyle/>
          <a:p>
            <a:pPr>
              <a:lnSpc>
                <a:spcPts val="8041"/>
              </a:lnSpc>
            </a:pPr>
            <a:r>
              <a:rPr lang="en-US" sz="6701">
                <a:solidFill>
                  <a:srgbClr val="DB793D"/>
                </a:solidFill>
                <a:latin typeface="Open Sauce Semi-Bold"/>
              </a:rPr>
              <a:t>EXPLORING NIFTY 50 STOCK PRICES USING PYTHON</a:t>
            </a:r>
          </a:p>
        </p:txBody>
      </p:sp>
      <p:sp>
        <p:nvSpPr>
          <p:cNvPr id="29" name="TextBox 29"/>
          <p:cNvSpPr txBox="1"/>
          <p:nvPr/>
        </p:nvSpPr>
        <p:spPr>
          <a:xfrm>
            <a:off x="1028700" y="8871585"/>
            <a:ext cx="5665303" cy="363220"/>
          </a:xfrm>
          <a:prstGeom prst="rect">
            <a:avLst/>
          </a:prstGeom>
        </p:spPr>
        <p:txBody>
          <a:bodyPr lIns="0" tIns="0" rIns="0" bIns="0" rtlCol="0" anchor="t">
            <a:spAutoFit/>
          </a:bodyPr>
          <a:lstStyle/>
          <a:p>
            <a:pPr>
              <a:lnSpc>
                <a:spcPts val="3080"/>
              </a:lnSpc>
            </a:pPr>
            <a:r>
              <a:rPr lang="en-US" sz="2200">
                <a:solidFill>
                  <a:srgbClr val="000000"/>
                </a:solidFill>
                <a:latin typeface="Open Sauce Semi-Bold"/>
              </a:rPr>
              <a:t>Presented By Nandeesh H U - 234161018</a:t>
            </a:r>
          </a:p>
        </p:txBody>
      </p:sp>
      <p:sp>
        <p:nvSpPr>
          <p:cNvPr id="30" name="TextBox 30"/>
          <p:cNvSpPr txBox="1"/>
          <p:nvPr/>
        </p:nvSpPr>
        <p:spPr>
          <a:xfrm>
            <a:off x="1028700" y="5829144"/>
            <a:ext cx="6349600" cy="2715895"/>
          </a:xfrm>
          <a:prstGeom prst="rect">
            <a:avLst/>
          </a:prstGeom>
        </p:spPr>
        <p:txBody>
          <a:bodyPr lIns="0" tIns="0" rIns="0" bIns="0" rtlCol="0" anchor="t">
            <a:spAutoFit/>
          </a:bodyPr>
          <a:lstStyle/>
          <a:p>
            <a:pPr>
              <a:lnSpc>
                <a:spcPts val="3080"/>
              </a:lnSpc>
            </a:pPr>
            <a:r>
              <a:rPr lang="en-US" sz="2200">
                <a:solidFill>
                  <a:srgbClr val="000000"/>
                </a:solidFill>
                <a:latin typeface="Clear Sans"/>
              </a:rPr>
              <a:t>Overview:</a:t>
            </a:r>
          </a:p>
          <a:p>
            <a:pPr marL="474981" lvl="1" indent="-237491">
              <a:lnSpc>
                <a:spcPts val="3080"/>
              </a:lnSpc>
              <a:buFont typeface="Arial"/>
              <a:buChar char="•"/>
            </a:pPr>
            <a:r>
              <a:rPr lang="en-US" sz="2200">
                <a:solidFill>
                  <a:srgbClr val="000000"/>
                </a:solidFill>
                <a:latin typeface="Clear Sans"/>
              </a:rPr>
              <a:t>Python-based analysis using pandas, matplotlib, numpy, scikit-learn, and seaborn.</a:t>
            </a:r>
          </a:p>
          <a:p>
            <a:pPr marL="474981" lvl="1" indent="-237491">
              <a:lnSpc>
                <a:spcPts val="3080"/>
              </a:lnSpc>
              <a:buFont typeface="Arial"/>
              <a:buChar char="•"/>
            </a:pPr>
            <a:r>
              <a:rPr lang="en-US" sz="2200">
                <a:solidFill>
                  <a:srgbClr val="000000"/>
                </a:solidFill>
                <a:latin typeface="Clear Sans"/>
              </a:rPr>
              <a:t>Date range: 2008 to present.</a:t>
            </a:r>
          </a:p>
          <a:p>
            <a:pPr marL="474981" lvl="1" indent="-237491">
              <a:lnSpc>
                <a:spcPts val="3080"/>
              </a:lnSpc>
              <a:spcBef>
                <a:spcPct val="0"/>
              </a:spcBef>
              <a:buFont typeface="Arial"/>
              <a:buChar char="•"/>
            </a:pPr>
            <a:r>
              <a:rPr lang="en-US" sz="2200">
                <a:solidFill>
                  <a:srgbClr val="000000"/>
                </a:solidFill>
                <a:latin typeface="Clear Sans"/>
              </a:rPr>
              <a:t>Options for plotting, predicting, and analyzing stock prices.</a:t>
            </a:r>
          </a:p>
          <a:p>
            <a:pPr>
              <a:lnSpc>
                <a:spcPts val="3080"/>
              </a:lnSpc>
              <a:spcBef>
                <a:spcPct val="0"/>
              </a:spcBef>
            </a:pPr>
            <a:endParaRPr lang="en-US" sz="2200">
              <a:solidFill>
                <a:srgbClr val="000000"/>
              </a:solidFill>
              <a:latin typeface="Clear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361249" y="1501338"/>
            <a:ext cx="15565503" cy="3639342"/>
          </a:xfrm>
          <a:prstGeom prst="rect">
            <a:avLst/>
          </a:prstGeom>
        </p:spPr>
        <p:txBody>
          <a:bodyPr lIns="0" tIns="0" rIns="0" bIns="0" rtlCol="0" anchor="t">
            <a:spAutoFit/>
          </a:bodyPr>
          <a:lstStyle/>
          <a:p>
            <a:pPr algn="ctr">
              <a:lnSpc>
                <a:spcPts val="6664"/>
              </a:lnSpc>
              <a:spcBef>
                <a:spcPct val="0"/>
              </a:spcBef>
            </a:pPr>
            <a:r>
              <a:rPr lang="en-US" sz="4760">
                <a:solidFill>
                  <a:srgbClr val="000000"/>
                </a:solidFill>
                <a:latin typeface="Canva Sans Bold"/>
              </a:rPr>
              <a:t>Conclusion:</a:t>
            </a:r>
          </a:p>
          <a:p>
            <a:pPr algn="ctr">
              <a:lnSpc>
                <a:spcPts val="3748"/>
              </a:lnSpc>
              <a:spcBef>
                <a:spcPct val="0"/>
              </a:spcBef>
            </a:pPr>
            <a:endParaRPr lang="en-US" sz="4760">
              <a:solidFill>
                <a:srgbClr val="000000"/>
              </a:solidFill>
              <a:latin typeface="Canva Sans Bold"/>
            </a:endParaRPr>
          </a:p>
          <a:p>
            <a:pPr algn="ctr">
              <a:lnSpc>
                <a:spcPts val="3748"/>
              </a:lnSpc>
              <a:spcBef>
                <a:spcPct val="0"/>
              </a:spcBef>
            </a:pPr>
            <a:r>
              <a:rPr lang="en-US" sz="2677">
                <a:solidFill>
                  <a:srgbClr val="000000"/>
                </a:solidFill>
                <a:latin typeface="Canva Sans"/>
              </a:rPr>
              <a:t>In conclusion, the presented stock price prediction solution leverages web scraping, linear regression, and Pythonic coding practices to forecast future prices. The motivation behind this project is rooted in the need to make informed financial decisions based on historical stock data. The approach involves breaking down the problem into data retrieval, preprocessing, modeling, and visualization.</a:t>
            </a:r>
          </a:p>
        </p:txBody>
      </p:sp>
      <p:sp>
        <p:nvSpPr>
          <p:cNvPr id="3" name="TextBox 3"/>
          <p:cNvSpPr txBox="1"/>
          <p:nvPr/>
        </p:nvSpPr>
        <p:spPr>
          <a:xfrm>
            <a:off x="6574941" y="6771208"/>
            <a:ext cx="5138118" cy="1161021"/>
          </a:xfrm>
          <a:prstGeom prst="rect">
            <a:avLst/>
          </a:prstGeom>
        </p:spPr>
        <p:txBody>
          <a:bodyPr lIns="0" tIns="0" rIns="0" bIns="0" rtlCol="0" anchor="t">
            <a:spAutoFit/>
          </a:bodyPr>
          <a:lstStyle/>
          <a:p>
            <a:pPr algn="ctr">
              <a:lnSpc>
                <a:spcPts val="9552"/>
              </a:lnSpc>
              <a:spcBef>
                <a:spcPct val="0"/>
              </a:spcBef>
            </a:pPr>
            <a:r>
              <a:rPr lang="en-US" sz="6822">
                <a:solidFill>
                  <a:srgbClr val="000000"/>
                </a:solidFill>
                <a:latin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043728" cy="1043728"/>
          </a:xfrm>
          <a:custGeom>
            <a:avLst/>
            <a:gdLst/>
            <a:ahLst/>
            <a:cxnLst/>
            <a:rect l="l" t="t" r="r" b="b"/>
            <a:pathLst>
              <a:path w="1043728" h="1043728">
                <a:moveTo>
                  <a:pt x="0" y="0"/>
                </a:moveTo>
                <a:lnTo>
                  <a:pt x="1043728" y="0"/>
                </a:lnTo>
                <a:lnTo>
                  <a:pt x="1043728" y="1043728"/>
                </a:lnTo>
                <a:lnTo>
                  <a:pt x="0" y="10437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6963691" y="-59951"/>
            <a:ext cx="11342229" cy="6380005"/>
            <a:chOff x="0" y="0"/>
            <a:chExt cx="6089457" cy="3425320"/>
          </a:xfrm>
        </p:grpSpPr>
        <p:sp>
          <p:nvSpPr>
            <p:cNvPr id="4" name="Freeform 4"/>
            <p:cNvSpPr/>
            <p:nvPr/>
          </p:nvSpPr>
          <p:spPr>
            <a:xfrm>
              <a:off x="0" y="0"/>
              <a:ext cx="6089457" cy="3425320"/>
            </a:xfrm>
            <a:custGeom>
              <a:avLst/>
              <a:gdLst/>
              <a:ahLst/>
              <a:cxnLst/>
              <a:rect l="l" t="t" r="r" b="b"/>
              <a:pathLst>
                <a:path w="6089457" h="3425320">
                  <a:moveTo>
                    <a:pt x="6089457" y="3425320"/>
                  </a:moveTo>
                  <a:lnTo>
                    <a:pt x="6089457" y="0"/>
                  </a:lnTo>
                  <a:lnTo>
                    <a:pt x="0" y="0"/>
                  </a:lnTo>
                  <a:cubicBezTo>
                    <a:pt x="2029819" y="1141773"/>
                    <a:pt x="4059638" y="2283546"/>
                    <a:pt x="6089457" y="3425320"/>
                  </a:cubicBezTo>
                  <a:close/>
                </a:path>
              </a:pathLst>
            </a:custGeom>
            <a:solidFill>
              <a:srgbClr val="FFFFFF"/>
            </a:solidFill>
          </p:spPr>
        </p:sp>
        <p:sp>
          <p:nvSpPr>
            <p:cNvPr id="5" name="Freeform 5"/>
            <p:cNvSpPr/>
            <p:nvPr/>
          </p:nvSpPr>
          <p:spPr>
            <a:xfrm flipH="1">
              <a:off x="0" y="0"/>
              <a:ext cx="6089457" cy="3425320"/>
            </a:xfrm>
            <a:custGeom>
              <a:avLst/>
              <a:gdLst/>
              <a:ahLst/>
              <a:cxnLst/>
              <a:rect l="l" t="t" r="r" b="b"/>
              <a:pathLst>
                <a:path w="6089457" h="3425320">
                  <a:moveTo>
                    <a:pt x="0" y="3425320"/>
                  </a:moveTo>
                  <a:lnTo>
                    <a:pt x="0" y="0"/>
                  </a:lnTo>
                  <a:lnTo>
                    <a:pt x="6089457" y="0"/>
                  </a:lnTo>
                  <a:cubicBezTo>
                    <a:pt x="4059638" y="1141773"/>
                    <a:pt x="2029819" y="2283546"/>
                    <a:pt x="0" y="3425320"/>
                  </a:cubicBezTo>
                  <a:close/>
                </a:path>
              </a:pathLst>
            </a:custGeom>
            <a:solidFill>
              <a:srgbClr val="000000">
                <a:alpha val="0"/>
              </a:srgbClr>
            </a:solidFill>
            <a:ln w="12700">
              <a:solidFill>
                <a:srgbClr val="000000"/>
              </a:solidFill>
            </a:ln>
          </p:spPr>
        </p:sp>
      </p:grpSp>
      <p:grpSp>
        <p:nvGrpSpPr>
          <p:cNvPr id="6" name="Group 6"/>
          <p:cNvGrpSpPr/>
          <p:nvPr/>
        </p:nvGrpSpPr>
        <p:grpSpPr>
          <a:xfrm>
            <a:off x="1283858" y="3712121"/>
            <a:ext cx="927696" cy="92769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8" name="TextBox 8"/>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grpSp>
        <p:nvGrpSpPr>
          <p:cNvPr id="9" name="Group 9"/>
          <p:cNvGrpSpPr/>
          <p:nvPr/>
        </p:nvGrpSpPr>
        <p:grpSpPr>
          <a:xfrm rot="-10800000">
            <a:off x="10546302" y="2259139"/>
            <a:ext cx="2386132" cy="2087866"/>
            <a:chOff x="0" y="0"/>
            <a:chExt cx="812800" cy="711200"/>
          </a:xfrm>
        </p:grpSpPr>
        <p:sp>
          <p:nvSpPr>
            <p:cNvPr id="10" name="Freeform 10"/>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1" name="TextBox 11"/>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2" name="Group 12"/>
          <p:cNvGrpSpPr/>
          <p:nvPr/>
        </p:nvGrpSpPr>
        <p:grpSpPr>
          <a:xfrm>
            <a:off x="9918972" y="1201564"/>
            <a:ext cx="1590099" cy="1391336"/>
            <a:chOff x="0" y="0"/>
            <a:chExt cx="812800" cy="711200"/>
          </a:xfrm>
        </p:grpSpPr>
        <p:sp>
          <p:nvSpPr>
            <p:cNvPr id="13" name="Freeform 1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4" name="TextBox 1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5" name="Group 15"/>
          <p:cNvGrpSpPr/>
          <p:nvPr/>
        </p:nvGrpSpPr>
        <p:grpSpPr>
          <a:xfrm rot="-10800000">
            <a:off x="13018159" y="4020328"/>
            <a:ext cx="1045180" cy="914532"/>
            <a:chOff x="0" y="0"/>
            <a:chExt cx="812800" cy="711200"/>
          </a:xfrm>
        </p:grpSpPr>
        <p:sp>
          <p:nvSpPr>
            <p:cNvPr id="16" name="Freeform 1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7" name="TextBox 1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8" name="Group 18"/>
          <p:cNvGrpSpPr/>
          <p:nvPr/>
        </p:nvGrpSpPr>
        <p:grpSpPr>
          <a:xfrm>
            <a:off x="11877192" y="3456963"/>
            <a:ext cx="1166436" cy="1020632"/>
            <a:chOff x="0" y="0"/>
            <a:chExt cx="812800" cy="711200"/>
          </a:xfrm>
        </p:grpSpPr>
        <p:sp>
          <p:nvSpPr>
            <p:cNvPr id="19" name="Freeform 1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20" name="TextBox 2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21" name="TextBox 21"/>
          <p:cNvSpPr txBox="1"/>
          <p:nvPr/>
        </p:nvSpPr>
        <p:spPr>
          <a:xfrm>
            <a:off x="1231829" y="3798143"/>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1</a:t>
            </a:r>
          </a:p>
        </p:txBody>
      </p:sp>
      <p:sp>
        <p:nvSpPr>
          <p:cNvPr id="22" name="TextBox 22"/>
          <p:cNvSpPr txBox="1"/>
          <p:nvPr/>
        </p:nvSpPr>
        <p:spPr>
          <a:xfrm>
            <a:off x="2708781" y="4010303"/>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Investment Decision Making:</a:t>
            </a:r>
          </a:p>
        </p:txBody>
      </p:sp>
      <p:sp>
        <p:nvSpPr>
          <p:cNvPr id="23" name="TextBox 23"/>
          <p:cNvSpPr txBox="1"/>
          <p:nvPr/>
        </p:nvSpPr>
        <p:spPr>
          <a:xfrm>
            <a:off x="2266261" y="961604"/>
            <a:ext cx="5824628" cy="1704164"/>
          </a:xfrm>
          <a:prstGeom prst="rect">
            <a:avLst/>
          </a:prstGeom>
        </p:spPr>
        <p:txBody>
          <a:bodyPr lIns="0" tIns="0" rIns="0" bIns="0" rtlCol="0" anchor="t">
            <a:spAutoFit/>
          </a:bodyPr>
          <a:lstStyle/>
          <a:p>
            <a:pPr>
              <a:lnSpc>
                <a:spcPts val="6842"/>
              </a:lnSpc>
            </a:pPr>
            <a:r>
              <a:rPr lang="en-US" sz="4887">
                <a:solidFill>
                  <a:srgbClr val="DB793D"/>
                </a:solidFill>
                <a:latin typeface="Open Sauce Semi-Bold"/>
              </a:rPr>
              <a:t>Motivation Behind the Problem</a:t>
            </a:r>
          </a:p>
        </p:txBody>
      </p:sp>
      <p:grpSp>
        <p:nvGrpSpPr>
          <p:cNvPr id="24" name="Group 24"/>
          <p:cNvGrpSpPr/>
          <p:nvPr/>
        </p:nvGrpSpPr>
        <p:grpSpPr>
          <a:xfrm>
            <a:off x="1283858" y="4934861"/>
            <a:ext cx="927696" cy="927696"/>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26" name="TextBox 26"/>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sp>
        <p:nvSpPr>
          <p:cNvPr id="27" name="TextBox 27"/>
          <p:cNvSpPr txBox="1"/>
          <p:nvPr/>
        </p:nvSpPr>
        <p:spPr>
          <a:xfrm>
            <a:off x="1231829" y="5020883"/>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2</a:t>
            </a:r>
          </a:p>
        </p:txBody>
      </p:sp>
      <p:sp>
        <p:nvSpPr>
          <p:cNvPr id="28" name="TextBox 28"/>
          <p:cNvSpPr txBox="1"/>
          <p:nvPr/>
        </p:nvSpPr>
        <p:spPr>
          <a:xfrm>
            <a:off x="2708781" y="5233043"/>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Investment Decision Making:</a:t>
            </a:r>
          </a:p>
        </p:txBody>
      </p:sp>
      <p:grpSp>
        <p:nvGrpSpPr>
          <p:cNvPr id="29" name="Group 29"/>
          <p:cNvGrpSpPr/>
          <p:nvPr/>
        </p:nvGrpSpPr>
        <p:grpSpPr>
          <a:xfrm>
            <a:off x="1283858" y="6157832"/>
            <a:ext cx="927696" cy="927696"/>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31" name="TextBox 31"/>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sp>
        <p:nvSpPr>
          <p:cNvPr id="32" name="TextBox 32"/>
          <p:cNvSpPr txBox="1"/>
          <p:nvPr/>
        </p:nvSpPr>
        <p:spPr>
          <a:xfrm>
            <a:off x="1231829" y="6243854"/>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3</a:t>
            </a:r>
          </a:p>
        </p:txBody>
      </p:sp>
      <p:sp>
        <p:nvSpPr>
          <p:cNvPr id="33" name="TextBox 33"/>
          <p:cNvSpPr txBox="1"/>
          <p:nvPr/>
        </p:nvSpPr>
        <p:spPr>
          <a:xfrm>
            <a:off x="2708781" y="6456014"/>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Risk Management:</a:t>
            </a:r>
          </a:p>
        </p:txBody>
      </p:sp>
      <p:grpSp>
        <p:nvGrpSpPr>
          <p:cNvPr id="34" name="Group 34"/>
          <p:cNvGrpSpPr/>
          <p:nvPr/>
        </p:nvGrpSpPr>
        <p:grpSpPr>
          <a:xfrm>
            <a:off x="1283858" y="7542728"/>
            <a:ext cx="927696" cy="927696"/>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36" name="TextBox 36"/>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sp>
        <p:nvSpPr>
          <p:cNvPr id="37" name="TextBox 37"/>
          <p:cNvSpPr txBox="1"/>
          <p:nvPr/>
        </p:nvSpPr>
        <p:spPr>
          <a:xfrm>
            <a:off x="1231829" y="7628750"/>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4</a:t>
            </a:r>
          </a:p>
        </p:txBody>
      </p:sp>
      <p:sp>
        <p:nvSpPr>
          <p:cNvPr id="38" name="TextBox 38"/>
          <p:cNvSpPr txBox="1"/>
          <p:nvPr/>
        </p:nvSpPr>
        <p:spPr>
          <a:xfrm>
            <a:off x="2708781" y="7840910"/>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Strategic Planning:</a:t>
            </a:r>
          </a:p>
        </p:txBody>
      </p:sp>
      <p:grpSp>
        <p:nvGrpSpPr>
          <p:cNvPr id="39" name="Group 39"/>
          <p:cNvGrpSpPr/>
          <p:nvPr/>
        </p:nvGrpSpPr>
        <p:grpSpPr>
          <a:xfrm>
            <a:off x="1283858" y="8765699"/>
            <a:ext cx="927696" cy="927696"/>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41" name="TextBox 41"/>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sp>
        <p:nvSpPr>
          <p:cNvPr id="42" name="TextBox 42"/>
          <p:cNvSpPr txBox="1"/>
          <p:nvPr/>
        </p:nvSpPr>
        <p:spPr>
          <a:xfrm>
            <a:off x="1231829" y="8851721"/>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5</a:t>
            </a:r>
          </a:p>
        </p:txBody>
      </p:sp>
      <p:sp>
        <p:nvSpPr>
          <p:cNvPr id="43" name="TextBox 43"/>
          <p:cNvSpPr txBox="1"/>
          <p:nvPr/>
        </p:nvSpPr>
        <p:spPr>
          <a:xfrm>
            <a:off x="2708781" y="9063881"/>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Market Insights:</a:t>
            </a:r>
          </a:p>
        </p:txBody>
      </p:sp>
      <p:grpSp>
        <p:nvGrpSpPr>
          <p:cNvPr id="44" name="Group 44"/>
          <p:cNvGrpSpPr/>
          <p:nvPr/>
        </p:nvGrpSpPr>
        <p:grpSpPr>
          <a:xfrm>
            <a:off x="8142918" y="5097083"/>
            <a:ext cx="927696" cy="927696"/>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46" name="TextBox 46"/>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sp>
        <p:nvSpPr>
          <p:cNvPr id="47" name="TextBox 47"/>
          <p:cNvSpPr txBox="1"/>
          <p:nvPr/>
        </p:nvSpPr>
        <p:spPr>
          <a:xfrm>
            <a:off x="8090889" y="5183105"/>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6</a:t>
            </a:r>
          </a:p>
        </p:txBody>
      </p:sp>
      <p:sp>
        <p:nvSpPr>
          <p:cNvPr id="48" name="TextBox 48"/>
          <p:cNvSpPr txBox="1"/>
          <p:nvPr/>
        </p:nvSpPr>
        <p:spPr>
          <a:xfrm>
            <a:off x="9567841" y="5395265"/>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Algorithmic Trading:</a:t>
            </a:r>
          </a:p>
        </p:txBody>
      </p:sp>
      <p:grpSp>
        <p:nvGrpSpPr>
          <p:cNvPr id="49" name="Group 49"/>
          <p:cNvGrpSpPr/>
          <p:nvPr/>
        </p:nvGrpSpPr>
        <p:grpSpPr>
          <a:xfrm>
            <a:off x="8142918" y="6320054"/>
            <a:ext cx="927696" cy="927696"/>
            <a:chOff x="0" y="0"/>
            <a:chExt cx="812800" cy="812800"/>
          </a:xfrm>
        </p:grpSpPr>
        <p:sp>
          <p:nvSpPr>
            <p:cNvPr id="50" name="Freeform 50"/>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51" name="TextBox 51"/>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sp>
        <p:nvSpPr>
          <p:cNvPr id="52" name="TextBox 52"/>
          <p:cNvSpPr txBox="1"/>
          <p:nvPr/>
        </p:nvSpPr>
        <p:spPr>
          <a:xfrm>
            <a:off x="8090889" y="6406076"/>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7</a:t>
            </a:r>
          </a:p>
        </p:txBody>
      </p:sp>
      <p:sp>
        <p:nvSpPr>
          <p:cNvPr id="53" name="TextBox 53"/>
          <p:cNvSpPr txBox="1"/>
          <p:nvPr/>
        </p:nvSpPr>
        <p:spPr>
          <a:xfrm>
            <a:off x="9567841" y="6618236"/>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Economic Indicators:</a:t>
            </a:r>
          </a:p>
        </p:txBody>
      </p:sp>
      <p:grpSp>
        <p:nvGrpSpPr>
          <p:cNvPr id="54" name="Group 54"/>
          <p:cNvGrpSpPr/>
          <p:nvPr/>
        </p:nvGrpSpPr>
        <p:grpSpPr>
          <a:xfrm>
            <a:off x="8142918" y="7704950"/>
            <a:ext cx="927696" cy="927696"/>
            <a:chOff x="0" y="0"/>
            <a:chExt cx="812800" cy="812800"/>
          </a:xfrm>
        </p:grpSpPr>
        <p:sp>
          <p:nvSpPr>
            <p:cNvPr id="55" name="Freeform 55"/>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56" name="TextBox 56"/>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sp>
        <p:nvSpPr>
          <p:cNvPr id="57" name="TextBox 57"/>
          <p:cNvSpPr txBox="1"/>
          <p:nvPr/>
        </p:nvSpPr>
        <p:spPr>
          <a:xfrm>
            <a:off x="8090889" y="7790972"/>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8</a:t>
            </a:r>
          </a:p>
        </p:txBody>
      </p:sp>
      <p:sp>
        <p:nvSpPr>
          <p:cNvPr id="58" name="TextBox 58"/>
          <p:cNvSpPr txBox="1"/>
          <p:nvPr/>
        </p:nvSpPr>
        <p:spPr>
          <a:xfrm>
            <a:off x="9567841" y="8003132"/>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Educational Purposes:</a:t>
            </a:r>
          </a:p>
        </p:txBody>
      </p:sp>
      <p:grpSp>
        <p:nvGrpSpPr>
          <p:cNvPr id="59" name="Group 59"/>
          <p:cNvGrpSpPr/>
          <p:nvPr/>
        </p:nvGrpSpPr>
        <p:grpSpPr>
          <a:xfrm>
            <a:off x="8142918" y="8822506"/>
            <a:ext cx="927696" cy="927696"/>
            <a:chOff x="0" y="0"/>
            <a:chExt cx="812800" cy="812800"/>
          </a:xfrm>
        </p:grpSpPr>
        <p:sp>
          <p:nvSpPr>
            <p:cNvPr id="60" name="Freeform 60"/>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B0B6"/>
            </a:solidFill>
          </p:spPr>
        </p:sp>
        <p:sp>
          <p:nvSpPr>
            <p:cNvPr id="61" name="TextBox 61"/>
            <p:cNvSpPr txBox="1"/>
            <p:nvPr/>
          </p:nvSpPr>
          <p:spPr>
            <a:xfrm>
              <a:off x="139700" y="63500"/>
              <a:ext cx="533400" cy="609600"/>
            </a:xfrm>
            <a:prstGeom prst="rect">
              <a:avLst/>
            </a:prstGeom>
          </p:spPr>
          <p:txBody>
            <a:bodyPr lIns="50800" tIns="50800" rIns="50800" bIns="50800" rtlCol="0" anchor="ctr"/>
            <a:lstStyle/>
            <a:p>
              <a:pPr algn="ctr">
                <a:lnSpc>
                  <a:spcPts val="3525"/>
                </a:lnSpc>
              </a:pPr>
              <a:endParaRPr/>
            </a:p>
          </p:txBody>
        </p:sp>
      </p:grpSp>
      <p:sp>
        <p:nvSpPr>
          <p:cNvPr id="62" name="TextBox 62"/>
          <p:cNvSpPr txBox="1"/>
          <p:nvPr/>
        </p:nvSpPr>
        <p:spPr>
          <a:xfrm>
            <a:off x="8090889" y="8908528"/>
            <a:ext cx="1031754" cy="679452"/>
          </a:xfrm>
          <a:prstGeom prst="rect">
            <a:avLst/>
          </a:prstGeom>
        </p:spPr>
        <p:txBody>
          <a:bodyPr lIns="0" tIns="0" rIns="0" bIns="0" rtlCol="0" anchor="t">
            <a:spAutoFit/>
          </a:bodyPr>
          <a:lstStyle/>
          <a:p>
            <a:pPr algn="ctr">
              <a:lnSpc>
                <a:spcPts val="5599"/>
              </a:lnSpc>
            </a:pPr>
            <a:r>
              <a:rPr lang="en-US" sz="3999">
                <a:solidFill>
                  <a:srgbClr val="000000"/>
                </a:solidFill>
                <a:latin typeface="Open Sauce Heavy"/>
              </a:rPr>
              <a:t>9</a:t>
            </a:r>
          </a:p>
        </p:txBody>
      </p:sp>
      <p:sp>
        <p:nvSpPr>
          <p:cNvPr id="63" name="TextBox 63"/>
          <p:cNvSpPr txBox="1"/>
          <p:nvPr/>
        </p:nvSpPr>
        <p:spPr>
          <a:xfrm>
            <a:off x="9567841" y="9120688"/>
            <a:ext cx="4254909" cy="397321"/>
          </a:xfrm>
          <a:prstGeom prst="rect">
            <a:avLst/>
          </a:prstGeom>
        </p:spPr>
        <p:txBody>
          <a:bodyPr lIns="0" tIns="0" rIns="0" bIns="0" rtlCol="0" anchor="t">
            <a:spAutoFit/>
          </a:bodyPr>
          <a:lstStyle/>
          <a:p>
            <a:pPr>
              <a:lnSpc>
                <a:spcPts val="3218"/>
              </a:lnSpc>
              <a:spcBef>
                <a:spcPct val="0"/>
              </a:spcBef>
            </a:pPr>
            <a:r>
              <a:rPr lang="en-US" sz="2298">
                <a:solidFill>
                  <a:srgbClr val="000000"/>
                </a:solidFill>
                <a:latin typeface="Clear Sans"/>
              </a:rPr>
              <a:t>Adaptability and Automation: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02807" y="1642832"/>
            <a:ext cx="10814137" cy="8243423"/>
          </a:xfrm>
          <a:custGeom>
            <a:avLst/>
            <a:gdLst/>
            <a:ahLst/>
            <a:cxnLst/>
            <a:rect l="l" t="t" r="r" b="b"/>
            <a:pathLst>
              <a:path w="10814137" h="8243423">
                <a:moveTo>
                  <a:pt x="0" y="0"/>
                </a:moveTo>
                <a:lnTo>
                  <a:pt x="10814137" y="0"/>
                </a:lnTo>
                <a:lnTo>
                  <a:pt x="10814137" y="8243423"/>
                </a:lnTo>
                <a:lnTo>
                  <a:pt x="0" y="8243423"/>
                </a:lnTo>
                <a:lnTo>
                  <a:pt x="0" y="0"/>
                </a:lnTo>
                <a:close/>
              </a:path>
            </a:pathLst>
          </a:custGeom>
          <a:blipFill>
            <a:blip r:embed="rId2"/>
            <a:stretch>
              <a:fillRect/>
            </a:stretch>
          </a:blipFill>
        </p:spPr>
      </p:sp>
      <p:sp>
        <p:nvSpPr>
          <p:cNvPr id="3" name="TextBox 3"/>
          <p:cNvSpPr txBox="1"/>
          <p:nvPr/>
        </p:nvSpPr>
        <p:spPr>
          <a:xfrm>
            <a:off x="6348948" y="537527"/>
            <a:ext cx="5590104"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BLOCK DIAGRAM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5493" y="800100"/>
            <a:ext cx="10863379" cy="560923"/>
          </a:xfrm>
          <a:prstGeom prst="rect">
            <a:avLst/>
          </a:prstGeom>
        </p:spPr>
        <p:txBody>
          <a:bodyPr lIns="0" tIns="0" rIns="0" bIns="0" rtlCol="0" anchor="t">
            <a:spAutoFit/>
          </a:bodyPr>
          <a:lstStyle/>
          <a:p>
            <a:pPr marL="0" lvl="0" indent="0" algn="just">
              <a:lnSpc>
                <a:spcPts val="4799"/>
              </a:lnSpc>
            </a:pPr>
            <a:r>
              <a:rPr lang="en-US" sz="3200" dirty="0">
                <a:solidFill>
                  <a:srgbClr val="373737"/>
                </a:solidFill>
                <a:latin typeface="Heading Now 71-78"/>
              </a:rPr>
              <a:t>GENERALIZED PSUEDOCODES VIEW</a:t>
            </a:r>
          </a:p>
        </p:txBody>
      </p:sp>
      <p:sp>
        <p:nvSpPr>
          <p:cNvPr id="3" name="TextBox 3"/>
          <p:cNvSpPr txBox="1"/>
          <p:nvPr/>
        </p:nvSpPr>
        <p:spPr>
          <a:xfrm>
            <a:off x="6883560" y="4348139"/>
            <a:ext cx="17214" cy="1052218"/>
          </a:xfrm>
          <a:prstGeom prst="rect">
            <a:avLst/>
          </a:prstGeom>
        </p:spPr>
        <p:txBody>
          <a:bodyPr lIns="0" tIns="0" rIns="0" bIns="0" rtlCol="0" anchor="t">
            <a:spAutoFit/>
          </a:bodyPr>
          <a:lstStyle/>
          <a:p>
            <a:pPr algn="ctr">
              <a:lnSpc>
                <a:spcPts val="8602"/>
              </a:lnSpc>
            </a:pPr>
            <a:endParaRPr/>
          </a:p>
        </p:txBody>
      </p:sp>
      <p:sp>
        <p:nvSpPr>
          <p:cNvPr id="4" name="TextBox 4"/>
          <p:cNvSpPr txBox="1"/>
          <p:nvPr/>
        </p:nvSpPr>
        <p:spPr>
          <a:xfrm>
            <a:off x="1618957" y="1758837"/>
            <a:ext cx="5925854" cy="8002905"/>
          </a:xfrm>
          <a:prstGeom prst="rect">
            <a:avLst/>
          </a:prstGeom>
        </p:spPr>
        <p:txBody>
          <a:bodyPr lIns="0" tIns="0" rIns="0" bIns="0" rtlCol="0" anchor="t">
            <a:spAutoFit/>
          </a:bodyPr>
          <a:lstStyle/>
          <a:p>
            <a:pPr>
              <a:lnSpc>
                <a:spcPts val="2380"/>
              </a:lnSpc>
              <a:spcBef>
                <a:spcPct val="0"/>
              </a:spcBef>
            </a:pPr>
            <a:r>
              <a:rPr lang="en-US" sz="1700" dirty="0">
                <a:solidFill>
                  <a:srgbClr val="000000"/>
                </a:solidFill>
                <a:latin typeface="Canva Sans Bold"/>
              </a:rPr>
              <a:t>#Step1. Data Retrieval</a:t>
            </a:r>
          </a:p>
          <a:p>
            <a:pPr>
              <a:lnSpc>
                <a:spcPts val="2380"/>
              </a:lnSpc>
              <a:spcBef>
                <a:spcPct val="0"/>
              </a:spcBef>
            </a:pPr>
            <a:r>
              <a:rPr lang="en-US" sz="1700" dirty="0">
                <a:solidFill>
                  <a:srgbClr val="000000"/>
                </a:solidFill>
                <a:latin typeface="Canva Sans Bold"/>
              </a:rPr>
              <a:t>try:</a:t>
            </a:r>
          </a:p>
          <a:p>
            <a:pPr>
              <a:lnSpc>
                <a:spcPts val="2380"/>
              </a:lnSpc>
              <a:spcBef>
                <a:spcPct val="0"/>
              </a:spcBef>
            </a:pPr>
            <a:r>
              <a:rPr lang="en-US" sz="1700" dirty="0">
                <a:solidFill>
                  <a:srgbClr val="000000"/>
                </a:solidFill>
                <a:latin typeface="Canva Sans Bold"/>
              </a:rPr>
              <a:t>    </a:t>
            </a:r>
            <a:r>
              <a:rPr lang="en-US" sz="1700" dirty="0" err="1">
                <a:solidFill>
                  <a:srgbClr val="000000"/>
                </a:solidFill>
                <a:latin typeface="Canva Sans Bold"/>
              </a:rPr>
              <a:t>df</a:t>
            </a:r>
            <a:r>
              <a:rPr lang="en-US" sz="1700" dirty="0">
                <a:solidFill>
                  <a:srgbClr val="000000"/>
                </a:solidFill>
                <a:latin typeface="Canva Sans Bold"/>
              </a:rPr>
              <a:t> = </a:t>
            </a:r>
            <a:r>
              <a:rPr lang="en-US" sz="1700" dirty="0" err="1">
                <a:solidFill>
                  <a:srgbClr val="000000"/>
                </a:solidFill>
                <a:latin typeface="Canva Sans Bold"/>
              </a:rPr>
              <a:t>retrieve_data</a:t>
            </a:r>
            <a:r>
              <a:rPr lang="en-US" sz="1700" dirty="0">
                <a:solidFill>
                  <a:srgbClr val="000000"/>
                </a:solidFill>
                <a:latin typeface="Canva Sans Bold"/>
              </a:rPr>
              <a:t>()</a:t>
            </a:r>
          </a:p>
          <a:p>
            <a:pPr>
              <a:lnSpc>
                <a:spcPts val="2380"/>
              </a:lnSpc>
              <a:spcBef>
                <a:spcPct val="0"/>
              </a:spcBef>
            </a:pPr>
            <a:r>
              <a:rPr lang="en-US" sz="1700" dirty="0">
                <a:solidFill>
                  <a:srgbClr val="000000"/>
                </a:solidFill>
                <a:latin typeface="Canva Sans Bold"/>
              </a:rPr>
              <a:t>except </a:t>
            </a:r>
            <a:r>
              <a:rPr lang="en-US" sz="1700" dirty="0" err="1">
                <a:solidFill>
                  <a:srgbClr val="000000"/>
                </a:solidFill>
                <a:latin typeface="Canva Sans Bold"/>
              </a:rPr>
              <a:t>WebDataError</a:t>
            </a:r>
            <a:r>
              <a:rPr lang="en-US" sz="1700" dirty="0">
                <a:solidFill>
                  <a:srgbClr val="000000"/>
                </a:solidFill>
                <a:latin typeface="Canva Sans Bold"/>
              </a:rPr>
              <a:t>:</a:t>
            </a:r>
          </a:p>
          <a:p>
            <a:pPr>
              <a:lnSpc>
                <a:spcPts val="2380"/>
              </a:lnSpc>
              <a:spcBef>
                <a:spcPct val="0"/>
              </a:spcBef>
            </a:pPr>
            <a:r>
              <a:rPr lang="en-US" sz="1700" dirty="0">
                <a:solidFill>
                  <a:srgbClr val="000000"/>
                </a:solidFill>
                <a:latin typeface="Canva Sans Bold"/>
              </a:rPr>
              <a:t>    </a:t>
            </a:r>
            <a:r>
              <a:rPr lang="en-US" sz="1700" dirty="0" err="1">
                <a:solidFill>
                  <a:srgbClr val="000000"/>
                </a:solidFill>
                <a:latin typeface="Canva Sans Bold"/>
              </a:rPr>
              <a:t>df</a:t>
            </a:r>
            <a:r>
              <a:rPr lang="en-US" sz="1700" dirty="0">
                <a:solidFill>
                  <a:srgbClr val="000000"/>
                </a:solidFill>
                <a:latin typeface="Canva Sans Bold"/>
              </a:rPr>
              <a:t> = </a:t>
            </a:r>
            <a:r>
              <a:rPr lang="en-US" sz="1700" dirty="0" err="1">
                <a:solidFill>
                  <a:srgbClr val="000000"/>
                </a:solidFill>
                <a:latin typeface="Canva Sans Bold"/>
              </a:rPr>
              <a:t>retrieve_data_from_csv</a:t>
            </a:r>
            <a:r>
              <a:rPr lang="en-US" sz="1700" dirty="0">
                <a:solidFill>
                  <a:srgbClr val="000000"/>
                </a:solidFill>
                <a:latin typeface="Canva Sans Bold"/>
              </a:rPr>
              <a:t>()</a:t>
            </a:r>
          </a:p>
          <a:p>
            <a:pPr>
              <a:lnSpc>
                <a:spcPts val="2380"/>
              </a:lnSpc>
              <a:spcBef>
                <a:spcPct val="0"/>
              </a:spcBef>
            </a:pPr>
            <a:endParaRPr lang="en-US" sz="1700" dirty="0">
              <a:solidFill>
                <a:srgbClr val="000000"/>
              </a:solidFill>
              <a:latin typeface="Canva Sans Bold"/>
            </a:endParaRPr>
          </a:p>
          <a:p>
            <a:pPr>
              <a:lnSpc>
                <a:spcPts val="2380"/>
              </a:lnSpc>
              <a:spcBef>
                <a:spcPct val="0"/>
              </a:spcBef>
            </a:pPr>
            <a:r>
              <a:rPr lang="en-US" sz="1700" dirty="0">
                <a:solidFill>
                  <a:srgbClr val="000000"/>
                </a:solidFill>
                <a:latin typeface="Canva Sans Bold"/>
              </a:rPr>
              <a:t>Step 2. Data Preprocessing</a:t>
            </a:r>
          </a:p>
          <a:p>
            <a:pPr>
              <a:lnSpc>
                <a:spcPts val="2380"/>
              </a:lnSpc>
              <a:spcBef>
                <a:spcPct val="0"/>
              </a:spcBef>
            </a:pPr>
            <a:r>
              <a:rPr lang="en-US" sz="1700" dirty="0" err="1">
                <a:solidFill>
                  <a:srgbClr val="000000"/>
                </a:solidFill>
                <a:latin typeface="Canva Sans Bold"/>
              </a:rPr>
              <a:t>df</a:t>
            </a:r>
            <a:r>
              <a:rPr lang="en-US" sz="1700" dirty="0">
                <a:solidFill>
                  <a:srgbClr val="000000"/>
                </a:solidFill>
                <a:latin typeface="Canva Sans Bold"/>
              </a:rPr>
              <a:t> = </a:t>
            </a:r>
            <a:r>
              <a:rPr lang="en-US" sz="1700" dirty="0" err="1">
                <a:solidFill>
                  <a:srgbClr val="000000"/>
                </a:solidFill>
                <a:latin typeface="Canva Sans Bold"/>
              </a:rPr>
              <a:t>preprocess_data</a:t>
            </a:r>
            <a:r>
              <a:rPr lang="en-US" sz="1700" dirty="0">
                <a:solidFill>
                  <a:srgbClr val="000000"/>
                </a:solidFill>
                <a:latin typeface="Canva Sans Bold"/>
              </a:rPr>
              <a:t>(</a:t>
            </a:r>
            <a:r>
              <a:rPr lang="en-US" sz="1700" dirty="0" err="1">
                <a:solidFill>
                  <a:srgbClr val="000000"/>
                </a:solidFill>
                <a:latin typeface="Canva Sans Bold"/>
              </a:rPr>
              <a:t>df</a:t>
            </a:r>
            <a:r>
              <a:rPr lang="en-US" sz="1700">
                <a:solidFill>
                  <a:srgbClr val="000000"/>
                </a:solidFill>
                <a:latin typeface="Canva Sans Bold"/>
              </a:rPr>
              <a:t>)</a:t>
            </a:r>
          </a:p>
          <a:p>
            <a:pPr>
              <a:lnSpc>
                <a:spcPts val="2380"/>
              </a:lnSpc>
              <a:spcBef>
                <a:spcPct val="0"/>
              </a:spcBef>
            </a:pPr>
            <a:endParaRPr lang="en-US" sz="1700">
              <a:solidFill>
                <a:srgbClr val="000000"/>
              </a:solidFill>
              <a:latin typeface="Canva Sans Bold"/>
            </a:endParaRPr>
          </a:p>
          <a:p>
            <a:pPr>
              <a:lnSpc>
                <a:spcPts val="2380"/>
              </a:lnSpc>
              <a:spcBef>
                <a:spcPct val="0"/>
              </a:spcBef>
            </a:pPr>
            <a:r>
              <a:rPr lang="en-US" sz="1700" dirty="0">
                <a:solidFill>
                  <a:srgbClr val="000000"/>
                </a:solidFill>
                <a:latin typeface="Canva Sans Bold"/>
              </a:rPr>
              <a:t>Step 3. Linear Regression Model Initialization</a:t>
            </a:r>
          </a:p>
          <a:p>
            <a:pPr>
              <a:lnSpc>
                <a:spcPts val="2380"/>
              </a:lnSpc>
              <a:spcBef>
                <a:spcPct val="0"/>
              </a:spcBef>
            </a:pPr>
            <a:r>
              <a:rPr lang="en-US" sz="1700" dirty="0">
                <a:solidFill>
                  <a:srgbClr val="000000"/>
                </a:solidFill>
                <a:latin typeface="Canva Sans Bold"/>
              </a:rPr>
              <a:t>model = </a:t>
            </a:r>
            <a:r>
              <a:rPr lang="en-US" sz="1700" dirty="0" err="1">
                <a:solidFill>
                  <a:srgbClr val="000000"/>
                </a:solidFill>
                <a:latin typeface="Canva Sans Bold"/>
              </a:rPr>
              <a:t>initialize_linear_regression_model</a:t>
            </a:r>
            <a:r>
              <a:rPr lang="en-US" sz="1700" dirty="0">
                <a:solidFill>
                  <a:srgbClr val="000000"/>
                </a:solidFill>
                <a:latin typeface="Canva Sans Bold"/>
              </a:rPr>
              <a:t>()</a:t>
            </a:r>
          </a:p>
          <a:p>
            <a:pPr>
              <a:lnSpc>
                <a:spcPts val="2380"/>
              </a:lnSpc>
              <a:spcBef>
                <a:spcPct val="0"/>
              </a:spcBef>
            </a:pPr>
            <a:endParaRPr lang="en-US" sz="1700" dirty="0">
              <a:solidFill>
                <a:srgbClr val="000000"/>
              </a:solidFill>
              <a:latin typeface="Canva Sans Bold"/>
            </a:endParaRPr>
          </a:p>
          <a:p>
            <a:pPr>
              <a:lnSpc>
                <a:spcPts val="2380"/>
              </a:lnSpc>
              <a:spcBef>
                <a:spcPct val="0"/>
              </a:spcBef>
            </a:pPr>
            <a:r>
              <a:rPr lang="en-US" sz="1700" dirty="0">
                <a:solidFill>
                  <a:srgbClr val="000000"/>
                </a:solidFill>
                <a:latin typeface="Canva Sans Bold"/>
              </a:rPr>
              <a:t>Step 4. Stock Price Prediction Function</a:t>
            </a:r>
          </a:p>
          <a:p>
            <a:pPr>
              <a:lnSpc>
                <a:spcPts val="2380"/>
              </a:lnSpc>
              <a:spcBef>
                <a:spcPct val="0"/>
              </a:spcBef>
            </a:pPr>
            <a:r>
              <a:rPr lang="en-US" sz="1700" dirty="0">
                <a:solidFill>
                  <a:srgbClr val="000000"/>
                </a:solidFill>
                <a:latin typeface="Canva Sans Bold"/>
              </a:rPr>
              <a:t>def </a:t>
            </a:r>
            <a:r>
              <a:rPr lang="en-US" sz="1700" dirty="0" err="1">
                <a:solidFill>
                  <a:srgbClr val="000000"/>
                </a:solidFill>
                <a:latin typeface="Canva Sans Bold"/>
              </a:rPr>
              <a:t>predict_stock_prices</a:t>
            </a:r>
            <a:r>
              <a:rPr lang="en-US" sz="1700" dirty="0">
                <a:solidFill>
                  <a:srgbClr val="000000"/>
                </a:solidFill>
                <a:latin typeface="Canva Sans Bold"/>
              </a:rPr>
              <a:t>(</a:t>
            </a:r>
            <a:r>
              <a:rPr lang="en-US" sz="1700" dirty="0" err="1">
                <a:solidFill>
                  <a:srgbClr val="000000"/>
                </a:solidFill>
                <a:latin typeface="Canva Sans Bold"/>
              </a:rPr>
              <a:t>target_date</a:t>
            </a:r>
            <a:r>
              <a:rPr lang="en-US" sz="1700" dirty="0">
                <a:solidFill>
                  <a:srgbClr val="000000"/>
                </a:solidFill>
                <a:latin typeface="Canva Sans Bold"/>
              </a:rPr>
              <a:t>, model, </a:t>
            </a:r>
            <a:r>
              <a:rPr lang="en-US" sz="1700" dirty="0" err="1">
                <a:solidFill>
                  <a:srgbClr val="000000"/>
                </a:solidFill>
                <a:latin typeface="Canva Sans Bold"/>
              </a:rPr>
              <a:t>df</a:t>
            </a:r>
            <a:r>
              <a:rPr lang="en-US" sz="1700" dirty="0">
                <a:solidFill>
                  <a:srgbClr val="000000"/>
                </a:solidFill>
                <a:latin typeface="Canva Sans Bold"/>
              </a:rPr>
              <a:t>):</a:t>
            </a:r>
          </a:p>
          <a:p>
            <a:pPr>
              <a:lnSpc>
                <a:spcPts val="2380"/>
              </a:lnSpc>
              <a:spcBef>
                <a:spcPct val="0"/>
              </a:spcBef>
            </a:pPr>
            <a:r>
              <a:rPr lang="en-US" sz="1700" dirty="0">
                <a:solidFill>
                  <a:srgbClr val="000000"/>
                </a:solidFill>
                <a:latin typeface="Canva Sans Bold"/>
              </a:rPr>
              <a:t>    # Ensure 'Date' column is in datetime format</a:t>
            </a:r>
          </a:p>
          <a:p>
            <a:pPr>
              <a:lnSpc>
                <a:spcPts val="2380"/>
              </a:lnSpc>
              <a:spcBef>
                <a:spcPct val="0"/>
              </a:spcBef>
            </a:pPr>
            <a:r>
              <a:rPr lang="en-US" sz="1700" dirty="0">
                <a:solidFill>
                  <a:srgbClr val="000000"/>
                </a:solidFill>
                <a:latin typeface="Canva Sans Bold"/>
              </a:rPr>
              <a:t>    </a:t>
            </a:r>
            <a:r>
              <a:rPr lang="en-US" sz="1700" dirty="0" err="1">
                <a:solidFill>
                  <a:srgbClr val="000000"/>
                </a:solidFill>
                <a:latin typeface="Canva Sans Bold"/>
              </a:rPr>
              <a:t>df</a:t>
            </a:r>
            <a:r>
              <a:rPr lang="en-US" sz="1700" dirty="0">
                <a:solidFill>
                  <a:srgbClr val="000000"/>
                </a:solidFill>
                <a:latin typeface="Canva Sans Bold"/>
              </a:rPr>
              <a:t>['Date'] = </a:t>
            </a:r>
            <a:r>
              <a:rPr lang="en-US" sz="1700" dirty="0" err="1">
                <a:solidFill>
                  <a:srgbClr val="000000"/>
                </a:solidFill>
                <a:latin typeface="Canva Sans Bold"/>
              </a:rPr>
              <a:t>convert_to_datetime</a:t>
            </a:r>
            <a:r>
              <a:rPr lang="en-US" sz="1700" dirty="0">
                <a:solidFill>
                  <a:srgbClr val="000000"/>
                </a:solidFill>
                <a:latin typeface="Canva Sans Bold"/>
              </a:rPr>
              <a:t>(</a:t>
            </a:r>
            <a:r>
              <a:rPr lang="en-US" sz="1700" dirty="0" err="1">
                <a:solidFill>
                  <a:srgbClr val="000000"/>
                </a:solidFill>
                <a:latin typeface="Canva Sans Bold"/>
              </a:rPr>
              <a:t>df</a:t>
            </a:r>
            <a:r>
              <a:rPr lang="en-US" sz="1700" dirty="0">
                <a:solidFill>
                  <a:srgbClr val="000000"/>
                </a:solidFill>
                <a:latin typeface="Canva Sans Bold"/>
              </a:rPr>
              <a:t>['Date'])</a:t>
            </a:r>
          </a:p>
          <a:p>
            <a:pPr>
              <a:lnSpc>
                <a:spcPts val="2380"/>
              </a:lnSpc>
              <a:spcBef>
                <a:spcPct val="0"/>
              </a:spcBef>
            </a:pPr>
            <a:endParaRPr lang="en-US" sz="1700" dirty="0">
              <a:solidFill>
                <a:srgbClr val="000000"/>
              </a:solidFill>
              <a:latin typeface="Canva Sans Bold"/>
            </a:endParaRPr>
          </a:p>
          <a:p>
            <a:pPr>
              <a:lnSpc>
                <a:spcPts val="2380"/>
              </a:lnSpc>
              <a:spcBef>
                <a:spcPct val="0"/>
              </a:spcBef>
            </a:pPr>
            <a:r>
              <a:rPr lang="en-US" sz="1700" dirty="0">
                <a:solidFill>
                  <a:srgbClr val="000000"/>
                </a:solidFill>
                <a:latin typeface="Canva Sans Bold"/>
              </a:rPr>
              <a:t>    # Sort the </a:t>
            </a:r>
            <a:r>
              <a:rPr lang="en-US" sz="1700" dirty="0" err="1">
                <a:solidFill>
                  <a:srgbClr val="000000"/>
                </a:solidFill>
                <a:latin typeface="Canva Sans Bold"/>
              </a:rPr>
              <a:t>DataFrame</a:t>
            </a:r>
            <a:r>
              <a:rPr lang="en-US" sz="1700" dirty="0">
                <a:solidFill>
                  <a:srgbClr val="000000"/>
                </a:solidFill>
                <a:latin typeface="Canva Sans Bold"/>
              </a:rPr>
              <a:t> by date</a:t>
            </a:r>
          </a:p>
          <a:p>
            <a:pPr>
              <a:lnSpc>
                <a:spcPts val="2380"/>
              </a:lnSpc>
              <a:spcBef>
                <a:spcPct val="0"/>
              </a:spcBef>
            </a:pPr>
            <a:r>
              <a:rPr lang="en-US" sz="1700" dirty="0">
                <a:solidFill>
                  <a:srgbClr val="000000"/>
                </a:solidFill>
                <a:latin typeface="Canva Sans Bold"/>
              </a:rPr>
              <a:t>    </a:t>
            </a:r>
            <a:r>
              <a:rPr lang="en-US" sz="1700" dirty="0" err="1">
                <a:solidFill>
                  <a:srgbClr val="000000"/>
                </a:solidFill>
                <a:latin typeface="Canva Sans Bold"/>
              </a:rPr>
              <a:t>df</a:t>
            </a:r>
            <a:r>
              <a:rPr lang="en-US" sz="1700" dirty="0">
                <a:solidFill>
                  <a:srgbClr val="000000"/>
                </a:solidFill>
                <a:latin typeface="Canva Sans Bold"/>
              </a:rPr>
              <a:t> = </a:t>
            </a:r>
            <a:r>
              <a:rPr lang="en-US" sz="1700" dirty="0" err="1">
                <a:solidFill>
                  <a:srgbClr val="000000"/>
                </a:solidFill>
                <a:latin typeface="Canva Sans Bold"/>
              </a:rPr>
              <a:t>sort_data_by_date</a:t>
            </a:r>
            <a:r>
              <a:rPr lang="en-US" sz="1700" dirty="0">
                <a:solidFill>
                  <a:srgbClr val="000000"/>
                </a:solidFill>
                <a:latin typeface="Canva Sans Bold"/>
              </a:rPr>
              <a:t>(</a:t>
            </a:r>
            <a:r>
              <a:rPr lang="en-US" sz="1700" dirty="0" err="1">
                <a:solidFill>
                  <a:srgbClr val="000000"/>
                </a:solidFill>
                <a:latin typeface="Canva Sans Bold"/>
              </a:rPr>
              <a:t>df</a:t>
            </a:r>
            <a:r>
              <a:rPr lang="en-US" sz="1700" dirty="0">
                <a:solidFill>
                  <a:srgbClr val="000000"/>
                </a:solidFill>
                <a:latin typeface="Canva Sans Bold"/>
              </a:rPr>
              <a:t>)</a:t>
            </a:r>
          </a:p>
          <a:p>
            <a:pPr>
              <a:lnSpc>
                <a:spcPts val="2380"/>
              </a:lnSpc>
              <a:spcBef>
                <a:spcPct val="0"/>
              </a:spcBef>
            </a:pPr>
            <a:endParaRPr lang="en-US" sz="1700" dirty="0">
              <a:solidFill>
                <a:srgbClr val="000000"/>
              </a:solidFill>
              <a:latin typeface="Canva Sans Bold"/>
            </a:endParaRPr>
          </a:p>
          <a:p>
            <a:pPr>
              <a:lnSpc>
                <a:spcPts val="2380"/>
              </a:lnSpc>
              <a:spcBef>
                <a:spcPct val="0"/>
              </a:spcBef>
            </a:pPr>
            <a:r>
              <a:rPr lang="en-US" sz="1700" dirty="0">
                <a:solidFill>
                  <a:srgbClr val="000000"/>
                </a:solidFill>
                <a:latin typeface="Canva Sans Bold"/>
              </a:rPr>
              <a:t>    # Extract historical dates and prices</a:t>
            </a:r>
          </a:p>
          <a:p>
            <a:pPr>
              <a:lnSpc>
                <a:spcPts val="2380"/>
              </a:lnSpc>
              <a:spcBef>
                <a:spcPct val="0"/>
              </a:spcBef>
            </a:pPr>
            <a:r>
              <a:rPr lang="en-US" sz="1700" dirty="0">
                <a:solidFill>
                  <a:srgbClr val="000000"/>
                </a:solidFill>
                <a:latin typeface="Canva Sans Bold"/>
              </a:rPr>
              <a:t>    </a:t>
            </a:r>
            <a:r>
              <a:rPr lang="en-US" sz="1700" dirty="0" err="1">
                <a:solidFill>
                  <a:srgbClr val="000000"/>
                </a:solidFill>
                <a:latin typeface="Canva Sans Bold"/>
              </a:rPr>
              <a:t>historical_dates</a:t>
            </a:r>
            <a:r>
              <a:rPr lang="en-US" sz="1700" dirty="0">
                <a:solidFill>
                  <a:srgbClr val="000000"/>
                </a:solidFill>
                <a:latin typeface="Canva Sans Bold"/>
              </a:rPr>
              <a:t> = </a:t>
            </a:r>
            <a:r>
              <a:rPr lang="en-US" sz="1700" dirty="0" err="1">
                <a:solidFill>
                  <a:srgbClr val="000000"/>
                </a:solidFill>
                <a:latin typeface="Canva Sans Bold"/>
              </a:rPr>
              <a:t>get_historical_dates</a:t>
            </a:r>
            <a:r>
              <a:rPr lang="en-US" sz="1700" dirty="0">
                <a:solidFill>
                  <a:srgbClr val="000000"/>
                </a:solidFill>
                <a:latin typeface="Canva Sans Bold"/>
              </a:rPr>
              <a:t>(</a:t>
            </a:r>
            <a:r>
              <a:rPr lang="en-US" sz="1700" dirty="0" err="1">
                <a:solidFill>
                  <a:srgbClr val="000000"/>
                </a:solidFill>
                <a:latin typeface="Canva Sans Bold"/>
              </a:rPr>
              <a:t>df</a:t>
            </a:r>
            <a:r>
              <a:rPr lang="en-US" sz="1700" dirty="0">
                <a:solidFill>
                  <a:srgbClr val="000000"/>
                </a:solidFill>
                <a:latin typeface="Canva Sans Bold"/>
              </a:rPr>
              <a:t>)</a:t>
            </a:r>
          </a:p>
          <a:p>
            <a:pPr>
              <a:lnSpc>
                <a:spcPts val="2380"/>
              </a:lnSpc>
              <a:spcBef>
                <a:spcPct val="0"/>
              </a:spcBef>
            </a:pPr>
            <a:r>
              <a:rPr lang="en-US" sz="1700" dirty="0">
                <a:solidFill>
                  <a:srgbClr val="000000"/>
                </a:solidFill>
                <a:latin typeface="Canva Sans Bold"/>
              </a:rPr>
              <a:t>    </a:t>
            </a:r>
            <a:r>
              <a:rPr lang="en-US" sz="1700" dirty="0" err="1">
                <a:solidFill>
                  <a:srgbClr val="000000"/>
                </a:solidFill>
                <a:latin typeface="Canva Sans Bold"/>
              </a:rPr>
              <a:t>cols_to_predict</a:t>
            </a:r>
            <a:r>
              <a:rPr lang="en-US" sz="1700" dirty="0">
                <a:solidFill>
                  <a:srgbClr val="000000"/>
                </a:solidFill>
                <a:latin typeface="Canva Sans Bold"/>
              </a:rPr>
              <a:t> = </a:t>
            </a:r>
            <a:r>
              <a:rPr lang="en-US" sz="1700" dirty="0" err="1">
                <a:solidFill>
                  <a:srgbClr val="000000"/>
                </a:solidFill>
                <a:latin typeface="Canva Sans Bold"/>
              </a:rPr>
              <a:t>get_columns_to_predict</a:t>
            </a:r>
            <a:r>
              <a:rPr lang="en-US" sz="1700" dirty="0">
                <a:solidFill>
                  <a:srgbClr val="000000"/>
                </a:solidFill>
                <a:latin typeface="Canva Sans Bold"/>
              </a:rPr>
              <a:t>()</a:t>
            </a:r>
          </a:p>
          <a:p>
            <a:pPr>
              <a:lnSpc>
                <a:spcPts val="2380"/>
              </a:lnSpc>
              <a:spcBef>
                <a:spcPct val="0"/>
              </a:spcBef>
            </a:pPr>
            <a:endParaRPr lang="en-US" sz="1700" dirty="0">
              <a:solidFill>
                <a:srgbClr val="000000"/>
              </a:solidFill>
              <a:latin typeface="Canva Sans Bold"/>
            </a:endParaRPr>
          </a:p>
          <a:p>
            <a:pPr>
              <a:lnSpc>
                <a:spcPts val="2380"/>
              </a:lnSpc>
              <a:spcBef>
                <a:spcPct val="0"/>
              </a:spcBef>
            </a:pPr>
            <a:r>
              <a:rPr lang="en-US" sz="1700" dirty="0">
                <a:solidFill>
                  <a:srgbClr val="000000"/>
                </a:solidFill>
                <a:latin typeface="Canva Sans Bold"/>
              </a:rPr>
              <a:t>    </a:t>
            </a:r>
            <a:r>
              <a:rPr lang="en-US" sz="1700" dirty="0" err="1">
                <a:solidFill>
                  <a:srgbClr val="000000"/>
                </a:solidFill>
                <a:latin typeface="Canva Sans Bold"/>
              </a:rPr>
              <a:t>predicted_prices</a:t>
            </a:r>
            <a:r>
              <a:rPr lang="en-US" sz="1700" dirty="0">
                <a:solidFill>
                  <a:srgbClr val="000000"/>
                </a:solidFill>
                <a:latin typeface="Canva Sans Bold"/>
              </a:rPr>
              <a:t> = {}</a:t>
            </a:r>
          </a:p>
          <a:p>
            <a:pPr>
              <a:lnSpc>
                <a:spcPts val="2380"/>
              </a:lnSpc>
              <a:spcBef>
                <a:spcPct val="0"/>
              </a:spcBef>
            </a:pPr>
            <a:endParaRPr lang="en-US" sz="1700" dirty="0">
              <a:solidFill>
                <a:srgbClr val="000000"/>
              </a:solidFill>
              <a:latin typeface="Canva Sans Bold"/>
            </a:endParaRPr>
          </a:p>
          <a:p>
            <a:pPr>
              <a:lnSpc>
                <a:spcPts val="2380"/>
              </a:lnSpc>
              <a:spcBef>
                <a:spcPct val="0"/>
              </a:spcBef>
            </a:pPr>
            <a:endParaRPr lang="en-US" sz="1700" dirty="0">
              <a:solidFill>
                <a:srgbClr val="000000"/>
              </a:solidFill>
              <a:latin typeface="Canva Sans Bold"/>
            </a:endParaRPr>
          </a:p>
        </p:txBody>
      </p:sp>
      <p:sp>
        <p:nvSpPr>
          <p:cNvPr id="5" name="TextBox 5"/>
          <p:cNvSpPr txBox="1"/>
          <p:nvPr/>
        </p:nvSpPr>
        <p:spPr>
          <a:xfrm>
            <a:off x="8898568" y="788670"/>
            <a:ext cx="8845095" cy="8469630"/>
          </a:xfrm>
          <a:prstGeom prst="rect">
            <a:avLst/>
          </a:prstGeom>
        </p:spPr>
        <p:txBody>
          <a:bodyPr lIns="0" tIns="0" rIns="0" bIns="0" rtlCol="0" anchor="t">
            <a:spAutoFit/>
          </a:bodyPr>
          <a:lstStyle/>
          <a:p>
            <a:pPr>
              <a:lnSpc>
                <a:spcPts val="2520"/>
              </a:lnSpc>
              <a:spcBef>
                <a:spcPct val="0"/>
              </a:spcBef>
            </a:pPr>
            <a:r>
              <a:rPr lang="en-US" sz="1800" dirty="0">
                <a:solidFill>
                  <a:srgbClr val="000000"/>
                </a:solidFill>
                <a:latin typeface="Canva Sans Bold"/>
              </a:rPr>
              <a:t>    for col in </a:t>
            </a:r>
            <a:r>
              <a:rPr lang="en-US" sz="1800" dirty="0" err="1">
                <a:solidFill>
                  <a:srgbClr val="000000"/>
                </a:solidFill>
                <a:latin typeface="Canva Sans Bold"/>
              </a:rPr>
              <a:t>cols_to_predict</a:t>
            </a:r>
            <a:r>
              <a:rPr lang="en-US" sz="1800" dirty="0">
                <a:solidFill>
                  <a:srgbClr val="000000"/>
                </a:solidFill>
                <a:latin typeface="Canva Sans Bold"/>
              </a:rPr>
              <a:t>:</a:t>
            </a:r>
          </a:p>
          <a:p>
            <a:pPr>
              <a:lnSpc>
                <a:spcPts val="2520"/>
              </a:lnSpc>
              <a:spcBef>
                <a:spcPct val="0"/>
              </a:spcBef>
            </a:pPr>
            <a:r>
              <a:rPr lang="en-US" sz="1800" dirty="0">
                <a:solidFill>
                  <a:srgbClr val="000000"/>
                </a:solidFill>
                <a:latin typeface="Canva Sans Bold"/>
              </a:rPr>
              <a:t>        # Check and handle missing values in the current column</a:t>
            </a:r>
          </a:p>
          <a:p>
            <a:pPr>
              <a:lnSpc>
                <a:spcPts val="2520"/>
              </a:lnSpc>
              <a:spcBef>
                <a:spcPct val="0"/>
              </a:spcBef>
            </a:pPr>
            <a:r>
              <a:rPr lang="en-US" sz="1800" dirty="0">
                <a:solidFill>
                  <a:srgbClr val="000000"/>
                </a:solidFill>
                <a:latin typeface="Canva Sans Bold"/>
              </a:rPr>
              <a:t>        </a:t>
            </a:r>
            <a:r>
              <a:rPr lang="en-US" sz="1800" dirty="0" err="1">
                <a:solidFill>
                  <a:srgbClr val="000000"/>
                </a:solidFill>
                <a:latin typeface="Canva Sans Bold"/>
              </a:rPr>
              <a:t>handle_missing_values</a:t>
            </a:r>
            <a:r>
              <a:rPr lang="en-US" sz="1800" dirty="0">
                <a:solidFill>
                  <a:srgbClr val="000000"/>
                </a:solidFill>
                <a:latin typeface="Canva Sans Bold"/>
              </a:rPr>
              <a:t>(</a:t>
            </a:r>
            <a:r>
              <a:rPr lang="en-US" sz="1800" dirty="0" err="1">
                <a:solidFill>
                  <a:srgbClr val="000000"/>
                </a:solidFill>
                <a:latin typeface="Canva Sans Bold"/>
              </a:rPr>
              <a:t>df</a:t>
            </a:r>
            <a:r>
              <a:rPr lang="en-US" sz="1800" dirty="0">
                <a:solidFill>
                  <a:srgbClr val="000000"/>
                </a:solidFill>
                <a:latin typeface="Canva Sans Bold"/>
              </a:rPr>
              <a:t>, col)</a:t>
            </a:r>
          </a:p>
          <a:p>
            <a:pPr>
              <a:lnSpc>
                <a:spcPts val="2520"/>
              </a:lnSpc>
              <a:spcBef>
                <a:spcPct val="0"/>
              </a:spcBef>
            </a:pPr>
            <a:endParaRPr lang="en-US" sz="1800" dirty="0">
              <a:solidFill>
                <a:srgbClr val="000000"/>
              </a:solidFill>
              <a:latin typeface="Canva Sans Bold"/>
            </a:endParaRPr>
          </a:p>
          <a:p>
            <a:pPr>
              <a:lnSpc>
                <a:spcPts val="2520"/>
              </a:lnSpc>
              <a:spcBef>
                <a:spcPct val="0"/>
              </a:spcBef>
            </a:pPr>
            <a:r>
              <a:rPr lang="en-US" sz="1800" dirty="0">
                <a:solidFill>
                  <a:srgbClr val="000000"/>
                </a:solidFill>
                <a:latin typeface="Canva Sans Bold"/>
              </a:rPr>
              <a:t>        # Prepare data for linear regression</a:t>
            </a:r>
          </a:p>
          <a:p>
            <a:pPr>
              <a:lnSpc>
                <a:spcPts val="2520"/>
              </a:lnSpc>
              <a:spcBef>
                <a:spcPct val="0"/>
              </a:spcBef>
            </a:pPr>
            <a:r>
              <a:rPr lang="en-US" sz="1800" dirty="0">
                <a:solidFill>
                  <a:srgbClr val="000000"/>
                </a:solidFill>
                <a:latin typeface="Canva Sans Bold"/>
              </a:rPr>
              <a:t>        X, y = </a:t>
            </a:r>
            <a:r>
              <a:rPr lang="en-US" sz="1800" dirty="0" err="1">
                <a:solidFill>
                  <a:srgbClr val="000000"/>
                </a:solidFill>
                <a:latin typeface="Canva Sans Bold"/>
              </a:rPr>
              <a:t>prepare_data_for_regression</a:t>
            </a:r>
            <a:r>
              <a:rPr lang="en-US" sz="1800" dirty="0">
                <a:solidFill>
                  <a:srgbClr val="000000"/>
                </a:solidFill>
                <a:latin typeface="Canva Sans Bold"/>
              </a:rPr>
              <a:t>(</a:t>
            </a:r>
            <a:r>
              <a:rPr lang="en-US" sz="1800" dirty="0" err="1">
                <a:solidFill>
                  <a:srgbClr val="000000"/>
                </a:solidFill>
                <a:latin typeface="Canva Sans Bold"/>
              </a:rPr>
              <a:t>historical_dates</a:t>
            </a:r>
            <a:r>
              <a:rPr lang="en-US" sz="1800" dirty="0">
                <a:solidFill>
                  <a:srgbClr val="000000"/>
                </a:solidFill>
                <a:latin typeface="Canva Sans Bold"/>
              </a:rPr>
              <a:t>, </a:t>
            </a:r>
            <a:r>
              <a:rPr lang="en-US" sz="1800" dirty="0" err="1">
                <a:solidFill>
                  <a:srgbClr val="000000"/>
                </a:solidFill>
                <a:latin typeface="Canva Sans Bold"/>
              </a:rPr>
              <a:t>df</a:t>
            </a:r>
            <a:r>
              <a:rPr lang="en-US" sz="1800" dirty="0">
                <a:solidFill>
                  <a:srgbClr val="000000"/>
                </a:solidFill>
                <a:latin typeface="Canva Sans Bold"/>
              </a:rPr>
              <a:t>[col])</a:t>
            </a:r>
          </a:p>
          <a:p>
            <a:pPr>
              <a:lnSpc>
                <a:spcPts val="2520"/>
              </a:lnSpc>
              <a:spcBef>
                <a:spcPct val="0"/>
              </a:spcBef>
            </a:pPr>
            <a:endParaRPr lang="en-US" sz="1800" dirty="0">
              <a:solidFill>
                <a:srgbClr val="000000"/>
              </a:solidFill>
              <a:latin typeface="Canva Sans Bold"/>
            </a:endParaRPr>
          </a:p>
          <a:p>
            <a:pPr>
              <a:lnSpc>
                <a:spcPts val="2520"/>
              </a:lnSpc>
              <a:spcBef>
                <a:spcPct val="0"/>
              </a:spcBef>
            </a:pPr>
            <a:r>
              <a:rPr lang="en-US" sz="1800" dirty="0">
                <a:solidFill>
                  <a:srgbClr val="000000"/>
                </a:solidFill>
                <a:latin typeface="Canva Sans Bold"/>
              </a:rPr>
              <a:t>        # Fit linear regression model</a:t>
            </a:r>
          </a:p>
          <a:p>
            <a:pPr>
              <a:lnSpc>
                <a:spcPts val="2520"/>
              </a:lnSpc>
              <a:spcBef>
                <a:spcPct val="0"/>
              </a:spcBef>
            </a:pPr>
            <a:r>
              <a:rPr lang="en-US" sz="1800" dirty="0">
                <a:solidFill>
                  <a:srgbClr val="000000"/>
                </a:solidFill>
                <a:latin typeface="Canva Sans Bold"/>
              </a:rPr>
              <a:t>        </a:t>
            </a:r>
            <a:r>
              <a:rPr lang="en-US" sz="1800" dirty="0" err="1">
                <a:solidFill>
                  <a:srgbClr val="000000"/>
                </a:solidFill>
                <a:latin typeface="Canva Sans Bold"/>
              </a:rPr>
              <a:t>model.fit</a:t>
            </a:r>
            <a:r>
              <a:rPr lang="en-US" sz="1800" dirty="0">
                <a:solidFill>
                  <a:srgbClr val="000000"/>
                </a:solidFill>
                <a:latin typeface="Canva Sans Bold"/>
              </a:rPr>
              <a:t>(X, y)</a:t>
            </a:r>
          </a:p>
          <a:p>
            <a:pPr>
              <a:lnSpc>
                <a:spcPts val="2520"/>
              </a:lnSpc>
              <a:spcBef>
                <a:spcPct val="0"/>
              </a:spcBef>
            </a:pPr>
            <a:endParaRPr lang="en-US" sz="1800" dirty="0">
              <a:solidFill>
                <a:srgbClr val="000000"/>
              </a:solidFill>
              <a:latin typeface="Canva Sans Bold"/>
            </a:endParaRPr>
          </a:p>
          <a:p>
            <a:pPr>
              <a:lnSpc>
                <a:spcPts val="2520"/>
              </a:lnSpc>
              <a:spcBef>
                <a:spcPct val="0"/>
              </a:spcBef>
            </a:pPr>
            <a:r>
              <a:rPr lang="en-US" sz="1800" dirty="0">
                <a:solidFill>
                  <a:srgbClr val="000000"/>
                </a:solidFill>
                <a:latin typeface="Canva Sans Bold"/>
              </a:rPr>
              <a:t>        # Predict the price at the target date</a:t>
            </a:r>
          </a:p>
          <a:p>
            <a:pPr>
              <a:lnSpc>
                <a:spcPts val="2520"/>
              </a:lnSpc>
              <a:spcBef>
                <a:spcPct val="0"/>
              </a:spcBef>
            </a:pPr>
            <a:r>
              <a:rPr lang="en-US" sz="1800" dirty="0">
                <a:solidFill>
                  <a:srgbClr val="000000"/>
                </a:solidFill>
                <a:latin typeface="Canva Sans Bold"/>
              </a:rPr>
              <a:t>        </a:t>
            </a:r>
            <a:r>
              <a:rPr lang="en-US" sz="1800" dirty="0" err="1">
                <a:solidFill>
                  <a:srgbClr val="000000"/>
                </a:solidFill>
                <a:latin typeface="Canva Sans Bold"/>
              </a:rPr>
              <a:t>predicted_prices</a:t>
            </a:r>
            <a:r>
              <a:rPr lang="en-US" sz="1800" dirty="0">
                <a:solidFill>
                  <a:srgbClr val="000000"/>
                </a:solidFill>
                <a:latin typeface="Canva Sans Bold"/>
              </a:rPr>
              <a:t>[col] = </a:t>
            </a:r>
            <a:r>
              <a:rPr lang="en-US" sz="1800" dirty="0" err="1">
                <a:solidFill>
                  <a:srgbClr val="000000"/>
                </a:solidFill>
                <a:latin typeface="Canva Sans Bold"/>
              </a:rPr>
              <a:t>predict_price_at_target_date</a:t>
            </a:r>
            <a:r>
              <a:rPr lang="en-US" sz="1800" dirty="0">
                <a:solidFill>
                  <a:srgbClr val="000000"/>
                </a:solidFill>
                <a:latin typeface="Canva Sans Bold"/>
              </a:rPr>
              <a:t>(model, </a:t>
            </a:r>
            <a:r>
              <a:rPr lang="en-US" sz="1800" dirty="0" err="1">
                <a:solidFill>
                  <a:srgbClr val="000000"/>
                </a:solidFill>
                <a:latin typeface="Canva Sans Bold"/>
              </a:rPr>
              <a:t>target_date</a:t>
            </a:r>
            <a:r>
              <a:rPr lang="en-US" sz="1800" dirty="0">
                <a:solidFill>
                  <a:srgbClr val="000000"/>
                </a:solidFill>
                <a:latin typeface="Canva Sans Bold"/>
              </a:rPr>
              <a:t>, </a:t>
            </a:r>
            <a:r>
              <a:rPr lang="en-US" sz="1800" dirty="0" err="1">
                <a:solidFill>
                  <a:srgbClr val="000000"/>
                </a:solidFill>
                <a:latin typeface="Canva Sans Bold"/>
              </a:rPr>
              <a:t>historical_dates</a:t>
            </a:r>
            <a:r>
              <a:rPr lang="en-US" sz="1800" dirty="0">
                <a:solidFill>
                  <a:srgbClr val="000000"/>
                </a:solidFill>
                <a:latin typeface="Canva Sans Bold"/>
              </a:rPr>
              <a:t>)</a:t>
            </a:r>
          </a:p>
          <a:p>
            <a:pPr>
              <a:lnSpc>
                <a:spcPts val="2520"/>
              </a:lnSpc>
              <a:spcBef>
                <a:spcPct val="0"/>
              </a:spcBef>
            </a:pPr>
            <a:endParaRPr lang="en-US" sz="1800" dirty="0">
              <a:solidFill>
                <a:srgbClr val="000000"/>
              </a:solidFill>
              <a:latin typeface="Canva Sans Bold"/>
            </a:endParaRPr>
          </a:p>
          <a:p>
            <a:pPr>
              <a:lnSpc>
                <a:spcPts val="2520"/>
              </a:lnSpc>
              <a:spcBef>
                <a:spcPct val="0"/>
              </a:spcBef>
            </a:pPr>
            <a:r>
              <a:rPr lang="en-US" sz="1800" dirty="0">
                <a:solidFill>
                  <a:srgbClr val="000000"/>
                </a:solidFill>
                <a:latin typeface="Canva Sans Bold"/>
              </a:rPr>
              <a:t>    return </a:t>
            </a:r>
            <a:r>
              <a:rPr lang="en-US" sz="1800" dirty="0" err="1">
                <a:solidFill>
                  <a:srgbClr val="000000"/>
                </a:solidFill>
                <a:latin typeface="Canva Sans Bold"/>
              </a:rPr>
              <a:t>predicted_prices</a:t>
            </a:r>
            <a:endParaRPr lang="en-US" sz="1800" dirty="0">
              <a:solidFill>
                <a:srgbClr val="000000"/>
              </a:solidFill>
              <a:latin typeface="Canva Sans Bold"/>
            </a:endParaRPr>
          </a:p>
          <a:p>
            <a:pPr>
              <a:lnSpc>
                <a:spcPts val="2520"/>
              </a:lnSpc>
              <a:spcBef>
                <a:spcPct val="0"/>
              </a:spcBef>
            </a:pPr>
            <a:endParaRPr lang="en-US" sz="1800" dirty="0">
              <a:solidFill>
                <a:srgbClr val="000000"/>
              </a:solidFill>
              <a:latin typeface="Canva Sans Bold"/>
            </a:endParaRPr>
          </a:p>
          <a:p>
            <a:pPr>
              <a:lnSpc>
                <a:spcPts val="2520"/>
              </a:lnSpc>
              <a:spcBef>
                <a:spcPct val="0"/>
              </a:spcBef>
            </a:pPr>
            <a:r>
              <a:rPr lang="en-US" sz="1800" dirty="0">
                <a:solidFill>
                  <a:srgbClr val="000000"/>
                </a:solidFill>
                <a:latin typeface="Canva Sans Bold"/>
              </a:rPr>
              <a:t>Step 5. Future Price Prediction Loop</a:t>
            </a:r>
          </a:p>
          <a:p>
            <a:pPr>
              <a:lnSpc>
                <a:spcPts val="2520"/>
              </a:lnSpc>
              <a:spcBef>
                <a:spcPct val="0"/>
              </a:spcBef>
            </a:pPr>
            <a:r>
              <a:rPr lang="en-US" sz="1800" dirty="0" err="1">
                <a:solidFill>
                  <a:srgbClr val="000000"/>
                </a:solidFill>
                <a:latin typeface="Canva Sans Bold"/>
              </a:rPr>
              <a:t>predicted_prices</a:t>
            </a:r>
            <a:r>
              <a:rPr lang="en-US" sz="1800" dirty="0">
                <a:solidFill>
                  <a:srgbClr val="000000"/>
                </a:solidFill>
                <a:latin typeface="Canva Sans Bold"/>
              </a:rPr>
              <a:t> = </a:t>
            </a:r>
            <a:r>
              <a:rPr lang="en-US" sz="1800" dirty="0" err="1">
                <a:solidFill>
                  <a:srgbClr val="000000"/>
                </a:solidFill>
                <a:latin typeface="Canva Sans Bold"/>
              </a:rPr>
              <a:t>initialize_predicted_prices_dict</a:t>
            </a:r>
            <a:r>
              <a:rPr lang="en-US" sz="1800" dirty="0">
                <a:solidFill>
                  <a:srgbClr val="000000"/>
                </a:solidFill>
                <a:latin typeface="Canva Sans Bold"/>
              </a:rPr>
              <a:t>()</a:t>
            </a:r>
          </a:p>
          <a:p>
            <a:pPr>
              <a:lnSpc>
                <a:spcPts val="2520"/>
              </a:lnSpc>
              <a:spcBef>
                <a:spcPct val="0"/>
              </a:spcBef>
            </a:pPr>
            <a:endParaRPr lang="en-US" sz="1800" dirty="0">
              <a:solidFill>
                <a:srgbClr val="000000"/>
              </a:solidFill>
              <a:latin typeface="Canva Sans Bold"/>
            </a:endParaRPr>
          </a:p>
          <a:p>
            <a:pPr>
              <a:lnSpc>
                <a:spcPts val="2520"/>
              </a:lnSpc>
              <a:spcBef>
                <a:spcPct val="0"/>
              </a:spcBef>
            </a:pPr>
            <a:r>
              <a:rPr lang="en-US" sz="1800" dirty="0" err="1">
                <a:solidFill>
                  <a:srgbClr val="000000"/>
                </a:solidFill>
                <a:latin typeface="Canva Sans Bold"/>
              </a:rPr>
              <a:t>current_date</a:t>
            </a:r>
            <a:r>
              <a:rPr lang="en-US" sz="1800" dirty="0">
                <a:solidFill>
                  <a:srgbClr val="000000"/>
                </a:solidFill>
                <a:latin typeface="Canva Sans Bold"/>
              </a:rPr>
              <a:t> = </a:t>
            </a:r>
            <a:r>
              <a:rPr lang="en-US" sz="1800" dirty="0" err="1">
                <a:solidFill>
                  <a:srgbClr val="000000"/>
                </a:solidFill>
                <a:latin typeface="Canva Sans Bold"/>
              </a:rPr>
              <a:t>start_date</a:t>
            </a:r>
            <a:endParaRPr lang="en-US" sz="1800" dirty="0">
              <a:solidFill>
                <a:srgbClr val="000000"/>
              </a:solidFill>
              <a:latin typeface="Canva Sans Bold"/>
            </a:endParaRPr>
          </a:p>
          <a:p>
            <a:pPr>
              <a:lnSpc>
                <a:spcPts val="2520"/>
              </a:lnSpc>
              <a:spcBef>
                <a:spcPct val="0"/>
              </a:spcBef>
            </a:pPr>
            <a:r>
              <a:rPr lang="en-US" sz="1800" dirty="0">
                <a:solidFill>
                  <a:srgbClr val="000000"/>
                </a:solidFill>
                <a:latin typeface="Canva Sans Bold"/>
              </a:rPr>
              <a:t>while </a:t>
            </a:r>
            <a:r>
              <a:rPr lang="en-US" sz="1800" dirty="0" err="1">
                <a:solidFill>
                  <a:srgbClr val="000000"/>
                </a:solidFill>
                <a:latin typeface="Canva Sans Bold"/>
              </a:rPr>
              <a:t>current_date</a:t>
            </a:r>
            <a:r>
              <a:rPr lang="en-US" sz="1800" dirty="0">
                <a:solidFill>
                  <a:srgbClr val="000000"/>
                </a:solidFill>
                <a:latin typeface="Canva Sans Bold"/>
              </a:rPr>
              <a:t> &lt;= </a:t>
            </a:r>
            <a:r>
              <a:rPr lang="en-US" sz="1800" dirty="0" err="1">
                <a:solidFill>
                  <a:srgbClr val="000000"/>
                </a:solidFill>
                <a:latin typeface="Canva Sans Bold"/>
              </a:rPr>
              <a:t>end_date</a:t>
            </a:r>
            <a:r>
              <a:rPr lang="en-US" sz="1800" dirty="0">
                <a:solidFill>
                  <a:srgbClr val="000000"/>
                </a:solidFill>
                <a:latin typeface="Canva Sans Bold"/>
              </a:rPr>
              <a:t>:</a:t>
            </a:r>
          </a:p>
          <a:p>
            <a:pPr>
              <a:lnSpc>
                <a:spcPts val="2520"/>
              </a:lnSpc>
              <a:spcBef>
                <a:spcPct val="0"/>
              </a:spcBef>
            </a:pPr>
            <a:r>
              <a:rPr lang="en-US" sz="1800" dirty="0">
                <a:solidFill>
                  <a:srgbClr val="000000"/>
                </a:solidFill>
                <a:latin typeface="Canva Sans Bold"/>
              </a:rPr>
              <a:t>    predictions = </a:t>
            </a:r>
            <a:r>
              <a:rPr lang="en-US" sz="1800" dirty="0" err="1">
                <a:solidFill>
                  <a:srgbClr val="000000"/>
                </a:solidFill>
                <a:latin typeface="Canva Sans Bold"/>
              </a:rPr>
              <a:t>predict_stock_prices</a:t>
            </a:r>
            <a:r>
              <a:rPr lang="en-US" sz="1800" dirty="0">
                <a:solidFill>
                  <a:srgbClr val="000000"/>
                </a:solidFill>
                <a:latin typeface="Canva Sans Bold"/>
              </a:rPr>
              <a:t>(</a:t>
            </a:r>
            <a:r>
              <a:rPr lang="en-US" sz="1800" dirty="0" err="1">
                <a:solidFill>
                  <a:srgbClr val="000000"/>
                </a:solidFill>
                <a:latin typeface="Canva Sans Bold"/>
              </a:rPr>
              <a:t>current_date</a:t>
            </a:r>
            <a:r>
              <a:rPr lang="en-US" sz="1800" dirty="0">
                <a:solidFill>
                  <a:srgbClr val="000000"/>
                </a:solidFill>
                <a:latin typeface="Canva Sans Bold"/>
              </a:rPr>
              <a:t>, model, </a:t>
            </a:r>
            <a:r>
              <a:rPr lang="en-US" sz="1800" dirty="0" err="1">
                <a:solidFill>
                  <a:srgbClr val="000000"/>
                </a:solidFill>
                <a:latin typeface="Canva Sans Bold"/>
              </a:rPr>
              <a:t>df</a:t>
            </a:r>
            <a:r>
              <a:rPr lang="en-US" sz="1800" dirty="0">
                <a:solidFill>
                  <a:srgbClr val="000000"/>
                </a:solidFill>
                <a:latin typeface="Canva Sans Bold"/>
              </a:rPr>
              <a:t>)</a:t>
            </a:r>
          </a:p>
          <a:p>
            <a:pPr>
              <a:lnSpc>
                <a:spcPts val="2520"/>
              </a:lnSpc>
              <a:spcBef>
                <a:spcPct val="0"/>
              </a:spcBef>
            </a:pPr>
            <a:r>
              <a:rPr lang="en-US" sz="1800" dirty="0">
                <a:solidFill>
                  <a:srgbClr val="000000"/>
                </a:solidFill>
                <a:latin typeface="Canva Sans Bold"/>
              </a:rPr>
              <a:t>    </a:t>
            </a:r>
            <a:r>
              <a:rPr lang="en-US" sz="1800" dirty="0" err="1">
                <a:solidFill>
                  <a:srgbClr val="000000"/>
                </a:solidFill>
                <a:latin typeface="Canva Sans Bold"/>
              </a:rPr>
              <a:t>update_predicted_prices</a:t>
            </a:r>
            <a:r>
              <a:rPr lang="en-US" sz="1800" dirty="0">
                <a:solidFill>
                  <a:srgbClr val="000000"/>
                </a:solidFill>
                <a:latin typeface="Canva Sans Bold"/>
              </a:rPr>
              <a:t>(</a:t>
            </a:r>
            <a:r>
              <a:rPr lang="en-US" sz="1800" dirty="0" err="1">
                <a:solidFill>
                  <a:srgbClr val="000000"/>
                </a:solidFill>
                <a:latin typeface="Canva Sans Bold"/>
              </a:rPr>
              <a:t>predicted_prices</a:t>
            </a:r>
            <a:r>
              <a:rPr lang="en-US" sz="1800" dirty="0">
                <a:solidFill>
                  <a:srgbClr val="000000"/>
                </a:solidFill>
                <a:latin typeface="Canva Sans Bold"/>
              </a:rPr>
              <a:t>, predictions)</a:t>
            </a:r>
          </a:p>
          <a:p>
            <a:pPr>
              <a:lnSpc>
                <a:spcPts val="2520"/>
              </a:lnSpc>
              <a:spcBef>
                <a:spcPct val="0"/>
              </a:spcBef>
            </a:pPr>
            <a:r>
              <a:rPr lang="en-US" sz="1800" dirty="0">
                <a:solidFill>
                  <a:srgbClr val="000000"/>
                </a:solidFill>
                <a:latin typeface="Canva Sans Bold"/>
              </a:rPr>
              <a:t>    </a:t>
            </a:r>
            <a:r>
              <a:rPr lang="en-US" sz="1800" dirty="0" err="1">
                <a:solidFill>
                  <a:srgbClr val="000000"/>
                </a:solidFill>
                <a:latin typeface="Canva Sans Bold"/>
              </a:rPr>
              <a:t>current_date</a:t>
            </a:r>
            <a:r>
              <a:rPr lang="en-US" sz="1800" dirty="0">
                <a:solidFill>
                  <a:srgbClr val="000000"/>
                </a:solidFill>
                <a:latin typeface="Canva Sans Bold"/>
              </a:rPr>
              <a:t> += </a:t>
            </a:r>
            <a:r>
              <a:rPr lang="en-US" sz="1800" dirty="0" err="1">
                <a:solidFill>
                  <a:srgbClr val="000000"/>
                </a:solidFill>
                <a:latin typeface="Canva Sans Bold"/>
              </a:rPr>
              <a:t>timedelta</a:t>
            </a:r>
            <a:r>
              <a:rPr lang="en-US" sz="1800" dirty="0">
                <a:solidFill>
                  <a:srgbClr val="000000"/>
                </a:solidFill>
                <a:latin typeface="Canva Sans Bold"/>
              </a:rPr>
              <a:t>(days=1)</a:t>
            </a:r>
          </a:p>
          <a:p>
            <a:pPr>
              <a:lnSpc>
                <a:spcPts val="2520"/>
              </a:lnSpc>
              <a:spcBef>
                <a:spcPct val="0"/>
              </a:spcBef>
            </a:pPr>
            <a:endParaRPr lang="en-US" sz="1800" dirty="0">
              <a:solidFill>
                <a:srgbClr val="000000"/>
              </a:solidFill>
              <a:latin typeface="Canva Sans Bold"/>
            </a:endParaRPr>
          </a:p>
          <a:p>
            <a:pPr>
              <a:lnSpc>
                <a:spcPts val="2520"/>
              </a:lnSpc>
              <a:spcBef>
                <a:spcPct val="0"/>
              </a:spcBef>
            </a:pPr>
            <a:r>
              <a:rPr lang="en-US" sz="1800" dirty="0">
                <a:solidFill>
                  <a:srgbClr val="000000"/>
                </a:solidFill>
                <a:latin typeface="Canva Sans Bold"/>
              </a:rPr>
              <a:t>Step 6. Plotting Function</a:t>
            </a:r>
          </a:p>
          <a:p>
            <a:pPr>
              <a:lnSpc>
                <a:spcPts val="2520"/>
              </a:lnSpc>
              <a:spcBef>
                <a:spcPct val="0"/>
              </a:spcBef>
            </a:pPr>
            <a:r>
              <a:rPr lang="en-US" sz="1800" dirty="0" err="1">
                <a:solidFill>
                  <a:srgbClr val="000000"/>
                </a:solidFill>
                <a:latin typeface="Canva Sans Bold"/>
              </a:rPr>
              <a:t>plot_predicted_prices</a:t>
            </a:r>
            <a:r>
              <a:rPr lang="en-US" sz="1800" dirty="0">
                <a:solidFill>
                  <a:srgbClr val="000000"/>
                </a:solidFill>
                <a:latin typeface="Canva Sans Bold"/>
              </a:rPr>
              <a:t>(</a:t>
            </a:r>
            <a:r>
              <a:rPr lang="en-US" sz="1800" dirty="0" err="1">
                <a:solidFill>
                  <a:srgbClr val="000000"/>
                </a:solidFill>
                <a:latin typeface="Canva Sans Bold"/>
              </a:rPr>
              <a:t>predicted_prices</a:t>
            </a:r>
            <a:r>
              <a:rPr lang="en-US" sz="1800" dirty="0">
                <a:solidFill>
                  <a:srgbClr val="000000"/>
                </a:solidFill>
                <a:latin typeface="Canva Sans Bold"/>
              </a:rPr>
              <a:t>, </a:t>
            </a:r>
            <a:r>
              <a:rPr lang="en-US" sz="1800" dirty="0" err="1">
                <a:solidFill>
                  <a:srgbClr val="000000"/>
                </a:solidFill>
                <a:latin typeface="Canva Sans Bold"/>
              </a:rPr>
              <a:t>start_date</a:t>
            </a:r>
            <a:r>
              <a:rPr lang="en-US" sz="1800" dirty="0">
                <a:solidFill>
                  <a:srgbClr val="000000"/>
                </a:solidFill>
                <a:latin typeface="Canva Sans Bold"/>
              </a:rPr>
              <a:t>, </a:t>
            </a:r>
            <a:r>
              <a:rPr lang="en-US" sz="1800" dirty="0" err="1">
                <a:solidFill>
                  <a:srgbClr val="000000"/>
                </a:solidFill>
                <a:latin typeface="Canva Sans Bold"/>
              </a:rPr>
              <a:t>end_date</a:t>
            </a:r>
            <a:r>
              <a:rPr lang="en-US" sz="1800" dirty="0">
                <a:solidFill>
                  <a:srgbClr val="000000"/>
                </a:solidFill>
                <a:latin typeface="Canva Sans Bold"/>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83251" y="433931"/>
            <a:ext cx="12162702" cy="1857545"/>
            <a:chOff x="0" y="0"/>
            <a:chExt cx="2836643" cy="433225"/>
          </a:xfrm>
        </p:grpSpPr>
        <p:sp>
          <p:nvSpPr>
            <p:cNvPr id="3" name="Freeform 3"/>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78DDE4"/>
            </a:solidFill>
          </p:spPr>
        </p:sp>
        <p:sp>
          <p:nvSpPr>
            <p:cNvPr id="4" name="TextBox 4"/>
            <p:cNvSpPr txBox="1"/>
            <p:nvPr/>
          </p:nvSpPr>
          <p:spPr>
            <a:xfrm>
              <a:off x="0" y="-9525"/>
              <a:ext cx="2836643" cy="442750"/>
            </a:xfrm>
            <a:prstGeom prst="rect">
              <a:avLst/>
            </a:prstGeom>
          </p:spPr>
          <p:txBody>
            <a:bodyPr lIns="254000" tIns="254000" rIns="254000" bIns="254000" rtlCol="0" anchor="ctr"/>
            <a:lstStyle/>
            <a:p>
              <a:pPr>
                <a:lnSpc>
                  <a:spcPts val="3120"/>
                </a:lnSpc>
              </a:pPr>
              <a:r>
                <a:rPr lang="en-US" sz="2600">
                  <a:solidFill>
                    <a:srgbClr val="FFFFFF"/>
                  </a:solidFill>
                  <a:latin typeface="Aileron Bold"/>
                </a:rPr>
                <a:t>                    WEBSCRAPPING</a:t>
              </a:r>
            </a:p>
          </p:txBody>
        </p:sp>
      </p:grpSp>
      <p:grpSp>
        <p:nvGrpSpPr>
          <p:cNvPr id="5" name="Group 5"/>
          <p:cNvGrpSpPr/>
          <p:nvPr/>
        </p:nvGrpSpPr>
        <p:grpSpPr>
          <a:xfrm>
            <a:off x="6090918" y="1009863"/>
            <a:ext cx="705679" cy="70567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78DDE4"/>
                  </a:solidFill>
                  <a:latin typeface="Aileron Bold"/>
                </a:rPr>
                <a:t>1</a:t>
              </a:r>
            </a:p>
          </p:txBody>
        </p:sp>
      </p:grpSp>
      <p:sp>
        <p:nvSpPr>
          <p:cNvPr id="8" name="TextBox 8"/>
          <p:cNvSpPr txBox="1"/>
          <p:nvPr/>
        </p:nvSpPr>
        <p:spPr>
          <a:xfrm>
            <a:off x="683625" y="1149998"/>
            <a:ext cx="4554551" cy="1173480"/>
          </a:xfrm>
          <a:prstGeom prst="rect">
            <a:avLst/>
          </a:prstGeom>
        </p:spPr>
        <p:txBody>
          <a:bodyPr lIns="0" tIns="0" rIns="0" bIns="0" rtlCol="0" anchor="t">
            <a:spAutoFit/>
          </a:bodyPr>
          <a:lstStyle/>
          <a:p>
            <a:pPr>
              <a:lnSpc>
                <a:spcPts val="4680"/>
              </a:lnSpc>
            </a:pPr>
            <a:r>
              <a:rPr lang="en-US" sz="3600">
                <a:solidFill>
                  <a:srgbClr val="000000"/>
                </a:solidFill>
                <a:latin typeface="Aileron Bold"/>
              </a:rPr>
              <a:t>Pythonic Features</a:t>
            </a:r>
          </a:p>
          <a:p>
            <a:pPr marL="0" lvl="0" indent="0">
              <a:lnSpc>
                <a:spcPts val="4680"/>
              </a:lnSpc>
            </a:pPr>
            <a:endParaRPr lang="en-US" sz="3600">
              <a:solidFill>
                <a:srgbClr val="000000"/>
              </a:solidFill>
              <a:latin typeface="Aileron Bold"/>
            </a:endParaRPr>
          </a:p>
        </p:txBody>
      </p:sp>
      <p:grpSp>
        <p:nvGrpSpPr>
          <p:cNvPr id="9" name="Group 9"/>
          <p:cNvGrpSpPr/>
          <p:nvPr/>
        </p:nvGrpSpPr>
        <p:grpSpPr>
          <a:xfrm>
            <a:off x="5583251" y="2323478"/>
            <a:ext cx="12162702" cy="1857545"/>
            <a:chOff x="0" y="0"/>
            <a:chExt cx="2836643" cy="433225"/>
          </a:xfrm>
        </p:grpSpPr>
        <p:sp>
          <p:nvSpPr>
            <p:cNvPr id="10" name="Freeform 10"/>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36D1D6"/>
            </a:solidFill>
          </p:spPr>
        </p:sp>
        <p:sp>
          <p:nvSpPr>
            <p:cNvPr id="11" name="TextBox 11"/>
            <p:cNvSpPr txBox="1"/>
            <p:nvPr/>
          </p:nvSpPr>
          <p:spPr>
            <a:xfrm>
              <a:off x="0" y="-9525"/>
              <a:ext cx="2836643" cy="442750"/>
            </a:xfrm>
            <a:prstGeom prst="rect">
              <a:avLst/>
            </a:prstGeom>
          </p:spPr>
          <p:txBody>
            <a:bodyPr lIns="254000" tIns="254000" rIns="254000" bIns="254000" rtlCol="0" anchor="ctr"/>
            <a:lstStyle/>
            <a:p>
              <a:pPr>
                <a:lnSpc>
                  <a:spcPts val="3120"/>
                </a:lnSpc>
              </a:pPr>
              <a:r>
                <a:rPr lang="en-US" sz="2600">
                  <a:solidFill>
                    <a:srgbClr val="FFFFFF"/>
                  </a:solidFill>
                  <a:latin typeface="Aileron Bold"/>
                </a:rPr>
                <a:t>                     DATE MANIPULATION</a:t>
              </a:r>
            </a:p>
            <a:p>
              <a:pPr>
                <a:lnSpc>
                  <a:spcPts val="3120"/>
                </a:lnSpc>
              </a:pPr>
              <a:endParaRPr lang="en-US" sz="2600">
                <a:solidFill>
                  <a:srgbClr val="FFFFFF"/>
                </a:solidFill>
                <a:latin typeface="Aileron Bold"/>
              </a:endParaRPr>
            </a:p>
          </p:txBody>
        </p:sp>
      </p:grpSp>
      <p:grpSp>
        <p:nvGrpSpPr>
          <p:cNvPr id="12" name="Group 12"/>
          <p:cNvGrpSpPr/>
          <p:nvPr/>
        </p:nvGrpSpPr>
        <p:grpSpPr>
          <a:xfrm>
            <a:off x="6090918" y="2899410"/>
            <a:ext cx="705679" cy="70567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36D1D6"/>
                  </a:solidFill>
                  <a:latin typeface="Aileron Bold"/>
                </a:rPr>
                <a:t>2</a:t>
              </a:r>
            </a:p>
          </p:txBody>
        </p:sp>
      </p:grpSp>
      <p:grpSp>
        <p:nvGrpSpPr>
          <p:cNvPr id="15" name="Group 15"/>
          <p:cNvGrpSpPr/>
          <p:nvPr/>
        </p:nvGrpSpPr>
        <p:grpSpPr>
          <a:xfrm>
            <a:off x="5583251" y="4215898"/>
            <a:ext cx="12162702" cy="1857545"/>
            <a:chOff x="0" y="0"/>
            <a:chExt cx="2836643" cy="433225"/>
          </a:xfrm>
        </p:grpSpPr>
        <p:sp>
          <p:nvSpPr>
            <p:cNvPr id="16" name="Freeform 16"/>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37C9EF"/>
            </a:solidFill>
          </p:spPr>
        </p:sp>
        <p:sp>
          <p:nvSpPr>
            <p:cNvPr id="17" name="TextBox 17"/>
            <p:cNvSpPr txBox="1"/>
            <p:nvPr/>
          </p:nvSpPr>
          <p:spPr>
            <a:xfrm>
              <a:off x="0" y="-9525"/>
              <a:ext cx="2836643" cy="442750"/>
            </a:xfrm>
            <a:prstGeom prst="rect">
              <a:avLst/>
            </a:prstGeom>
          </p:spPr>
          <p:txBody>
            <a:bodyPr lIns="254000" tIns="254000" rIns="254000" bIns="254000" rtlCol="0" anchor="ctr"/>
            <a:lstStyle/>
            <a:p>
              <a:pPr>
                <a:lnSpc>
                  <a:spcPts val="3120"/>
                </a:lnSpc>
              </a:pPr>
              <a:r>
                <a:rPr lang="en-US" sz="2600">
                  <a:solidFill>
                    <a:srgbClr val="FFFFFF"/>
                  </a:solidFill>
                  <a:latin typeface="Aileron Bold"/>
                </a:rPr>
                <a:t>                    DYNAMIC PLOTTING </a:t>
              </a:r>
            </a:p>
            <a:p>
              <a:pPr>
                <a:lnSpc>
                  <a:spcPts val="3120"/>
                </a:lnSpc>
              </a:pPr>
              <a:endParaRPr lang="en-US" sz="2600">
                <a:solidFill>
                  <a:srgbClr val="FFFFFF"/>
                </a:solidFill>
                <a:latin typeface="Aileron Bold"/>
              </a:endParaRPr>
            </a:p>
          </p:txBody>
        </p:sp>
      </p:grpSp>
      <p:grpSp>
        <p:nvGrpSpPr>
          <p:cNvPr id="18" name="Group 18"/>
          <p:cNvGrpSpPr/>
          <p:nvPr/>
        </p:nvGrpSpPr>
        <p:grpSpPr>
          <a:xfrm>
            <a:off x="6090918" y="4794133"/>
            <a:ext cx="705679" cy="70567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0" name="TextBox 20"/>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37C9EF"/>
                  </a:solidFill>
                  <a:latin typeface="Aileron Bold"/>
                </a:rPr>
                <a:t>3</a:t>
              </a:r>
            </a:p>
          </p:txBody>
        </p:sp>
      </p:grpSp>
      <p:grpSp>
        <p:nvGrpSpPr>
          <p:cNvPr id="21" name="Group 21"/>
          <p:cNvGrpSpPr/>
          <p:nvPr/>
        </p:nvGrpSpPr>
        <p:grpSpPr>
          <a:xfrm>
            <a:off x="5583251" y="6105711"/>
            <a:ext cx="12162702" cy="2268869"/>
            <a:chOff x="0" y="0"/>
            <a:chExt cx="2836643" cy="529156"/>
          </a:xfrm>
        </p:grpSpPr>
        <p:sp>
          <p:nvSpPr>
            <p:cNvPr id="22" name="Freeform 22"/>
            <p:cNvSpPr/>
            <p:nvPr/>
          </p:nvSpPr>
          <p:spPr>
            <a:xfrm>
              <a:off x="0" y="0"/>
              <a:ext cx="2836643" cy="529156"/>
            </a:xfrm>
            <a:custGeom>
              <a:avLst/>
              <a:gdLst/>
              <a:ahLst/>
              <a:cxnLst/>
              <a:rect l="l" t="t" r="r" b="b"/>
              <a:pathLst>
                <a:path w="2836643" h="529156">
                  <a:moveTo>
                    <a:pt x="0" y="0"/>
                  </a:moveTo>
                  <a:lnTo>
                    <a:pt x="2836643" y="0"/>
                  </a:lnTo>
                  <a:lnTo>
                    <a:pt x="2836643" y="529156"/>
                  </a:lnTo>
                  <a:lnTo>
                    <a:pt x="0" y="529156"/>
                  </a:lnTo>
                  <a:close/>
                </a:path>
              </a:pathLst>
            </a:custGeom>
            <a:solidFill>
              <a:srgbClr val="2C92D5"/>
            </a:solidFill>
          </p:spPr>
        </p:sp>
        <p:sp>
          <p:nvSpPr>
            <p:cNvPr id="23" name="TextBox 23"/>
            <p:cNvSpPr txBox="1"/>
            <p:nvPr/>
          </p:nvSpPr>
          <p:spPr>
            <a:xfrm>
              <a:off x="0" y="-9525"/>
              <a:ext cx="2836643" cy="538681"/>
            </a:xfrm>
            <a:prstGeom prst="rect">
              <a:avLst/>
            </a:prstGeom>
          </p:spPr>
          <p:txBody>
            <a:bodyPr lIns="254000" tIns="254000" rIns="254000" bIns="254000" rtlCol="0" anchor="ctr"/>
            <a:lstStyle/>
            <a:p>
              <a:pPr>
                <a:lnSpc>
                  <a:spcPts val="3120"/>
                </a:lnSpc>
              </a:pPr>
              <a:r>
                <a:rPr lang="en-US" sz="2600">
                  <a:solidFill>
                    <a:srgbClr val="FFFFFF"/>
                  </a:solidFill>
                  <a:latin typeface="Aileron Bold"/>
                </a:rPr>
                <a:t>                    EFFICIENT ITERATION </a:t>
              </a:r>
            </a:p>
            <a:p>
              <a:pPr>
                <a:lnSpc>
                  <a:spcPts val="3120"/>
                </a:lnSpc>
              </a:pPr>
              <a:r>
                <a:rPr lang="en-US" sz="2600">
                  <a:solidFill>
                    <a:srgbClr val="FFFFFF"/>
                  </a:solidFill>
                  <a:latin typeface="Aileron Bold"/>
                </a:rPr>
                <a:t>                          USING DATETIME </a:t>
              </a:r>
            </a:p>
            <a:p>
              <a:pPr>
                <a:lnSpc>
                  <a:spcPts val="3120"/>
                </a:lnSpc>
              </a:pPr>
              <a:r>
                <a:rPr lang="en-US" sz="2600">
                  <a:solidFill>
                    <a:srgbClr val="FFFFFF"/>
                  </a:solidFill>
                  <a:latin typeface="Aileron Bold"/>
                </a:rPr>
                <a:t>                                    OBJECTS</a:t>
              </a:r>
            </a:p>
            <a:p>
              <a:pPr>
                <a:lnSpc>
                  <a:spcPts val="3120"/>
                </a:lnSpc>
              </a:pPr>
              <a:endParaRPr lang="en-US" sz="2600">
                <a:solidFill>
                  <a:srgbClr val="FFFFFF"/>
                </a:solidFill>
                <a:latin typeface="Aileron Bold"/>
              </a:endParaRPr>
            </a:p>
          </p:txBody>
        </p:sp>
      </p:grpSp>
      <p:grpSp>
        <p:nvGrpSpPr>
          <p:cNvPr id="24" name="Group 24"/>
          <p:cNvGrpSpPr/>
          <p:nvPr/>
        </p:nvGrpSpPr>
        <p:grpSpPr>
          <a:xfrm>
            <a:off x="6090918" y="6686553"/>
            <a:ext cx="705679" cy="705679"/>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6" name="TextBox 26"/>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2C92D5"/>
                  </a:solidFill>
                  <a:latin typeface="Aileron Bold"/>
                </a:rPr>
                <a:t>4</a:t>
              </a:r>
            </a:p>
          </p:txBody>
        </p:sp>
      </p:grpSp>
      <p:grpSp>
        <p:nvGrpSpPr>
          <p:cNvPr id="27" name="Group 27"/>
          <p:cNvGrpSpPr/>
          <p:nvPr/>
        </p:nvGrpSpPr>
        <p:grpSpPr>
          <a:xfrm>
            <a:off x="5583251" y="7995525"/>
            <a:ext cx="12162702" cy="1857545"/>
            <a:chOff x="0" y="0"/>
            <a:chExt cx="2836643" cy="433225"/>
          </a:xfrm>
        </p:grpSpPr>
        <p:sp>
          <p:nvSpPr>
            <p:cNvPr id="28" name="Freeform 28"/>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13538A"/>
            </a:solidFill>
          </p:spPr>
        </p:sp>
        <p:sp>
          <p:nvSpPr>
            <p:cNvPr id="29" name="TextBox 29"/>
            <p:cNvSpPr txBox="1"/>
            <p:nvPr/>
          </p:nvSpPr>
          <p:spPr>
            <a:xfrm>
              <a:off x="0" y="-9525"/>
              <a:ext cx="2836643" cy="442750"/>
            </a:xfrm>
            <a:prstGeom prst="rect">
              <a:avLst/>
            </a:prstGeom>
          </p:spPr>
          <p:txBody>
            <a:bodyPr lIns="254000" tIns="254000" rIns="254000" bIns="254000" rtlCol="0" anchor="ctr"/>
            <a:lstStyle/>
            <a:p>
              <a:pPr>
                <a:lnSpc>
                  <a:spcPts val="3120"/>
                </a:lnSpc>
              </a:pPr>
              <a:r>
                <a:rPr lang="en-US" sz="2600">
                  <a:solidFill>
                    <a:srgbClr val="FFFFFF"/>
                  </a:solidFill>
                  <a:latin typeface="Aileron Bold"/>
                </a:rPr>
                <a:t>                    CLEAN EXCEPTION </a:t>
              </a:r>
            </a:p>
            <a:p>
              <a:pPr>
                <a:lnSpc>
                  <a:spcPts val="3120"/>
                </a:lnSpc>
              </a:pPr>
              <a:r>
                <a:rPr lang="en-US" sz="2600">
                  <a:solidFill>
                    <a:srgbClr val="FFFFFF"/>
                  </a:solidFill>
                  <a:latin typeface="Aileron Bold"/>
                </a:rPr>
                <a:t>                               HANDLING</a:t>
              </a:r>
            </a:p>
            <a:p>
              <a:pPr>
                <a:lnSpc>
                  <a:spcPts val="3120"/>
                </a:lnSpc>
              </a:pPr>
              <a:endParaRPr lang="en-US" sz="2600">
                <a:solidFill>
                  <a:srgbClr val="FFFFFF"/>
                </a:solidFill>
                <a:latin typeface="Aileron Bold"/>
              </a:endParaRPr>
            </a:p>
          </p:txBody>
        </p:sp>
      </p:grpSp>
      <p:grpSp>
        <p:nvGrpSpPr>
          <p:cNvPr id="30" name="Group 30"/>
          <p:cNvGrpSpPr/>
          <p:nvPr/>
        </p:nvGrpSpPr>
        <p:grpSpPr>
          <a:xfrm>
            <a:off x="6090918" y="8576367"/>
            <a:ext cx="705679" cy="705679"/>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2" name="TextBox 32"/>
            <p:cNvSpPr txBox="1"/>
            <p:nvPr/>
          </p:nvSpPr>
          <p:spPr>
            <a:xfrm>
              <a:off x="76200" y="19050"/>
              <a:ext cx="660400" cy="717550"/>
            </a:xfrm>
            <a:prstGeom prst="rect">
              <a:avLst/>
            </a:prstGeom>
          </p:spPr>
          <p:txBody>
            <a:bodyPr lIns="0" tIns="0" rIns="0" bIns="0" rtlCol="0" anchor="ctr"/>
            <a:lstStyle/>
            <a:p>
              <a:pPr algn="ctr">
                <a:lnSpc>
                  <a:spcPts val="3640"/>
                </a:lnSpc>
              </a:pPr>
              <a:r>
                <a:rPr lang="en-US" sz="2600">
                  <a:solidFill>
                    <a:srgbClr val="13538A"/>
                  </a:solidFill>
                  <a:latin typeface="Aileron Bold"/>
                </a:rPr>
                <a:t>5</a:t>
              </a:r>
            </a:p>
          </p:txBody>
        </p:sp>
      </p:grpSp>
      <p:sp>
        <p:nvSpPr>
          <p:cNvPr id="33" name="Freeform 33"/>
          <p:cNvSpPr/>
          <p:nvPr/>
        </p:nvSpPr>
        <p:spPr>
          <a:xfrm>
            <a:off x="1028700" y="3162337"/>
            <a:ext cx="3263591" cy="3263591"/>
          </a:xfrm>
          <a:custGeom>
            <a:avLst/>
            <a:gdLst/>
            <a:ahLst/>
            <a:cxnLst/>
            <a:rect l="l" t="t" r="r" b="b"/>
            <a:pathLst>
              <a:path w="3263591" h="3263591">
                <a:moveTo>
                  <a:pt x="0" y="0"/>
                </a:moveTo>
                <a:lnTo>
                  <a:pt x="3263591" y="0"/>
                </a:lnTo>
                <a:lnTo>
                  <a:pt x="3263591" y="3263592"/>
                </a:lnTo>
                <a:lnTo>
                  <a:pt x="0" y="3263592"/>
                </a:lnTo>
                <a:lnTo>
                  <a:pt x="0" y="0"/>
                </a:lnTo>
                <a:close/>
              </a:path>
            </a:pathLst>
          </a:custGeom>
          <a:blipFill>
            <a:blip r:embed="rId2"/>
            <a:stretch>
              <a:fillRect/>
            </a:stretch>
          </a:blipFill>
        </p:spPr>
      </p:sp>
      <p:sp>
        <p:nvSpPr>
          <p:cNvPr id="34" name="TextBox 34"/>
          <p:cNvSpPr txBox="1"/>
          <p:nvPr/>
        </p:nvSpPr>
        <p:spPr>
          <a:xfrm>
            <a:off x="11608347" y="609760"/>
            <a:ext cx="6398991" cy="1505886"/>
          </a:xfrm>
          <a:prstGeom prst="rect">
            <a:avLst/>
          </a:prstGeom>
        </p:spPr>
        <p:txBody>
          <a:bodyPr lIns="0" tIns="0" rIns="0" bIns="0" rtlCol="0" anchor="t">
            <a:spAutoFit/>
          </a:bodyPr>
          <a:lstStyle/>
          <a:p>
            <a:pPr>
              <a:lnSpc>
                <a:spcPts val="2981"/>
              </a:lnSpc>
            </a:pPr>
            <a:r>
              <a:rPr lang="en-US" sz="2484" spc="37">
                <a:solidFill>
                  <a:srgbClr val="FFFFFF"/>
                </a:solidFill>
                <a:latin typeface="Aileron"/>
              </a:rPr>
              <a:t>Leveraging Pandas for web scraping simplifies data retrieval and management, providing a robust solution for both online and offline scenarios.</a:t>
            </a:r>
          </a:p>
        </p:txBody>
      </p:sp>
      <p:sp>
        <p:nvSpPr>
          <p:cNvPr id="35" name="TextBox 35"/>
          <p:cNvSpPr txBox="1"/>
          <p:nvPr/>
        </p:nvSpPr>
        <p:spPr>
          <a:xfrm>
            <a:off x="11608347" y="2499307"/>
            <a:ext cx="5876222" cy="1505886"/>
          </a:xfrm>
          <a:prstGeom prst="rect">
            <a:avLst/>
          </a:prstGeom>
        </p:spPr>
        <p:txBody>
          <a:bodyPr lIns="0" tIns="0" rIns="0" bIns="0" rtlCol="0" anchor="t">
            <a:spAutoFit/>
          </a:bodyPr>
          <a:lstStyle/>
          <a:p>
            <a:pPr>
              <a:lnSpc>
                <a:spcPts val="2981"/>
              </a:lnSpc>
            </a:pPr>
            <a:r>
              <a:rPr lang="en-US" sz="2484" spc="37">
                <a:solidFill>
                  <a:srgbClr val="FFFFFF"/>
                </a:solidFill>
                <a:latin typeface="Aileron"/>
              </a:rPr>
              <a:t>Using Pandas to ensure datetime consistency enhances code readability and simplifies subsequent date-related operations.</a:t>
            </a:r>
          </a:p>
        </p:txBody>
      </p:sp>
      <p:sp>
        <p:nvSpPr>
          <p:cNvPr id="36" name="TextBox 36"/>
          <p:cNvSpPr txBox="1"/>
          <p:nvPr/>
        </p:nvSpPr>
        <p:spPr>
          <a:xfrm>
            <a:off x="11664602" y="4385392"/>
            <a:ext cx="5169986" cy="1505886"/>
          </a:xfrm>
          <a:prstGeom prst="rect">
            <a:avLst/>
          </a:prstGeom>
        </p:spPr>
        <p:txBody>
          <a:bodyPr lIns="0" tIns="0" rIns="0" bIns="0" rtlCol="0" anchor="t">
            <a:spAutoFit/>
          </a:bodyPr>
          <a:lstStyle/>
          <a:p>
            <a:pPr>
              <a:lnSpc>
                <a:spcPts val="2981"/>
              </a:lnSpc>
            </a:pPr>
            <a:r>
              <a:rPr lang="en-US" sz="2484" spc="37">
                <a:solidFill>
                  <a:srgbClr val="FFFFFF"/>
                </a:solidFill>
                <a:latin typeface="Aileron"/>
              </a:rPr>
              <a:t>Matplotlib's dynamic plotting capabilities combined with Pandas date functionality create visually appealing and informative plots.</a:t>
            </a:r>
          </a:p>
        </p:txBody>
      </p:sp>
      <p:sp>
        <p:nvSpPr>
          <p:cNvPr id="37" name="TextBox 37"/>
          <p:cNvSpPr txBox="1"/>
          <p:nvPr/>
        </p:nvSpPr>
        <p:spPr>
          <a:xfrm>
            <a:off x="11608347" y="6288569"/>
            <a:ext cx="5169986" cy="1505886"/>
          </a:xfrm>
          <a:prstGeom prst="rect">
            <a:avLst/>
          </a:prstGeom>
        </p:spPr>
        <p:txBody>
          <a:bodyPr lIns="0" tIns="0" rIns="0" bIns="0" rtlCol="0" anchor="t">
            <a:spAutoFit/>
          </a:bodyPr>
          <a:lstStyle/>
          <a:p>
            <a:pPr>
              <a:lnSpc>
                <a:spcPts val="2981"/>
              </a:lnSpc>
            </a:pPr>
            <a:r>
              <a:rPr lang="en-US" sz="2484" spc="37">
                <a:solidFill>
                  <a:srgbClr val="FFFFFF"/>
                </a:solidFill>
                <a:latin typeface="Aileron"/>
              </a:rPr>
              <a:t>Utilizing Python's datetime objects and timedelta for efficient and readable date iteration in the prediction loop.</a:t>
            </a:r>
          </a:p>
        </p:txBody>
      </p:sp>
      <p:sp>
        <p:nvSpPr>
          <p:cNvPr id="38" name="TextBox 38"/>
          <p:cNvSpPr txBox="1"/>
          <p:nvPr/>
        </p:nvSpPr>
        <p:spPr>
          <a:xfrm>
            <a:off x="11664602" y="8171354"/>
            <a:ext cx="5546489" cy="1505886"/>
          </a:xfrm>
          <a:prstGeom prst="rect">
            <a:avLst/>
          </a:prstGeom>
        </p:spPr>
        <p:txBody>
          <a:bodyPr lIns="0" tIns="0" rIns="0" bIns="0" rtlCol="0" anchor="t">
            <a:spAutoFit/>
          </a:bodyPr>
          <a:lstStyle/>
          <a:p>
            <a:pPr>
              <a:lnSpc>
                <a:spcPts val="2981"/>
              </a:lnSpc>
            </a:pPr>
            <a:r>
              <a:rPr lang="en-US" sz="2484" spc="37">
                <a:solidFill>
                  <a:srgbClr val="FFFFFF"/>
                </a:solidFill>
                <a:latin typeface="Aileron"/>
              </a:rPr>
              <a:t>Clean and informative exception handling, addressing specific scenarios with customized messages, improving code robustness.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28768" y="1339821"/>
            <a:ext cx="8036788" cy="3945142"/>
          </a:xfrm>
          <a:custGeom>
            <a:avLst/>
            <a:gdLst/>
            <a:ahLst/>
            <a:cxnLst/>
            <a:rect l="l" t="t" r="r" b="b"/>
            <a:pathLst>
              <a:path w="8036788" h="3945142">
                <a:moveTo>
                  <a:pt x="0" y="0"/>
                </a:moveTo>
                <a:lnTo>
                  <a:pt x="8036787" y="0"/>
                </a:lnTo>
                <a:lnTo>
                  <a:pt x="8036787" y="3945142"/>
                </a:lnTo>
                <a:lnTo>
                  <a:pt x="0" y="3945142"/>
                </a:lnTo>
                <a:lnTo>
                  <a:pt x="0" y="0"/>
                </a:lnTo>
                <a:close/>
              </a:path>
            </a:pathLst>
          </a:custGeom>
          <a:blipFill>
            <a:blip r:embed="rId2"/>
            <a:stretch>
              <a:fillRect/>
            </a:stretch>
          </a:blipFill>
        </p:spPr>
      </p:sp>
      <p:sp>
        <p:nvSpPr>
          <p:cNvPr id="3" name="Freeform 3"/>
          <p:cNvSpPr/>
          <p:nvPr/>
        </p:nvSpPr>
        <p:spPr>
          <a:xfrm>
            <a:off x="9510692" y="1410553"/>
            <a:ext cx="7748608" cy="3803679"/>
          </a:xfrm>
          <a:custGeom>
            <a:avLst/>
            <a:gdLst/>
            <a:ahLst/>
            <a:cxnLst/>
            <a:rect l="l" t="t" r="r" b="b"/>
            <a:pathLst>
              <a:path w="7748608" h="3803679">
                <a:moveTo>
                  <a:pt x="0" y="0"/>
                </a:moveTo>
                <a:lnTo>
                  <a:pt x="7748608" y="0"/>
                </a:lnTo>
                <a:lnTo>
                  <a:pt x="7748608" y="3803679"/>
                </a:lnTo>
                <a:lnTo>
                  <a:pt x="0" y="3803679"/>
                </a:lnTo>
                <a:lnTo>
                  <a:pt x="0" y="0"/>
                </a:lnTo>
                <a:close/>
              </a:path>
            </a:pathLst>
          </a:custGeom>
          <a:blipFill>
            <a:blip r:embed="rId3"/>
            <a:stretch>
              <a:fillRect/>
            </a:stretch>
          </a:blipFill>
        </p:spPr>
      </p:sp>
      <p:sp>
        <p:nvSpPr>
          <p:cNvPr id="4" name="Freeform 4"/>
          <p:cNvSpPr/>
          <p:nvPr/>
        </p:nvSpPr>
        <p:spPr>
          <a:xfrm>
            <a:off x="380901" y="5444229"/>
            <a:ext cx="9410898" cy="4842771"/>
          </a:xfrm>
          <a:custGeom>
            <a:avLst/>
            <a:gdLst/>
            <a:ahLst/>
            <a:cxnLst/>
            <a:rect l="l" t="t" r="r" b="b"/>
            <a:pathLst>
              <a:path w="9410898" h="4842771">
                <a:moveTo>
                  <a:pt x="0" y="0"/>
                </a:moveTo>
                <a:lnTo>
                  <a:pt x="9410898" y="0"/>
                </a:lnTo>
                <a:lnTo>
                  <a:pt x="9410898" y="4842771"/>
                </a:lnTo>
                <a:lnTo>
                  <a:pt x="0" y="4842771"/>
                </a:lnTo>
                <a:lnTo>
                  <a:pt x="0" y="0"/>
                </a:lnTo>
                <a:close/>
              </a:path>
            </a:pathLst>
          </a:custGeom>
          <a:blipFill>
            <a:blip r:embed="rId4"/>
            <a:stretch>
              <a:fillRect l="-6681" t="-7626" r="-9589" b="-3288"/>
            </a:stretch>
          </a:blipFill>
        </p:spPr>
      </p:sp>
      <p:sp>
        <p:nvSpPr>
          <p:cNvPr id="5" name="Freeform 5"/>
          <p:cNvSpPr/>
          <p:nvPr/>
        </p:nvSpPr>
        <p:spPr>
          <a:xfrm>
            <a:off x="10131457" y="5284963"/>
            <a:ext cx="8156543" cy="4893926"/>
          </a:xfrm>
          <a:custGeom>
            <a:avLst/>
            <a:gdLst/>
            <a:ahLst/>
            <a:cxnLst/>
            <a:rect l="l" t="t" r="r" b="b"/>
            <a:pathLst>
              <a:path w="8156543" h="4893926">
                <a:moveTo>
                  <a:pt x="0" y="0"/>
                </a:moveTo>
                <a:lnTo>
                  <a:pt x="8156543" y="0"/>
                </a:lnTo>
                <a:lnTo>
                  <a:pt x="8156543" y="4893926"/>
                </a:lnTo>
                <a:lnTo>
                  <a:pt x="0" y="4893926"/>
                </a:lnTo>
                <a:lnTo>
                  <a:pt x="0" y="0"/>
                </a:lnTo>
                <a:close/>
              </a:path>
            </a:pathLst>
          </a:custGeom>
          <a:blipFill>
            <a:blip r:embed="rId5"/>
            <a:stretch>
              <a:fillRect/>
            </a:stretch>
          </a:blipFill>
        </p:spPr>
      </p:sp>
      <p:sp>
        <p:nvSpPr>
          <p:cNvPr id="6" name="TextBox 6"/>
          <p:cNvSpPr txBox="1"/>
          <p:nvPr/>
        </p:nvSpPr>
        <p:spPr>
          <a:xfrm>
            <a:off x="5086350" y="152219"/>
            <a:ext cx="8115300" cy="572262"/>
          </a:xfrm>
          <a:prstGeom prst="rect">
            <a:avLst/>
          </a:prstGeom>
        </p:spPr>
        <p:txBody>
          <a:bodyPr lIns="0" tIns="0" rIns="0" bIns="0" rtlCol="0" anchor="t">
            <a:spAutoFit/>
          </a:bodyPr>
          <a:lstStyle/>
          <a:p>
            <a:pPr algn="ctr">
              <a:lnSpc>
                <a:spcPts val="4464"/>
              </a:lnSpc>
            </a:pPr>
            <a:r>
              <a:rPr lang="en-US" sz="3600" spc="21">
                <a:solidFill>
                  <a:srgbClr val="191919"/>
                </a:solidFill>
                <a:latin typeface="Maven Pro Bold"/>
              </a:rPr>
              <a:t>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8007" y="1028700"/>
            <a:ext cx="8703244" cy="4272296"/>
          </a:xfrm>
          <a:custGeom>
            <a:avLst/>
            <a:gdLst/>
            <a:ahLst/>
            <a:cxnLst/>
            <a:rect l="l" t="t" r="r" b="b"/>
            <a:pathLst>
              <a:path w="8703244" h="4272296">
                <a:moveTo>
                  <a:pt x="0" y="0"/>
                </a:moveTo>
                <a:lnTo>
                  <a:pt x="8703244" y="0"/>
                </a:lnTo>
                <a:lnTo>
                  <a:pt x="8703244" y="4272296"/>
                </a:lnTo>
                <a:lnTo>
                  <a:pt x="0" y="4272296"/>
                </a:lnTo>
                <a:lnTo>
                  <a:pt x="0" y="0"/>
                </a:lnTo>
                <a:close/>
              </a:path>
            </a:pathLst>
          </a:custGeom>
          <a:blipFill>
            <a:blip r:embed="rId2"/>
            <a:stretch>
              <a:fillRect/>
            </a:stretch>
          </a:blipFill>
        </p:spPr>
      </p:sp>
      <p:sp>
        <p:nvSpPr>
          <p:cNvPr id="3" name="Freeform 3"/>
          <p:cNvSpPr/>
          <p:nvPr/>
        </p:nvSpPr>
        <p:spPr>
          <a:xfrm>
            <a:off x="9201251" y="724481"/>
            <a:ext cx="8329664" cy="4635216"/>
          </a:xfrm>
          <a:custGeom>
            <a:avLst/>
            <a:gdLst/>
            <a:ahLst/>
            <a:cxnLst/>
            <a:rect l="l" t="t" r="r" b="b"/>
            <a:pathLst>
              <a:path w="8329664" h="4635216">
                <a:moveTo>
                  <a:pt x="0" y="0"/>
                </a:moveTo>
                <a:lnTo>
                  <a:pt x="8329664" y="0"/>
                </a:lnTo>
                <a:lnTo>
                  <a:pt x="8329664" y="4635217"/>
                </a:lnTo>
                <a:lnTo>
                  <a:pt x="0" y="4635217"/>
                </a:lnTo>
                <a:lnTo>
                  <a:pt x="0" y="0"/>
                </a:lnTo>
                <a:close/>
              </a:path>
            </a:pathLst>
          </a:custGeom>
          <a:blipFill>
            <a:blip r:embed="rId3"/>
            <a:stretch>
              <a:fillRect l="-4437" r="-8922"/>
            </a:stretch>
          </a:blipFill>
        </p:spPr>
      </p:sp>
      <p:sp>
        <p:nvSpPr>
          <p:cNvPr id="4" name="Freeform 4"/>
          <p:cNvSpPr/>
          <p:nvPr/>
        </p:nvSpPr>
        <p:spPr>
          <a:xfrm>
            <a:off x="4674692" y="5359698"/>
            <a:ext cx="8526958" cy="4927302"/>
          </a:xfrm>
          <a:custGeom>
            <a:avLst/>
            <a:gdLst/>
            <a:ahLst/>
            <a:cxnLst/>
            <a:rect l="l" t="t" r="r" b="b"/>
            <a:pathLst>
              <a:path w="8526958" h="4927302">
                <a:moveTo>
                  <a:pt x="0" y="0"/>
                </a:moveTo>
                <a:lnTo>
                  <a:pt x="8526958" y="0"/>
                </a:lnTo>
                <a:lnTo>
                  <a:pt x="8526958" y="4927302"/>
                </a:lnTo>
                <a:lnTo>
                  <a:pt x="0" y="4927302"/>
                </a:lnTo>
                <a:lnTo>
                  <a:pt x="0" y="0"/>
                </a:lnTo>
                <a:close/>
              </a:path>
            </a:pathLst>
          </a:custGeom>
          <a:blipFill>
            <a:blip r:embed="rId4"/>
            <a:stretch>
              <a:fillRect l="-8213" r="-9502"/>
            </a:stretch>
          </a:blipFill>
        </p:spPr>
      </p:sp>
      <p:sp>
        <p:nvSpPr>
          <p:cNvPr id="5" name="TextBox 5"/>
          <p:cNvSpPr txBox="1"/>
          <p:nvPr/>
        </p:nvSpPr>
        <p:spPr>
          <a:xfrm>
            <a:off x="5086350" y="152219"/>
            <a:ext cx="8115300" cy="572262"/>
          </a:xfrm>
          <a:prstGeom prst="rect">
            <a:avLst/>
          </a:prstGeom>
        </p:spPr>
        <p:txBody>
          <a:bodyPr lIns="0" tIns="0" rIns="0" bIns="0" rtlCol="0" anchor="t">
            <a:spAutoFit/>
          </a:bodyPr>
          <a:lstStyle/>
          <a:p>
            <a:pPr algn="ctr">
              <a:lnSpc>
                <a:spcPts val="4464"/>
              </a:lnSpc>
            </a:pPr>
            <a:r>
              <a:rPr lang="en-US" sz="3600" spc="21">
                <a:solidFill>
                  <a:srgbClr val="191919"/>
                </a:solidFill>
                <a:latin typeface="Maven Pro Bold"/>
              </a:rPr>
              <a:t>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5864786" y="0"/>
            <a:ext cx="3019329" cy="6238084"/>
            <a:chOff x="0" y="0"/>
            <a:chExt cx="660400" cy="1364419"/>
          </a:xfrm>
        </p:grpSpPr>
        <p:sp>
          <p:nvSpPr>
            <p:cNvPr id="3" name="Freeform 3"/>
            <p:cNvSpPr/>
            <p:nvPr/>
          </p:nvSpPr>
          <p:spPr>
            <a:xfrm>
              <a:off x="0" y="0"/>
              <a:ext cx="660400" cy="1364419"/>
            </a:xfrm>
            <a:custGeom>
              <a:avLst/>
              <a:gdLst/>
              <a:ahLst/>
              <a:cxnLst/>
              <a:rect l="l" t="t" r="r" b="b"/>
              <a:pathLst>
                <a:path w="660400" h="1364419">
                  <a:moveTo>
                    <a:pt x="220252" y="1345350"/>
                  </a:moveTo>
                  <a:cubicBezTo>
                    <a:pt x="254109" y="1356864"/>
                    <a:pt x="292600" y="1364419"/>
                    <a:pt x="330378" y="1364419"/>
                  </a:cubicBezTo>
                  <a:cubicBezTo>
                    <a:pt x="368157" y="1364419"/>
                    <a:pt x="404509" y="1357942"/>
                    <a:pt x="438009" y="1346428"/>
                  </a:cubicBezTo>
                  <a:cubicBezTo>
                    <a:pt x="438723" y="1346069"/>
                    <a:pt x="439435" y="1346069"/>
                    <a:pt x="440148" y="1345710"/>
                  </a:cubicBezTo>
                  <a:cubicBezTo>
                    <a:pt x="565955" y="1299654"/>
                    <a:pt x="658618" y="1178040"/>
                    <a:pt x="660400" y="1023664"/>
                  </a:cubicBezTo>
                  <a:lnTo>
                    <a:pt x="660400" y="0"/>
                  </a:lnTo>
                  <a:lnTo>
                    <a:pt x="0" y="0"/>
                  </a:lnTo>
                  <a:lnTo>
                    <a:pt x="0" y="1022905"/>
                  </a:lnTo>
                  <a:cubicBezTo>
                    <a:pt x="1782" y="1178759"/>
                    <a:pt x="93019" y="1300375"/>
                    <a:pt x="220252" y="1345350"/>
                  </a:cubicBezTo>
                  <a:close/>
                </a:path>
              </a:pathLst>
            </a:custGeom>
            <a:solidFill>
              <a:srgbClr val="2C8CCB"/>
            </a:solidFill>
          </p:spPr>
        </p:sp>
        <p:sp>
          <p:nvSpPr>
            <p:cNvPr id="4" name="TextBox 4"/>
            <p:cNvSpPr txBox="1"/>
            <p:nvPr/>
          </p:nvSpPr>
          <p:spPr>
            <a:xfrm>
              <a:off x="0" y="-57150"/>
              <a:ext cx="660400" cy="1294569"/>
            </a:xfrm>
            <a:prstGeom prst="rect">
              <a:avLst/>
            </a:prstGeom>
          </p:spPr>
          <p:txBody>
            <a:bodyPr lIns="50800" tIns="50800" rIns="50800" bIns="50800" rtlCol="0" anchor="ctr"/>
            <a:lstStyle/>
            <a:p>
              <a:pPr algn="ctr">
                <a:lnSpc>
                  <a:spcPts val="3299"/>
                </a:lnSpc>
              </a:pPr>
              <a:endParaRPr/>
            </a:p>
          </p:txBody>
        </p:sp>
      </p:grpSp>
      <p:grpSp>
        <p:nvGrpSpPr>
          <p:cNvPr id="5" name="Group 5"/>
          <p:cNvGrpSpPr/>
          <p:nvPr/>
        </p:nvGrpSpPr>
        <p:grpSpPr>
          <a:xfrm>
            <a:off x="9271315" y="0"/>
            <a:ext cx="3019329" cy="6812196"/>
            <a:chOff x="0" y="0"/>
            <a:chExt cx="660400" cy="1489991"/>
          </a:xfrm>
        </p:grpSpPr>
        <p:sp>
          <p:nvSpPr>
            <p:cNvPr id="6" name="Freeform 6"/>
            <p:cNvSpPr/>
            <p:nvPr/>
          </p:nvSpPr>
          <p:spPr>
            <a:xfrm>
              <a:off x="0" y="0"/>
              <a:ext cx="660400" cy="1489992"/>
            </a:xfrm>
            <a:custGeom>
              <a:avLst/>
              <a:gdLst/>
              <a:ahLst/>
              <a:cxnLst/>
              <a:rect l="l" t="t" r="r" b="b"/>
              <a:pathLst>
                <a:path w="660400" h="1489992">
                  <a:moveTo>
                    <a:pt x="220252" y="1470922"/>
                  </a:moveTo>
                  <a:cubicBezTo>
                    <a:pt x="254109" y="1482436"/>
                    <a:pt x="292600" y="1489992"/>
                    <a:pt x="330378" y="1489992"/>
                  </a:cubicBezTo>
                  <a:cubicBezTo>
                    <a:pt x="368157" y="1489992"/>
                    <a:pt x="404509" y="1483514"/>
                    <a:pt x="438009" y="1472001"/>
                  </a:cubicBezTo>
                  <a:cubicBezTo>
                    <a:pt x="438723" y="1471641"/>
                    <a:pt x="439435" y="1471641"/>
                    <a:pt x="440148" y="1471282"/>
                  </a:cubicBezTo>
                  <a:cubicBezTo>
                    <a:pt x="565955" y="1425227"/>
                    <a:pt x="658618" y="1303613"/>
                    <a:pt x="660400" y="1146447"/>
                  </a:cubicBezTo>
                  <a:lnTo>
                    <a:pt x="660400" y="0"/>
                  </a:lnTo>
                  <a:lnTo>
                    <a:pt x="0" y="0"/>
                  </a:lnTo>
                  <a:lnTo>
                    <a:pt x="0" y="1145596"/>
                  </a:lnTo>
                  <a:cubicBezTo>
                    <a:pt x="1782" y="1304331"/>
                    <a:pt x="93019" y="1425947"/>
                    <a:pt x="220252" y="1470922"/>
                  </a:cubicBezTo>
                  <a:close/>
                </a:path>
              </a:pathLst>
            </a:custGeom>
            <a:solidFill>
              <a:srgbClr val="36B7DA"/>
            </a:solidFill>
          </p:spPr>
        </p:sp>
        <p:sp>
          <p:nvSpPr>
            <p:cNvPr id="7" name="TextBox 7"/>
            <p:cNvSpPr txBox="1"/>
            <p:nvPr/>
          </p:nvSpPr>
          <p:spPr>
            <a:xfrm>
              <a:off x="0" y="-57150"/>
              <a:ext cx="660400" cy="1420141"/>
            </a:xfrm>
            <a:prstGeom prst="rect">
              <a:avLst/>
            </a:prstGeom>
          </p:spPr>
          <p:txBody>
            <a:bodyPr lIns="50800" tIns="50800" rIns="50800" bIns="50800" rtlCol="0" anchor="ctr"/>
            <a:lstStyle/>
            <a:p>
              <a:pPr algn="ctr">
                <a:lnSpc>
                  <a:spcPts val="3299"/>
                </a:lnSpc>
              </a:pPr>
              <a:endParaRPr/>
            </a:p>
          </p:txBody>
        </p:sp>
      </p:grpSp>
      <p:grpSp>
        <p:nvGrpSpPr>
          <p:cNvPr id="8" name="Group 8"/>
          <p:cNvGrpSpPr/>
          <p:nvPr/>
        </p:nvGrpSpPr>
        <p:grpSpPr>
          <a:xfrm>
            <a:off x="12677844" y="0"/>
            <a:ext cx="3019329" cy="7373260"/>
            <a:chOff x="0" y="0"/>
            <a:chExt cx="660400" cy="1612710"/>
          </a:xfrm>
        </p:grpSpPr>
        <p:sp>
          <p:nvSpPr>
            <p:cNvPr id="9" name="Freeform 9"/>
            <p:cNvSpPr/>
            <p:nvPr/>
          </p:nvSpPr>
          <p:spPr>
            <a:xfrm>
              <a:off x="0" y="0"/>
              <a:ext cx="660400" cy="1612710"/>
            </a:xfrm>
            <a:custGeom>
              <a:avLst/>
              <a:gdLst/>
              <a:ahLst/>
              <a:cxnLst/>
              <a:rect l="l" t="t" r="r" b="b"/>
              <a:pathLst>
                <a:path w="660400" h="1612710">
                  <a:moveTo>
                    <a:pt x="220252" y="1593641"/>
                  </a:moveTo>
                  <a:cubicBezTo>
                    <a:pt x="254109" y="1605155"/>
                    <a:pt x="292600" y="1612710"/>
                    <a:pt x="330378" y="1612710"/>
                  </a:cubicBezTo>
                  <a:cubicBezTo>
                    <a:pt x="368157" y="1612710"/>
                    <a:pt x="404509" y="1606233"/>
                    <a:pt x="438009" y="1594719"/>
                  </a:cubicBezTo>
                  <a:cubicBezTo>
                    <a:pt x="438723" y="1594359"/>
                    <a:pt x="439435" y="1594359"/>
                    <a:pt x="440148" y="1594000"/>
                  </a:cubicBezTo>
                  <a:cubicBezTo>
                    <a:pt x="565955" y="1547945"/>
                    <a:pt x="658618" y="1426331"/>
                    <a:pt x="660400" y="1266440"/>
                  </a:cubicBezTo>
                  <a:lnTo>
                    <a:pt x="660400" y="0"/>
                  </a:lnTo>
                  <a:lnTo>
                    <a:pt x="0" y="0"/>
                  </a:lnTo>
                  <a:lnTo>
                    <a:pt x="0" y="1265500"/>
                  </a:lnTo>
                  <a:cubicBezTo>
                    <a:pt x="1782" y="1427050"/>
                    <a:pt x="93019" y="1548665"/>
                    <a:pt x="220252" y="1593641"/>
                  </a:cubicBezTo>
                  <a:close/>
                </a:path>
              </a:pathLst>
            </a:custGeom>
            <a:solidFill>
              <a:srgbClr val="3CBDBB"/>
            </a:solidFill>
          </p:spPr>
        </p:sp>
        <p:sp>
          <p:nvSpPr>
            <p:cNvPr id="10" name="TextBox 10"/>
            <p:cNvSpPr txBox="1"/>
            <p:nvPr/>
          </p:nvSpPr>
          <p:spPr>
            <a:xfrm>
              <a:off x="0" y="-57150"/>
              <a:ext cx="660400" cy="1542860"/>
            </a:xfrm>
            <a:prstGeom prst="rect">
              <a:avLst/>
            </a:prstGeom>
          </p:spPr>
          <p:txBody>
            <a:bodyPr lIns="50800" tIns="50800" rIns="50800" bIns="50800" rtlCol="0" anchor="ctr"/>
            <a:lstStyle/>
            <a:p>
              <a:pPr algn="ctr">
                <a:lnSpc>
                  <a:spcPts val="3299"/>
                </a:lnSpc>
              </a:pPr>
              <a:endParaRPr/>
            </a:p>
          </p:txBody>
        </p:sp>
      </p:grpSp>
      <p:grpSp>
        <p:nvGrpSpPr>
          <p:cNvPr id="11" name="Group 11"/>
          <p:cNvGrpSpPr/>
          <p:nvPr/>
        </p:nvGrpSpPr>
        <p:grpSpPr>
          <a:xfrm>
            <a:off x="2458258" y="0"/>
            <a:ext cx="3019329" cy="5690068"/>
            <a:chOff x="0" y="0"/>
            <a:chExt cx="660400" cy="1244555"/>
          </a:xfrm>
        </p:grpSpPr>
        <p:sp>
          <p:nvSpPr>
            <p:cNvPr id="12" name="Freeform 12"/>
            <p:cNvSpPr/>
            <p:nvPr/>
          </p:nvSpPr>
          <p:spPr>
            <a:xfrm>
              <a:off x="0" y="0"/>
              <a:ext cx="660400" cy="1244555"/>
            </a:xfrm>
            <a:custGeom>
              <a:avLst/>
              <a:gdLst/>
              <a:ahLst/>
              <a:cxnLst/>
              <a:rect l="l" t="t" r="r" b="b"/>
              <a:pathLst>
                <a:path w="660400" h="1244555">
                  <a:moveTo>
                    <a:pt x="220252" y="1225486"/>
                  </a:moveTo>
                  <a:cubicBezTo>
                    <a:pt x="254109" y="1237000"/>
                    <a:pt x="292600" y="1244555"/>
                    <a:pt x="330378" y="1244555"/>
                  </a:cubicBezTo>
                  <a:cubicBezTo>
                    <a:pt x="368157" y="1244555"/>
                    <a:pt x="404509" y="1238078"/>
                    <a:pt x="438009" y="1226564"/>
                  </a:cubicBezTo>
                  <a:cubicBezTo>
                    <a:pt x="438723" y="1226205"/>
                    <a:pt x="439435" y="1226205"/>
                    <a:pt x="440148" y="1225845"/>
                  </a:cubicBezTo>
                  <a:cubicBezTo>
                    <a:pt x="565955" y="1179790"/>
                    <a:pt x="658618" y="1058176"/>
                    <a:pt x="660400" y="906462"/>
                  </a:cubicBezTo>
                  <a:lnTo>
                    <a:pt x="660400" y="0"/>
                  </a:lnTo>
                  <a:lnTo>
                    <a:pt x="0" y="0"/>
                  </a:lnTo>
                  <a:lnTo>
                    <a:pt x="0" y="905790"/>
                  </a:lnTo>
                  <a:cubicBezTo>
                    <a:pt x="1782" y="1058895"/>
                    <a:pt x="93019" y="1180510"/>
                    <a:pt x="220252" y="1225486"/>
                  </a:cubicBezTo>
                  <a:close/>
                </a:path>
              </a:pathLst>
            </a:custGeom>
            <a:solidFill>
              <a:srgbClr val="13538A"/>
            </a:solidFill>
          </p:spPr>
        </p:sp>
        <p:sp>
          <p:nvSpPr>
            <p:cNvPr id="13" name="TextBox 13"/>
            <p:cNvSpPr txBox="1"/>
            <p:nvPr/>
          </p:nvSpPr>
          <p:spPr>
            <a:xfrm>
              <a:off x="0" y="-57150"/>
              <a:ext cx="660400" cy="1174705"/>
            </a:xfrm>
            <a:prstGeom prst="rect">
              <a:avLst/>
            </a:prstGeom>
          </p:spPr>
          <p:txBody>
            <a:bodyPr lIns="50800" tIns="50800" rIns="50800" bIns="50800" rtlCol="0" anchor="ctr"/>
            <a:lstStyle/>
            <a:p>
              <a:pPr algn="ctr">
                <a:lnSpc>
                  <a:spcPts val="3299"/>
                </a:lnSpc>
              </a:pPr>
              <a:endParaRPr/>
            </a:p>
          </p:txBody>
        </p:sp>
      </p:grpSp>
      <p:grpSp>
        <p:nvGrpSpPr>
          <p:cNvPr id="14" name="Group 14"/>
          <p:cNvGrpSpPr/>
          <p:nvPr/>
        </p:nvGrpSpPr>
        <p:grpSpPr>
          <a:xfrm>
            <a:off x="3562600" y="7271302"/>
            <a:ext cx="11168538" cy="2302173"/>
            <a:chOff x="0" y="0"/>
            <a:chExt cx="14891384" cy="3069564"/>
          </a:xfrm>
        </p:grpSpPr>
        <p:sp>
          <p:nvSpPr>
            <p:cNvPr id="15" name="TextBox 15"/>
            <p:cNvSpPr txBox="1"/>
            <p:nvPr/>
          </p:nvSpPr>
          <p:spPr>
            <a:xfrm>
              <a:off x="7651" y="-57150"/>
              <a:ext cx="14883733" cy="2426123"/>
            </a:xfrm>
            <a:prstGeom prst="rect">
              <a:avLst/>
            </a:prstGeom>
          </p:spPr>
          <p:txBody>
            <a:bodyPr lIns="0" tIns="0" rIns="0" bIns="0" rtlCol="0" anchor="t">
              <a:spAutoFit/>
            </a:bodyPr>
            <a:lstStyle/>
            <a:p>
              <a:pPr algn="ctr">
                <a:lnSpc>
                  <a:spcPts val="7280"/>
                </a:lnSpc>
              </a:pPr>
              <a:r>
                <a:rPr lang="en-US" sz="5600" spc="168">
                  <a:solidFill>
                    <a:srgbClr val="36B7DA"/>
                  </a:solidFill>
                  <a:latin typeface="Aileron Heavy"/>
                </a:rPr>
                <a:t>LIVE DEMONSTRATION AND CHALLENGES FACED</a:t>
              </a:r>
            </a:p>
          </p:txBody>
        </p:sp>
        <p:sp>
          <p:nvSpPr>
            <p:cNvPr id="16" name="TextBox 16"/>
            <p:cNvSpPr txBox="1"/>
            <p:nvPr/>
          </p:nvSpPr>
          <p:spPr>
            <a:xfrm>
              <a:off x="0" y="2490867"/>
              <a:ext cx="14883733" cy="578697"/>
            </a:xfrm>
            <a:prstGeom prst="rect">
              <a:avLst/>
            </a:prstGeom>
          </p:spPr>
          <p:txBody>
            <a:bodyPr lIns="0" tIns="0" rIns="0" bIns="0" rtlCol="0" anchor="t">
              <a:spAutoFit/>
            </a:bodyPr>
            <a:lstStyle/>
            <a:p>
              <a:pPr algn="ctr">
                <a:lnSpc>
                  <a:spcPts val="3640"/>
                </a:lnSpc>
              </a:pPr>
              <a:r>
                <a:rPr lang="en-US" sz="2600" spc="52">
                  <a:solidFill>
                    <a:srgbClr val="FFFFFF"/>
                  </a:solidFill>
                  <a:latin typeface="Aileron"/>
                </a:rPr>
                <a:t>5-Step Ordering Process</a:t>
              </a:r>
            </a:p>
          </p:txBody>
        </p:sp>
      </p:grpSp>
      <p:grpSp>
        <p:nvGrpSpPr>
          <p:cNvPr id="17" name="Group 17"/>
          <p:cNvGrpSpPr/>
          <p:nvPr/>
        </p:nvGrpSpPr>
        <p:grpSpPr>
          <a:xfrm>
            <a:off x="2727986" y="2971319"/>
            <a:ext cx="2459375" cy="1430621"/>
            <a:chOff x="0" y="0"/>
            <a:chExt cx="3279166" cy="1907495"/>
          </a:xfrm>
        </p:grpSpPr>
        <p:sp>
          <p:nvSpPr>
            <p:cNvPr id="18" name="TextBox 18"/>
            <p:cNvSpPr txBox="1"/>
            <p:nvPr/>
          </p:nvSpPr>
          <p:spPr>
            <a:xfrm>
              <a:off x="0" y="0"/>
              <a:ext cx="3279166" cy="558701"/>
            </a:xfrm>
            <a:prstGeom prst="rect">
              <a:avLst/>
            </a:prstGeom>
          </p:spPr>
          <p:txBody>
            <a:bodyPr lIns="0" tIns="0" rIns="0" bIns="0" rtlCol="0" anchor="t">
              <a:spAutoFit/>
            </a:bodyPr>
            <a:lstStyle/>
            <a:p>
              <a:pPr algn="ctr">
                <a:lnSpc>
                  <a:spcPts val="3359"/>
                </a:lnSpc>
              </a:pPr>
              <a:r>
                <a:rPr lang="en-US" sz="2799" spc="279">
                  <a:solidFill>
                    <a:srgbClr val="FFFFFF"/>
                  </a:solidFill>
                  <a:latin typeface="Aileron Bold"/>
                </a:rPr>
                <a:t>1</a:t>
              </a:r>
            </a:p>
          </p:txBody>
        </p:sp>
        <p:sp>
          <p:nvSpPr>
            <p:cNvPr id="19" name="TextBox 19"/>
            <p:cNvSpPr txBox="1"/>
            <p:nvPr/>
          </p:nvSpPr>
          <p:spPr>
            <a:xfrm>
              <a:off x="0" y="719199"/>
              <a:ext cx="3279166" cy="1188297"/>
            </a:xfrm>
            <a:prstGeom prst="rect">
              <a:avLst/>
            </a:prstGeom>
          </p:spPr>
          <p:txBody>
            <a:bodyPr lIns="0" tIns="0" rIns="0" bIns="0" rtlCol="0" anchor="t">
              <a:spAutoFit/>
            </a:bodyPr>
            <a:lstStyle/>
            <a:p>
              <a:pPr algn="ctr">
                <a:lnSpc>
                  <a:spcPts val="3640"/>
                </a:lnSpc>
              </a:pPr>
              <a:r>
                <a:rPr lang="en-US" sz="2600" spc="52">
                  <a:solidFill>
                    <a:srgbClr val="FFFFFF"/>
                  </a:solidFill>
                  <a:latin typeface="Aileron"/>
                </a:rPr>
                <a:t>DATA COLLECTION</a:t>
              </a:r>
            </a:p>
          </p:txBody>
        </p:sp>
      </p:grpSp>
      <p:grpSp>
        <p:nvGrpSpPr>
          <p:cNvPr id="20" name="Group 20"/>
          <p:cNvGrpSpPr/>
          <p:nvPr/>
        </p:nvGrpSpPr>
        <p:grpSpPr>
          <a:xfrm>
            <a:off x="6144763" y="2975787"/>
            <a:ext cx="2459375" cy="2345021"/>
            <a:chOff x="0" y="0"/>
            <a:chExt cx="3279166" cy="3126695"/>
          </a:xfrm>
        </p:grpSpPr>
        <p:sp>
          <p:nvSpPr>
            <p:cNvPr id="21" name="TextBox 21"/>
            <p:cNvSpPr txBox="1"/>
            <p:nvPr/>
          </p:nvSpPr>
          <p:spPr>
            <a:xfrm>
              <a:off x="0" y="0"/>
              <a:ext cx="3279166" cy="558701"/>
            </a:xfrm>
            <a:prstGeom prst="rect">
              <a:avLst/>
            </a:prstGeom>
          </p:spPr>
          <p:txBody>
            <a:bodyPr lIns="0" tIns="0" rIns="0" bIns="0" rtlCol="0" anchor="t">
              <a:spAutoFit/>
            </a:bodyPr>
            <a:lstStyle/>
            <a:p>
              <a:pPr algn="ctr">
                <a:lnSpc>
                  <a:spcPts val="3359"/>
                </a:lnSpc>
              </a:pPr>
              <a:r>
                <a:rPr lang="en-US" sz="2799" spc="279">
                  <a:solidFill>
                    <a:srgbClr val="FFFFFF"/>
                  </a:solidFill>
                  <a:latin typeface="Aileron Bold"/>
                </a:rPr>
                <a:t>2</a:t>
              </a:r>
            </a:p>
          </p:txBody>
        </p:sp>
        <p:sp>
          <p:nvSpPr>
            <p:cNvPr id="22" name="TextBox 22"/>
            <p:cNvSpPr txBox="1"/>
            <p:nvPr/>
          </p:nvSpPr>
          <p:spPr>
            <a:xfrm>
              <a:off x="0" y="719199"/>
              <a:ext cx="3279166" cy="2407497"/>
            </a:xfrm>
            <a:prstGeom prst="rect">
              <a:avLst/>
            </a:prstGeom>
          </p:spPr>
          <p:txBody>
            <a:bodyPr lIns="0" tIns="0" rIns="0" bIns="0" rtlCol="0" anchor="t">
              <a:spAutoFit/>
            </a:bodyPr>
            <a:lstStyle/>
            <a:p>
              <a:pPr algn="ctr">
                <a:lnSpc>
                  <a:spcPts val="3640"/>
                </a:lnSpc>
              </a:pPr>
              <a:r>
                <a:rPr lang="en-US" sz="2600" spc="52">
                  <a:solidFill>
                    <a:srgbClr val="FFFFFF"/>
                  </a:solidFill>
                  <a:latin typeface="Aileron"/>
                </a:rPr>
                <a:t>DATA CLEANING AND PRE-PROCESSING</a:t>
              </a:r>
            </a:p>
          </p:txBody>
        </p:sp>
      </p:grpSp>
      <p:grpSp>
        <p:nvGrpSpPr>
          <p:cNvPr id="23" name="Group 23"/>
          <p:cNvGrpSpPr/>
          <p:nvPr/>
        </p:nvGrpSpPr>
        <p:grpSpPr>
          <a:xfrm>
            <a:off x="9541124" y="3026924"/>
            <a:ext cx="2459375" cy="1430621"/>
            <a:chOff x="0" y="0"/>
            <a:chExt cx="3279166" cy="1907495"/>
          </a:xfrm>
        </p:grpSpPr>
        <p:sp>
          <p:nvSpPr>
            <p:cNvPr id="24" name="TextBox 24"/>
            <p:cNvSpPr txBox="1"/>
            <p:nvPr/>
          </p:nvSpPr>
          <p:spPr>
            <a:xfrm>
              <a:off x="0" y="0"/>
              <a:ext cx="3279166" cy="558701"/>
            </a:xfrm>
            <a:prstGeom prst="rect">
              <a:avLst/>
            </a:prstGeom>
          </p:spPr>
          <p:txBody>
            <a:bodyPr lIns="0" tIns="0" rIns="0" bIns="0" rtlCol="0" anchor="t">
              <a:spAutoFit/>
            </a:bodyPr>
            <a:lstStyle/>
            <a:p>
              <a:pPr algn="ctr">
                <a:lnSpc>
                  <a:spcPts val="3359"/>
                </a:lnSpc>
              </a:pPr>
              <a:r>
                <a:rPr lang="en-US" sz="2799" spc="279">
                  <a:solidFill>
                    <a:srgbClr val="FFFFFF"/>
                  </a:solidFill>
                  <a:latin typeface="Aileron Bold"/>
                </a:rPr>
                <a:t>3</a:t>
              </a:r>
            </a:p>
          </p:txBody>
        </p:sp>
        <p:sp>
          <p:nvSpPr>
            <p:cNvPr id="25" name="TextBox 25"/>
            <p:cNvSpPr txBox="1"/>
            <p:nvPr/>
          </p:nvSpPr>
          <p:spPr>
            <a:xfrm>
              <a:off x="0" y="719199"/>
              <a:ext cx="3279166" cy="1188297"/>
            </a:xfrm>
            <a:prstGeom prst="rect">
              <a:avLst/>
            </a:prstGeom>
          </p:spPr>
          <p:txBody>
            <a:bodyPr lIns="0" tIns="0" rIns="0" bIns="0" rtlCol="0" anchor="t">
              <a:spAutoFit/>
            </a:bodyPr>
            <a:lstStyle/>
            <a:p>
              <a:pPr algn="ctr">
                <a:lnSpc>
                  <a:spcPts val="3640"/>
                </a:lnSpc>
              </a:pPr>
              <a:r>
                <a:rPr lang="en-US" sz="2600" spc="52">
                  <a:solidFill>
                    <a:srgbClr val="FFFFFF"/>
                  </a:solidFill>
                  <a:latin typeface="Aileron"/>
                </a:rPr>
                <a:t>DATA INTEGRITY</a:t>
              </a:r>
            </a:p>
          </p:txBody>
        </p:sp>
      </p:grpSp>
      <p:grpSp>
        <p:nvGrpSpPr>
          <p:cNvPr id="26" name="Group 26"/>
          <p:cNvGrpSpPr/>
          <p:nvPr/>
        </p:nvGrpSpPr>
        <p:grpSpPr>
          <a:xfrm>
            <a:off x="12957821" y="3026924"/>
            <a:ext cx="2459375" cy="2345021"/>
            <a:chOff x="0" y="0"/>
            <a:chExt cx="3279166" cy="3126695"/>
          </a:xfrm>
        </p:grpSpPr>
        <p:sp>
          <p:nvSpPr>
            <p:cNvPr id="27" name="TextBox 27"/>
            <p:cNvSpPr txBox="1"/>
            <p:nvPr/>
          </p:nvSpPr>
          <p:spPr>
            <a:xfrm>
              <a:off x="0" y="0"/>
              <a:ext cx="3279166" cy="558701"/>
            </a:xfrm>
            <a:prstGeom prst="rect">
              <a:avLst/>
            </a:prstGeom>
          </p:spPr>
          <p:txBody>
            <a:bodyPr lIns="0" tIns="0" rIns="0" bIns="0" rtlCol="0" anchor="t">
              <a:spAutoFit/>
            </a:bodyPr>
            <a:lstStyle/>
            <a:p>
              <a:pPr algn="ctr">
                <a:lnSpc>
                  <a:spcPts val="3359"/>
                </a:lnSpc>
              </a:pPr>
              <a:r>
                <a:rPr lang="en-US" sz="2799" spc="279">
                  <a:solidFill>
                    <a:srgbClr val="FFFFFF"/>
                  </a:solidFill>
                  <a:latin typeface="Aileron Bold"/>
                </a:rPr>
                <a:t>4</a:t>
              </a:r>
            </a:p>
          </p:txBody>
        </p:sp>
        <p:sp>
          <p:nvSpPr>
            <p:cNvPr id="28" name="TextBox 28"/>
            <p:cNvSpPr txBox="1"/>
            <p:nvPr/>
          </p:nvSpPr>
          <p:spPr>
            <a:xfrm>
              <a:off x="0" y="719199"/>
              <a:ext cx="3279166" cy="2407497"/>
            </a:xfrm>
            <a:prstGeom prst="rect">
              <a:avLst/>
            </a:prstGeom>
          </p:spPr>
          <p:txBody>
            <a:bodyPr lIns="0" tIns="0" rIns="0" bIns="0" rtlCol="0" anchor="t">
              <a:spAutoFit/>
            </a:bodyPr>
            <a:lstStyle/>
            <a:p>
              <a:pPr algn="ctr">
                <a:lnSpc>
                  <a:spcPts val="3640"/>
                </a:lnSpc>
              </a:pPr>
              <a:r>
                <a:rPr lang="en-US" sz="2600" spc="52">
                  <a:solidFill>
                    <a:srgbClr val="FFFFFF"/>
                  </a:solidFill>
                  <a:latin typeface="Aileron"/>
                </a:rPr>
                <a:t>TO CHOOSE BEST PREDICTION MODEL</a:t>
              </a:r>
            </a:p>
          </p:txBody>
        </p:sp>
      </p:grpSp>
      <p:grpSp>
        <p:nvGrpSpPr>
          <p:cNvPr id="29" name="Group 29"/>
          <p:cNvGrpSpPr/>
          <p:nvPr/>
        </p:nvGrpSpPr>
        <p:grpSpPr>
          <a:xfrm>
            <a:off x="16359510" y="3026924"/>
            <a:ext cx="2459375" cy="973421"/>
            <a:chOff x="0" y="0"/>
            <a:chExt cx="3279166" cy="1297895"/>
          </a:xfrm>
        </p:grpSpPr>
        <p:sp>
          <p:nvSpPr>
            <p:cNvPr id="30" name="TextBox 30"/>
            <p:cNvSpPr txBox="1"/>
            <p:nvPr/>
          </p:nvSpPr>
          <p:spPr>
            <a:xfrm>
              <a:off x="0" y="0"/>
              <a:ext cx="3279166" cy="558701"/>
            </a:xfrm>
            <a:prstGeom prst="rect">
              <a:avLst/>
            </a:prstGeom>
          </p:spPr>
          <p:txBody>
            <a:bodyPr lIns="0" tIns="0" rIns="0" bIns="0" rtlCol="0" anchor="t">
              <a:spAutoFit/>
            </a:bodyPr>
            <a:lstStyle/>
            <a:p>
              <a:pPr algn="ctr">
                <a:lnSpc>
                  <a:spcPts val="3359"/>
                </a:lnSpc>
              </a:pPr>
              <a:r>
                <a:rPr lang="en-US" sz="2799" spc="279">
                  <a:solidFill>
                    <a:srgbClr val="FFFFFF"/>
                  </a:solidFill>
                  <a:latin typeface="Aileron Bold"/>
                </a:rPr>
                <a:t>5</a:t>
              </a:r>
            </a:p>
          </p:txBody>
        </p:sp>
        <p:sp>
          <p:nvSpPr>
            <p:cNvPr id="31" name="TextBox 31"/>
            <p:cNvSpPr txBox="1"/>
            <p:nvPr/>
          </p:nvSpPr>
          <p:spPr>
            <a:xfrm>
              <a:off x="0" y="719199"/>
              <a:ext cx="3279166" cy="578697"/>
            </a:xfrm>
            <a:prstGeom prst="rect">
              <a:avLst/>
            </a:prstGeom>
          </p:spPr>
          <p:txBody>
            <a:bodyPr lIns="0" tIns="0" rIns="0" bIns="0" rtlCol="0" anchor="t">
              <a:spAutoFit/>
            </a:bodyPr>
            <a:lstStyle/>
            <a:p>
              <a:pPr algn="ctr">
                <a:lnSpc>
                  <a:spcPts val="3640"/>
                </a:lnSpc>
              </a:pPr>
              <a:r>
                <a:rPr lang="en-US" sz="2600" spc="52">
                  <a:solidFill>
                    <a:srgbClr val="FFFFFF"/>
                  </a:solidFill>
                  <a:latin typeface="Aileron"/>
                </a:rPr>
                <a:t>Place order!</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7066190" y="267050"/>
            <a:ext cx="4155621" cy="761650"/>
          </a:xfrm>
          <a:prstGeom prst="rect">
            <a:avLst/>
          </a:prstGeom>
        </p:spPr>
        <p:txBody>
          <a:bodyPr lIns="0" tIns="0" rIns="0" bIns="0" rtlCol="0" anchor="t">
            <a:spAutoFit/>
          </a:bodyPr>
          <a:lstStyle/>
          <a:p>
            <a:pPr algn="ctr">
              <a:lnSpc>
                <a:spcPts val="6341"/>
              </a:lnSpc>
              <a:spcBef>
                <a:spcPct val="0"/>
              </a:spcBef>
            </a:pPr>
            <a:r>
              <a:rPr lang="en-US" sz="4529">
                <a:solidFill>
                  <a:srgbClr val="000000"/>
                </a:solidFill>
                <a:latin typeface="Canva Sans Bold"/>
              </a:rPr>
              <a:t>OBSERVATION</a:t>
            </a:r>
          </a:p>
        </p:txBody>
      </p:sp>
      <p:sp>
        <p:nvSpPr>
          <p:cNvPr id="3" name="TextBox 3"/>
          <p:cNvSpPr txBox="1"/>
          <p:nvPr/>
        </p:nvSpPr>
        <p:spPr>
          <a:xfrm>
            <a:off x="395764" y="1803253"/>
            <a:ext cx="17496472" cy="7397657"/>
          </a:xfrm>
          <a:prstGeom prst="rect">
            <a:avLst/>
          </a:prstGeom>
        </p:spPr>
        <p:txBody>
          <a:bodyPr lIns="0" tIns="0" rIns="0" bIns="0" rtlCol="0" anchor="t">
            <a:spAutoFit/>
          </a:bodyPr>
          <a:lstStyle/>
          <a:p>
            <a:pPr>
              <a:lnSpc>
                <a:spcPts val="2805"/>
              </a:lnSpc>
              <a:spcBef>
                <a:spcPct val="0"/>
              </a:spcBef>
            </a:pPr>
            <a:r>
              <a:rPr lang="en-US" sz="2003">
                <a:solidFill>
                  <a:srgbClr val="000000"/>
                </a:solidFill>
                <a:latin typeface="Canva Sans Bold"/>
              </a:rPr>
              <a:t>Data Reliability and Quality:</a:t>
            </a:r>
          </a:p>
          <a:p>
            <a:pPr>
              <a:lnSpc>
                <a:spcPts val="2805"/>
              </a:lnSpc>
              <a:spcBef>
                <a:spcPct val="0"/>
              </a:spcBef>
            </a:pPr>
            <a:r>
              <a:rPr lang="en-US" sz="2003">
                <a:solidFill>
                  <a:srgbClr val="000000"/>
                </a:solidFill>
                <a:latin typeface="Canva Sans"/>
              </a:rPr>
              <a:t>The web scraping process retrieves historical stock data from Yahoo Finance. The accuracy and reliability of predictions heavily rely on the quality and consistency of this data. Any discrepancies or errors in the source data may impact the predictive model's effectiveness.</a:t>
            </a:r>
          </a:p>
          <a:p>
            <a:pPr>
              <a:lnSpc>
                <a:spcPts val="2805"/>
              </a:lnSpc>
              <a:spcBef>
                <a:spcPct val="0"/>
              </a:spcBef>
            </a:pPr>
            <a:endParaRPr lang="en-US" sz="2003">
              <a:solidFill>
                <a:srgbClr val="000000"/>
              </a:solidFill>
              <a:latin typeface="Canva Sans"/>
            </a:endParaRPr>
          </a:p>
          <a:p>
            <a:pPr>
              <a:lnSpc>
                <a:spcPts val="2805"/>
              </a:lnSpc>
              <a:spcBef>
                <a:spcPct val="0"/>
              </a:spcBef>
            </a:pPr>
            <a:r>
              <a:rPr lang="en-US" sz="2003">
                <a:solidFill>
                  <a:srgbClr val="000000"/>
                </a:solidFill>
                <a:latin typeface="Canva Sans Bold"/>
              </a:rPr>
              <a:t>Linear Regression Assumption:</a:t>
            </a:r>
          </a:p>
          <a:p>
            <a:pPr>
              <a:lnSpc>
                <a:spcPts val="2805"/>
              </a:lnSpc>
              <a:spcBef>
                <a:spcPct val="0"/>
              </a:spcBef>
            </a:pPr>
            <a:r>
              <a:rPr lang="en-US" sz="2003">
                <a:solidFill>
                  <a:srgbClr val="000000"/>
                </a:solidFill>
                <a:latin typeface="Canva Sans"/>
              </a:rPr>
              <a:t>The prediction model relies on a linear regression approach, assuming a linear relationship between time and stock prices. While this is a common and straightforward method, it may not capture complex market dynamics, especially during periods of high volatility or significant events.</a:t>
            </a:r>
          </a:p>
          <a:p>
            <a:pPr>
              <a:lnSpc>
                <a:spcPts val="2805"/>
              </a:lnSpc>
              <a:spcBef>
                <a:spcPct val="0"/>
              </a:spcBef>
            </a:pPr>
            <a:endParaRPr lang="en-US" sz="2003">
              <a:solidFill>
                <a:srgbClr val="000000"/>
              </a:solidFill>
              <a:latin typeface="Canva Sans"/>
            </a:endParaRPr>
          </a:p>
          <a:p>
            <a:pPr>
              <a:lnSpc>
                <a:spcPts val="2805"/>
              </a:lnSpc>
              <a:spcBef>
                <a:spcPct val="0"/>
              </a:spcBef>
            </a:pPr>
            <a:r>
              <a:rPr lang="en-US" sz="2003">
                <a:solidFill>
                  <a:srgbClr val="000000"/>
                </a:solidFill>
                <a:latin typeface="Canva Sans Bold"/>
              </a:rPr>
              <a:t>Handling Missing Data:</a:t>
            </a:r>
          </a:p>
          <a:p>
            <a:pPr>
              <a:lnSpc>
                <a:spcPts val="2805"/>
              </a:lnSpc>
              <a:spcBef>
                <a:spcPct val="0"/>
              </a:spcBef>
            </a:pPr>
            <a:r>
              <a:rPr lang="en-US" sz="2003">
                <a:solidFill>
                  <a:srgbClr val="000000"/>
                </a:solidFill>
                <a:latin typeface="Canva Sans"/>
              </a:rPr>
              <a:t>The code demonstrates an approach to handling missing values by filling them with the mean of existing values. However, this method might oversimplify the impact of missing data on predictions. Alternative strategies, such as more advanced imputation techniques, could be explored for better accuracy.</a:t>
            </a:r>
          </a:p>
          <a:p>
            <a:pPr>
              <a:lnSpc>
                <a:spcPts val="2805"/>
              </a:lnSpc>
              <a:spcBef>
                <a:spcPct val="0"/>
              </a:spcBef>
            </a:pPr>
            <a:endParaRPr lang="en-US" sz="2003">
              <a:solidFill>
                <a:srgbClr val="000000"/>
              </a:solidFill>
              <a:latin typeface="Canva Sans"/>
            </a:endParaRPr>
          </a:p>
          <a:p>
            <a:pPr>
              <a:lnSpc>
                <a:spcPts val="2805"/>
              </a:lnSpc>
              <a:spcBef>
                <a:spcPct val="0"/>
              </a:spcBef>
            </a:pPr>
            <a:r>
              <a:rPr lang="en-US" sz="2003">
                <a:solidFill>
                  <a:srgbClr val="000000"/>
                </a:solidFill>
                <a:latin typeface="Canva Sans Bold"/>
              </a:rPr>
              <a:t>pythonic Code Practices:</a:t>
            </a:r>
          </a:p>
          <a:p>
            <a:pPr>
              <a:lnSpc>
                <a:spcPts val="2805"/>
              </a:lnSpc>
              <a:spcBef>
                <a:spcPct val="0"/>
              </a:spcBef>
            </a:pPr>
            <a:r>
              <a:rPr lang="en-US" sz="2003">
                <a:solidFill>
                  <a:srgbClr val="000000"/>
                </a:solidFill>
                <a:latin typeface="Canva Sans"/>
              </a:rPr>
              <a:t>The code employs Pythonic features such as list comprehensions, datetime manipulations, and Pandas operations. These contribute to code readability and efficiency.</a:t>
            </a:r>
          </a:p>
          <a:p>
            <a:pPr>
              <a:lnSpc>
                <a:spcPts val="2805"/>
              </a:lnSpc>
              <a:spcBef>
                <a:spcPct val="0"/>
              </a:spcBef>
            </a:pPr>
            <a:endParaRPr lang="en-US" sz="2003">
              <a:solidFill>
                <a:srgbClr val="000000"/>
              </a:solidFill>
              <a:latin typeface="Canva Sans"/>
            </a:endParaRPr>
          </a:p>
          <a:p>
            <a:pPr>
              <a:lnSpc>
                <a:spcPts val="2805"/>
              </a:lnSpc>
              <a:spcBef>
                <a:spcPct val="0"/>
              </a:spcBef>
            </a:pPr>
            <a:r>
              <a:rPr lang="en-US" sz="2003">
                <a:solidFill>
                  <a:srgbClr val="000000"/>
                </a:solidFill>
                <a:latin typeface="Canva Sans Bold"/>
              </a:rPr>
              <a:t>Visualization Impact:</a:t>
            </a:r>
          </a:p>
          <a:p>
            <a:pPr>
              <a:lnSpc>
                <a:spcPts val="2805"/>
              </a:lnSpc>
              <a:spcBef>
                <a:spcPct val="0"/>
              </a:spcBef>
            </a:pPr>
            <a:r>
              <a:rPr lang="en-US" sz="2003">
                <a:solidFill>
                  <a:srgbClr val="000000"/>
                </a:solidFill>
                <a:latin typeface="Canva Sans"/>
              </a:rPr>
              <a:t>The visual representation of predicted stock prices over time provides a clear and intuitive way to interpret the model's output. </a:t>
            </a:r>
          </a:p>
          <a:p>
            <a:pPr>
              <a:lnSpc>
                <a:spcPts val="2805"/>
              </a:lnSpc>
              <a:spcBef>
                <a:spcPct val="0"/>
              </a:spcBef>
            </a:pPr>
            <a:endParaRPr lang="en-US" sz="2003">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Custom</PresentationFormat>
  <Paragraphs>130</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Canva Sans Bold</vt:lpstr>
      <vt:lpstr>Maven Pro Bold</vt:lpstr>
      <vt:lpstr>Aileron Bold</vt:lpstr>
      <vt:lpstr>Aileron Heavy</vt:lpstr>
      <vt:lpstr>Arial</vt:lpstr>
      <vt:lpstr>Canva Sans</vt:lpstr>
      <vt:lpstr>Heading Now 71-78</vt:lpstr>
      <vt:lpstr>Clear Sans</vt:lpstr>
      <vt:lpstr>Open Sauce Semi-Bold</vt:lpstr>
      <vt:lpstr>Calibri</vt:lpstr>
      <vt:lpstr>Aileron</vt:lpstr>
      <vt:lpstr>Open Sauce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Final Presentation</dc:title>
  <cp:lastModifiedBy>Nandeesh H U</cp:lastModifiedBy>
  <cp:revision>2</cp:revision>
  <dcterms:created xsi:type="dcterms:W3CDTF">2006-08-16T00:00:00Z</dcterms:created>
  <dcterms:modified xsi:type="dcterms:W3CDTF">2023-11-16T08:50:18Z</dcterms:modified>
  <dc:identifier>DAF0LSqlZ3g</dc:identifier>
</cp:coreProperties>
</file>