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1" r:id="rId1"/>
  </p:sldMasterIdLst>
  <p:notesMasterIdLst>
    <p:notesMasterId r:id="rId15"/>
  </p:notesMasterIdLst>
  <p:sldIdLst>
    <p:sldId id="256" r:id="rId2"/>
    <p:sldId id="265" r:id="rId3"/>
    <p:sldId id="266" r:id="rId4"/>
    <p:sldId id="258" r:id="rId5"/>
    <p:sldId id="260" r:id="rId6"/>
    <p:sldId id="262" r:id="rId7"/>
    <p:sldId id="263" r:id="rId8"/>
    <p:sldId id="267" r:id="rId9"/>
    <p:sldId id="268" r:id="rId10"/>
    <p:sldId id="269" r:id="rId11"/>
    <p:sldId id="270" r:id="rId12"/>
    <p:sldId id="271" r:id="rId13"/>
    <p:sldId id="272" r:id="rId14"/>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0" autoAdjust="0"/>
    <p:restoredTop sz="87621" autoAdjust="0"/>
  </p:normalViewPr>
  <p:slideViewPr>
    <p:cSldViewPr>
      <p:cViewPr varScale="1">
        <p:scale>
          <a:sx n="103" d="100"/>
          <a:sy n="103" d="100"/>
        </p:scale>
        <p:origin x="-734" y="-6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5/23/2024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4" name="Rectangle 3"/>
          <p:cNvSpPr>
            <a:spLocks noGrp="1"/>
          </p:cNvSpPr>
          <p:nvPr>
            <p:ph type="sldNum" sz="quarter" idx="10"/>
          </p:nvPr>
        </p:nvSpPr>
        <p:spPr/>
        <p:txBody>
          <a:bodyPr/>
          <a:lstStyle>
            <a:extLst/>
          </a:lstStyle>
          <a:p>
            <a:fld id="{CA5D3BF3-D352-46FC-8343-31F56E6730EA}"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4" name="Rectangle 3"/>
          <p:cNvSpPr>
            <a:spLocks noGrp="1"/>
          </p:cNvSpPr>
          <p:nvPr>
            <p:ph type="sldNum" sz="quarter" idx="10"/>
          </p:nvPr>
        </p:nvSpPr>
        <p:spPr/>
        <p:txBody>
          <a:bodyPr/>
          <a:lstStyle>
            <a:extLst/>
          </a:lstStyle>
          <a:p>
            <a:fld id="{CA5D3BF3-D352-46FC-8343-31F56E6730EA}"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4" name="Rectangle 3"/>
          <p:cNvSpPr>
            <a:spLocks noGrp="1"/>
          </p:cNvSpPr>
          <p:nvPr>
            <p:ph type="sldNum" sz="quarter" idx="10"/>
          </p:nvPr>
        </p:nvSpPr>
        <p:spPr/>
        <p:txBody>
          <a:bodyPr/>
          <a:lstStyle>
            <a:extLst/>
          </a:lstStyle>
          <a:p>
            <a:fld id="{CA5D3BF3-D352-46FC-8343-31F56E6730EA}"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lgn="ctr"/>
            <a:fld id="{047E157E-8DCB-4F70-A0AF-5EB586A91DD4}" type="datetime1">
              <a:rPr lang="en-US" smtClean="0">
                <a:solidFill>
                  <a:srgbClr val="FFFFFF"/>
                </a:solidFill>
              </a:rPr>
              <a:pPr algn="ctr"/>
              <a:t>5/23/2024</a:t>
            </a:fld>
            <a:endParaRPr lang="en-US" sz="2000" dirty="0">
              <a:solidFill>
                <a:srgbClr val="FFFFFF"/>
              </a:solidFill>
            </a:endParaRPr>
          </a:p>
        </p:txBody>
      </p:sp>
      <p:sp>
        <p:nvSpPr>
          <p:cNvPr id="19" name="Footer Placeholder 18"/>
          <p:cNvSpPr>
            <a:spLocks noGrp="1"/>
          </p:cNvSpPr>
          <p:nvPr>
            <p:ph type="ftr" sz="quarter" idx="11"/>
          </p:nvPr>
        </p:nvSpPr>
        <p:spPr/>
        <p:txBody>
          <a:bodyPr/>
          <a:lstStyle/>
          <a:p>
            <a:pPr algn="r"/>
            <a:endParaRPr lang="en-US" dirty="0">
              <a:solidFill>
                <a:schemeClr val="tx2"/>
              </a:solidFill>
            </a:endParaRPr>
          </a:p>
        </p:txBody>
      </p:sp>
      <p:sp>
        <p:nvSpPr>
          <p:cNvPr id="27" name="Slide Number Placeholder 26"/>
          <p:cNvSpPr>
            <a:spLocks noGrp="1"/>
          </p:cNvSpPr>
          <p:nvPr>
            <p:ph type="sldNum" sz="quarter" idx="12"/>
          </p:nvPr>
        </p:nvSpPr>
        <p:spPr/>
        <p:txBody>
          <a:bodyPr/>
          <a:lstStyle/>
          <a:p>
            <a:fld id="{8F82E0A0-C266-4798-8C8F-B9F91E9DA37E}" type="slidenum">
              <a:rPr lang="en-US" smtClean="0">
                <a:solidFill>
                  <a:schemeClr val="tx2"/>
                </a:solidFill>
              </a:rPr>
              <a:pPr/>
              <a:t>‹#›</a:t>
            </a:fld>
            <a:endParaRPr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606EA6-EFEA-4C30-9264-4F9291A5780D}" type="datetime1">
              <a:rPr lang="en-US" smtClean="0"/>
              <a:pPr/>
              <a:t>5/23/2024</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606EA6-EFEA-4C30-9264-4F9291A5780D}" type="datetime1">
              <a:rPr lang="en-US" smtClean="0"/>
              <a:pPr/>
              <a:t>5/23/2024</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606EA6-EFEA-4C30-9264-4F9291A5780D}" type="datetime1">
              <a:rPr lang="en-US" smtClean="0"/>
              <a:pPr/>
              <a:t>5/23/2024</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FCF9F07-3BC7-4570-B054-79111B0A380C}" type="datetime1">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4606EA6-EFEA-4C30-9264-4F9291A5780D}" type="datetime1">
              <a:rPr lang="en-US" smtClean="0"/>
              <a:pPr/>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4606EA6-EFEA-4C30-9264-4F9291A5780D}" type="datetime1">
              <a:rPr lang="en-US" smtClean="0"/>
              <a:pPr/>
              <a:t>5/23/2024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DFADB5D-B7A0-47E3-AD2D-B1A6F8614213}" type="datetime1">
              <a:rPr lang="en-US" smtClean="0"/>
              <a:pPr/>
              <a:t>5/23/2024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lang="en-US" smtClean="0"/>
              <a:pPr/>
              <a:t>5/23/2024</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49A8198-4617-485E-9585-4840B69DBBA6}" type="datetime1">
              <a:rPr lang="en-US" smtClean="0"/>
              <a:pPr/>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4606EA6-EFEA-4C30-9264-4F9291A5780D}" type="datetime1">
              <a:rPr lang="en-US" smtClean="0"/>
              <a:pPr/>
              <a:t>5/23/2024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4767263"/>
            <a:ext cx="609600" cy="273844"/>
          </a:xfrm>
        </p:spPr>
        <p:txBody>
          <a:bodyPr/>
          <a:lstStyle/>
          <a:p>
            <a:pPr algn="ctr"/>
            <a:fld id="{8F82E0A0-C266-4798-8C8F-B9F91E9DA37E}" type="slidenum">
              <a:rPr lang="en-US" sz="2800" b="1" smtClean="0">
                <a:solidFill>
                  <a:srgbClr val="FFFFFF"/>
                </a:solidFill>
              </a:rPr>
              <a:pPr algn="ctr"/>
              <a:t>‹#›</a:t>
            </a:fld>
            <a:endParaRPr lang="en-US" sz="2800" dirty="0"/>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5357"/>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4606EA6-EFEA-4C30-9264-4F9291A5780D}" type="datetime1">
              <a:rPr lang="en-US" smtClean="0"/>
              <a:pPr/>
              <a:t>5/23/2024</a:t>
            </a:fld>
            <a:endParaRPr lang="en-US" sz="1400" dirty="0">
              <a:solidFill>
                <a:schemeClr val="tx2"/>
              </a:solidFill>
            </a:endParaRPr>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r"/>
            <a:endParaRPr lang="en-US" sz="1400" dirty="0">
              <a:solidFill>
                <a:schemeClr val="tx2"/>
              </a:solidFill>
            </a:endParaRPr>
          </a:p>
        </p:txBody>
      </p:sp>
      <p:sp>
        <p:nvSpPr>
          <p:cNvPr id="18" name="Slide Number Placeholder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dirty="0" smtClean="0"/>
              <a:t>Maximizing revenue for drivers</a:t>
            </a:r>
            <a:endParaRPr lang="en-US" dirty="0"/>
          </a:p>
        </p:txBody>
      </p:sp>
      <p:sp>
        <p:nvSpPr>
          <p:cNvPr id="5" name="Rectangle 4"/>
          <p:cNvSpPr>
            <a:spLocks noGrp="1"/>
          </p:cNvSpPr>
          <p:nvPr>
            <p:ph type="subTitle" idx="1"/>
          </p:nvPr>
        </p:nvSpPr>
        <p:spPr>
          <a:xfrm>
            <a:off x="2286000" y="4476750"/>
            <a:ext cx="6515100" cy="514350"/>
          </a:xfrm>
        </p:spPr>
        <p:txBody>
          <a:bodyPr>
            <a:normAutofit/>
          </a:bodyPr>
          <a:lstStyle>
            <a:extLst/>
          </a:lstStyle>
          <a:p>
            <a:r>
              <a:rPr lang="en-US" dirty="0" smtClean="0"/>
              <a:t>                             By:  Nikhil </a:t>
            </a:r>
            <a:r>
              <a:rPr lang="en-US" dirty="0" err="1" smtClean="0"/>
              <a:t>Nande</a:t>
            </a:r>
            <a:endParaRPr lang="en-US"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Preference of Payment Types chart</a:t>
            </a:r>
            <a:endParaRPr lang="en-US" sz="3600" dirty="0"/>
          </a:p>
        </p:txBody>
      </p:sp>
      <p:pic>
        <p:nvPicPr>
          <p:cNvPr id="5" name="Content Placeholder 4" descr="WhatsApp Image 2024-05-23 at 11.43.00_39ebf01e.jpg"/>
          <p:cNvPicPr>
            <a:picLocks noGrp="1" noChangeAspect="1"/>
          </p:cNvPicPr>
          <p:nvPr>
            <p:ph sz="half" idx="1"/>
          </p:nvPr>
        </p:nvPicPr>
        <p:blipFill>
          <a:blip r:embed="rId2" cstate="print"/>
          <a:stretch>
            <a:fillRect/>
          </a:stretch>
        </p:blipFill>
        <p:spPr>
          <a:xfrm>
            <a:off x="457200" y="1737872"/>
            <a:ext cx="4038600" cy="2729794"/>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Hypothesis Testing</a:t>
            </a:r>
            <a:endParaRPr lang="en-US" dirty="0"/>
          </a:p>
        </p:txBody>
      </p:sp>
      <p:sp>
        <p:nvSpPr>
          <p:cNvPr id="3" name="Content Placeholder 2"/>
          <p:cNvSpPr>
            <a:spLocks noGrp="1"/>
          </p:cNvSpPr>
          <p:nvPr>
            <p:ph sz="half" idx="1"/>
          </p:nvPr>
        </p:nvSpPr>
        <p:spPr>
          <a:xfrm>
            <a:off x="609600" y="1352551"/>
            <a:ext cx="7696200" cy="3268624"/>
          </a:xfrm>
        </p:spPr>
        <p:txBody>
          <a:bodyPr>
            <a:normAutofit lnSpcReduction="10000"/>
          </a:bodyPr>
          <a:lstStyle/>
          <a:p>
            <a:pPr>
              <a:buFont typeface="Arial" pitchFamily="34" charset="0"/>
              <a:buChar char="•"/>
            </a:pPr>
            <a:r>
              <a:rPr lang="en-US" sz="2200" dirty="0" smtClean="0"/>
              <a:t>Null hypothesis: There is no difference in average fare between customers who use credit cards and customers who use cash.</a:t>
            </a:r>
          </a:p>
          <a:p>
            <a:pPr>
              <a:buFont typeface="Arial" pitchFamily="34" charset="0"/>
              <a:buChar char="•"/>
            </a:pPr>
            <a:r>
              <a:rPr lang="en-US" sz="2200" dirty="0" err="1" smtClean="0"/>
              <a:t>Attermative</a:t>
            </a:r>
            <a:r>
              <a:rPr lang="en-US" sz="2200" dirty="0" smtClean="0"/>
              <a:t> hypothesis: There is a difference in average fare between customers who use credit cards and customers who use cash</a:t>
            </a:r>
          </a:p>
          <a:p>
            <a:pPr>
              <a:buFont typeface="Arial" pitchFamily="34" charset="0"/>
              <a:buChar char="•"/>
            </a:pPr>
            <a:r>
              <a:rPr lang="en-US" sz="2200" dirty="0" smtClean="0"/>
              <a:t>With  T statistic of 165.5 and </a:t>
            </a:r>
            <a:r>
              <a:rPr lang="en-US" sz="2200" dirty="0" err="1" smtClean="0"/>
              <a:t>p_value</a:t>
            </a:r>
            <a:r>
              <a:rPr lang="en-US" sz="2200" dirty="0" smtClean="0"/>
              <a:t> is less then 0.05 ,we reject the null hypothesis ,suggesting that there a significant difference in average fare between the two payment methods</a:t>
            </a:r>
          </a:p>
          <a:p>
            <a:pPr>
              <a:buFont typeface="Arial" pitchFamily="34" charset="0"/>
              <a:buChar char="•"/>
            </a:pPr>
            <a:endParaRPr lang="en-US" sz="2400" dirty="0" smtClean="0"/>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sz="half" idx="1"/>
          </p:nvPr>
        </p:nvSpPr>
        <p:spPr>
          <a:xfrm>
            <a:off x="609600" y="1352551"/>
            <a:ext cx="8077200" cy="3268624"/>
          </a:xfrm>
        </p:spPr>
        <p:txBody>
          <a:bodyPr>
            <a:noAutofit/>
          </a:bodyPr>
          <a:lstStyle/>
          <a:p>
            <a:pPr>
              <a:buFont typeface="Arial" pitchFamily="34" charset="0"/>
              <a:buChar char="•"/>
            </a:pPr>
            <a:r>
              <a:rPr lang="en-US" sz="2400" dirty="0" smtClean="0"/>
              <a:t>Encourage customers to pay with credit cards to capitalize on the potential for generating more revenue for taxi cab drivers.</a:t>
            </a:r>
          </a:p>
          <a:p>
            <a:pPr>
              <a:buFont typeface="Arial" pitchFamily="34" charset="0"/>
              <a:buChar char="•"/>
            </a:pPr>
            <a:r>
              <a:rPr lang="en-US" sz="2400" dirty="0" smtClean="0"/>
              <a:t>Implement strategies such as offering incentives or discounts for credit card transactions to incentivize customers to choose this payment method.</a:t>
            </a:r>
          </a:p>
          <a:p>
            <a:pPr>
              <a:buFont typeface="Arial" pitchFamily="34" charset="0"/>
              <a:buChar char="•"/>
            </a:pPr>
            <a:r>
              <a:rPr lang="en-US" sz="2400" dirty="0" smtClean="0"/>
              <a:t>Provide seamless and secure credit card payment options to enhance customer convenience and encourage adoption of this preferred payment method.</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2514600" y="2057400"/>
            <a:ext cx="3886199" cy="1254919"/>
          </a:xfrm>
        </p:spPr>
        <p:txBody>
          <a:bodyPr>
            <a:normAutofit/>
          </a:bodyPr>
          <a:lstStyle/>
          <a:p>
            <a:r>
              <a:rPr lang="en-US" sz="4400" dirty="0" smtClean="0"/>
              <a:t>Thank You </a:t>
            </a:r>
            <a:endParaRPr lang="en-US" sz="4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half" idx="1"/>
          </p:nvPr>
        </p:nvSpPr>
        <p:spPr/>
        <p:txBody>
          <a:bodyPr/>
          <a:lstStyle/>
          <a:p>
            <a:pPr marL="0" indent="0">
              <a:buClrTx/>
              <a:buFont typeface="Arial" pitchFamily="34" charset="0"/>
              <a:buChar char="•"/>
            </a:pPr>
            <a:r>
              <a:rPr lang="en-US" dirty="0" smtClean="0"/>
              <a:t>Problem Statement        </a:t>
            </a:r>
          </a:p>
          <a:p>
            <a:pPr marL="0" indent="0">
              <a:buClrTx/>
              <a:buFont typeface="Arial" pitchFamily="34" charset="0"/>
              <a:buChar char="•"/>
            </a:pPr>
            <a:r>
              <a:rPr lang="en-US" dirty="0" smtClean="0"/>
              <a:t>Research Question </a:t>
            </a:r>
          </a:p>
          <a:p>
            <a:pPr marL="0" indent="0">
              <a:buClrTx/>
              <a:buFont typeface="Arial" pitchFamily="34" charset="0"/>
              <a:buChar char="•"/>
            </a:pPr>
            <a:r>
              <a:rPr lang="en-US" dirty="0" smtClean="0"/>
              <a:t>Data Overview</a:t>
            </a:r>
          </a:p>
          <a:p>
            <a:pPr marL="0" indent="0">
              <a:buClrTx/>
              <a:buFont typeface="Arial" pitchFamily="34" charset="0"/>
              <a:buChar char="•"/>
            </a:pPr>
            <a:r>
              <a:rPr lang="en-US" dirty="0" smtClean="0"/>
              <a:t>Methodology</a:t>
            </a:r>
          </a:p>
          <a:p>
            <a:endParaRPr lang="en-US" dirty="0"/>
          </a:p>
        </p:txBody>
      </p:sp>
      <p:sp>
        <p:nvSpPr>
          <p:cNvPr id="4" name="Content Placeholder 3"/>
          <p:cNvSpPr>
            <a:spLocks noGrp="1"/>
          </p:cNvSpPr>
          <p:nvPr>
            <p:ph sz="half" idx="2"/>
          </p:nvPr>
        </p:nvSpPr>
        <p:spPr/>
        <p:txBody>
          <a:bodyPr/>
          <a:lstStyle/>
          <a:p>
            <a:pPr>
              <a:buClrTx/>
              <a:buFont typeface="Arial" pitchFamily="34" charset="0"/>
              <a:buChar char="•"/>
            </a:pPr>
            <a:r>
              <a:rPr lang="en-US" dirty="0" smtClean="0"/>
              <a:t>Analysis and Findings</a:t>
            </a:r>
          </a:p>
          <a:p>
            <a:pPr>
              <a:buClrTx/>
              <a:buFont typeface="Arial" pitchFamily="34" charset="0"/>
              <a:buChar char="•"/>
            </a:pPr>
            <a:r>
              <a:rPr lang="en-US" dirty="0" smtClean="0"/>
              <a:t>Hypothesis Testing</a:t>
            </a:r>
          </a:p>
          <a:p>
            <a:pPr>
              <a:buClrTx/>
              <a:buFont typeface="Arial" pitchFamily="34" charset="0"/>
              <a:buChar char="•"/>
            </a:pPr>
            <a:r>
              <a:rPr lang="en-US" dirty="0" smtClean="0"/>
              <a:t>Recommendations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sz="half" idx="1"/>
          </p:nvPr>
        </p:nvSpPr>
        <p:spPr>
          <a:xfrm>
            <a:off x="609600" y="1352551"/>
            <a:ext cx="7620000" cy="3268624"/>
          </a:xfrm>
        </p:spPr>
        <p:txBody>
          <a:bodyPr>
            <a:normAutofit fontScale="92500"/>
          </a:bodyPr>
          <a:lstStyle/>
          <a:p>
            <a:pPr>
              <a:buFont typeface="Arial" pitchFamily="34" charset="0"/>
              <a:buChar char="•"/>
            </a:pPr>
            <a:r>
              <a:rPr lang="en-US" sz="2400" dirty="0" smtClean="0"/>
              <a:t>In the fast-paced taxi booking sector, making the most of revenue is essential for long-term success and driver happiness.</a:t>
            </a:r>
          </a:p>
          <a:p>
            <a:pPr>
              <a:buFont typeface="Arial" pitchFamily="34" charset="0"/>
              <a:buChar char="•"/>
            </a:pPr>
            <a:r>
              <a:rPr lang="en-US" sz="2400" dirty="0" smtClean="0"/>
              <a:t>Our goal is to use data-driven insights to maximize revenue streams for taxi drivers in order to meet this need.</a:t>
            </a:r>
          </a:p>
          <a:p>
            <a:pPr>
              <a:buFont typeface="Arial" pitchFamily="34" charset="0"/>
              <a:buChar char="•"/>
            </a:pPr>
            <a:r>
              <a:rPr lang="en-US" sz="2400" dirty="0" smtClean="0"/>
              <a:t>Our research aims to determine whether payment methods have an impact on fare pricing by focusing on </a:t>
            </a:r>
            <a:r>
              <a:rPr lang="en-US" sz="2400" dirty="0" err="1" smtClean="0"/>
              <a:t>therelationship</a:t>
            </a:r>
            <a:r>
              <a:rPr lang="en-US" sz="2400" dirty="0" smtClean="0"/>
              <a:t> between payment type and fare amount.</a:t>
            </a:r>
          </a:p>
          <a:p>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dirty="0" smtClean="0"/>
              <a:t>Research Question</a:t>
            </a:r>
            <a:endParaRPr lang="en-US" dirty="0"/>
          </a:p>
        </p:txBody>
      </p:sp>
      <p:sp>
        <p:nvSpPr>
          <p:cNvPr id="3" name="Rectangle 2"/>
          <p:cNvSpPr>
            <a:spLocks noGrp="1"/>
          </p:cNvSpPr>
          <p:nvPr>
            <p:ph sz="half" idx="1"/>
          </p:nvPr>
        </p:nvSpPr>
        <p:spPr>
          <a:xfrm>
            <a:off x="609600" y="1504950"/>
            <a:ext cx="7467600" cy="2895600"/>
          </a:xfrm>
        </p:spPr>
        <p:txBody>
          <a:bodyPr anchor="ctr">
            <a:normAutofit/>
          </a:bodyPr>
          <a:lstStyle>
            <a:extLst/>
          </a:lstStyle>
          <a:p>
            <a:pPr marL="274320" lvl="1"/>
            <a:r>
              <a:rPr lang="en-US" b="1" dirty="0" smtClean="0"/>
              <a:t>Is there a relationship between total fare amount and payment type ?</a:t>
            </a:r>
          </a:p>
          <a:p>
            <a:pPr marL="274320" lvl="1"/>
            <a:r>
              <a:rPr lang="en-US" dirty="0" smtClean="0"/>
              <a:t>Can we nudge customer towards payment methods that generate higher revenue for drivers, without negatively impacting customer experience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chor="b">
            <a:normAutofit/>
          </a:bodyPr>
          <a:lstStyle>
            <a:extLst/>
          </a:lstStyle>
          <a:p>
            <a:r>
              <a:rPr lang="en-US" dirty="0" smtClean="0"/>
              <a:t>Data Overview</a:t>
            </a:r>
            <a:endParaRPr lang="en-US" dirty="0"/>
          </a:p>
        </p:txBody>
      </p:sp>
      <p:sp>
        <p:nvSpPr>
          <p:cNvPr id="8" name="Rectangle 7"/>
          <p:cNvSpPr/>
          <p:nvPr/>
        </p:nvSpPr>
        <p:spPr>
          <a:xfrm>
            <a:off x="685800" y="1504951"/>
            <a:ext cx="7467600" cy="1015663"/>
          </a:xfrm>
          <a:prstGeom prst="rect">
            <a:avLst/>
          </a:prstGeom>
        </p:spPr>
        <p:txBody>
          <a:bodyPr wrap="square">
            <a:spAutoFit/>
          </a:bodyPr>
          <a:lstStyle/>
          <a:p>
            <a:r>
              <a:rPr lang="en-US" sz="2000" dirty="0" smtClean="0"/>
              <a:t>For this analysis, we utilized the comprehensive dataset of NYC Taxi Trip records, used data cleaning and feature engineering procedures to concentrate solely on the relevant columns essential for our investigation.</a:t>
            </a:r>
            <a:endParaRPr lang="en-US" sz="2000" dirty="0"/>
          </a:p>
        </p:txBody>
      </p:sp>
      <p:sp>
        <p:nvSpPr>
          <p:cNvPr id="11" name="Rectangle 10"/>
          <p:cNvSpPr/>
          <p:nvPr/>
        </p:nvSpPr>
        <p:spPr>
          <a:xfrm>
            <a:off x="838200" y="2724149"/>
            <a:ext cx="6019800" cy="1785104"/>
          </a:xfrm>
          <a:prstGeom prst="rect">
            <a:avLst/>
          </a:prstGeom>
        </p:spPr>
        <p:txBody>
          <a:bodyPr wrap="square">
            <a:spAutoFit/>
          </a:bodyPr>
          <a:lstStyle/>
          <a:p>
            <a:r>
              <a:rPr lang="en-US" sz="2000" dirty="0" smtClean="0"/>
              <a:t>Relevant columns used for this </a:t>
            </a:r>
            <a:r>
              <a:rPr lang="en-US" sz="2000" dirty="0" err="1" smtClean="0"/>
              <a:t>reseach</a:t>
            </a:r>
            <a:r>
              <a:rPr lang="en-US" sz="2000" dirty="0" smtClean="0"/>
              <a:t>:</a:t>
            </a:r>
          </a:p>
          <a:p>
            <a:pPr>
              <a:buFont typeface="Arial" pitchFamily="34" charset="0"/>
              <a:buChar char="•"/>
            </a:pPr>
            <a:r>
              <a:rPr lang="en-US" dirty="0" smtClean="0"/>
              <a:t> passenger-count(1 to 5)</a:t>
            </a:r>
          </a:p>
          <a:p>
            <a:pPr>
              <a:buFont typeface="Arial" pitchFamily="34" charset="0"/>
              <a:buChar char="•"/>
            </a:pPr>
            <a:r>
              <a:rPr lang="en-US" dirty="0" smtClean="0"/>
              <a:t> payment-type(card or cash)</a:t>
            </a:r>
          </a:p>
          <a:p>
            <a:pPr>
              <a:buFont typeface="Arial" pitchFamily="34" charset="0"/>
              <a:buChar char="•"/>
            </a:pPr>
            <a:r>
              <a:rPr lang="en-US" dirty="0" smtClean="0"/>
              <a:t> fare-amount</a:t>
            </a:r>
          </a:p>
          <a:p>
            <a:pPr>
              <a:buFont typeface="Arial" pitchFamily="34" charset="0"/>
              <a:buChar char="•"/>
            </a:pPr>
            <a:r>
              <a:rPr lang="en-US" dirty="0" smtClean="0"/>
              <a:t> trip-distance(miles)</a:t>
            </a:r>
          </a:p>
          <a:p>
            <a:pPr>
              <a:buFont typeface="Arial" pitchFamily="34" charset="0"/>
              <a:buChar char="•"/>
            </a:pPr>
            <a:r>
              <a:rPr lang="en-US" dirty="0" smtClean="0"/>
              <a:t> duration(minutes)</a:t>
            </a:r>
            <a:endParaRPr lang="en-US" dirty="0"/>
          </a:p>
        </p:txBody>
      </p:sp>
      <p:pic>
        <p:nvPicPr>
          <p:cNvPr id="12" name="Picture 11" descr="WhatsApp Image 2024-05-23 at 11.11.57_c9b57c15.jpg"/>
          <p:cNvPicPr>
            <a:picLocks noChangeAspect="1"/>
          </p:cNvPicPr>
          <p:nvPr/>
        </p:nvPicPr>
        <p:blipFill>
          <a:blip r:embed="rId3" cstate="print"/>
          <a:stretch>
            <a:fillRect/>
          </a:stretch>
        </p:blipFill>
        <p:spPr>
          <a:xfrm>
            <a:off x="3657600" y="3181350"/>
            <a:ext cx="5210175" cy="186952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dirty="0" smtClean="0"/>
              <a:t>Methodology</a:t>
            </a:r>
            <a:endParaRPr lang="en-US" dirty="0"/>
          </a:p>
        </p:txBody>
      </p:sp>
      <p:graphicFrame>
        <p:nvGraphicFramePr>
          <p:cNvPr id="5" name="Content Placeholder 4"/>
          <p:cNvGraphicFramePr>
            <a:graphicFrameLocks noGrp="1"/>
          </p:cNvGraphicFramePr>
          <p:nvPr>
            <p:ph sz="half" idx="1"/>
          </p:nvPr>
        </p:nvGraphicFramePr>
        <p:xfrm>
          <a:off x="609600" y="1428750"/>
          <a:ext cx="7467600" cy="3741420"/>
        </p:xfrm>
        <a:graphic>
          <a:graphicData uri="http://schemas.openxmlformats.org/drawingml/2006/table">
            <a:tbl>
              <a:tblPr firstRow="1" bandRow="1">
                <a:tableStyleId>{93296810-A885-4BE3-A3E7-6D5BEEA58F35}</a:tableStyleId>
              </a:tblPr>
              <a:tblGrid>
                <a:gridCol w="1981200"/>
                <a:gridCol w="5486400"/>
              </a:tblGrid>
              <a:tr h="723900">
                <a:tc>
                  <a:txBody>
                    <a:bodyPr/>
                    <a:lstStyle/>
                    <a:p>
                      <a:r>
                        <a:rPr lang="en-US" dirty="0" smtClean="0"/>
                        <a:t>Step</a:t>
                      </a:r>
                      <a:endParaRPr lang="en-US" dirty="0"/>
                    </a:p>
                  </a:txBody>
                  <a:tcPr/>
                </a:tc>
                <a:tc>
                  <a:txBody>
                    <a:bodyPr/>
                    <a:lstStyle/>
                    <a:p>
                      <a:r>
                        <a:rPr lang="en-US" dirty="0" smtClean="0"/>
                        <a:t>Description</a:t>
                      </a:r>
                    </a:p>
                    <a:p>
                      <a:endParaRPr lang="en-US" dirty="0"/>
                    </a:p>
                  </a:txBody>
                  <a:tcPr/>
                </a:tc>
              </a:tr>
              <a:tr h="7239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Description</a:t>
                      </a:r>
                      <a:r>
                        <a:rPr lang="en-US" baseline="0" dirty="0" smtClean="0"/>
                        <a:t> Analysis </a:t>
                      </a:r>
                      <a:endParaRPr lang="en-US" dirty="0" smtClean="0"/>
                    </a:p>
                    <a:p>
                      <a:endParaRPr lang="en-US" dirty="0"/>
                    </a:p>
                  </a:txBody>
                  <a:tcPr/>
                </a:tc>
                <a:tc>
                  <a:txBody>
                    <a:bodyPr/>
                    <a:lstStyle/>
                    <a:p>
                      <a:r>
                        <a:rPr lang="en-US" dirty="0" smtClean="0"/>
                        <a:t>Performed statistical analysis to summarize key aspects of the data, focusing on fare amounts and payment types.</a:t>
                      </a:r>
                      <a:endParaRPr lang="en-US" dirty="0"/>
                    </a:p>
                  </a:txBody>
                  <a:tcPr/>
                </a:tc>
              </a:tr>
              <a:tr h="723900">
                <a:tc>
                  <a:txBody>
                    <a:bodyPr/>
                    <a:lstStyle/>
                    <a:p>
                      <a:r>
                        <a:rPr lang="en-US" dirty="0" smtClean="0"/>
                        <a:t>Hypothesis Testing</a:t>
                      </a:r>
                      <a:endParaRPr lang="en-US" dirty="0"/>
                    </a:p>
                  </a:txBody>
                  <a:tcPr/>
                </a:tc>
                <a:tc>
                  <a:txBody>
                    <a:bodyPr/>
                    <a:lstStyle/>
                    <a:p>
                      <a:r>
                        <a:rPr lang="en-US" dirty="0" smtClean="0"/>
                        <a:t>Conducted a T-test to evaluate the relationship between payment type and fare amount, testing the hypothesis that different payment methods influence fare amounts.</a:t>
                      </a:r>
                      <a:endParaRPr lang="en-US" dirty="0"/>
                    </a:p>
                  </a:txBody>
                  <a:tcPr/>
                </a:tc>
              </a:tr>
              <a:tr h="723900">
                <a:tc>
                  <a:txBody>
                    <a:bodyPr/>
                    <a:lstStyle/>
                    <a:p>
                      <a:r>
                        <a:rPr lang="en-US" dirty="0" smtClean="0"/>
                        <a:t>Regression Analysis</a:t>
                      </a:r>
                      <a:endParaRPr lang="en-US" dirty="0"/>
                    </a:p>
                  </a:txBody>
                  <a:tcPr/>
                </a:tc>
                <a:tc>
                  <a:txBody>
                    <a:bodyPr/>
                    <a:lstStyle/>
                    <a:p>
                      <a:r>
                        <a:rPr lang="en-US" dirty="0" smtClean="0"/>
                        <a:t>Implemented linear regression to explore the relationship between trip duration(calculated from pickup and </a:t>
                      </a:r>
                      <a:r>
                        <a:rPr lang="en-US" dirty="0" err="1" smtClean="0"/>
                        <a:t>dropoff</a:t>
                      </a:r>
                      <a:r>
                        <a:rPr lang="en-US" dirty="0" smtClean="0"/>
                        <a:t> times) and fare amount.</a:t>
                      </a:r>
                      <a:endParaRPr lang="en-US"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dirty="0" smtClean="0"/>
              <a:t>Journey Insights</a:t>
            </a:r>
            <a:endParaRPr lang="en-US" dirty="0"/>
          </a:p>
        </p:txBody>
      </p:sp>
      <p:sp>
        <p:nvSpPr>
          <p:cNvPr id="4" name="Rectangle 3"/>
          <p:cNvSpPr>
            <a:spLocks noGrp="1"/>
          </p:cNvSpPr>
          <p:nvPr>
            <p:ph sz="half" idx="1"/>
          </p:nvPr>
        </p:nvSpPr>
        <p:spPr>
          <a:xfrm>
            <a:off x="533400" y="1428750"/>
            <a:ext cx="8382000" cy="1143000"/>
          </a:xfrm>
        </p:spPr>
        <p:txBody>
          <a:bodyPr>
            <a:normAutofit fontScale="85000" lnSpcReduction="20000"/>
          </a:bodyPr>
          <a:lstStyle>
            <a:extLst/>
          </a:lstStyle>
          <a:p>
            <a:pPr marL="274320" lvl="1"/>
            <a:r>
              <a:rPr lang="en-US" altLang="x-none" dirty="0" smtClean="0"/>
              <a:t>Customers paying with cards tend to have a slightly higher average trip distance and fare </a:t>
            </a:r>
            <a:r>
              <a:rPr lang="en-US" altLang="x-none" dirty="0" err="1" smtClean="0"/>
              <a:t>amountcompared</a:t>
            </a:r>
            <a:r>
              <a:rPr lang="en-US" altLang="x-none" dirty="0" smtClean="0"/>
              <a:t> to those paying with cash </a:t>
            </a:r>
          </a:p>
          <a:p>
            <a:pPr marL="274320" lvl="1"/>
            <a:r>
              <a:rPr lang="en-US" altLang="x-none" dirty="0" smtClean="0"/>
              <a:t>Indicates that customers prefers to pay more with cards when they have high fare amount </a:t>
            </a:r>
            <a:r>
              <a:rPr lang="en-US" altLang="x-none" dirty="0" err="1" smtClean="0"/>
              <a:t>andlong</a:t>
            </a:r>
            <a:r>
              <a:rPr lang="en-US" altLang="x-none" dirty="0" smtClean="0"/>
              <a:t> trip distance.</a:t>
            </a:r>
            <a:endParaRPr lang="en-US" dirty="0"/>
          </a:p>
        </p:txBody>
      </p:sp>
      <p:pic>
        <p:nvPicPr>
          <p:cNvPr id="6" name="Picture 5" descr="w1.jpg"/>
          <p:cNvPicPr>
            <a:picLocks noChangeAspect="1"/>
          </p:cNvPicPr>
          <p:nvPr/>
        </p:nvPicPr>
        <p:blipFill>
          <a:blip r:embed="rId3" cstate="print"/>
          <a:stretch>
            <a:fillRect/>
          </a:stretch>
        </p:blipFill>
        <p:spPr>
          <a:xfrm>
            <a:off x="833437" y="2647950"/>
            <a:ext cx="7477125" cy="19812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Preference</a:t>
            </a:r>
            <a:r>
              <a:rPr lang="en-US" dirty="0" smtClean="0"/>
              <a:t> of Payment Types</a:t>
            </a:r>
            <a:endParaRPr lang="en-US" dirty="0"/>
          </a:p>
        </p:txBody>
      </p:sp>
      <p:pic>
        <p:nvPicPr>
          <p:cNvPr id="5" name="Content Placeholder 4" descr="WhatsApp Image 2024-05-23 at 11.33.05_7691832d.jpg"/>
          <p:cNvPicPr>
            <a:picLocks noGrp="1" noChangeAspect="1"/>
          </p:cNvPicPr>
          <p:nvPr>
            <p:ph sz="half" idx="1"/>
          </p:nvPr>
        </p:nvPicPr>
        <p:blipFill>
          <a:blip r:embed="rId2" cstate="print"/>
          <a:stretch>
            <a:fillRect/>
          </a:stretch>
        </p:blipFill>
        <p:spPr>
          <a:xfrm>
            <a:off x="663527" y="1439863"/>
            <a:ext cx="3625946" cy="3325812"/>
          </a:xfrm>
        </p:spPr>
      </p:pic>
      <p:sp>
        <p:nvSpPr>
          <p:cNvPr id="4" name="Content Placeholder 3"/>
          <p:cNvSpPr>
            <a:spLocks noGrp="1"/>
          </p:cNvSpPr>
          <p:nvPr>
            <p:ph sz="half" idx="2"/>
          </p:nvPr>
        </p:nvSpPr>
        <p:spPr/>
        <p:txBody>
          <a:bodyPr>
            <a:normAutofit/>
          </a:bodyPr>
          <a:lstStyle/>
          <a:p>
            <a:pPr>
              <a:buFont typeface="Arial" pitchFamily="34" charset="0"/>
              <a:buChar char="•"/>
            </a:pPr>
            <a:r>
              <a:rPr lang="en-US" sz="1600" dirty="0" smtClean="0"/>
              <a:t>The proportion of customers paying with cards </a:t>
            </a:r>
            <a:r>
              <a:rPr lang="en-US" sz="1600" dirty="0" err="1" smtClean="0"/>
              <a:t>issignificantly</a:t>
            </a:r>
            <a:r>
              <a:rPr lang="en-US" sz="1600" dirty="0" smtClean="0"/>
              <a:t> higher than those paying with </a:t>
            </a:r>
            <a:r>
              <a:rPr lang="en-US" sz="1600" dirty="0" err="1" smtClean="0"/>
              <a:t>cash,with</a:t>
            </a:r>
            <a:r>
              <a:rPr lang="en-US" sz="1600" dirty="0" smtClean="0"/>
              <a:t> card payments accounting for 67.5% of </a:t>
            </a:r>
            <a:r>
              <a:rPr lang="en-US" sz="1600" dirty="0" err="1" smtClean="0"/>
              <a:t>alltransactions</a:t>
            </a:r>
            <a:r>
              <a:rPr lang="en-US" sz="1600" dirty="0" smtClean="0"/>
              <a:t> compared to cash payments ata32.5%.</a:t>
            </a:r>
          </a:p>
          <a:p>
            <a:pPr>
              <a:buFont typeface="Arial" pitchFamily="34" charset="0"/>
              <a:buChar char="•"/>
            </a:pPr>
            <a:endParaRPr lang="en-US" sz="1600" dirty="0" smtClean="0"/>
          </a:p>
          <a:p>
            <a:pPr>
              <a:buFont typeface="Arial" pitchFamily="34" charset="0"/>
              <a:buChar char="•"/>
            </a:pPr>
            <a:r>
              <a:rPr lang="en-US" sz="1600" dirty="0" smtClean="0"/>
              <a:t>This </a:t>
            </a:r>
            <a:r>
              <a:rPr lang="en-US" sz="1600" dirty="0" err="1" smtClean="0"/>
              <a:t>indicatesa</a:t>
            </a:r>
            <a:r>
              <a:rPr lang="en-US" sz="1600" dirty="0" smtClean="0"/>
              <a:t> strong preference </a:t>
            </a:r>
            <a:r>
              <a:rPr lang="en-US" sz="1600" dirty="0" err="1" smtClean="0"/>
              <a:t>amongcustomers</a:t>
            </a:r>
            <a:r>
              <a:rPr lang="en-US" sz="1600" dirty="0" smtClean="0"/>
              <a:t> for using card payments over </a:t>
            </a:r>
            <a:r>
              <a:rPr lang="en-US" sz="1600" dirty="0" err="1" smtClean="0"/>
              <a:t>cash,Opotentially</a:t>
            </a:r>
            <a:r>
              <a:rPr lang="en-US" sz="1600" dirty="0" smtClean="0"/>
              <a:t> due to convenience, </a:t>
            </a:r>
            <a:r>
              <a:rPr lang="en-US" sz="1600" dirty="0" err="1" smtClean="0"/>
              <a:t>security.incentives</a:t>
            </a:r>
            <a:r>
              <a:rPr lang="en-US" sz="1600" dirty="0" smtClean="0"/>
              <a:t> offered for card transactions.</a:t>
            </a: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Passenger Count Analysis</a:t>
            </a:r>
            <a:endParaRPr lang="en-US" sz="4000" dirty="0"/>
          </a:p>
        </p:txBody>
      </p:sp>
      <p:sp>
        <p:nvSpPr>
          <p:cNvPr id="4" name="Content Placeholder 3"/>
          <p:cNvSpPr>
            <a:spLocks noGrp="1"/>
          </p:cNvSpPr>
          <p:nvPr>
            <p:ph sz="half" idx="1"/>
          </p:nvPr>
        </p:nvSpPr>
        <p:spPr>
          <a:xfrm>
            <a:off x="762000" y="1581150"/>
            <a:ext cx="7969101" cy="3040024"/>
          </a:xfrm>
        </p:spPr>
        <p:txBody>
          <a:bodyPr>
            <a:normAutofit fontScale="92500" lnSpcReduction="20000"/>
          </a:bodyPr>
          <a:lstStyle/>
          <a:p>
            <a:pPr>
              <a:buFont typeface="Arial" pitchFamily="34" charset="0"/>
              <a:buChar char="•"/>
            </a:pPr>
            <a:r>
              <a:rPr lang="en-US" sz="2000" dirty="0" smtClean="0"/>
              <a:t>Among card payments, rides with a single passenger (passenger count = 1) comprise the largest proportion . constituting 40.08% of all card transactions.</a:t>
            </a:r>
          </a:p>
          <a:p>
            <a:pPr>
              <a:buFont typeface="Arial" pitchFamily="34" charset="0"/>
              <a:buChar char="•"/>
            </a:pPr>
            <a:r>
              <a:rPr lang="en-US" sz="2000" dirty="0" smtClean="0"/>
              <a:t>Similarly, cash payments are predominantly associated with single-passenger rides, making up 20.04% of all cash transactions.</a:t>
            </a:r>
          </a:p>
          <a:p>
            <a:pPr>
              <a:buFont typeface="Arial" pitchFamily="34" charset="0"/>
              <a:buChar char="•"/>
            </a:pPr>
            <a:r>
              <a:rPr lang="en-US" sz="2000" dirty="0" smtClean="0"/>
              <a:t> There is a noticeable decrease in the percentage of transactions as the passenger count increases, suggesting that larger groups are less likely to use taxis or may opt for alternative payment methods.</a:t>
            </a:r>
          </a:p>
          <a:p>
            <a:pPr>
              <a:buFont typeface="Arial" pitchFamily="34" charset="0"/>
              <a:buChar char="•"/>
            </a:pPr>
            <a:r>
              <a:rPr lang="en-US" sz="2000" dirty="0" smtClean="0"/>
              <a:t>These insights emphasize the importance of considering both payment method and passenger count when analyzing transaction data, as they provide valuable insights into customer behavior and preferences.</a:t>
            </a:r>
          </a:p>
          <a:p>
            <a:pPr>
              <a:buFont typeface="Arial" pitchFamily="34" charset="0"/>
              <a:buChar char="•"/>
            </a:pPr>
            <a:endParaRPr lang="en-US" sz="1800" dirty="0" smtClean="0"/>
          </a:p>
          <a:p>
            <a:pPr>
              <a:buFont typeface="Arial" pitchFamily="34" charset="0"/>
              <a:buChar char="•"/>
            </a:pPr>
            <a:endParaRPr lang="en-US" sz="1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0</TotalTime>
  <Words>615</Words>
  <Application>Microsoft Office PowerPoint</Application>
  <PresentationFormat>On-screen Show (16:9)</PresentationFormat>
  <Paragraphs>61</Paragraphs>
  <Slides>13</Slides>
  <Notes>5</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Maximizing revenue for drivers</vt:lpstr>
      <vt:lpstr>Agenda</vt:lpstr>
      <vt:lpstr>Problem Statement</vt:lpstr>
      <vt:lpstr>Research Question</vt:lpstr>
      <vt:lpstr>Data Overview</vt:lpstr>
      <vt:lpstr>Methodology</vt:lpstr>
      <vt:lpstr>Journey Insights</vt:lpstr>
      <vt:lpstr>Preference of Payment Types</vt:lpstr>
      <vt:lpstr>Passenger Count Analysis</vt:lpstr>
      <vt:lpstr>Preference of Payment Types chart</vt:lpstr>
      <vt:lpstr> Hypothesis Testing</vt:lpstr>
      <vt:lpstr>Recommendations</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2024-05-23T05:04:39Z</dcterms:created>
  <dcterms:modified xsi:type="dcterms:W3CDTF">2024-05-23T07:14:03Z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