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7" y="428244"/>
            <a:ext cx="6817995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2403"/>
            <a:ext cx="6817995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6233" y="10070110"/>
            <a:ext cx="14477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5.jp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660" y="983615"/>
            <a:ext cx="345122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750" b="1" spc="-5" dirty="0">
                <a:latin typeface="Times New Roman"/>
                <a:cs typeface="Times New Roman"/>
              </a:rPr>
              <a:t>WORK AND PLAY FOR                 .     .      NOMAD CHILD 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635" y="1955037"/>
            <a:ext cx="1812289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REPORT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Submitted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720"/>
              </a:spcBef>
            </a:pPr>
            <a:r>
              <a:rPr lang="en-GB" sz="1400" b="1" spc="-10">
                <a:latin typeface="Times New Roman"/>
                <a:cs typeface="Times New Roman"/>
              </a:rPr>
              <a:t>NAMD</a:t>
            </a:r>
            <a:r>
              <a:rPr sz="1400" b="1" spc="315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(Reg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no)</a:t>
            </a:r>
            <a:endParaRPr sz="14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Times New Roman"/>
                <a:cs typeface="Times New Roman"/>
              </a:rPr>
              <a:t>(Alphabetical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253" y="4010380"/>
            <a:ext cx="4862195" cy="18656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30"/>
              </a:spcBef>
            </a:pPr>
            <a:r>
              <a:rPr sz="1400" b="1" i="1" dirty="0">
                <a:latin typeface="Times New Roman"/>
                <a:cs typeface="Times New Roman"/>
              </a:rPr>
              <a:t>in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partial fulfillment 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requirements</a:t>
            </a:r>
            <a:r>
              <a:rPr sz="1400" b="1" i="1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for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the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award 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course</a:t>
            </a:r>
            <a:endParaRPr sz="1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latin typeface="Times New Roman"/>
                <a:cs typeface="Times New Roman"/>
              </a:rPr>
              <a:t>AGB1211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THINKING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i="1" spc="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ARTIFICIAL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INTELLIGENCE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MACHINE LEARNING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80" y="7694523"/>
            <a:ext cx="6086475" cy="21939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805"/>
              </a:spcBef>
            </a:pPr>
            <a:r>
              <a:rPr sz="1400" b="1" spc="-5" dirty="0">
                <a:latin typeface="Times New Roman"/>
                <a:cs typeface="Times New Roman"/>
              </a:rPr>
              <a:t>K.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RAMAKRISHNAN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COLLEGE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marL="12065" marR="5080" algn="ctr">
              <a:lnSpc>
                <a:spcPts val="241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(An Autonomous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Institution,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affiliated to Anna University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Chennai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AICTE,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Delhi)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sz="1400" b="1" spc="-5" dirty="0">
                <a:latin typeface="Times New Roman"/>
                <a:cs typeface="Times New Roman"/>
              </a:rPr>
              <a:t>SAMAYAPURAM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621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112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latin typeface="Times New Roman"/>
                <a:cs typeface="Times New Roman"/>
              </a:rPr>
              <a:t>DECEMBER,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045" y="371093"/>
            <a:ext cx="1003300" cy="8059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205" y="418083"/>
            <a:ext cx="763269" cy="758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20109" y="9910090"/>
            <a:ext cx="9398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09086" y="924814"/>
            <a:ext cx="1651000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07437"/>
            <a:ext cx="171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1.1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96766"/>
            <a:ext cx="2350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1.2</a:t>
            </a:r>
            <a:r>
              <a:rPr sz="1400" b="1" dirty="0">
                <a:latin typeface="Times New Roman"/>
                <a:cs typeface="Times New Roman"/>
              </a:rPr>
              <a:t> PROBLEM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700140"/>
            <a:ext cx="1320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1.3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OBJECTIVE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20109" y="9910090"/>
            <a:ext cx="9398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72820"/>
            <a:ext cx="4373880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0370" marR="5080" indent="767715">
              <a:lnSpc>
                <a:spcPct val="1439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 2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JECT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MET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OD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5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BLOCK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1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77923" y="772820"/>
            <a:ext cx="3580129" cy="7270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10" dirty="0">
                <a:latin typeface="Times New Roman"/>
                <a:cs typeface="Times New Roman"/>
              </a:rPr>
              <a:t>KEY </a:t>
            </a:r>
            <a:r>
              <a:rPr sz="1600" b="1" spc="-5" dirty="0">
                <a:latin typeface="Times New Roman"/>
                <a:cs typeface="Times New Roman"/>
              </a:rPr>
              <a:t>PHASES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DESIGN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THINKING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1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27100"/>
            <a:ext cx="425640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8330" marR="5080" indent="614045">
              <a:lnSpc>
                <a:spcPct val="1445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 4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DULE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</a:t>
            </a:r>
            <a:r>
              <a:rPr sz="1600" b="1" spc="5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RIPTI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3.1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Module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  <a:p>
            <a:pPr marL="2507615">
              <a:lnSpc>
                <a:spcPct val="100000"/>
              </a:lnSpc>
              <a:spcBef>
                <a:spcPts val="830"/>
              </a:spcBef>
            </a:pPr>
            <a:r>
              <a:rPr sz="1400" b="1" spc="-5" dirty="0">
                <a:latin typeface="Times New Roman"/>
                <a:cs typeface="Times New Roman"/>
              </a:rPr>
              <a:t>(Explanation)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70606"/>
            <a:ext cx="16916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3.2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Module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517263"/>
            <a:ext cx="16916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3.3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Module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62269"/>
            <a:ext cx="1647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3.4Module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4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407020"/>
            <a:ext cx="1647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3.5Module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1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67583" y="819049"/>
            <a:ext cx="140144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437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 5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CLUS</a:t>
            </a:r>
            <a:r>
              <a:rPr sz="1600" b="1" spc="10" dirty="0">
                <a:latin typeface="Times New Roman"/>
                <a:cs typeface="Times New Roman"/>
              </a:rPr>
              <a:t>I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15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86941"/>
            <a:ext cx="4862195" cy="115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REFERENCES: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1191260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(It </a:t>
            </a:r>
            <a:r>
              <a:rPr sz="1400" spc="-5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be any </a:t>
            </a:r>
            <a:r>
              <a:rPr sz="1400" spc="-5" dirty="0">
                <a:latin typeface="Times New Roman"/>
                <a:cs typeface="Times New Roman"/>
              </a:rPr>
              <a:t>books, websites, youtube links etc..)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(Alphabetical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15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446147" y="880364"/>
            <a:ext cx="2974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APPENDIX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SCREENSHOTS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350" y="4153891"/>
            <a:ext cx="1865744" cy="8372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6085" y="536610"/>
            <a:ext cx="6473825" cy="224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K.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RAMAKRISHNAN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OF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TECHNOLOGY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(A</a:t>
            </a:r>
            <a:r>
              <a:rPr sz="1300" b="1" spc="-5" dirty="0">
                <a:latin typeface="Times New Roman"/>
                <a:cs typeface="Times New Roman"/>
              </a:rPr>
              <a:t>UTONOMOUS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085"/>
              </a:spcBef>
            </a:pPr>
            <a:r>
              <a:rPr sz="1200" b="1" spc="-5" dirty="0">
                <a:latin typeface="Times New Roman"/>
                <a:cs typeface="Times New Roman"/>
              </a:rPr>
              <a:t>SAMAYAPURAM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621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112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307975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BONAFIDE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CERTIFICATE</a:t>
            </a:r>
            <a:endParaRPr sz="1600">
              <a:latin typeface="Times New Roman"/>
              <a:cs typeface="Times New Roman"/>
            </a:endParaRPr>
          </a:p>
          <a:p>
            <a:pPr marL="439420" marR="5080" algn="just">
              <a:lnSpc>
                <a:spcPct val="191900"/>
              </a:lnSpc>
              <a:spcBef>
                <a:spcPts val="204"/>
              </a:spcBef>
            </a:pPr>
            <a:r>
              <a:rPr sz="1400" spc="-5" dirty="0">
                <a:latin typeface="Times New Roman"/>
                <a:cs typeface="Times New Roman"/>
              </a:rPr>
              <a:t>Certified that this project report on </a:t>
            </a:r>
            <a:r>
              <a:rPr sz="1400" b="1" dirty="0">
                <a:latin typeface="Times New Roman"/>
                <a:cs typeface="Times New Roman"/>
              </a:rPr>
              <a:t>“ </a:t>
            </a:r>
            <a:r>
              <a:rPr sz="1400" b="1" spc="-5" dirty="0">
                <a:latin typeface="Times New Roman"/>
                <a:cs typeface="Times New Roman"/>
              </a:rPr>
              <a:t>TITLE </a:t>
            </a:r>
            <a:r>
              <a:rPr sz="1400" b="1" dirty="0">
                <a:latin typeface="Times New Roman"/>
                <a:cs typeface="Times New Roman"/>
              </a:rPr>
              <a:t>OF THE </a:t>
            </a:r>
            <a:r>
              <a:rPr sz="1400" b="1" spc="-5" dirty="0">
                <a:latin typeface="Times New Roman"/>
                <a:cs typeface="Times New Roman"/>
              </a:rPr>
              <a:t>PROJECT” </a:t>
            </a:r>
            <a:r>
              <a:rPr sz="1400" spc="-5" dirty="0">
                <a:latin typeface="Times New Roman"/>
                <a:cs typeface="Times New Roman"/>
              </a:rPr>
              <a:t>is the bonafide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STUDENT NAME (STUDENT ROLLNO) </a:t>
            </a:r>
            <a:r>
              <a:rPr sz="1400" spc="-5" dirty="0">
                <a:latin typeface="Times New Roman"/>
                <a:cs typeface="Times New Roman"/>
              </a:rPr>
              <a:t>who carried out the project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2024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2025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supervision.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9916" y="4788873"/>
          <a:ext cx="6017259" cy="1817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121">
                <a:tc>
                  <a:txBody>
                    <a:bodyPr/>
                    <a:lstStyle/>
                    <a:p>
                      <a:pPr marL="127000">
                        <a:lnSpc>
                          <a:spcPts val="131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31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T.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AVUDAIAPPAN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M.E.,Ph.D.,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Ms.S.MURUGAVALLI.,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M.E.,(Ph.D).,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DEPARTMENT,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SUPERVISOR,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Department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Artificial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Intelligence,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Department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Artificial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Intelligence,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8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Ramakrishnan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Engineering,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K. Ramakrishnan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Engineering,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75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Samayapuram,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Trichy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-621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112.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36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Samayapuram,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Trichy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-621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112.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68120" y="7128129"/>
            <a:ext cx="35071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Submitted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viva-voce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5.12.24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31" y="9344355"/>
            <a:ext cx="171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INTERNAL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6804" y="9344355"/>
            <a:ext cx="1757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EXTERNAL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6400" y="4156455"/>
            <a:ext cx="2197100" cy="3714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0050" y="8643239"/>
            <a:ext cx="1565021" cy="3225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00" y="8972804"/>
            <a:ext cx="21971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731640" y="9606313"/>
            <a:ext cx="2044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319" y="348488"/>
            <a:ext cx="154749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DECLARATION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1705711"/>
            <a:ext cx="6449060" cy="155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declare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</a:t>
            </a: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TITLE”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original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done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best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similar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submitted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“</a:t>
            </a:r>
            <a:r>
              <a:rPr sz="1400" b="1" spc="5" dirty="0">
                <a:latin typeface="Times New Roman"/>
                <a:cs typeface="Times New Roman"/>
              </a:rPr>
              <a:t>ANNA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UNIVERSITY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CHENNAI</a:t>
            </a:r>
            <a:r>
              <a:rPr sz="1400" spc="-5" dirty="0">
                <a:latin typeface="Times New Roman"/>
                <a:cs typeface="Times New Roman"/>
              </a:rPr>
              <a:t>”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Degree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BACHELOR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 </a:t>
            </a:r>
            <a:r>
              <a:rPr sz="1400" b="1" dirty="0">
                <a:latin typeface="Times New Roman"/>
                <a:cs typeface="Times New Roman"/>
              </a:rPr>
              <a:t> TECHNOLOGY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submitted</a:t>
            </a:r>
            <a:r>
              <a:rPr sz="1400" dirty="0">
                <a:latin typeface="Times New Roman"/>
                <a:cs typeface="Times New Roman"/>
              </a:rPr>
              <a:t> 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fulfillment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award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AGB1211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THINKING.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4048" y="4308475"/>
            <a:ext cx="206184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Signature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0777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Name1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------------------------------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3317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745"/>
              </a:spcBef>
            </a:pPr>
            <a:r>
              <a:rPr sz="1400" b="1" spc="-5" dirty="0">
                <a:latin typeface="Times New Roman"/>
                <a:cs typeface="Times New Roman"/>
              </a:rPr>
              <a:t>--------------------------------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16" y="8166354"/>
            <a:ext cx="155067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Place: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Samayapuram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Date:	</a:t>
            </a:r>
            <a:r>
              <a:rPr sz="1400" spc="-5" dirty="0">
                <a:latin typeface="Times New Roman"/>
                <a:cs typeface="Times New Roman"/>
              </a:rPr>
              <a:t>5/12/2024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31640" y="9606313"/>
            <a:ext cx="2044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latin typeface="Times New Roman"/>
                <a:cs typeface="Times New Roman"/>
              </a:rPr>
              <a:t>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608" y="833120"/>
            <a:ext cx="6515100" cy="860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ACKNOWLEDGEMENT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8890" indent="457200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It is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great pride that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express our gratitude </a:t>
            </a:r>
            <a:r>
              <a:rPr sz="1400" spc="-10" dirty="0">
                <a:latin typeface="Times New Roman"/>
                <a:cs typeface="Times New Roman"/>
              </a:rPr>
              <a:t>and indebtedness </a:t>
            </a:r>
            <a:r>
              <a:rPr sz="1400" spc="-5" dirty="0">
                <a:latin typeface="Times New Roman"/>
                <a:cs typeface="Times New Roman"/>
              </a:rPr>
              <a:t>to our institution,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“K. </a:t>
            </a:r>
            <a:r>
              <a:rPr sz="1400" b="1" spc="-5" dirty="0">
                <a:latin typeface="Times New Roman"/>
                <a:cs typeface="Times New Roman"/>
              </a:rPr>
              <a:t>Ramakrishnan College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Technology (Autonomous)”,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us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opportunity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 marR="8890" indent="457200" algn="just">
              <a:lnSpc>
                <a:spcPct val="1437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sincere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acknowledgment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appreciation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esteemed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honorable Chairman, </a:t>
            </a:r>
            <a:r>
              <a:rPr sz="1400" b="1" spc="-5" dirty="0">
                <a:latin typeface="Times New Roman"/>
                <a:cs typeface="Times New Roman"/>
              </a:rPr>
              <a:t>Dr. </a:t>
            </a:r>
            <a:r>
              <a:rPr sz="1400" b="1" dirty="0">
                <a:latin typeface="Times New Roman"/>
                <a:cs typeface="Times New Roman"/>
              </a:rPr>
              <a:t>K. </a:t>
            </a:r>
            <a:r>
              <a:rPr sz="1400" b="1" spc="-5" dirty="0">
                <a:latin typeface="Times New Roman"/>
                <a:cs typeface="Times New Roman"/>
              </a:rPr>
              <a:t>RAMAKRISHNAN, B.E., </a:t>
            </a:r>
            <a:r>
              <a:rPr sz="1400" dirty="0">
                <a:latin typeface="Times New Roman"/>
                <a:cs typeface="Times New Roman"/>
              </a:rPr>
              <a:t>for having </a:t>
            </a:r>
            <a:r>
              <a:rPr sz="1400" spc="-5" dirty="0">
                <a:latin typeface="Times New Roman"/>
                <a:cs typeface="Times New Roman"/>
              </a:rPr>
              <a:t>provided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facilities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course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 marR="5080" indent="457200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would like to </a:t>
            </a:r>
            <a:r>
              <a:rPr sz="1400" spc="-10" dirty="0">
                <a:latin typeface="Times New Roman"/>
                <a:cs typeface="Times New Roman"/>
              </a:rPr>
              <a:t>express </a:t>
            </a:r>
            <a:r>
              <a:rPr sz="1400" spc="-5" dirty="0">
                <a:latin typeface="Times New Roman"/>
                <a:cs typeface="Times New Roman"/>
              </a:rPr>
              <a:t>our </a:t>
            </a:r>
            <a:r>
              <a:rPr sz="1400" dirty="0">
                <a:latin typeface="Times New Roman"/>
                <a:cs typeface="Times New Roman"/>
              </a:rPr>
              <a:t>sincere </a:t>
            </a:r>
            <a:r>
              <a:rPr sz="1400" spc="-5" dirty="0">
                <a:latin typeface="Times New Roman"/>
                <a:cs typeface="Times New Roman"/>
              </a:rPr>
              <a:t>thanks to our beloved Executive Director, </a:t>
            </a:r>
            <a:r>
              <a:rPr sz="1400" b="1" spc="-5" dirty="0">
                <a:latin typeface="Times New Roman"/>
                <a:cs typeface="Times New Roman"/>
              </a:rPr>
              <a:t>Dr. </a:t>
            </a:r>
            <a:r>
              <a:rPr sz="1400" b="1" dirty="0">
                <a:latin typeface="Times New Roman"/>
                <a:cs typeface="Times New Roman"/>
              </a:rPr>
              <a:t>S.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KUPPUSAMY,</a:t>
            </a:r>
            <a:r>
              <a:rPr sz="1400" b="1" dirty="0">
                <a:latin typeface="Times New Roman"/>
                <a:cs typeface="Times New Roman"/>
              </a:rPr>
              <a:t> MBA,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Ph.D.,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forwarding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offering</a:t>
            </a:r>
            <a:r>
              <a:rPr sz="1400" dirty="0">
                <a:latin typeface="Times New Roman"/>
                <a:cs typeface="Times New Roman"/>
              </a:rPr>
              <a:t> 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adequate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 marR="6350" indent="441959">
              <a:lnSpc>
                <a:spcPct val="1443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Dr.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N.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VASUDEVAN,</a:t>
            </a:r>
            <a:r>
              <a:rPr sz="1400" b="1" spc="2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M.TECH.,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Ph.D.,</a:t>
            </a:r>
            <a:r>
              <a:rPr sz="1400" b="1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Principal,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whogave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opportunity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frame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  <a:spcBef>
                <a:spcPts val="5"/>
              </a:spcBef>
              <a:tabLst>
                <a:tab pos="745490" algn="l"/>
              </a:tabLst>
            </a:pPr>
            <a:r>
              <a:rPr sz="1400" dirty="0">
                <a:latin typeface="Times New Roman"/>
                <a:cs typeface="Times New Roman"/>
              </a:rPr>
              <a:t>I	</a:t>
            </a:r>
            <a:r>
              <a:rPr sz="1400" spc="-5" dirty="0">
                <a:latin typeface="Times New Roman"/>
                <a:cs typeface="Times New Roman"/>
              </a:rPr>
              <a:t>thank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Dr.T.AVUDAIAPPAN,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M.E.,Ph.D</a:t>
            </a:r>
            <a:r>
              <a:rPr sz="1400" spc="-5" dirty="0">
                <a:latin typeface="Times New Roman"/>
                <a:cs typeface="Times New Roman"/>
              </a:rPr>
              <a:t>.,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the</a:t>
            </a:r>
            <a:r>
              <a:rPr sz="1400" spc="-5" dirty="0">
                <a:latin typeface="Times New Roman"/>
                <a:cs typeface="Times New Roman"/>
              </a:rPr>
              <a:t> Department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 marR="7620">
              <a:lnSpc>
                <a:spcPct val="143600"/>
              </a:lnSpc>
              <a:spcBef>
                <a:spcPts val="815"/>
              </a:spcBef>
            </a:pPr>
            <a:r>
              <a:rPr sz="1400" b="1" spc="-5" dirty="0">
                <a:latin typeface="Times New Roman"/>
                <a:cs typeface="Times New Roman"/>
              </a:rPr>
              <a:t>ARTIFICIAL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INTELLIGENCE,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encouragement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pursuing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wish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profound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heartfelt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gratitude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our </a:t>
            </a:r>
            <a:r>
              <a:rPr sz="1400" spc="-5" dirty="0">
                <a:latin typeface="Times New Roman"/>
                <a:cs typeface="Times New Roman"/>
              </a:rPr>
              <a:t>esteemed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Ms.S.MURUGAVALLI.,M.E.,(Ph.D)</a:t>
            </a:r>
            <a:r>
              <a:rPr sz="1400" spc="-5" dirty="0">
                <a:latin typeface="Times New Roman"/>
                <a:cs typeface="Times New Roman"/>
              </a:rPr>
              <a:t>,Department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ARTIFICIAL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INTELLIGENCE</a:t>
            </a:r>
            <a:endParaRPr sz="1400">
              <a:latin typeface="Times New Roman"/>
              <a:cs typeface="Times New Roman"/>
            </a:endParaRPr>
          </a:p>
          <a:p>
            <a:pPr marL="12700" marR="53340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incalculable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suggestions,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creativity,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assistance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patience,which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motivated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</a:t>
            </a:r>
            <a:r>
              <a:rPr sz="1400" spc="-5" dirty="0">
                <a:latin typeface="Times New Roman"/>
                <a:cs typeface="Times New Roman"/>
              </a:rPr>
              <a:t> 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76200" marR="11430" indent="457200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I render </a:t>
            </a:r>
            <a:r>
              <a:rPr sz="1400" spc="-5" dirty="0">
                <a:latin typeface="Times New Roman"/>
                <a:cs typeface="Times New Roman"/>
              </a:rPr>
              <a:t>our sincere thanks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the Course Coordinator and 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staff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course.</a:t>
            </a:r>
            <a:endParaRPr sz="1400">
              <a:latin typeface="Times New Roman"/>
              <a:cs typeface="Times New Roman"/>
            </a:endParaRPr>
          </a:p>
          <a:p>
            <a:pPr marL="76200" marR="10160" indent="457200">
              <a:lnSpc>
                <a:spcPts val="242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wish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express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special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officials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Lab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Technicians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departments who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rendered their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 during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period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progress.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746251"/>
            <a:ext cx="634746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</a:t>
            </a:r>
            <a:endParaRPr sz="1400">
              <a:latin typeface="Times New Roman"/>
              <a:cs typeface="Times New Roman"/>
            </a:endParaRPr>
          </a:p>
          <a:p>
            <a:pPr marL="12700" marR="5080" indent="575945">
              <a:lnSpc>
                <a:spcPct val="143600"/>
              </a:lnSpc>
              <a:spcBef>
                <a:spcPts val="710"/>
              </a:spcBef>
            </a:pPr>
            <a:r>
              <a:rPr sz="1400" spc="-5" dirty="0">
                <a:latin typeface="Times New Roman"/>
                <a:cs typeface="Times New Roman"/>
              </a:rPr>
              <a:t>To serve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society </a:t>
            </a:r>
            <a:r>
              <a:rPr sz="1400" dirty="0">
                <a:latin typeface="Times New Roman"/>
                <a:cs typeface="Times New Roman"/>
              </a:rPr>
              <a:t>by offering </a:t>
            </a:r>
            <a:r>
              <a:rPr sz="1400" spc="-5" dirty="0">
                <a:latin typeface="Times New Roman"/>
                <a:cs typeface="Times New Roman"/>
              </a:rPr>
              <a:t>top-notch technical education </a:t>
            </a:r>
            <a:r>
              <a:rPr sz="1400" dirty="0">
                <a:latin typeface="Times New Roman"/>
                <a:cs typeface="Times New Roman"/>
              </a:rPr>
              <a:t>on par </a:t>
            </a:r>
            <a:r>
              <a:rPr sz="1400" spc="-5" dirty="0">
                <a:latin typeface="Times New Roman"/>
                <a:cs typeface="Times New Roman"/>
              </a:rPr>
              <a:t>with global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3217290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1" y="2149194"/>
            <a:ext cx="6440170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29235">
              <a:lnSpc>
                <a:spcPct val="144300"/>
              </a:lnSpc>
              <a:spcBef>
                <a:spcPts val="95"/>
              </a:spcBef>
              <a:buSzPct val="71428"/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/>
              <a:t>	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center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excellence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exceeding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industry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society.</a:t>
            </a:r>
            <a:endParaRPr sz="14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745"/>
              </a:spcBef>
              <a:buSzPct val="71428"/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institute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world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 research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facilities.</a:t>
            </a:r>
            <a:endParaRPr sz="1400">
              <a:latin typeface="Times New Roman"/>
              <a:cs typeface="Times New Roman"/>
            </a:endParaRPr>
          </a:p>
          <a:p>
            <a:pPr marL="242570" marR="6985" indent="228600">
              <a:lnSpc>
                <a:spcPct val="1436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institute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nurturing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talent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enhancing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competency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all-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personalities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respecting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ethical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" y="3872610"/>
            <a:ext cx="6640195" cy="6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VISION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DEPARTMENT</a:t>
            </a:r>
            <a:endParaRPr sz="1400">
              <a:latin typeface="Times New Roman"/>
              <a:cs typeface="Times New Roman"/>
            </a:endParaRPr>
          </a:p>
          <a:p>
            <a:pPr marL="76200" marR="7620">
              <a:lnSpc>
                <a:spcPct val="142900"/>
              </a:lnSpc>
              <a:spcBef>
                <a:spcPts val="1010"/>
              </a:spcBef>
            </a:pP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renowned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hub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producing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talented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globally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recognizable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technocrats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 needs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expectation.</a:t>
            </a:r>
            <a:endParaRPr sz="1400">
              <a:latin typeface="Times New Roman"/>
              <a:cs typeface="Times New Roman"/>
            </a:endParaRPr>
          </a:p>
          <a:p>
            <a:pPr marL="76200" marR="6985">
              <a:lnSpc>
                <a:spcPct val="142900"/>
              </a:lnSpc>
              <a:spcBef>
                <a:spcPts val="755"/>
              </a:spcBef>
            </a:pPr>
            <a:r>
              <a:rPr sz="1400" spc="-5" dirty="0">
                <a:latin typeface="Times New Roman"/>
                <a:cs typeface="Times New Roman"/>
              </a:rPr>
              <a:t>Mission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impart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built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foundation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Engineering.</a:t>
            </a:r>
            <a:endParaRPr sz="1400">
              <a:latin typeface="Times New Roman"/>
              <a:cs typeface="Times New Roman"/>
            </a:endParaRPr>
          </a:p>
          <a:p>
            <a:pPr marL="76200" marR="5080">
              <a:lnSpc>
                <a:spcPct val="142900"/>
              </a:lnSpc>
              <a:spcBef>
                <a:spcPts val="755"/>
              </a:spcBef>
            </a:pPr>
            <a:r>
              <a:rPr sz="1400" spc="-5" dirty="0">
                <a:latin typeface="Times New Roman"/>
                <a:cs typeface="Times New Roman"/>
              </a:rPr>
              <a:t>Mission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foster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experiential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equips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skills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tackle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real-world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problems.</a:t>
            </a:r>
            <a:endParaRPr sz="1400">
              <a:latin typeface="Times New Roman"/>
              <a:cs typeface="Times New Roman"/>
            </a:endParaRPr>
          </a:p>
          <a:p>
            <a:pPr marL="76200" marR="5080">
              <a:lnSpc>
                <a:spcPct val="1436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Mission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promote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collaborative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innovation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industries.</a:t>
            </a:r>
            <a:endParaRPr sz="1400">
              <a:latin typeface="Times New Roman"/>
              <a:cs typeface="Times New Roman"/>
            </a:endParaRPr>
          </a:p>
          <a:p>
            <a:pPr marL="76200" marR="7620">
              <a:lnSpc>
                <a:spcPct val="143600"/>
              </a:lnSpc>
              <a:spcBef>
                <a:spcPts val="730"/>
              </a:spcBef>
            </a:pPr>
            <a:r>
              <a:rPr sz="1400" spc="-5" dirty="0">
                <a:latin typeface="Times New Roman"/>
                <a:cs typeface="Times New Roman"/>
              </a:rPr>
              <a:t>Mission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4: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enjoyable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pursuing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excellence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upholding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strong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ethics.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EDUCATIONAL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(PEOS)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721360">
              <a:lnSpc>
                <a:spcPct val="106400"/>
              </a:lnSpc>
            </a:pPr>
            <a:r>
              <a:rPr sz="1400" b="1" spc="-5" dirty="0">
                <a:latin typeface="Times New Roman"/>
                <a:cs typeface="Times New Roman"/>
              </a:rPr>
              <a:t>PEO </a:t>
            </a:r>
            <a:r>
              <a:rPr sz="1400" b="1" dirty="0">
                <a:latin typeface="Times New Roman"/>
                <a:cs typeface="Times New Roman"/>
              </a:rPr>
              <a:t>1: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Excel</a:t>
            </a:r>
            <a:r>
              <a:rPr sz="1400" spc="-5" dirty="0">
                <a:latin typeface="Times New Roman"/>
                <a:cs typeface="Times New Roman"/>
              </a:rPr>
              <a:t> 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abilities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intelligent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opportunities.</a:t>
            </a:r>
            <a:endParaRPr sz="1400">
              <a:latin typeface="Times New Roman"/>
              <a:cs typeface="Times New Roman"/>
            </a:endParaRPr>
          </a:p>
          <a:p>
            <a:pPr marL="12700" marR="548005">
              <a:lnSpc>
                <a:spcPct val="106400"/>
              </a:lnSpc>
              <a:spcBef>
                <a:spcPts val="710"/>
              </a:spcBef>
            </a:pPr>
            <a:r>
              <a:rPr sz="1400" b="1" spc="-5" dirty="0">
                <a:latin typeface="Times New Roman"/>
                <a:cs typeface="Times New Roman"/>
              </a:rPr>
              <a:t>PEO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2: </a:t>
            </a:r>
            <a:r>
              <a:rPr sz="1400" spc="-5" dirty="0">
                <a:latin typeface="Times New Roman"/>
                <a:cs typeface="Times New Roman"/>
              </a:rPr>
              <a:t>Embrace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real-world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prioritizing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ethics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 </a:t>
            </a:r>
            <a:r>
              <a:rPr sz="1400" dirty="0">
                <a:latin typeface="Times New Roman"/>
                <a:cs typeface="Times New Roman"/>
              </a:rPr>
              <a:t>benefits.</a:t>
            </a:r>
            <a:endParaRPr sz="1400">
              <a:latin typeface="Times New Roman"/>
              <a:cs typeface="Times New Roman"/>
            </a:endParaRPr>
          </a:p>
          <a:p>
            <a:pPr marL="12700" marR="447040">
              <a:lnSpc>
                <a:spcPts val="1610"/>
              </a:lnSpc>
              <a:spcBef>
                <a:spcPts val="985"/>
              </a:spcBef>
            </a:pPr>
            <a:r>
              <a:rPr sz="1400" b="1" spc="-5" dirty="0">
                <a:latin typeface="Times New Roman"/>
                <a:cs typeface="Times New Roman"/>
              </a:rPr>
              <a:t>PEO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Accept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lifelong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opportunities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606400"/>
            <a:ext cx="6505575" cy="84804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 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143600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Engineering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knowledge: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mathematics,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fundamentals,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specialization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complex </a:t>
            </a:r>
            <a:r>
              <a:rPr sz="1400" spc="-5" dirty="0">
                <a:latin typeface="Times New Roman"/>
                <a:cs typeface="Times New Roman"/>
              </a:rPr>
              <a:t> engineering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problems.</a:t>
            </a:r>
            <a:endParaRPr sz="1400">
              <a:latin typeface="Times New Roman"/>
              <a:cs typeface="Times New Roman"/>
            </a:endParaRPr>
          </a:p>
          <a:p>
            <a:pPr marL="469900" marR="6985" indent="-228600" algn="just">
              <a:lnSpc>
                <a:spcPct val="143600"/>
              </a:lnSpc>
              <a:spcBef>
                <a:spcPts val="1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Identify,</a:t>
            </a:r>
            <a:r>
              <a:rPr sz="1400" dirty="0">
                <a:latin typeface="Times New Roman"/>
                <a:cs typeface="Times New Roman"/>
              </a:rPr>
              <a:t> formulate,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literature,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substantiated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mathematics,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natural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sciences.</a:t>
            </a:r>
            <a:endParaRPr sz="140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spcBef>
                <a:spcPts val="73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Design/development</a:t>
            </a:r>
            <a:r>
              <a:rPr sz="1400" b="1" spc="5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5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solutions:</a:t>
            </a:r>
            <a:r>
              <a:rPr sz="1400" b="1" spc="5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5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solutions</a:t>
            </a:r>
            <a:r>
              <a:rPr sz="1400" spc="5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5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469900" marR="1270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problems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design system components or processes that meet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specified needs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appropriate consideration </a:t>
            </a:r>
            <a:r>
              <a:rPr sz="1400" dirty="0">
                <a:latin typeface="Times New Roman"/>
                <a:cs typeface="Times New Roman"/>
              </a:rPr>
              <a:t>for the </a:t>
            </a:r>
            <a:r>
              <a:rPr sz="1400" spc="-5" dirty="0">
                <a:latin typeface="Times New Roman"/>
                <a:cs typeface="Times New Roman"/>
              </a:rPr>
              <a:t>public health and safety,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the cultural,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societal,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considerations.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143600"/>
              </a:lnSpc>
              <a:buFont typeface="Times New Roman"/>
              <a:buAutoNum type="arabicPeriod" startAt="4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Conduct </a:t>
            </a:r>
            <a:r>
              <a:rPr sz="1400" b="1" spc="-5" dirty="0">
                <a:latin typeface="Times New Roman"/>
                <a:cs typeface="Times New Roman"/>
              </a:rPr>
              <a:t>investigations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complex problems: </a:t>
            </a:r>
            <a:r>
              <a:rPr sz="1400" spc="-5" dirty="0">
                <a:latin typeface="Times New Roman"/>
                <a:cs typeface="Times New Roman"/>
              </a:rPr>
              <a:t>Use research-based knowledge and </a:t>
            </a:r>
            <a:r>
              <a:rPr sz="1400" dirty="0">
                <a:latin typeface="Times New Roman"/>
                <a:cs typeface="Times New Roman"/>
              </a:rPr>
              <a:t> re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rch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ta,</a:t>
            </a:r>
            <a:endParaRPr sz="14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synthesis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conclusions.</a:t>
            </a:r>
            <a:endParaRPr sz="1400">
              <a:latin typeface="Times New Roman"/>
              <a:cs typeface="Times New Roman"/>
            </a:endParaRPr>
          </a:p>
          <a:p>
            <a:pPr marL="469900" marR="6985" indent="-228600" algn="just">
              <a:lnSpc>
                <a:spcPct val="143600"/>
              </a:lnSpc>
              <a:buFont typeface="Times New Roman"/>
              <a:buAutoNum type="arabicPeriod" startAt="5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Modern </a:t>
            </a:r>
            <a:r>
              <a:rPr sz="1400" b="1" spc="-5" dirty="0">
                <a:latin typeface="Times New Roman"/>
                <a:cs typeface="Times New Roman"/>
              </a:rPr>
              <a:t>tool usage: </a:t>
            </a:r>
            <a:r>
              <a:rPr sz="1400" dirty="0">
                <a:latin typeface="Times New Roman"/>
                <a:cs typeface="Times New Roman"/>
              </a:rPr>
              <a:t>Create, </a:t>
            </a:r>
            <a:r>
              <a:rPr sz="1400" spc="-5" dirty="0">
                <a:latin typeface="Times New Roman"/>
                <a:cs typeface="Times New Roman"/>
              </a:rPr>
              <a:t>select, and apply appropriate techniques, resources,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modern engineering and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tools including prediction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modeling to </a:t>
            </a:r>
            <a:r>
              <a:rPr sz="1400" spc="5" dirty="0">
                <a:latin typeface="Times New Roman"/>
                <a:cs typeface="Times New Roman"/>
              </a:rPr>
              <a:t>complex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 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limitations.</a:t>
            </a:r>
            <a:endParaRPr sz="140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ct val="143600"/>
              </a:lnSpc>
              <a:spcBef>
                <a:spcPts val="10"/>
              </a:spcBef>
              <a:buFont typeface="Times New Roman"/>
              <a:buAutoNum type="arabicPeriod" startAt="5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engineer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society: </a:t>
            </a:r>
            <a:r>
              <a:rPr sz="1400" spc="-5" dirty="0">
                <a:latin typeface="Times New Roman"/>
                <a:cs typeface="Times New Roman"/>
              </a:rPr>
              <a:t>Apply reasoning informed </a:t>
            </a:r>
            <a:r>
              <a:rPr sz="1400" dirty="0">
                <a:latin typeface="Times New Roman"/>
                <a:cs typeface="Times New Roman"/>
              </a:rPr>
              <a:t>by the </a:t>
            </a:r>
            <a:r>
              <a:rPr sz="1400" spc="-5" dirty="0">
                <a:latin typeface="Times New Roman"/>
                <a:cs typeface="Times New Roman"/>
              </a:rPr>
              <a:t>contextual </a:t>
            </a:r>
            <a:r>
              <a:rPr sz="1400" spc="-10" dirty="0">
                <a:latin typeface="Times New Roman"/>
                <a:cs typeface="Times New Roman"/>
              </a:rPr>
              <a:t>knowledge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societal,</a:t>
            </a:r>
            <a:r>
              <a:rPr sz="1400" dirty="0">
                <a:latin typeface="Times New Roman"/>
                <a:cs typeface="Times New Roman"/>
              </a:rPr>
              <a:t> health,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safety,</a:t>
            </a:r>
            <a:r>
              <a:rPr sz="1400" dirty="0">
                <a:latin typeface="Times New Roman"/>
                <a:cs typeface="Times New Roman"/>
              </a:rPr>
              <a:t> legal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consequent </a:t>
            </a:r>
            <a:r>
              <a:rPr sz="1400" spc="-5" dirty="0">
                <a:latin typeface="Times New Roman"/>
                <a:cs typeface="Times New Roman"/>
              </a:rPr>
              <a:t> responsibilities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 startAt="5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Environment</a:t>
            </a:r>
            <a:r>
              <a:rPr sz="1400" b="1" spc="5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5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sustainability:</a:t>
            </a:r>
            <a:r>
              <a:rPr sz="1400" b="1" spc="5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5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5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endParaRPr sz="1400">
              <a:latin typeface="Times New Roman"/>
              <a:cs typeface="Times New Roman"/>
            </a:endParaRPr>
          </a:p>
          <a:p>
            <a:pPr marL="469900" marR="13970" algn="just">
              <a:lnSpc>
                <a:spcPct val="1438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engineering solutions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societal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environmental contexts, and demonstrate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of,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sustainable development.</a:t>
            </a:r>
            <a:endParaRPr sz="140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ct val="143600"/>
              </a:lnSpc>
              <a:spcBef>
                <a:spcPts val="10"/>
              </a:spcBef>
              <a:buFont typeface="Times New Roman"/>
              <a:buAutoNum type="arabicPeriod" startAt="8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Ethics: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</a:t>
            </a:r>
            <a:r>
              <a:rPr sz="1400" dirty="0">
                <a:latin typeface="Times New Roman"/>
                <a:cs typeface="Times New Roman"/>
              </a:rPr>
              <a:t> ethical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principles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commit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ethics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responsibilities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55295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vi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6796" y="9681185"/>
            <a:ext cx="2628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dirty="0">
                <a:latin typeface="Times New Roman"/>
                <a:cs typeface="Times New Roman"/>
              </a:rPr>
              <a:t>7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520" y="826363"/>
            <a:ext cx="6276340" cy="401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1430" indent="-228600" algn="just">
              <a:lnSpc>
                <a:spcPct val="143600"/>
              </a:lnSpc>
              <a:spcBef>
                <a:spcPts val="95"/>
              </a:spcBef>
              <a:buFont typeface="Times New Roman"/>
              <a:buAutoNum type="arabicPeriod" startAt="9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Individual and </a:t>
            </a:r>
            <a:r>
              <a:rPr sz="1400" b="1" dirty="0">
                <a:latin typeface="Times New Roman"/>
                <a:cs typeface="Times New Roman"/>
              </a:rPr>
              <a:t>team </a:t>
            </a:r>
            <a:r>
              <a:rPr sz="1400" b="1" spc="-5" dirty="0">
                <a:latin typeface="Times New Roman"/>
                <a:cs typeface="Times New Roman"/>
              </a:rPr>
              <a:t>work: </a:t>
            </a:r>
            <a:r>
              <a:rPr sz="1400" spc="-5" dirty="0">
                <a:latin typeface="Times New Roman"/>
                <a:cs typeface="Times New Roman"/>
              </a:rPr>
              <a:t>Function effectively </a:t>
            </a:r>
            <a:r>
              <a:rPr sz="1400" dirty="0">
                <a:latin typeface="Times New Roman"/>
                <a:cs typeface="Times New Roman"/>
              </a:rPr>
              <a:t>as an </a:t>
            </a:r>
            <a:r>
              <a:rPr sz="1400" spc="-5" dirty="0">
                <a:latin typeface="Times New Roman"/>
                <a:cs typeface="Times New Roman"/>
              </a:rPr>
              <a:t>individual, and </a:t>
            </a:r>
            <a:r>
              <a:rPr sz="1400" dirty="0">
                <a:latin typeface="Times New Roman"/>
                <a:cs typeface="Times New Roman"/>
              </a:rPr>
              <a:t>as a </a:t>
            </a:r>
            <a:r>
              <a:rPr sz="1400" spc="-5" dirty="0">
                <a:latin typeface="Times New Roman"/>
                <a:cs typeface="Times New Roman"/>
              </a:rPr>
              <a:t>member </a:t>
            </a:r>
            <a:r>
              <a:rPr sz="1400" dirty="0">
                <a:latin typeface="Times New Roman"/>
                <a:cs typeface="Times New Roman"/>
              </a:rPr>
              <a:t> 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teams, and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-5" dirty="0">
                <a:latin typeface="Times New Roman"/>
                <a:cs typeface="Times New Roman"/>
              </a:rPr>
              <a:t> multidisciplinary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 marL="241300" marR="10160" indent="-228600" algn="just">
              <a:lnSpc>
                <a:spcPct val="143600"/>
              </a:lnSpc>
              <a:buFont typeface="Times New Roman"/>
              <a:buAutoNum type="arabicPeriod" startAt="9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Communication: </a:t>
            </a:r>
            <a:r>
              <a:rPr sz="1400" spc="-5" dirty="0">
                <a:latin typeface="Times New Roman"/>
                <a:cs typeface="Times New Roman"/>
              </a:rPr>
              <a:t>Communicate effectively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complex engineering activities with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able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241300" marR="6985" algn="just">
              <a:lnSpc>
                <a:spcPct val="14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comprehend and </a:t>
            </a:r>
            <a:r>
              <a:rPr sz="1400" spc="-10" dirty="0">
                <a:latin typeface="Times New Roman"/>
                <a:cs typeface="Times New Roman"/>
              </a:rPr>
              <a:t>write </a:t>
            </a:r>
            <a:r>
              <a:rPr sz="1400" spc="-5" dirty="0">
                <a:latin typeface="Times New Roman"/>
                <a:cs typeface="Times New Roman"/>
              </a:rPr>
              <a:t>effective reports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design documentation, make </a:t>
            </a:r>
            <a:r>
              <a:rPr sz="1400" dirty="0">
                <a:latin typeface="Times New Roman"/>
                <a:cs typeface="Times New Roman"/>
              </a:rPr>
              <a:t>effective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presentations,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give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receive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instructions.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43600"/>
              </a:lnSpc>
              <a:spcBef>
                <a:spcPts val="10"/>
              </a:spcBef>
              <a:buFont typeface="Times New Roman"/>
              <a:buAutoNum type="arabicPeriod" startAt="11"/>
              <a:tabLst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Project </a:t>
            </a:r>
            <a:r>
              <a:rPr sz="1400" b="1" spc="-5" dirty="0">
                <a:latin typeface="Times New Roman"/>
                <a:cs typeface="Times New Roman"/>
              </a:rPr>
              <a:t>management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finance: </a:t>
            </a:r>
            <a:r>
              <a:rPr sz="1400" spc="-5" dirty="0">
                <a:latin typeface="Times New Roman"/>
                <a:cs typeface="Times New Roman"/>
              </a:rPr>
              <a:t>Demonstrate knowledge and understanding of </a:t>
            </a:r>
            <a:r>
              <a:rPr sz="1400" dirty="0">
                <a:latin typeface="Times New Roman"/>
                <a:cs typeface="Times New Roman"/>
              </a:rPr>
              <a:t> the </a:t>
            </a:r>
            <a:r>
              <a:rPr sz="1400" spc="-5" dirty="0">
                <a:latin typeface="Times New Roman"/>
                <a:cs typeface="Times New Roman"/>
              </a:rPr>
              <a:t>engineering and management principles and apply these to one’s own </a:t>
            </a:r>
            <a:r>
              <a:rPr sz="1400" spc="-10" dirty="0">
                <a:latin typeface="Times New Roman"/>
                <a:cs typeface="Times New Roman"/>
              </a:rPr>
              <a:t>work, </a:t>
            </a:r>
            <a:r>
              <a:rPr sz="1400" dirty="0">
                <a:latin typeface="Times New Roman"/>
                <a:cs typeface="Times New Roman"/>
              </a:rPr>
              <a:t>as 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member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team,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multidisciplinary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 startAt="11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Life-long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learning: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Recognize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preparation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ability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241300" marR="20955" algn="just">
              <a:lnSpc>
                <a:spcPct val="14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engage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independent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life-long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broadest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context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technological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5523357"/>
            <a:ext cx="6525895" cy="190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(PSOs)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PSO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1: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Expertise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tailoring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designated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fields.</a:t>
            </a:r>
            <a:endParaRPr sz="1400">
              <a:latin typeface="Times New Roman"/>
              <a:cs typeface="Times New Roman"/>
            </a:endParaRPr>
          </a:p>
          <a:p>
            <a:pPr marL="12700" marR="260985">
              <a:lnSpc>
                <a:spcPct val="143600"/>
              </a:lnSpc>
              <a:spcBef>
                <a:spcPts val="900"/>
              </a:spcBef>
            </a:pPr>
            <a:r>
              <a:rPr sz="1400" b="1" spc="-5" dirty="0">
                <a:latin typeface="Times New Roman"/>
                <a:cs typeface="Times New Roman"/>
              </a:rPr>
              <a:t>PSO </a:t>
            </a:r>
            <a:r>
              <a:rPr sz="1400" b="1" dirty="0">
                <a:latin typeface="Times New Roman"/>
                <a:cs typeface="Times New Roman"/>
              </a:rPr>
              <a:t>2: </a:t>
            </a:r>
            <a:r>
              <a:rPr sz="1400" spc="-5" dirty="0">
                <a:latin typeface="Times New Roman"/>
                <a:cs typeface="Times New Roman"/>
              </a:rPr>
              <a:t>Ability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conduct research, contributing to machine learning advancements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innovations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tackle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societal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6796" y="9681185"/>
            <a:ext cx="2628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dirty="0">
                <a:latin typeface="Times New Roman"/>
                <a:cs typeface="Times New Roman"/>
              </a:rPr>
              <a:t>8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8147" y="1479550"/>
            <a:ext cx="113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ABS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RACT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60649"/>
            <a:ext cx="1142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Double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spacing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6796" y="9681185"/>
            <a:ext cx="2628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dirty="0">
                <a:latin typeface="Times New Roman"/>
                <a:cs typeface="Times New Roman"/>
              </a:rPr>
              <a:t>9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7147" y="880364"/>
            <a:ext cx="2214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TABLE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6124" y="1257553"/>
          <a:ext cx="5954395" cy="839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R="53340" algn="ctr">
                        <a:lnSpc>
                          <a:spcPts val="160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461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ts val="160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905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viii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bold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THINKING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EMPATHIZE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DEFINE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3.3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IDEATE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3.4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PROTOTYPE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9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APPENDIX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SCREENSHOTS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Nandha Kishore</cp:lastModifiedBy>
  <cp:revision>1</cp:revision>
  <dcterms:created xsi:type="dcterms:W3CDTF">2024-12-01T13:42:50Z</dcterms:created>
  <dcterms:modified xsi:type="dcterms:W3CDTF">2024-12-01T13:47:25Z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2024-12-01T00:00:00Z</vt:filetime>
  </property>
</Properties>
</file>