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47" d="100"/>
          <a:sy n="147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numFmt formatCode="General" sourceLinked="0"/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22.0</c:v>
                </c:pt>
                <c:pt idx="1">
                  <c:v>26.0</c:v>
                </c:pt>
                <c:pt idx="2">
                  <c:v>17.0</c:v>
                </c:pt>
                <c:pt idx="3">
                  <c:v>17.0</c:v>
                </c:pt>
                <c:pt idx="4">
                  <c:v>24.0</c:v>
                </c:pt>
                <c:pt idx="5">
                  <c:v>17.0</c:v>
                </c:pt>
                <c:pt idx="6">
                  <c:v>22.0</c:v>
                </c:pt>
                <c:pt idx="7">
                  <c:v>32.0</c:v>
                </c:pt>
                <c:pt idx="8">
                  <c:v>22.0</c:v>
                </c:pt>
                <c:pt idx="9">
                  <c:v>16.0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numFmt formatCode="General" sourceLinked="0"/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 w="12700">
                <a:solidFill>
                  <a:srgbClr val="C0504D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35.0</c:v>
                </c:pt>
                <c:pt idx="1">
                  <c:v>40.0</c:v>
                </c:pt>
                <c:pt idx="2">
                  <c:v>43.0</c:v>
                </c:pt>
                <c:pt idx="3">
                  <c:v>37.0</c:v>
                </c:pt>
                <c:pt idx="4">
                  <c:v>40.0</c:v>
                </c:pt>
                <c:pt idx="5">
                  <c:v>41.0</c:v>
                </c:pt>
                <c:pt idx="6">
                  <c:v>45.0</c:v>
                </c:pt>
                <c:pt idx="7">
                  <c:v>40.0</c:v>
                </c:pt>
                <c:pt idx="8">
                  <c:v>43.0</c:v>
                </c:pt>
                <c:pt idx="9">
                  <c:v>38.0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numFmt formatCode="General" sourceLinked="0"/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 w="12700">
                <a:solidFill>
                  <a:srgbClr val="9BBB59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83.0</c:v>
                </c:pt>
                <c:pt idx="1">
                  <c:v>70.0</c:v>
                </c:pt>
                <c:pt idx="2">
                  <c:v>81.0</c:v>
                </c:pt>
                <c:pt idx="3">
                  <c:v>91.0</c:v>
                </c:pt>
                <c:pt idx="4">
                  <c:v>75.0</c:v>
                </c:pt>
                <c:pt idx="5">
                  <c:v>69.0</c:v>
                </c:pt>
                <c:pt idx="6">
                  <c:v>76.0</c:v>
                </c:pt>
                <c:pt idx="7">
                  <c:v>79.0</c:v>
                </c:pt>
                <c:pt idx="8">
                  <c:v>73.0</c:v>
                </c:pt>
                <c:pt idx="9">
                  <c:v>87.0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numFmt formatCode="General" sourceLinked="0"/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 w="12700">
                <a:solidFill>
                  <a:srgbClr val="8064A2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10.0</c:v>
                </c:pt>
                <c:pt idx="1">
                  <c:v>9.0</c:v>
                </c:pt>
                <c:pt idx="2">
                  <c:v>13.0</c:v>
                </c:pt>
                <c:pt idx="3">
                  <c:v>12.0</c:v>
                </c:pt>
                <c:pt idx="4">
                  <c:v>15.0</c:v>
                </c:pt>
                <c:pt idx="5">
                  <c:v>16.0</c:v>
                </c:pt>
                <c:pt idx="6">
                  <c:v>14.0</c:v>
                </c:pt>
                <c:pt idx="7">
                  <c:v>16.0</c:v>
                </c:pt>
                <c:pt idx="8">
                  <c:v>12.0</c:v>
                </c:pt>
                <c:pt idx="9">
                  <c:v>15.0</c:v>
                </c:pt>
              </c:numCache>
            </c:numRef>
          </c:val>
        </c:ser>
        <c:gapWidth val="444"/>
        <c:overlap val="-90"/>
        <c:axId val="0"/>
        <c:axId val="1"/>
      </c:barChart>
      <c:catAx>
        <c:axId val="0"/>
        <c:scaling>
          <c:orientation val="minMax"/>
        </c:scaling>
        <c:delete val="0"/>
        <c:axPos val="b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800" b="0" i="0" u="none" strike="noStrike" cap="all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between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11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12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9/9/2024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13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14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15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3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4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5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6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9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9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04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13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1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71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72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73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74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75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76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77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78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79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80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81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0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9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1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805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6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9/9/2024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"/>
          <p:cNvGrpSpPr/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1771641" y="3070483"/>
            <a:ext cx="8610600" cy="18694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22130310362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(unm1303221302136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B.COM (COMMERCE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: Dr. Ambedkar Govt. Arts College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2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3" name="矩形"/>
          <p:cNvSpPr/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5" name="矩形"/>
          <p:cNvSpPr/>
          <p:nvPr/>
        </p:nvSpPr>
        <p:spPr>
          <a:xfrm rot="0">
            <a:off x="1743075" y="1752599"/>
            <a:ext cx="5800725" cy="258532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Edunet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dashboard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Kaggle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collection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1)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Fillter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Identified missing value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1)Through grads 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4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4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4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43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1143000" y="2057400"/>
          <a:ext cx="7239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48" name="矩形"/>
          <p:cNvSpPr/>
          <p:nvPr/>
        </p:nvSpPr>
        <p:spPr>
          <a:xfrm rot="0">
            <a:off x="914400" y="1524000"/>
            <a:ext cx="7086600" cy="64633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conclusion over all PL ,PYZ , and SVG are well performed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Than others 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6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7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1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2" name="组合"/>
          <p:cNvGrpSpPr/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4282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83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4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5" name="曲线"/>
          <p:cNvSpPr/>
          <p:nvPr/>
        </p:nvSpPr>
        <p:spPr>
          <a:xfrm rot="0">
            <a:off x="848820" y="1600200"/>
            <a:ext cx="314325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7" name="文本框"/>
          <p:cNvSpPr>
            <a:spLocks noGrp="1"/>
          </p:cNvSpPr>
          <p:nvPr>
            <p:ph type="title"/>
          </p:nvPr>
        </p:nvSpPr>
        <p:spPr>
          <a:xfrm rot="0">
            <a:off x="0" y="276226"/>
            <a:ext cx="5637213" cy="126110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0" cap="none" sz="4250" i="0" kern="0" lang="en-US" spc="-20" strike="noStrike" u="none">
                <a:latin typeface="Calibri" pitchFamily="0" charset="0"/>
                <a:ea typeface="宋体" pitchFamily="0" charset="0"/>
                <a:cs typeface="Lucida Sans"/>
              </a:rPr>
              <a:t>P</a:t>
            </a:r>
            <a:r>
              <a:rPr altLang="zh-CN" baseline="0" b="0" cap="none" sz="4250" i="0" kern="0" lang="en-US" spc="15" strike="noStrike" u="none">
                <a:latin typeface="Calibri" pitchFamily="0" charset="0"/>
                <a:ea typeface="宋体" pitchFamily="0" charset="0"/>
                <a:cs typeface="Lucida Sans"/>
              </a:rPr>
              <a:t>ROB</a:t>
            </a:r>
            <a:r>
              <a:rPr altLang="zh-CN" baseline="0" b="0" cap="none" sz="4250" i="0" kern="0" lang="en-US" spc="55" strike="noStrike" u="none">
                <a:latin typeface="Calibri" pitchFamily="0" charset="0"/>
                <a:ea typeface="宋体" pitchFamily="0" charset="0"/>
                <a:cs typeface="Lucida Sans"/>
              </a:rPr>
              <a:t>L</a:t>
            </a:r>
            <a:r>
              <a:rPr altLang="zh-CN" baseline="0" b="0" cap="none" sz="4250" i="0" kern="0" lang="en-US" spc="-20" strike="noStrike" u="none">
                <a:latin typeface="Calibri" pitchFamily="0" charset="0"/>
                <a:ea typeface="宋体" pitchFamily="0" charset="0"/>
                <a:cs typeface="Lucida Sans"/>
              </a:rPr>
              <a:t>E</a:t>
            </a:r>
            <a:r>
              <a:rPr altLang="zh-CN" baseline="0" b="0" cap="none" sz="4250" i="0" kern="0" lang="en-US" spc="20" strike="noStrike" u="none">
                <a:latin typeface="Calibri" pitchFamily="0" charset="0"/>
                <a:ea typeface="宋体" pitchFamily="0" charset="0"/>
                <a:cs typeface="Lucida Sans"/>
              </a:rPr>
              <a:t>M</a:t>
            </a:r>
            <a:r>
              <a:rPr altLang="zh-CN" baseline="0" b="0" cap="none" sz="4250" i="0" kern="0" lang="en-US" spc="0" strike="noStrike" u="none">
                <a:latin typeface="Calibri" pitchFamily="0" charset="0"/>
                <a:ea typeface="宋体" pitchFamily="0" charset="0"/>
                <a:cs typeface="Lucida Sans"/>
              </a:rPr>
              <a:t>	</a:t>
            </a:r>
            <a:r>
              <a:rPr altLang="zh-CN" baseline="0" b="0" cap="none" sz="4250" i="0" kern="0" lang="en-US" spc="10" strike="noStrike" u="none">
                <a:latin typeface="Calibri" pitchFamily="0" charset="0"/>
                <a:ea typeface="宋体" pitchFamily="0" charset="0"/>
                <a:cs typeface="Lucida Sans"/>
              </a:rPr>
              <a:t>S</a:t>
            </a:r>
            <a:r>
              <a:rPr altLang="zh-CN" baseline="0" b="0" cap="none" sz="4250" i="0" kern="0" lang="en-US" spc="-370" strike="noStrike" u="none">
                <a:latin typeface="Calibri" pitchFamily="0" charset="0"/>
                <a:ea typeface="宋体" pitchFamily="0" charset="0"/>
                <a:cs typeface="Lucida Sans"/>
              </a:rPr>
              <a:t>T</a:t>
            </a:r>
            <a:r>
              <a:rPr altLang="zh-CN" baseline="0" b="0" cap="none" sz="4250" i="0" kern="0" lang="en-US" spc="-375" strike="noStrike" u="none">
                <a:latin typeface="Calibri" pitchFamily="0" charset="0"/>
                <a:ea typeface="宋体" pitchFamily="0" charset="0"/>
                <a:cs typeface="Lucida Sans"/>
              </a:rPr>
              <a:t>A</a:t>
            </a:r>
            <a:r>
              <a:rPr altLang="zh-CN" baseline="0" b="0" cap="none" sz="4250" i="0" kern="0" lang="en-US" spc="15" strike="noStrike" u="none">
                <a:latin typeface="Calibri" pitchFamily="0" charset="0"/>
                <a:ea typeface="宋体" pitchFamily="0" charset="0"/>
                <a:cs typeface="Lucida Sans"/>
              </a:rPr>
              <a:t>T</a:t>
            </a:r>
            <a:r>
              <a:rPr altLang="zh-CN" baseline="0" b="0" cap="none" sz="4250" i="0" kern="0" lang="en-US" spc="-10" strike="noStrike" u="none">
                <a:latin typeface="Calibri" pitchFamily="0" charset="0"/>
                <a:ea typeface="宋体" pitchFamily="0" charset="0"/>
                <a:cs typeface="Lucida Sans"/>
              </a:rPr>
              <a:t>E</a:t>
            </a:r>
            <a:r>
              <a:rPr altLang="zh-CN" baseline="0" b="0" cap="none" sz="4250" i="0" kern="0" lang="en-US" spc="-20" strike="noStrike" u="none">
                <a:latin typeface="Calibri" pitchFamily="0" charset="0"/>
                <a:ea typeface="宋体" pitchFamily="0" charset="0"/>
                <a:cs typeface="Lucida Sans"/>
              </a:rPr>
              <a:t>ME</a:t>
            </a:r>
            <a:r>
              <a:rPr altLang="zh-CN" baseline="0" b="0" cap="none" sz="4250" i="0" kern="0" lang="en-US" spc="10" strike="noStrike" u="none">
                <a:latin typeface="Calibri" pitchFamily="0" charset="0"/>
                <a:ea typeface="宋体" pitchFamily="0" charset="0"/>
                <a:cs typeface="Lucida Sans"/>
              </a:rPr>
              <a:t>NT</a:t>
            </a:r>
            <a:endParaRPr altLang="en-US" baseline="0" b="0" cap="none" sz="4250" i="0" kern="0" lang="zh-CN" spc="0" strike="noStrike" u="none"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8" name="矩形"/>
          <p:cNvSpPr/>
          <p:nvPr/>
        </p:nvSpPr>
        <p:spPr>
          <a:xfrm rot="0">
            <a:off x="1981200" y="2525762"/>
            <a:ext cx="5334000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Companies analyze employee performance for many reasons , including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1: Feedback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2: Goal setting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3: Career development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4: Company growth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5: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reflecation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    OVERVIEW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3" name="矩形"/>
          <p:cNvSpPr/>
          <p:nvPr/>
        </p:nvSpPr>
        <p:spPr>
          <a:xfrm rot="0">
            <a:off x="1295399" y="2057400"/>
            <a:ext cx="6400800" cy="891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just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 as a project which I have done is able to show members in company in gender wise and there grade in a graph view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2" name="矩形"/>
          <p:cNvSpPr/>
          <p:nvPr/>
        </p:nvSpPr>
        <p:spPr>
          <a:xfrm rot="0">
            <a:off x="687162" y="2438652"/>
            <a:ext cx="7924800" cy="11582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1:Employee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2:Employer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3:software company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4:Industries . etc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6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07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08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9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1" name="矩形"/>
          <p:cNvSpPr/>
          <p:nvPr/>
        </p:nvSpPr>
        <p:spPr>
          <a:xfrm rot="0">
            <a:off x="3276600" y="2244090"/>
            <a:ext cx="6400800" cy="175432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1:Conditional formatting- missing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2:Filter-remove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3:Formula-performance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4:Pivot-summary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5:Graph-data visualization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6" name="矩形"/>
          <p:cNvSpPr/>
          <p:nvPr/>
        </p:nvSpPr>
        <p:spPr>
          <a:xfrm rot="0">
            <a:off x="685800" y="1604010"/>
            <a:ext cx="5943599" cy="258532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1:Employee=-Kaggle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2:26-features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3:9-features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4:Emp id- Num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5:Name-text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6:Emp type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7:Performance level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8:Gender-Male,Female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9:Employee rating- Num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4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6" name="矩形"/>
          <p:cNvSpPr/>
          <p:nvPr/>
        </p:nvSpPr>
        <p:spPr>
          <a:xfrm rot="0">
            <a:off x="1981200" y="2951946"/>
            <a:ext cx="8534019" cy="95410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27" name="矩形"/>
          <p:cNvSpPr/>
          <p:nvPr/>
        </p:nvSpPr>
        <p:spPr>
          <a:xfrm rot="0">
            <a:off x="1981200" y="1966053"/>
            <a:ext cx="6019799" cy="64633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.Performance level =IFS(Z8&gt;=5,”VERY HIGH”,Z8&gt;=4,”HIGH”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Z8&gt;=3,”MED”,TRUE,”LOW”)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2024-03-29T04:07:22Z</dcterms:created>
  <dcterms:modified xsi:type="dcterms:W3CDTF">2024-09-10T10:39:39Z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62d0e5a88f464289aeb5afebfdc24665</vt:lpwstr>
  </property>
</Properties>
</file>