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85"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4907-CD3F-4568-BEFC-ED07657A2879}"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C5F17-0434-4E9D-82BB-965B982A93A8}" type="slidenum">
              <a:rPr lang="en-IN" smtClean="0"/>
              <a:t>‹#›</a:t>
            </a:fld>
            <a:endParaRPr lang="en-IN"/>
          </a:p>
        </p:txBody>
      </p:sp>
    </p:spTree>
    <p:extLst>
      <p:ext uri="{BB962C8B-B14F-4D97-AF65-F5344CB8AC3E}">
        <p14:creationId xmlns:p14="http://schemas.microsoft.com/office/powerpoint/2010/main" val="41934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CC5F17-0434-4E9D-82BB-965B982A93A8}" type="slidenum">
              <a:rPr lang="en-IN" smtClean="0"/>
              <a:t>4</a:t>
            </a:fld>
            <a:endParaRPr lang="en-IN"/>
          </a:p>
        </p:txBody>
      </p:sp>
    </p:spTree>
    <p:extLst>
      <p:ext uri="{BB962C8B-B14F-4D97-AF65-F5344CB8AC3E}">
        <p14:creationId xmlns:p14="http://schemas.microsoft.com/office/powerpoint/2010/main" val="27725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52617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74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27362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64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2055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0499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14318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1444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8421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3444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6043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3314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02AD7-F963-4C31-8879-A8737A5EE6B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729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5154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2AD7-F963-4C31-8879-A8737A5EE6B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6602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3613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956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02AD7-F963-4C31-8879-A8737A5EE6BA}" type="datetimeFigureOut">
              <a:rPr lang="en-IN" smtClean="0"/>
              <a:t>02-04-2024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BFE86-3E8E-403E-A48B-A9CBC3432371}" type="slidenum">
              <a:rPr lang="en-IN" smtClean="0"/>
              <a:t>‹#›</a:t>
            </a:fld>
            <a:endParaRPr lang="en-IN"/>
          </a:p>
        </p:txBody>
      </p:sp>
    </p:spTree>
    <p:extLst>
      <p:ext uri="{BB962C8B-B14F-4D97-AF65-F5344CB8AC3E}">
        <p14:creationId xmlns:p14="http://schemas.microsoft.com/office/powerpoint/2010/main" val="3573468013"/>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hyperlink" Target="https://docs.python.org/3/" TargetMode="External"/><Relationship Id="rId5" Type="http://schemas.openxmlformats.org/officeDocument/2006/relationships/hyperlink" Target="https://keras.io/guides/" TargetMode="External"/><Relationship Id="rId4" Type="http://schemas.openxmlformats.org/officeDocument/2006/relationships/hyperlink" Target="https://www.tensorflow.org/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4C8B-122F-12AA-54AE-B27B2DBEF946}"/>
              </a:ext>
            </a:extLst>
          </p:cNvPr>
          <p:cNvSpPr>
            <a:spLocks noGrp="1"/>
          </p:cNvSpPr>
          <p:nvPr>
            <p:ph type="ctrTitle"/>
          </p:nvPr>
        </p:nvSpPr>
        <p:spPr>
          <a:xfrm>
            <a:off x="1412231" y="674557"/>
            <a:ext cx="9157675" cy="1064301"/>
          </a:xfrm>
        </p:spPr>
        <p:txBody>
          <a:bodyPr>
            <a:normAutofit fontScale="90000"/>
          </a:bodyPr>
          <a:lstStyle/>
          <a:p>
            <a:r>
              <a:rPr lang="en-IN" sz="2800" dirty="0">
                <a:solidFill>
                  <a:schemeClr val="accent1"/>
                </a:solidFill>
              </a:rPr>
              <a:t>Handwritten digit recognition using</a:t>
            </a:r>
            <a:br>
              <a:rPr lang="en-IN" sz="2800" dirty="0">
                <a:solidFill>
                  <a:schemeClr val="accent1"/>
                </a:solidFill>
              </a:rPr>
            </a:br>
            <a:br>
              <a:rPr lang="en-IN" sz="2800" dirty="0">
                <a:solidFill>
                  <a:schemeClr val="accent1"/>
                </a:solidFill>
              </a:rPr>
            </a:br>
            <a:r>
              <a:rPr lang="en-IN" sz="2800" dirty="0">
                <a:solidFill>
                  <a:schemeClr val="accent1"/>
                </a:solidFill>
              </a:rPr>
              <a:t> neural network</a:t>
            </a:r>
          </a:p>
        </p:txBody>
      </p:sp>
      <p:sp>
        <p:nvSpPr>
          <p:cNvPr id="3" name="Subtitle 2">
            <a:extLst>
              <a:ext uri="{FF2B5EF4-FFF2-40B4-BE49-F238E27FC236}">
                <a16:creationId xmlns:a16="http://schemas.microsoft.com/office/drawing/2014/main" id="{CEBE93B3-49FE-1891-8303-4276936C8A5D}"/>
              </a:ext>
            </a:extLst>
          </p:cNvPr>
          <p:cNvSpPr>
            <a:spLocks noGrp="1"/>
          </p:cNvSpPr>
          <p:nvPr>
            <p:ph type="subTitle" idx="1"/>
          </p:nvPr>
        </p:nvSpPr>
        <p:spPr>
          <a:xfrm>
            <a:off x="3882453" y="2128604"/>
            <a:ext cx="6865496" cy="4054839"/>
          </a:xfrm>
        </p:spPr>
        <p:txBody>
          <a:bodyPr>
            <a:normAutofit fontScale="92500" lnSpcReduction="10000"/>
          </a:bodyPr>
          <a:lstStyle/>
          <a:p>
            <a:pPr algn="l"/>
            <a:r>
              <a:rPr lang="en-IN" dirty="0">
                <a:solidFill>
                  <a:schemeClr val="accent6"/>
                </a:solidFill>
              </a:rPr>
              <a:t>By</a:t>
            </a:r>
            <a:r>
              <a:rPr lang="en-IN" dirty="0"/>
              <a:t> :</a:t>
            </a:r>
          </a:p>
          <a:p>
            <a:pPr algn="l"/>
            <a:r>
              <a:rPr lang="en-IN" dirty="0">
                <a:solidFill>
                  <a:schemeClr val="accent2"/>
                </a:solidFill>
              </a:rPr>
              <a:t>Name   </a:t>
            </a:r>
            <a:r>
              <a:rPr lang="en-IN" dirty="0"/>
              <a:t>      :   T . Nandha Kumar</a:t>
            </a:r>
          </a:p>
          <a:p>
            <a:pPr algn="l"/>
            <a:r>
              <a:rPr lang="en-IN" dirty="0">
                <a:solidFill>
                  <a:schemeClr val="accent2"/>
                </a:solidFill>
              </a:rPr>
              <a:t>Degree </a:t>
            </a:r>
            <a:r>
              <a:rPr lang="en-IN" dirty="0"/>
              <a:t>     :   B.E</a:t>
            </a:r>
          </a:p>
          <a:p>
            <a:pPr algn="l"/>
            <a:r>
              <a:rPr lang="en-IN" dirty="0">
                <a:solidFill>
                  <a:schemeClr val="accent2"/>
                </a:solidFill>
              </a:rPr>
              <a:t>Branch </a:t>
            </a:r>
            <a:r>
              <a:rPr lang="en-IN" dirty="0"/>
              <a:t>      :   CSE</a:t>
            </a:r>
          </a:p>
          <a:p>
            <a:pPr algn="l"/>
            <a:r>
              <a:rPr lang="en-IN" dirty="0">
                <a:solidFill>
                  <a:schemeClr val="accent2"/>
                </a:solidFill>
              </a:rPr>
              <a:t>College </a:t>
            </a:r>
            <a:r>
              <a:rPr lang="en-IN" dirty="0"/>
              <a:t>    :   PET Engineering College</a:t>
            </a:r>
          </a:p>
          <a:p>
            <a:pPr algn="l"/>
            <a:r>
              <a:rPr lang="en-IN" dirty="0">
                <a:solidFill>
                  <a:schemeClr val="accent2"/>
                </a:solidFill>
              </a:rPr>
              <a:t>NM ID        </a:t>
            </a:r>
            <a:r>
              <a:rPr lang="en-IN" dirty="0"/>
              <a:t>:   au963221104040</a:t>
            </a:r>
          </a:p>
          <a:p>
            <a:pPr algn="l"/>
            <a:r>
              <a:rPr lang="en-IN" dirty="0">
                <a:solidFill>
                  <a:schemeClr val="accent2"/>
                </a:solidFill>
              </a:rPr>
              <a:t>Email ID    </a:t>
            </a:r>
            <a:r>
              <a:rPr lang="en-IN" dirty="0"/>
              <a:t>:   cse21.nandhakumar@petengg.ac.in</a:t>
            </a:r>
          </a:p>
          <a:p>
            <a:pPr algn="l"/>
            <a:r>
              <a:rPr lang="en-IN" dirty="0"/>
              <a:t>	          nandhakumar8072859310@gmail.com</a:t>
            </a:r>
          </a:p>
          <a:p>
            <a:endParaRPr lang="en-IN" dirty="0"/>
          </a:p>
        </p:txBody>
      </p:sp>
    </p:spTree>
    <p:extLst>
      <p:ext uri="{BB962C8B-B14F-4D97-AF65-F5344CB8AC3E}">
        <p14:creationId xmlns:p14="http://schemas.microsoft.com/office/powerpoint/2010/main" val="376876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8AA-AB2B-EF7B-FFAC-58A98AEF0553}"/>
              </a:ext>
            </a:extLst>
          </p:cNvPr>
          <p:cNvSpPr>
            <a:spLocks noGrp="1"/>
          </p:cNvSpPr>
          <p:nvPr>
            <p:ph type="title"/>
          </p:nvPr>
        </p:nvSpPr>
        <p:spPr/>
        <p:txBody>
          <a:bodyPr/>
          <a:lstStyle/>
          <a:p>
            <a:pPr algn="l"/>
            <a:r>
              <a:rPr lang="en-IN" dirty="0">
                <a:solidFill>
                  <a:schemeClr val="accent1"/>
                </a:solidFill>
              </a:rPr>
              <a:t>Result :</a:t>
            </a:r>
          </a:p>
        </p:txBody>
      </p:sp>
      <p:pic>
        <p:nvPicPr>
          <p:cNvPr id="5" name="Content Placeholder 4">
            <a:extLst>
              <a:ext uri="{FF2B5EF4-FFF2-40B4-BE49-F238E27FC236}">
                <a16:creationId xmlns:a16="http://schemas.microsoft.com/office/drawing/2014/main" id="{9EC98E5B-E225-52C4-0DC4-315B7316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65" y="1935921"/>
            <a:ext cx="8467020" cy="4475958"/>
          </a:xfrm>
        </p:spPr>
      </p:pic>
    </p:spTree>
    <p:extLst>
      <p:ext uri="{BB962C8B-B14F-4D97-AF65-F5344CB8AC3E}">
        <p14:creationId xmlns:p14="http://schemas.microsoft.com/office/powerpoint/2010/main" val="114045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3EE-11DF-E412-A582-EB17E4FAE41C}"/>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1D6F7F6E-260D-4CFE-B0A5-495A1E65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32" y="1935921"/>
            <a:ext cx="8672389" cy="4583796"/>
          </a:xfrm>
        </p:spPr>
      </p:pic>
    </p:spTree>
    <p:extLst>
      <p:ext uri="{BB962C8B-B14F-4D97-AF65-F5344CB8AC3E}">
        <p14:creationId xmlns:p14="http://schemas.microsoft.com/office/powerpoint/2010/main" val="389220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2E68-6701-53C2-06C6-C579F812943D}"/>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EC3E8E7C-9A44-60F7-EB9E-256DF2C67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74" y="1795696"/>
            <a:ext cx="8686201" cy="4573030"/>
          </a:xfrm>
        </p:spPr>
      </p:pic>
    </p:spTree>
    <p:extLst>
      <p:ext uri="{BB962C8B-B14F-4D97-AF65-F5344CB8AC3E}">
        <p14:creationId xmlns:p14="http://schemas.microsoft.com/office/powerpoint/2010/main" val="35107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3590-DE81-7114-911C-359D2E0A1F87}"/>
              </a:ext>
            </a:extLst>
          </p:cNvPr>
          <p:cNvSpPr>
            <a:spLocks noGrp="1"/>
          </p:cNvSpPr>
          <p:nvPr>
            <p:ph type="title"/>
          </p:nvPr>
        </p:nvSpPr>
        <p:spPr/>
        <p:txBody>
          <a:bodyPr/>
          <a:lstStyle/>
          <a:p>
            <a:r>
              <a:rPr lang="en-IN" dirty="0"/>
              <a:t>RESULT - GUI</a:t>
            </a:r>
          </a:p>
        </p:txBody>
      </p:sp>
      <p:pic>
        <p:nvPicPr>
          <p:cNvPr id="5" name="Content Placeholder 4">
            <a:extLst>
              <a:ext uri="{FF2B5EF4-FFF2-40B4-BE49-F238E27FC236}">
                <a16:creationId xmlns:a16="http://schemas.microsoft.com/office/drawing/2014/main" id="{413FEF60-563D-59E1-8DC5-68A2274BE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35" y="1811054"/>
            <a:ext cx="8442080" cy="4437346"/>
          </a:xfrm>
        </p:spPr>
      </p:pic>
    </p:spTree>
    <p:extLst>
      <p:ext uri="{BB962C8B-B14F-4D97-AF65-F5344CB8AC3E}">
        <p14:creationId xmlns:p14="http://schemas.microsoft.com/office/powerpoint/2010/main" val="234063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B67-F921-2A51-149C-595A8507B388}"/>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634AB584-76AB-593C-1178-1211B7DEF268}"/>
              </a:ext>
            </a:extLst>
          </p:cNvPr>
          <p:cNvSpPr>
            <a:spLocks noGrp="1"/>
          </p:cNvSpPr>
          <p:nvPr>
            <p:ph idx="1"/>
          </p:nvPr>
        </p:nvSpPr>
        <p:spPr/>
        <p:txBody>
          <a:bodyPr/>
          <a:lstStyle/>
          <a:p>
            <a:r>
              <a:rPr lang="en-US" dirty="0"/>
              <a:t>In conclusion, the project has successfully developed a neural network-based solution for handwritten digit recognition, achieving accurate classification results. The integration of a user-friendly GUI facilitates easy interaction, demonstrating the practical usability of the system. Through meticulous training and evaluation, the model showcases robust performance on the MNIST dataset. Deployment options offer versatility in application, enabling seamless integration into various environments. Overall, the project highlights the effectiveness of neural networks in image classification tasks and opens avenues for further advancements in pattern recognition technology.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5758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354-DC93-93ED-D161-2B017600D5FA}"/>
              </a:ext>
            </a:extLst>
          </p:cNvPr>
          <p:cNvSpPr>
            <a:spLocks noGrp="1"/>
          </p:cNvSpPr>
          <p:nvPr>
            <p:ph type="title"/>
          </p:nvPr>
        </p:nvSpPr>
        <p:spPr/>
        <p:txBody>
          <a:bodyPr/>
          <a:lstStyle/>
          <a:p>
            <a:pPr algn="l"/>
            <a:r>
              <a:rPr lang="en-IN" dirty="0">
                <a:solidFill>
                  <a:schemeClr val="accent1"/>
                </a:solidFill>
              </a:rPr>
              <a:t>references</a:t>
            </a:r>
          </a:p>
        </p:txBody>
      </p:sp>
      <p:sp>
        <p:nvSpPr>
          <p:cNvPr id="3" name="Content Placeholder 2">
            <a:extLst>
              <a:ext uri="{FF2B5EF4-FFF2-40B4-BE49-F238E27FC236}">
                <a16:creationId xmlns:a16="http://schemas.microsoft.com/office/drawing/2014/main" id="{9594F2F7-CE76-E567-D420-8992568643EE}"/>
              </a:ext>
            </a:extLst>
          </p:cNvPr>
          <p:cNvSpPr>
            <a:spLocks noGrp="1"/>
          </p:cNvSpPr>
          <p:nvPr>
            <p:ph idx="1"/>
          </p:nvPr>
        </p:nvSpPr>
        <p:spPr/>
        <p:txBody>
          <a:bodyPr/>
          <a:lstStyle/>
          <a:p>
            <a:r>
              <a:rPr lang="en-IN" dirty="0">
                <a:hlinkClick r:id="rId2"/>
              </a:rPr>
              <a:t>http://yann.lecun.com/exdb/mnist/</a:t>
            </a:r>
            <a:endParaRPr lang="en-IN" dirty="0"/>
          </a:p>
          <a:p>
            <a:r>
              <a:rPr lang="en-IN" dirty="0">
                <a:hlinkClick r:id="rId3"/>
              </a:rPr>
              <a:t>http://neuralnetworksanddeeplearning.com/</a:t>
            </a:r>
            <a:endParaRPr lang="en-IN" dirty="0"/>
          </a:p>
          <a:p>
            <a:r>
              <a:rPr lang="en-IN" dirty="0"/>
              <a:t> </a:t>
            </a:r>
            <a:r>
              <a:rPr lang="en-IN" dirty="0">
                <a:hlinkClick r:id="rId4"/>
              </a:rPr>
              <a:t>https://www.tensorflow.org/guide</a:t>
            </a:r>
            <a:endParaRPr lang="en-IN" dirty="0"/>
          </a:p>
          <a:p>
            <a:r>
              <a:rPr lang="en-IN" dirty="0"/>
              <a:t> </a:t>
            </a:r>
            <a:r>
              <a:rPr lang="en-IN" dirty="0">
                <a:hlinkClick r:id="rId5"/>
              </a:rPr>
              <a:t>https://keras.io/guides/</a:t>
            </a:r>
            <a:endParaRPr lang="en-IN" dirty="0"/>
          </a:p>
          <a:p>
            <a:r>
              <a:rPr lang="en-IN" dirty="0">
                <a:hlinkClick r:id="rId6"/>
              </a:rPr>
              <a:t>https://docs.python.org/3/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2452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7C0-7A53-5CAB-09E7-A594D1F206CC}"/>
              </a:ext>
            </a:extLst>
          </p:cNvPr>
          <p:cNvSpPr>
            <a:spLocks noGrp="1"/>
          </p:cNvSpPr>
          <p:nvPr>
            <p:ph type="title"/>
          </p:nvPr>
        </p:nvSpPr>
        <p:spPr/>
        <p:txBody>
          <a:bodyPr/>
          <a:lstStyle/>
          <a:p>
            <a:pPr algn="l"/>
            <a:r>
              <a:rPr lang="en-IN" dirty="0">
                <a:solidFill>
                  <a:schemeClr val="accent1"/>
                </a:solidFill>
              </a:rPr>
              <a:t>outline</a:t>
            </a:r>
          </a:p>
        </p:txBody>
      </p:sp>
      <p:sp>
        <p:nvSpPr>
          <p:cNvPr id="3" name="Content Placeholder 2">
            <a:extLst>
              <a:ext uri="{FF2B5EF4-FFF2-40B4-BE49-F238E27FC236}">
                <a16:creationId xmlns:a16="http://schemas.microsoft.com/office/drawing/2014/main" id="{A013342E-3343-C11B-6D23-B50C2C3F038C}"/>
              </a:ext>
            </a:extLst>
          </p:cNvPr>
          <p:cNvSpPr>
            <a:spLocks noGrp="1"/>
          </p:cNvSpPr>
          <p:nvPr>
            <p:ph idx="1"/>
          </p:nvPr>
        </p:nvSpPr>
        <p:spPr/>
        <p:txBody>
          <a:bodyPr/>
          <a:lstStyle/>
          <a:p>
            <a:pPr>
              <a:buFont typeface="Wingdings" panose="05000000000000000000" pitchFamily="2" charset="2"/>
              <a:buChar char="v"/>
            </a:pPr>
            <a:r>
              <a:rPr lang="en-IN" dirty="0"/>
              <a:t>  Problem Statement</a:t>
            </a:r>
          </a:p>
          <a:p>
            <a:pPr>
              <a:buFont typeface="Wingdings" panose="05000000000000000000" pitchFamily="2" charset="2"/>
              <a:buChar char="v"/>
            </a:pPr>
            <a:r>
              <a:rPr lang="en-IN" dirty="0"/>
              <a:t>  Proposed System/Solution</a:t>
            </a:r>
          </a:p>
          <a:p>
            <a:pPr>
              <a:buFont typeface="Wingdings" panose="05000000000000000000" pitchFamily="2" charset="2"/>
              <a:buChar char="v"/>
            </a:pPr>
            <a:r>
              <a:rPr lang="en-IN" dirty="0"/>
              <a:t>  System Development Approach</a:t>
            </a:r>
          </a:p>
          <a:p>
            <a:pPr>
              <a:buFont typeface="Wingdings" panose="05000000000000000000" pitchFamily="2" charset="2"/>
              <a:buChar char="v"/>
            </a:pPr>
            <a:r>
              <a:rPr lang="en-IN" dirty="0"/>
              <a:t>  Algorithm &amp; Deployment</a:t>
            </a:r>
          </a:p>
          <a:p>
            <a:pPr>
              <a:buFont typeface="Wingdings" panose="05000000000000000000" pitchFamily="2" charset="2"/>
              <a:buChar char="v"/>
            </a:pPr>
            <a:r>
              <a:rPr lang="en-IN" dirty="0"/>
              <a:t>  Result</a:t>
            </a:r>
          </a:p>
          <a:p>
            <a:pPr>
              <a:buFont typeface="Wingdings" panose="05000000000000000000" pitchFamily="2" charset="2"/>
              <a:buChar char="v"/>
            </a:pPr>
            <a:r>
              <a:rPr lang="en-IN" dirty="0"/>
              <a:t>  Conclusion</a:t>
            </a:r>
          </a:p>
          <a:p>
            <a:pPr>
              <a:buFont typeface="Wingdings" panose="05000000000000000000" pitchFamily="2" charset="2"/>
              <a:buChar char="v"/>
            </a:pPr>
            <a:r>
              <a:rPr lang="en-IN" dirty="0"/>
              <a:t>  References</a:t>
            </a:r>
          </a:p>
        </p:txBody>
      </p:sp>
    </p:spTree>
    <p:extLst>
      <p:ext uri="{BB962C8B-B14F-4D97-AF65-F5344CB8AC3E}">
        <p14:creationId xmlns:p14="http://schemas.microsoft.com/office/powerpoint/2010/main" val="31022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989-1E23-D570-FBAE-480F36ADE14E}"/>
              </a:ext>
            </a:extLst>
          </p:cNvPr>
          <p:cNvSpPr>
            <a:spLocks noGrp="1"/>
          </p:cNvSpPr>
          <p:nvPr>
            <p:ph type="title"/>
          </p:nvPr>
        </p:nvSpPr>
        <p:spPr/>
        <p:txBody>
          <a:bodyPr/>
          <a:lstStyle/>
          <a:p>
            <a:pPr algn="l"/>
            <a:r>
              <a:rPr lang="en-IN" dirty="0">
                <a:solidFill>
                  <a:schemeClr val="accent1"/>
                </a:solidFill>
              </a:rPr>
              <a:t>Problem Statement</a:t>
            </a:r>
          </a:p>
        </p:txBody>
      </p:sp>
      <p:sp>
        <p:nvSpPr>
          <p:cNvPr id="3" name="Content Placeholder 2">
            <a:extLst>
              <a:ext uri="{FF2B5EF4-FFF2-40B4-BE49-F238E27FC236}">
                <a16:creationId xmlns:a16="http://schemas.microsoft.com/office/drawing/2014/main" id="{8B75C843-D2F8-4342-D4EE-73F99391D546}"/>
              </a:ext>
            </a:extLst>
          </p:cNvPr>
          <p:cNvSpPr>
            <a:spLocks noGrp="1"/>
          </p:cNvSpPr>
          <p:nvPr>
            <p:ph idx="1"/>
          </p:nvPr>
        </p:nvSpPr>
        <p:spPr>
          <a:xfrm>
            <a:off x="913795" y="2096064"/>
            <a:ext cx="10523700" cy="4469628"/>
          </a:xfrm>
        </p:spPr>
        <p:txBody>
          <a:bodyPr>
            <a:noAutofit/>
          </a:bodyPr>
          <a:lstStyle/>
          <a:p>
            <a:pPr>
              <a:buFont typeface="Wingdings" panose="05000000000000000000" pitchFamily="2" charset="2"/>
              <a:buChar char="v"/>
            </a:pPr>
            <a:r>
              <a:rPr lang="en-US" sz="2600" dirty="0">
                <a:solidFill>
                  <a:schemeClr val="tx2"/>
                </a:solidFill>
              </a:rPr>
              <a:t>Problem Statement </a:t>
            </a:r>
            <a:r>
              <a:rPr lang="en-US" sz="2400" dirty="0"/>
              <a:t>: The aim is to develop a neural network model to recognize handwritten digits from the MNIST dataset.</a:t>
            </a:r>
          </a:p>
          <a:p>
            <a:pPr>
              <a:buFont typeface="Wingdings" panose="05000000000000000000" pitchFamily="2" charset="2"/>
              <a:buChar char="v"/>
            </a:pPr>
            <a:r>
              <a:rPr lang="en-US" sz="2600" dirty="0">
                <a:solidFill>
                  <a:schemeClr val="tx2"/>
                </a:solidFill>
              </a:rPr>
              <a:t>Methodology</a:t>
            </a:r>
            <a:r>
              <a:rPr lang="en-US" sz="2400" dirty="0">
                <a:solidFill>
                  <a:schemeClr val="bg1"/>
                </a:solidFill>
              </a:rPr>
              <a:t>  </a:t>
            </a:r>
            <a:r>
              <a:rPr lang="en-US" sz="2400" dirty="0"/>
              <a:t>: It is implemented by a feedforward neural network with one hidden layer trained using the L-BFGS-B optimization algorithm. The model is trained on the MNIST dataset, and accuracy is evaluated over multiple epochs.</a:t>
            </a:r>
          </a:p>
          <a:p>
            <a:pPr>
              <a:buFont typeface="Wingdings" panose="05000000000000000000" pitchFamily="2" charset="2"/>
              <a:buChar char="v"/>
            </a:pPr>
            <a:r>
              <a:rPr lang="en-US" sz="2600" dirty="0">
                <a:solidFill>
                  <a:schemeClr val="tx2"/>
                </a:solidFill>
              </a:rPr>
              <a:t>Objective</a:t>
            </a:r>
            <a:r>
              <a:rPr lang="en-US" sz="2400" dirty="0">
                <a:solidFill>
                  <a:schemeClr val="tx2"/>
                </a:solidFill>
              </a:rPr>
              <a:t>  </a:t>
            </a:r>
            <a:r>
              <a:rPr lang="en-US" sz="2400" dirty="0"/>
              <a:t>: To train a neural network model capable of accurately classifying handwritten digits.</a:t>
            </a:r>
            <a:endParaRPr lang="en-IN" sz="2400" dirty="0"/>
          </a:p>
        </p:txBody>
      </p:sp>
    </p:spTree>
    <p:extLst>
      <p:ext uri="{BB962C8B-B14F-4D97-AF65-F5344CB8AC3E}">
        <p14:creationId xmlns:p14="http://schemas.microsoft.com/office/powerpoint/2010/main" val="25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5FF-760E-7EC5-7AB7-06CA7347C31B}"/>
              </a:ext>
            </a:extLst>
          </p:cNvPr>
          <p:cNvSpPr>
            <a:spLocks noGrp="1"/>
          </p:cNvSpPr>
          <p:nvPr>
            <p:ph type="title"/>
          </p:nvPr>
        </p:nvSpPr>
        <p:spPr>
          <a:xfrm>
            <a:off x="1063698" y="0"/>
            <a:ext cx="10353761" cy="1221390"/>
          </a:xfrm>
        </p:spPr>
        <p:txBody>
          <a:bodyPr/>
          <a:lstStyle/>
          <a:p>
            <a:pPr algn="l"/>
            <a:r>
              <a:rPr lang="en-IN" dirty="0">
                <a:solidFill>
                  <a:schemeClr val="accent1"/>
                </a:solidFill>
              </a:rPr>
              <a:t>Proposed solution</a:t>
            </a:r>
          </a:p>
        </p:txBody>
      </p:sp>
      <p:sp>
        <p:nvSpPr>
          <p:cNvPr id="3" name="Content Placeholder 2">
            <a:extLst>
              <a:ext uri="{FF2B5EF4-FFF2-40B4-BE49-F238E27FC236}">
                <a16:creationId xmlns:a16="http://schemas.microsoft.com/office/drawing/2014/main" id="{72106541-8C6A-64E4-8368-5B24592AA7CF}"/>
              </a:ext>
            </a:extLst>
          </p:cNvPr>
          <p:cNvSpPr>
            <a:spLocks noGrp="1"/>
          </p:cNvSpPr>
          <p:nvPr>
            <p:ph idx="1"/>
          </p:nvPr>
        </p:nvSpPr>
        <p:spPr>
          <a:xfrm>
            <a:off x="913795" y="1326321"/>
            <a:ext cx="10353762" cy="5149430"/>
          </a:xfrm>
        </p:spPr>
        <p:txBody>
          <a:bodyPr>
            <a:normAutofit lnSpcReduction="10000"/>
          </a:bodyPr>
          <a:lstStyle/>
          <a:p>
            <a:pPr>
              <a:buFont typeface="Wingdings" panose="05000000000000000000" pitchFamily="2" charset="2"/>
              <a:buChar char="v"/>
            </a:pPr>
            <a:r>
              <a:rPr lang="en-US" sz="2200" dirty="0">
                <a:solidFill>
                  <a:schemeClr val="tx2"/>
                </a:solidFill>
              </a:rPr>
              <a:t>Data</a:t>
            </a:r>
            <a:r>
              <a:rPr lang="en-US" sz="2200" dirty="0">
                <a:solidFill>
                  <a:schemeClr val="accent2"/>
                </a:solidFill>
              </a:rPr>
              <a:t> </a:t>
            </a:r>
            <a:r>
              <a:rPr lang="en-US" sz="2200" dirty="0">
                <a:solidFill>
                  <a:schemeClr val="tx2"/>
                </a:solidFill>
              </a:rPr>
              <a:t>Preprocessing</a:t>
            </a:r>
            <a:r>
              <a:rPr lang="en-US" sz="2200" dirty="0">
                <a:solidFill>
                  <a:schemeClr val="accent2"/>
                </a:solidFill>
              </a:rPr>
              <a:t> : </a:t>
            </a:r>
            <a:r>
              <a:rPr lang="en-US" sz="2200" dirty="0"/>
              <a:t>Load the MNIST dataset using ‘ loadmat ’ from ‘ scipy.io’ . Normalize the pixel values of the images to the range [0, 1]. Split the dataset into training and testing sets.</a:t>
            </a:r>
          </a:p>
          <a:p>
            <a:pPr>
              <a:buFont typeface="Wingdings" panose="05000000000000000000" pitchFamily="2" charset="2"/>
              <a:buChar char="v"/>
            </a:pPr>
            <a:r>
              <a:rPr lang="en-US" sz="2200" dirty="0">
                <a:solidFill>
                  <a:schemeClr val="tx2"/>
                </a:solidFill>
              </a:rPr>
              <a:t>Neural</a:t>
            </a:r>
            <a:r>
              <a:rPr lang="en-US" sz="2200" dirty="0">
                <a:solidFill>
                  <a:schemeClr val="accent2"/>
                </a:solidFill>
              </a:rPr>
              <a:t> </a:t>
            </a:r>
            <a:r>
              <a:rPr lang="en-US" sz="2200" dirty="0">
                <a:solidFill>
                  <a:schemeClr val="tx2"/>
                </a:solidFill>
              </a:rPr>
              <a:t>Network</a:t>
            </a:r>
            <a:r>
              <a:rPr lang="en-US" sz="2200" dirty="0">
                <a:solidFill>
                  <a:schemeClr val="accent2"/>
                </a:solidFill>
              </a:rPr>
              <a:t> </a:t>
            </a:r>
            <a:r>
              <a:rPr lang="en-US" sz="2200" dirty="0">
                <a:solidFill>
                  <a:schemeClr val="tx2"/>
                </a:solidFill>
              </a:rPr>
              <a:t>Architecture</a:t>
            </a:r>
            <a:r>
              <a:rPr lang="en-US" sz="2200" dirty="0">
                <a:solidFill>
                  <a:schemeClr val="accent2"/>
                </a:solidFill>
              </a:rPr>
              <a:t> : </a:t>
            </a:r>
            <a:r>
              <a:rPr lang="en-US" sz="2200" dirty="0"/>
              <a:t>Define the architecture of the neural network with one hidden layer . Initialize the weights and biases of the network using random values . The input layer has 784 neurons (28x28 pixels), the hidden layer has 100 neurons, and the output layer has 10 neurons representing digits 0 through 9.</a:t>
            </a:r>
          </a:p>
          <a:p>
            <a:pPr>
              <a:buFont typeface="Wingdings" panose="05000000000000000000" pitchFamily="2" charset="2"/>
              <a:buChar char="v"/>
            </a:pPr>
            <a:r>
              <a:rPr lang="en-US" sz="2200" dirty="0">
                <a:solidFill>
                  <a:schemeClr val="tx2"/>
                </a:solidFill>
              </a:rPr>
              <a:t>Training </a:t>
            </a:r>
            <a:r>
              <a:rPr lang="en-US" sz="2200" dirty="0">
                <a:solidFill>
                  <a:schemeClr val="accent2"/>
                </a:solidFill>
              </a:rPr>
              <a:t>: </a:t>
            </a:r>
            <a:r>
              <a:rPr lang="en-US" sz="2200" dirty="0"/>
              <a:t>Implement the ‘ neural network ‘ function to compute the cost function and gradients using forward and backward propagation . Use the L-BFGS-B optimization algorithm provided by ’ scipy.optimize.minimize ‘ to train the neural network . Iterate over multiple epochs, updating the network parameters to minimize the cost function.</a:t>
            </a:r>
          </a:p>
          <a:p>
            <a:endParaRPr lang="en-IN" dirty="0"/>
          </a:p>
        </p:txBody>
      </p:sp>
    </p:spTree>
    <p:extLst>
      <p:ext uri="{BB962C8B-B14F-4D97-AF65-F5344CB8AC3E}">
        <p14:creationId xmlns:p14="http://schemas.microsoft.com/office/powerpoint/2010/main" val="1198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3E-139F-DB43-0A9B-6715F581DCC9}"/>
              </a:ext>
            </a:extLst>
          </p:cNvPr>
          <p:cNvSpPr>
            <a:spLocks noGrp="1"/>
          </p:cNvSpPr>
          <p:nvPr>
            <p:ph type="title"/>
          </p:nvPr>
        </p:nvSpPr>
        <p:spPr>
          <a:xfrm>
            <a:off x="919120" y="384254"/>
            <a:ext cx="10353761" cy="1116459"/>
          </a:xfrm>
        </p:spPr>
        <p:txBody>
          <a:bodyPr/>
          <a:lstStyle/>
          <a:p>
            <a:pPr algn="l"/>
            <a:r>
              <a:rPr lang="en-IN" dirty="0">
                <a:solidFill>
                  <a:schemeClr val="accent1"/>
                </a:solidFill>
              </a:rPr>
              <a:t>Proposed solution – cont.</a:t>
            </a:r>
          </a:p>
        </p:txBody>
      </p:sp>
      <p:sp>
        <p:nvSpPr>
          <p:cNvPr id="3" name="Content Placeholder 2">
            <a:extLst>
              <a:ext uri="{FF2B5EF4-FFF2-40B4-BE49-F238E27FC236}">
                <a16:creationId xmlns:a16="http://schemas.microsoft.com/office/drawing/2014/main" id="{BE1B1A81-30E2-EFA1-3690-FB109C50C55F}"/>
              </a:ext>
            </a:extLst>
          </p:cNvPr>
          <p:cNvSpPr>
            <a:spLocks noGrp="1"/>
          </p:cNvSpPr>
          <p:nvPr>
            <p:ph idx="1"/>
          </p:nvPr>
        </p:nvSpPr>
        <p:spPr>
          <a:xfrm>
            <a:off x="919120" y="1681520"/>
            <a:ext cx="10353762" cy="4297550"/>
          </a:xfrm>
        </p:spPr>
        <p:txBody>
          <a:bodyPr/>
          <a:lstStyle/>
          <a:p>
            <a:pPr>
              <a:buFont typeface="Wingdings" panose="05000000000000000000" pitchFamily="2" charset="2"/>
              <a:buChar char="v"/>
            </a:pPr>
            <a:r>
              <a:rPr lang="en-US" sz="2200" dirty="0">
                <a:solidFill>
                  <a:schemeClr val="tx2"/>
                </a:solidFill>
              </a:rPr>
              <a:t>Evaluation</a:t>
            </a:r>
            <a:r>
              <a:rPr lang="en-US" sz="2200" dirty="0"/>
              <a:t> : Evaluate the trained model on the testing set . Calculate the accuracy of the model predictions . Visualize the accuracy over epochs to monitor the training progress.</a:t>
            </a:r>
          </a:p>
          <a:p>
            <a:pPr>
              <a:buFont typeface="Wingdings" panose="05000000000000000000" pitchFamily="2" charset="2"/>
              <a:buChar char="v"/>
            </a:pPr>
            <a:r>
              <a:rPr lang="en-US" sz="2200" dirty="0">
                <a:solidFill>
                  <a:schemeClr val="tx2"/>
                </a:solidFill>
              </a:rPr>
              <a:t>Results Visualization </a:t>
            </a:r>
            <a:r>
              <a:rPr lang="en-US" sz="2200" dirty="0"/>
              <a:t>: Visualize some randomly selected examples from the testing set along with their predicted and actual labels . Generate a confusion matrix to analyze the model's performance in classifying each digit.</a:t>
            </a:r>
          </a:p>
          <a:p>
            <a:pPr>
              <a:buFont typeface="Wingdings" panose="05000000000000000000" pitchFamily="2" charset="2"/>
              <a:buChar char="v"/>
            </a:pPr>
            <a:r>
              <a:rPr lang="en-US" sz="2200" dirty="0">
                <a:solidFill>
                  <a:schemeClr val="tx2"/>
                </a:solidFill>
              </a:rPr>
              <a:t>Saving Trained Parameters </a:t>
            </a:r>
            <a:r>
              <a:rPr lang="en-US" sz="2200" dirty="0"/>
              <a:t>: Save the trained parameters (weights and biases) of the neural network to text files for future use or deployment.</a:t>
            </a:r>
          </a:p>
          <a:p>
            <a:endParaRPr lang="en-IN" dirty="0"/>
          </a:p>
        </p:txBody>
      </p:sp>
    </p:spTree>
    <p:extLst>
      <p:ext uri="{BB962C8B-B14F-4D97-AF65-F5344CB8AC3E}">
        <p14:creationId xmlns:p14="http://schemas.microsoft.com/office/powerpoint/2010/main" val="153567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C67-26F8-89EF-48F2-C014999D5C3A}"/>
              </a:ext>
            </a:extLst>
          </p:cNvPr>
          <p:cNvSpPr>
            <a:spLocks noGrp="1"/>
          </p:cNvSpPr>
          <p:nvPr>
            <p:ph type="title"/>
          </p:nvPr>
        </p:nvSpPr>
        <p:spPr>
          <a:xfrm>
            <a:off x="913794" y="359763"/>
            <a:ext cx="10353761" cy="1394085"/>
          </a:xfrm>
        </p:spPr>
        <p:txBody>
          <a:bodyPr/>
          <a:lstStyle/>
          <a:p>
            <a:pPr algn="l"/>
            <a:r>
              <a:rPr lang="en-IN" dirty="0">
                <a:solidFill>
                  <a:schemeClr val="accent1"/>
                </a:solidFill>
              </a:rPr>
              <a:t>System approach</a:t>
            </a:r>
          </a:p>
        </p:txBody>
      </p:sp>
      <p:sp>
        <p:nvSpPr>
          <p:cNvPr id="3" name="Content Placeholder 2">
            <a:extLst>
              <a:ext uri="{FF2B5EF4-FFF2-40B4-BE49-F238E27FC236}">
                <a16:creationId xmlns:a16="http://schemas.microsoft.com/office/drawing/2014/main" id="{866476C3-B142-D16D-ABE9-0A45FEC0CE33}"/>
              </a:ext>
            </a:extLst>
          </p:cNvPr>
          <p:cNvSpPr>
            <a:spLocks noGrp="1"/>
          </p:cNvSpPr>
          <p:nvPr>
            <p:ph idx="1"/>
          </p:nvPr>
        </p:nvSpPr>
        <p:spPr>
          <a:xfrm>
            <a:off x="913793" y="2098622"/>
            <a:ext cx="10353762" cy="4287187"/>
          </a:xfrm>
        </p:spPr>
        <p:txBody>
          <a:bodyPr>
            <a:normAutofit/>
          </a:bodyPr>
          <a:lstStyle/>
          <a:p>
            <a:pPr>
              <a:buFont typeface="Wingdings" panose="05000000000000000000" pitchFamily="2" charset="2"/>
              <a:buChar char="v"/>
            </a:pPr>
            <a:r>
              <a:rPr lang="en-IN" sz="2800" dirty="0">
                <a:solidFill>
                  <a:schemeClr val="accent1"/>
                </a:solidFill>
              </a:rPr>
              <a:t>System Requirement </a:t>
            </a:r>
            <a:r>
              <a:rPr lang="en-IN" sz="2400" dirty="0">
                <a:solidFill>
                  <a:schemeClr val="accent1"/>
                </a:solidFill>
              </a:rPr>
              <a:t>:</a:t>
            </a:r>
          </a:p>
          <a:p>
            <a:pPr>
              <a:buFont typeface="Wingdings" panose="05000000000000000000" pitchFamily="2" charset="2"/>
              <a:buChar char="q"/>
            </a:pPr>
            <a:r>
              <a:rPr lang="en-US" sz="2400" dirty="0">
                <a:solidFill>
                  <a:schemeClr val="tx2"/>
                </a:solidFill>
              </a:rPr>
              <a:t>Hardware Requirements:</a:t>
            </a:r>
            <a:endParaRPr lang="en-US" sz="2400" dirty="0"/>
          </a:p>
          <a:p>
            <a:pPr lvl="1">
              <a:buFont typeface="Wingdings" panose="05000000000000000000" pitchFamily="2" charset="2"/>
              <a:buChar char="§"/>
            </a:pPr>
            <a:r>
              <a:rPr lang="en-US" sz="2400" dirty="0"/>
              <a:t>A computer with sufficient processing power (CPU) and memory (RAM) to handle training and evaluation of neural networks. The specific hardware requirements may vary depending on the size of the dataset and complexity of the neural network architecture.</a:t>
            </a:r>
            <a:endParaRPr lang="en-IN" sz="2400" dirty="0"/>
          </a:p>
        </p:txBody>
      </p:sp>
    </p:spTree>
    <p:extLst>
      <p:ext uri="{BB962C8B-B14F-4D97-AF65-F5344CB8AC3E}">
        <p14:creationId xmlns:p14="http://schemas.microsoft.com/office/powerpoint/2010/main" val="159083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C1E-493F-584C-2B00-81488ED660B3}"/>
              </a:ext>
            </a:extLst>
          </p:cNvPr>
          <p:cNvSpPr>
            <a:spLocks noGrp="1"/>
          </p:cNvSpPr>
          <p:nvPr>
            <p:ph type="title"/>
          </p:nvPr>
        </p:nvSpPr>
        <p:spPr>
          <a:xfrm>
            <a:off x="913796" y="114925"/>
            <a:ext cx="10353761" cy="1144250"/>
          </a:xfrm>
        </p:spPr>
        <p:txBody>
          <a:bodyPr/>
          <a:lstStyle/>
          <a:p>
            <a:pPr algn="l"/>
            <a:r>
              <a:rPr lang="en-IN" dirty="0">
                <a:solidFill>
                  <a:schemeClr val="accent1"/>
                </a:solidFill>
              </a:rPr>
              <a:t>System approach – cont.</a:t>
            </a:r>
          </a:p>
        </p:txBody>
      </p:sp>
      <p:sp>
        <p:nvSpPr>
          <p:cNvPr id="3" name="Content Placeholder 2">
            <a:extLst>
              <a:ext uri="{FF2B5EF4-FFF2-40B4-BE49-F238E27FC236}">
                <a16:creationId xmlns:a16="http://schemas.microsoft.com/office/drawing/2014/main" id="{CF02AB4C-D36D-01EB-14EC-C5076A61607D}"/>
              </a:ext>
            </a:extLst>
          </p:cNvPr>
          <p:cNvSpPr>
            <a:spLocks noGrp="1"/>
          </p:cNvSpPr>
          <p:nvPr>
            <p:ph idx="1"/>
          </p:nvPr>
        </p:nvSpPr>
        <p:spPr>
          <a:xfrm>
            <a:off x="913795" y="1259175"/>
            <a:ext cx="10353762" cy="5171605"/>
          </a:xfrm>
        </p:spPr>
        <p:txBody>
          <a:bodyPr>
            <a:normAutofit lnSpcReduction="10000"/>
          </a:bodyPr>
          <a:lstStyle/>
          <a:p>
            <a:pPr>
              <a:buFont typeface="Wingdings" panose="05000000000000000000" pitchFamily="2" charset="2"/>
              <a:buChar char="v"/>
            </a:pPr>
            <a:r>
              <a:rPr lang="en-IN" sz="2400" dirty="0">
                <a:solidFill>
                  <a:schemeClr val="accent1"/>
                </a:solidFill>
              </a:rPr>
              <a:t>Software Requirements </a:t>
            </a:r>
            <a:r>
              <a:rPr lang="en-IN" dirty="0"/>
              <a:t>:</a:t>
            </a:r>
          </a:p>
          <a:p>
            <a:pPr>
              <a:buFont typeface="Wingdings" panose="05000000000000000000" pitchFamily="2" charset="2"/>
              <a:buChar char="v"/>
            </a:pPr>
            <a:r>
              <a:rPr lang="en-IN" dirty="0">
                <a:solidFill>
                  <a:schemeClr val="tx2"/>
                </a:solidFill>
              </a:rPr>
              <a:t>Python</a:t>
            </a:r>
            <a:r>
              <a:rPr lang="en-IN" dirty="0"/>
              <a:t> :  The solution is implemented using Python programming language.</a:t>
            </a:r>
          </a:p>
          <a:p>
            <a:pPr>
              <a:buFont typeface="Wingdings" panose="05000000000000000000" pitchFamily="2" charset="2"/>
              <a:buChar char="v"/>
            </a:pPr>
            <a:r>
              <a:rPr lang="en-IN" dirty="0">
                <a:solidFill>
                  <a:schemeClr val="tx2"/>
                </a:solidFill>
              </a:rPr>
              <a:t>Python</a:t>
            </a:r>
            <a:r>
              <a:rPr lang="en-IN" dirty="0"/>
              <a:t> </a:t>
            </a:r>
            <a:r>
              <a:rPr lang="en-IN" dirty="0">
                <a:solidFill>
                  <a:schemeClr val="tx2"/>
                </a:solidFill>
              </a:rPr>
              <a:t>Libraries</a:t>
            </a:r>
            <a:r>
              <a:rPr lang="en-IN" dirty="0"/>
              <a:t> :  Ensure the following libraries are installed:</a:t>
            </a:r>
          </a:p>
          <a:p>
            <a:pPr>
              <a:buFont typeface="Wingdings" panose="05000000000000000000" pitchFamily="2" charset="2"/>
              <a:buChar char="v"/>
            </a:pPr>
            <a:r>
              <a:rPr lang="en-IN" dirty="0">
                <a:solidFill>
                  <a:schemeClr val="tx2"/>
                </a:solidFill>
              </a:rPr>
              <a:t>NumPy </a:t>
            </a:r>
            <a:r>
              <a:rPr lang="en-IN" dirty="0"/>
              <a:t>:  For numerical computing and array operations.</a:t>
            </a:r>
          </a:p>
          <a:p>
            <a:pPr>
              <a:buFont typeface="Wingdings" panose="05000000000000000000" pitchFamily="2" charset="2"/>
              <a:buChar char="v"/>
            </a:pPr>
            <a:r>
              <a:rPr lang="en-IN" dirty="0">
                <a:solidFill>
                  <a:schemeClr val="tx2"/>
                </a:solidFill>
              </a:rPr>
              <a:t>SciPy</a:t>
            </a:r>
            <a:r>
              <a:rPr lang="en-IN" dirty="0"/>
              <a:t> :  For loading the MNIST dataset and optimization algorithms.</a:t>
            </a:r>
          </a:p>
          <a:p>
            <a:pPr>
              <a:buFont typeface="Wingdings" panose="05000000000000000000" pitchFamily="2" charset="2"/>
              <a:buChar char="v"/>
            </a:pPr>
            <a:r>
              <a:rPr lang="en-IN" dirty="0">
                <a:solidFill>
                  <a:schemeClr val="tx2"/>
                </a:solidFill>
              </a:rPr>
              <a:t>Matplotlib</a:t>
            </a:r>
            <a:r>
              <a:rPr lang="en-IN" dirty="0"/>
              <a:t> :  For plotting accuracy over epochs and visualizing digit examples.</a:t>
            </a:r>
          </a:p>
          <a:p>
            <a:pPr>
              <a:buFont typeface="Wingdings" panose="05000000000000000000" pitchFamily="2" charset="2"/>
              <a:buChar char="v"/>
            </a:pPr>
            <a:r>
              <a:rPr lang="en-IN" dirty="0">
                <a:solidFill>
                  <a:schemeClr val="tx2"/>
                </a:solidFill>
              </a:rPr>
              <a:t>Seaborn</a:t>
            </a:r>
            <a:r>
              <a:rPr lang="en-IN" dirty="0"/>
              <a:t> :  For creating visualizations, such as the confusion matrix.</a:t>
            </a:r>
          </a:p>
          <a:p>
            <a:pPr>
              <a:buFont typeface="Wingdings" panose="05000000000000000000" pitchFamily="2" charset="2"/>
              <a:buChar char="v"/>
            </a:pPr>
            <a:r>
              <a:rPr lang="en-IN" dirty="0">
                <a:solidFill>
                  <a:schemeClr val="tx2"/>
                </a:solidFill>
              </a:rPr>
              <a:t>scikit-learn</a:t>
            </a:r>
            <a:r>
              <a:rPr lang="en-IN" dirty="0"/>
              <a:t> :  For metrics like confusion matrix and accuracy calculation.</a:t>
            </a:r>
          </a:p>
          <a:p>
            <a:pPr>
              <a:buFont typeface="Wingdings" panose="05000000000000000000" pitchFamily="2" charset="2"/>
              <a:buChar char="v"/>
            </a:pPr>
            <a:r>
              <a:rPr lang="en-IN" dirty="0">
                <a:solidFill>
                  <a:schemeClr val="tx2"/>
                </a:solidFill>
              </a:rPr>
              <a:t>TensorFlow</a:t>
            </a:r>
            <a:r>
              <a:rPr lang="en-IN" dirty="0"/>
              <a:t> </a:t>
            </a:r>
            <a:r>
              <a:rPr lang="en-IN" dirty="0">
                <a:solidFill>
                  <a:schemeClr val="tx2"/>
                </a:solidFill>
              </a:rPr>
              <a:t>or</a:t>
            </a:r>
            <a:r>
              <a:rPr lang="en-IN" dirty="0"/>
              <a:t> </a:t>
            </a:r>
            <a:r>
              <a:rPr lang="en-IN" dirty="0">
                <a:solidFill>
                  <a:schemeClr val="tx2"/>
                </a:solidFill>
              </a:rPr>
              <a:t>Keras</a:t>
            </a:r>
            <a:r>
              <a:rPr lang="en-IN" dirty="0"/>
              <a:t> : If you prefer to use deep learning frameworks for neural network implementation instead of manual implementation.</a:t>
            </a:r>
          </a:p>
          <a:p>
            <a:pPr>
              <a:buFont typeface="Wingdings" panose="05000000000000000000" pitchFamily="2" charset="2"/>
              <a:buChar char="v"/>
            </a:pPr>
            <a:r>
              <a:rPr lang="en-US" dirty="0">
                <a:solidFill>
                  <a:schemeClr val="tx2"/>
                </a:solidFill>
              </a:rPr>
              <a:t>Tkinter</a:t>
            </a:r>
            <a:r>
              <a:rPr lang="en-US" dirty="0"/>
              <a:t> :  Python's standard GUI library, which comes pre-installed with Python.</a:t>
            </a:r>
            <a:endParaRPr lang="en-IN" dirty="0"/>
          </a:p>
        </p:txBody>
      </p:sp>
    </p:spTree>
    <p:extLst>
      <p:ext uri="{BB962C8B-B14F-4D97-AF65-F5344CB8AC3E}">
        <p14:creationId xmlns:p14="http://schemas.microsoft.com/office/powerpoint/2010/main" val="18874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8951-BA17-9534-860C-C93DD1EFBDBC}"/>
              </a:ext>
            </a:extLst>
          </p:cNvPr>
          <p:cNvSpPr>
            <a:spLocks noGrp="1"/>
          </p:cNvSpPr>
          <p:nvPr>
            <p:ph type="title"/>
          </p:nvPr>
        </p:nvSpPr>
        <p:spPr>
          <a:xfrm>
            <a:off x="913796" y="129915"/>
            <a:ext cx="10353761" cy="1174229"/>
          </a:xfrm>
        </p:spPr>
        <p:txBody>
          <a:bodyPr/>
          <a:lstStyle/>
          <a:p>
            <a:pPr algn="l"/>
            <a:r>
              <a:rPr lang="en-IN" dirty="0">
                <a:solidFill>
                  <a:schemeClr val="accent1"/>
                </a:solidFill>
              </a:rPr>
              <a:t>Algorithm and deployment</a:t>
            </a:r>
          </a:p>
        </p:txBody>
      </p:sp>
      <p:sp>
        <p:nvSpPr>
          <p:cNvPr id="3" name="Content Placeholder 2">
            <a:extLst>
              <a:ext uri="{FF2B5EF4-FFF2-40B4-BE49-F238E27FC236}">
                <a16:creationId xmlns:a16="http://schemas.microsoft.com/office/drawing/2014/main" id="{7D6CD2B5-4F9B-CE57-422B-75F0EE111DE0}"/>
              </a:ext>
            </a:extLst>
          </p:cNvPr>
          <p:cNvSpPr>
            <a:spLocks noGrp="1"/>
          </p:cNvSpPr>
          <p:nvPr>
            <p:ph idx="1"/>
          </p:nvPr>
        </p:nvSpPr>
        <p:spPr>
          <a:xfrm>
            <a:off x="913795" y="1304144"/>
            <a:ext cx="10353762" cy="5126636"/>
          </a:xfrm>
        </p:spPr>
        <p:txBody>
          <a:bodyPr>
            <a:normAutofit/>
          </a:bodyPr>
          <a:lstStyle/>
          <a:p>
            <a:pPr>
              <a:buFont typeface="Wingdings" panose="05000000000000000000" pitchFamily="2" charset="2"/>
              <a:buChar char="v"/>
            </a:pPr>
            <a:r>
              <a:rPr lang="en-US" sz="2800" dirty="0">
                <a:solidFill>
                  <a:schemeClr val="accent1"/>
                </a:solidFill>
              </a:rPr>
              <a:t>Neural Network Architecture</a:t>
            </a:r>
            <a:r>
              <a:rPr lang="en-US" sz="2800" dirty="0">
                <a:solidFill>
                  <a:schemeClr val="tx2"/>
                </a:solidFill>
              </a:rPr>
              <a:t> </a:t>
            </a:r>
            <a:r>
              <a:rPr lang="en-US" sz="2800" dirty="0"/>
              <a:t>:</a:t>
            </a:r>
          </a:p>
          <a:p>
            <a:pPr>
              <a:buFont typeface="Wingdings" panose="05000000000000000000" pitchFamily="2" charset="2"/>
              <a:buChar char="v"/>
            </a:pPr>
            <a:r>
              <a:rPr lang="en-US" dirty="0">
                <a:solidFill>
                  <a:schemeClr val="tx2"/>
                </a:solidFill>
              </a:rPr>
              <a:t>Input Layer </a:t>
            </a:r>
            <a:r>
              <a:rPr lang="en-US" dirty="0"/>
              <a:t>: Consists of 784 neurons, representing the 28x28 pixel grayscale images of handwritten digits.</a:t>
            </a:r>
          </a:p>
          <a:p>
            <a:pPr>
              <a:buFont typeface="Wingdings" panose="05000000000000000000" pitchFamily="2" charset="2"/>
              <a:buChar char="v"/>
            </a:pPr>
            <a:r>
              <a:rPr lang="en-US" dirty="0">
                <a:solidFill>
                  <a:schemeClr val="tx2"/>
                </a:solidFill>
              </a:rPr>
              <a:t>Hidden Layer </a:t>
            </a:r>
            <a:r>
              <a:rPr lang="en-US" dirty="0"/>
              <a:t>: Contains 100 neurons with a sigmoid activation function.</a:t>
            </a:r>
          </a:p>
          <a:p>
            <a:pPr>
              <a:buFont typeface="Wingdings" panose="05000000000000000000" pitchFamily="2" charset="2"/>
              <a:buChar char="v"/>
            </a:pPr>
            <a:r>
              <a:rPr lang="en-US" dirty="0">
                <a:solidFill>
                  <a:schemeClr val="tx2"/>
                </a:solidFill>
              </a:rPr>
              <a:t>Output Layer </a:t>
            </a:r>
            <a:r>
              <a:rPr lang="en-US" dirty="0"/>
              <a:t>: Consists of 10 neurons representing digits 0 through 9, with a softmax activation function.</a:t>
            </a:r>
          </a:p>
          <a:p>
            <a:pPr>
              <a:buFont typeface="Wingdings" panose="05000000000000000000" pitchFamily="2" charset="2"/>
              <a:buChar char="v"/>
            </a:pPr>
            <a:r>
              <a:rPr lang="en-US" dirty="0"/>
              <a:t>The neural network is trained using backpropagation and optimized using the L-BFGS-B optimization algorithm.</a:t>
            </a:r>
          </a:p>
          <a:p>
            <a:pPr>
              <a:buFont typeface="Wingdings" panose="05000000000000000000" pitchFamily="2" charset="2"/>
              <a:buChar char="v"/>
            </a:pPr>
            <a:r>
              <a:rPr lang="en-US" sz="2800" dirty="0">
                <a:solidFill>
                  <a:schemeClr val="accent1"/>
                </a:solidFill>
              </a:rPr>
              <a:t>Training</a:t>
            </a:r>
            <a:r>
              <a:rPr lang="en-US" dirty="0"/>
              <a:t> : Train the neural network on the MNIST dataset using backpropagation .  Use the L-BFGS-B optimization algorithm to minimize the cost function.</a:t>
            </a:r>
            <a:endParaRPr lang="en-IN" dirty="0"/>
          </a:p>
        </p:txBody>
      </p:sp>
    </p:spTree>
    <p:extLst>
      <p:ext uri="{BB962C8B-B14F-4D97-AF65-F5344CB8AC3E}">
        <p14:creationId xmlns:p14="http://schemas.microsoft.com/office/powerpoint/2010/main" val="104145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98EA-86F5-1E9A-B1CD-A1199B527B33}"/>
              </a:ext>
            </a:extLst>
          </p:cNvPr>
          <p:cNvSpPr>
            <a:spLocks noGrp="1"/>
          </p:cNvSpPr>
          <p:nvPr>
            <p:ph type="title"/>
          </p:nvPr>
        </p:nvSpPr>
        <p:spPr>
          <a:xfrm>
            <a:off x="913794" y="149903"/>
            <a:ext cx="10353761" cy="1066800"/>
          </a:xfrm>
        </p:spPr>
        <p:txBody>
          <a:bodyPr/>
          <a:lstStyle/>
          <a:p>
            <a:pPr algn="l"/>
            <a:r>
              <a:rPr lang="en-IN" dirty="0">
                <a:solidFill>
                  <a:schemeClr val="accent1"/>
                </a:solidFill>
              </a:rPr>
              <a:t>Algorithm and deployment – cont.</a:t>
            </a:r>
          </a:p>
        </p:txBody>
      </p:sp>
      <p:sp>
        <p:nvSpPr>
          <p:cNvPr id="3" name="Content Placeholder 2">
            <a:extLst>
              <a:ext uri="{FF2B5EF4-FFF2-40B4-BE49-F238E27FC236}">
                <a16:creationId xmlns:a16="http://schemas.microsoft.com/office/drawing/2014/main" id="{D11F0DB9-C02A-CE70-D2AD-C9B61BE733DF}"/>
              </a:ext>
            </a:extLst>
          </p:cNvPr>
          <p:cNvSpPr>
            <a:spLocks noGrp="1"/>
          </p:cNvSpPr>
          <p:nvPr>
            <p:ph idx="1"/>
          </p:nvPr>
        </p:nvSpPr>
        <p:spPr>
          <a:xfrm>
            <a:off x="913793" y="1216703"/>
            <a:ext cx="10353762" cy="5289028"/>
          </a:xfrm>
        </p:spPr>
        <p:txBody>
          <a:bodyPr>
            <a:normAutofit/>
          </a:bodyPr>
          <a:lstStyle/>
          <a:p>
            <a:pPr>
              <a:buFont typeface="Wingdings" panose="05000000000000000000" pitchFamily="2" charset="2"/>
              <a:buChar char="v"/>
            </a:pPr>
            <a:r>
              <a:rPr lang="en-US" sz="3000" dirty="0">
                <a:solidFill>
                  <a:schemeClr val="accent1"/>
                </a:solidFill>
              </a:rPr>
              <a:t>Deployment:</a:t>
            </a:r>
          </a:p>
          <a:p>
            <a:pPr>
              <a:buFont typeface="Wingdings" panose="05000000000000000000" pitchFamily="2" charset="2"/>
              <a:buChar char="v"/>
            </a:pPr>
            <a:r>
              <a:rPr lang="en-US" sz="2400" dirty="0">
                <a:solidFill>
                  <a:schemeClr val="tx2"/>
                </a:solidFill>
              </a:rPr>
              <a:t>Trained Model </a:t>
            </a:r>
            <a:r>
              <a:rPr lang="en-US" sz="2600" dirty="0">
                <a:solidFill>
                  <a:schemeClr val="accent1"/>
                </a:solidFill>
              </a:rPr>
              <a:t>: </a:t>
            </a:r>
            <a:r>
              <a:rPr lang="en-US" dirty="0"/>
              <a:t>Ensure that the trained model parameters (weights and biases) are saved in a format that can be loaded during inference.</a:t>
            </a:r>
          </a:p>
          <a:p>
            <a:pPr>
              <a:buFont typeface="Wingdings" panose="05000000000000000000" pitchFamily="2" charset="2"/>
              <a:buChar char="v"/>
            </a:pPr>
            <a:r>
              <a:rPr lang="en-US" dirty="0"/>
              <a:t>Save the trained parameters ( ‘file1.txt’ and ‘file2.txt’ in this case) in a location accessible to the deployment environment.</a:t>
            </a:r>
          </a:p>
          <a:p>
            <a:pPr>
              <a:buFont typeface="Wingdings" panose="05000000000000000000" pitchFamily="2" charset="2"/>
              <a:buChar char="v"/>
            </a:pPr>
            <a:r>
              <a:rPr lang="en-US" sz="2800" dirty="0">
                <a:solidFill>
                  <a:schemeClr val="accent1"/>
                </a:solidFill>
              </a:rPr>
              <a:t>GUI Integration:</a:t>
            </a:r>
            <a:endParaRPr lang="en-US" dirty="0"/>
          </a:p>
          <a:p>
            <a:pPr>
              <a:buFont typeface="Wingdings" panose="05000000000000000000" pitchFamily="2" charset="2"/>
              <a:buChar char="v"/>
            </a:pPr>
            <a:r>
              <a:rPr lang="en-US" dirty="0"/>
              <a:t>Integrate the Tkinter-based GUI code into a larger application or package it as a standalone application for deployment.</a:t>
            </a:r>
          </a:p>
          <a:p>
            <a:pPr>
              <a:buFont typeface="Wingdings" panose="05000000000000000000" pitchFamily="2" charset="2"/>
              <a:buChar char="v"/>
            </a:pPr>
            <a:r>
              <a:rPr lang="en-US" dirty="0"/>
              <a:t>Ensure that all necessary files, including the trained model parameters, are accessible in the deployment environment.</a:t>
            </a:r>
            <a:endParaRPr lang="en-IN" dirty="0"/>
          </a:p>
        </p:txBody>
      </p:sp>
    </p:spTree>
    <p:extLst>
      <p:ext uri="{BB962C8B-B14F-4D97-AF65-F5344CB8AC3E}">
        <p14:creationId xmlns:p14="http://schemas.microsoft.com/office/powerpoint/2010/main" val="270065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523</TotalTime>
  <Words>931</Words>
  <Application>Microsoft Office PowerPoint</Application>
  <PresentationFormat>Widescreen</PresentationFormat>
  <Paragraphs>76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Rockwell</vt:lpstr>
      <vt:lpstr>Wingdings</vt:lpstr>
      <vt:lpstr>Damask</vt:lpstr>
      <vt:lpstr>Handwritten digit recognition using   neural network</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Result- cont.</vt:lpstr>
      <vt:lpstr>Result cont.</vt:lpstr>
      <vt:lpstr>RESULT - GUI</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neural network</dc:title>
  <dc:creator>SELVA KRISHNAN K</dc:creator>
  <cp:lastModifiedBy>SELVA KRISHNAN K</cp:lastModifiedBy>
  <cp:revision>18</cp:revision>
  <dcterms:created xsi:type="dcterms:W3CDTF">2024-03-31T12:04:39Z</dcterms:created>
  <dcterms:modified xsi:type="dcterms:W3CDTF">2024-04-02T15:44:15Z</dcterms:modified>
</cp:coreProperties>
</file>