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7FEE14-89C7-4397-B241-303A2D55EC99}">
  <a:tblStyle styleId="{017FEE14-89C7-4397-B241-303A2D55EC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italic.fntdata"/><Relationship Id="rId12" Type="http://schemas.openxmlformats.org/officeDocument/2006/relationships/slide" Target="slides/slide6.xml"/><Relationship Id="rId34" Type="http://schemas.openxmlformats.org/officeDocument/2006/relationships/font" Target="fonts/Raleway-bold.fntdata"/><Relationship Id="rId15" Type="http://schemas.openxmlformats.org/officeDocument/2006/relationships/slide" Target="slides/slide9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8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1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0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35eb6559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35eb6559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55c4f79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55c4f79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2e408d1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2e408d1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2e408d12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2e408d12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c1e1da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5c1e1da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5c1e1db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5c1e1db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3194869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3194869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3194869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3194869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3194869e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3194869e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55c4f79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55c4f79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367dd3f9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367dd3f9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46d4431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46d4431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46d443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46d443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46d4431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46d4431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5c1e1da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5c1e1da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3194869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3194869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367dd3f9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367dd3f9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367dd3f98_2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367dd3f98_2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2e408d1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2e408d1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2e408d1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2e408d1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2e408d12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2e408d1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2e408d12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2e408d1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2e408d12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2e408d12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2e408d12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2e408d12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2e408d12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2e408d12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ediatum.ub.tum.de/doc/1238122/file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analyticsvidhya.com/blog/2021/07/deep-understanding-of-discriminative-and-generative-models-in-machine-learning/" TargetMode="External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towardsdatascience.com/applied-deep-learning-part-3-autoencoders-1c083af4d798" TargetMode="External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sa.scitation.org/doi/pdf/10.1121/1.4726017?casa_token=BFhkcpGRFTEAAAAA:a-0KeWx4eyZG29zT2E5qnSiPaRzKDP8AM_qLax7uLc4G6We7XOfGdBST_B_3TSIyhZcRuHWlMSFE" TargetMode="External"/><Relationship Id="rId4" Type="http://schemas.openxmlformats.org/officeDocument/2006/relationships/hyperlink" Target="https://mediatum.ub.tum.de/doc/1238122/file.pdf" TargetMode="External"/><Relationship Id="rId10" Type="http://schemas.openxmlformats.org/officeDocument/2006/relationships/hyperlink" Target="https://www.indiamart.com/proddetail/mq-3-alcohol-gas-sensor-module-23700698330.html" TargetMode="External"/><Relationship Id="rId9" Type="http://schemas.openxmlformats.org/officeDocument/2006/relationships/hyperlink" Target="https://github.com/YuanGongND/python-compute-eer" TargetMode="External"/><Relationship Id="rId5" Type="http://schemas.openxmlformats.org/officeDocument/2006/relationships/hyperlink" Target="http://course.ece.cmu.edu/~ee551/projects/F06/g4_final_report.pdf" TargetMode="External"/><Relationship Id="rId6" Type="http://schemas.openxmlformats.org/officeDocument/2006/relationships/hyperlink" Target="https://machinelearningmastery.com/evaluate-performance-deep-learning-models-keras/" TargetMode="External"/><Relationship Id="rId7" Type="http://schemas.openxmlformats.org/officeDocument/2006/relationships/hyperlink" Target="https://freesound.org/people/drmier/sounds/221357/" TargetMode="External"/><Relationship Id="rId8" Type="http://schemas.openxmlformats.org/officeDocument/2006/relationships/hyperlink" Target="https://gist.github.com/RicherMans/dc1b50dd8043cee5872e0b7584f6202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sa.scitation.org/doi/pdf/10.1121/1.4726017?casa_token=BFhkcpGRFTEAAAAA:a-0KeWx4eyZG29zT2E5qnSiPaRzKDP8AM_qLax7uLc4G6We7XOfGdBST_B_3TSIyhZcRuHWlMSF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ediatum.ub.tum.de/doc/1238122/file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course.ece.cmu.edu/~ee551/projects/F06/g4_final_repor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Speaker verification </a:t>
            </a:r>
            <a:r>
              <a:rPr lang="en"/>
              <a:t>for drunk driving detection</a:t>
            </a:r>
            <a:endParaRPr sz="42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Manavalan Kumaran (</a:t>
            </a:r>
            <a:r>
              <a:rPr lang="en"/>
              <a:t>ML Intern - VA)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Mentors: </a:t>
            </a:r>
            <a:r>
              <a:rPr lang="en"/>
              <a:t>Sebastian</a:t>
            </a:r>
            <a:r>
              <a:rPr lang="en"/>
              <a:t>, Krithiga, Ayush, Senthil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finalized to experiment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Start a model similar to the one in the paper “</a:t>
            </a:r>
            <a:r>
              <a:rPr lang="en">
                <a:solidFill>
                  <a:schemeClr val="dk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 the Influence of Alcohol Intoxication on Speaker Recognition</a:t>
            </a:r>
            <a:r>
              <a:rPr lang="en">
                <a:solidFill>
                  <a:schemeClr val="dk2"/>
                </a:solidFill>
              </a:rPr>
              <a:t>” : use</a:t>
            </a:r>
            <a:r>
              <a:rPr lang="en">
                <a:solidFill>
                  <a:schemeClr val="dk2"/>
                </a:solidFill>
              </a:rPr>
              <a:t> same features (16 LFCCs + first-order derivatives + mean RMSE)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 neural network, SVM and random forests, to see how different classification model perform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With a base neural network, started with both limited and full dataset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Tested 3 classification models - SVC, Random Forest, Neural Networks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Tested with different feature extractions - MFCC, LFCC and Mel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Tested with 16 vs 33 dimensional input vector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Tested with encoded input data, and compared with normal model - Logistic Regression, SVC, Random Forest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>
                <a:solidFill>
                  <a:srgbClr val="262626"/>
                </a:solidFill>
              </a:rPr>
              <a:t>Dataset description</a:t>
            </a:r>
            <a:endParaRPr sz="3000"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Different speakers uttering the same phrases, both drunk and intoxicated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20 speakers - uttering 42 phrases, both in intoxicated and sober state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840 voice samples for both drunk and intoxicated - 1680 total samples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Took intoxicated as class ‘1’ and sober as class ‘0’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Implementation details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16 LFCCs, the first-derivatives of those and mean RMSE → 33 features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3 classification models: neural networks, SVM and Random Forest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dk2"/>
                </a:solidFill>
              </a:rPr>
              <a:t>Neural network</a:t>
            </a:r>
            <a:r>
              <a:rPr lang="en">
                <a:solidFill>
                  <a:schemeClr val="dk2"/>
                </a:solidFill>
              </a:rPr>
              <a:t> - 3 layers, 33 units in input layer, 16 units in 2nd layer, and a final output layer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dk2"/>
                </a:solidFill>
              </a:rPr>
              <a:t>SVM</a:t>
            </a:r>
            <a:r>
              <a:rPr lang="en">
                <a:solidFill>
                  <a:schemeClr val="dk2"/>
                </a:solidFill>
              </a:rPr>
              <a:t> - rbf kernel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dk2"/>
                </a:solidFill>
              </a:rPr>
              <a:t>Random Forest</a:t>
            </a:r>
            <a:r>
              <a:rPr lang="en">
                <a:solidFill>
                  <a:schemeClr val="dk2"/>
                </a:solidFill>
              </a:rPr>
              <a:t> - 100 estimators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(Standard configurations used for SVM and Random Forest)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Performance metric: Mean accuracy from Stratified K-fold and EER (Equal Error Rate)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4294967295" type="title"/>
          </p:nvPr>
        </p:nvSpPr>
        <p:spPr>
          <a:xfrm>
            <a:off x="311700" y="270825"/>
            <a:ext cx="3497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 Error Rate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Lower the EER, more optimal the system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825" y="1026525"/>
            <a:ext cx="4024900" cy="28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MFCC vs LFCC vs Mel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Sounds generated by humans are determined by the shape of the vocal tract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shape of vocal tract can be compared to the envelope of the short time power spectrum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MFCCs aim to capture this envelope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Further processing of Mel spectograms - MFCC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LFCC benefits more in female speech by better capturing the spectral characteristics in the high frequency region. 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Results (Different features)</a:t>
            </a:r>
            <a:endParaRPr/>
          </a:p>
        </p:txBody>
      </p:sp>
      <p:graphicFrame>
        <p:nvGraphicFramePr>
          <p:cNvPr id="152" name="Google Shape;152;p28"/>
          <p:cNvGraphicFramePr/>
          <p:nvPr/>
        </p:nvGraphicFramePr>
        <p:xfrm>
          <a:off x="480850" y="1891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{017FEE14-89C7-4397-B241-303A2D55EC99}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(Mean)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78.3% (2.4%)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0.227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78.54% (1.79%)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0.203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28"/>
          <p:cNvSpPr txBox="1"/>
          <p:nvPr/>
        </p:nvSpPr>
        <p:spPr>
          <a:xfrm>
            <a:off x="436050" y="1254725"/>
            <a:ext cx="81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489450" y="3488325"/>
            <a:ext cx="80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Addition of features didn’t result in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improvement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of model performance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Results (Different models)</a:t>
            </a:r>
            <a:endParaRPr/>
          </a:p>
        </p:txBody>
      </p:sp>
      <p:graphicFrame>
        <p:nvGraphicFramePr>
          <p:cNvPr id="160" name="Google Shape;160;p29"/>
          <p:cNvGraphicFramePr/>
          <p:nvPr/>
        </p:nvGraphicFramePr>
        <p:xfrm>
          <a:off x="482800" y="228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{017FEE14-89C7-4397-B241-303A2D55EC99}</a:tableStyleId>
              </a:tblPr>
              <a:tblGrid>
                <a:gridCol w="1447800"/>
                <a:gridCol w="1456700"/>
                <a:gridCol w="14389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77.00% (2.31%)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0.215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0.74 s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79.78% (2.39%)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0.206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 s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79.36% (2.16%)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0.214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 mins 10 s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9"/>
          <p:cNvSpPr txBox="1"/>
          <p:nvPr/>
        </p:nvSpPr>
        <p:spPr>
          <a:xfrm>
            <a:off x="311700" y="1370400"/>
            <a:ext cx="7296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Feature extraction: </a:t>
            </a:r>
            <a:r>
              <a:rPr lang="en" sz="1800">
                <a:solidFill>
                  <a:schemeClr val="dk2"/>
                </a:solidFill>
              </a:rPr>
              <a:t>Time: 11 min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and Recall</a:t>
            </a:r>
            <a:endParaRPr/>
          </a:p>
        </p:txBody>
      </p:sp>
      <p:graphicFrame>
        <p:nvGraphicFramePr>
          <p:cNvPr id="167" name="Google Shape;167;p30"/>
          <p:cNvGraphicFramePr/>
          <p:nvPr/>
        </p:nvGraphicFramePr>
        <p:xfrm>
          <a:off x="952500" y="147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{017FEE14-89C7-4397-B241-303A2D55EC99}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15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0.85           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0.70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0.77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0.79           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0.78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0.78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0.74           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0.82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0.78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MFCC vs LFCC vs Mel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3354850"/>
            <a:ext cx="8480400" cy="1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MFCC gives the best performance among these three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Other architectures have to be considered to improve performance further, since all models give the same result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74" name="Google Shape;174;p31"/>
          <p:cNvGraphicFramePr/>
          <p:nvPr/>
        </p:nvGraphicFramePr>
        <p:xfrm>
          <a:off x="436375" y="124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{017FEE14-89C7-4397-B241-303A2D55EC99}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(MFCC)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Accuracy (LFCC)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Accuracy (Mel)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80.48% (3.13%)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77.00% (2.31%)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50.36% (2.62%)</a:t>
                      </a:r>
                      <a:endParaRPr sz="105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81.25% (2.13%)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79.78% (2.39%)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50.60% (2.10%)</a:t>
                      </a:r>
                      <a:endParaRPr sz="105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82.98% (2.27%)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79.36% (2.16%)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49.52% (1.12%)</a:t>
                      </a:r>
                      <a:endParaRPr sz="105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915">
                <a:solidFill>
                  <a:schemeClr val="dk2"/>
                </a:solidFill>
              </a:rPr>
              <a:t>Problem Statement</a:t>
            </a:r>
            <a:endParaRPr sz="591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15">
                <a:solidFill>
                  <a:schemeClr val="dk2"/>
                </a:solidFill>
              </a:rPr>
              <a:t>Background</a:t>
            </a:r>
            <a:endParaRPr sz="5915">
              <a:solidFill>
                <a:schemeClr val="dk2"/>
              </a:solidFill>
            </a:endParaRPr>
          </a:p>
          <a:p>
            <a:pPr indent="-309806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5115">
                <a:solidFill>
                  <a:schemeClr val="dk2"/>
                </a:solidFill>
              </a:rPr>
              <a:t>Basics</a:t>
            </a:r>
            <a:endParaRPr sz="5115">
              <a:solidFill>
                <a:schemeClr val="dk2"/>
              </a:solidFill>
            </a:endParaRPr>
          </a:p>
          <a:p>
            <a:pPr indent="-309806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5115">
                <a:solidFill>
                  <a:schemeClr val="dk2"/>
                </a:solidFill>
              </a:rPr>
              <a:t>Different mathematical approaches</a:t>
            </a:r>
            <a:endParaRPr sz="5115">
              <a:solidFill>
                <a:schemeClr val="dk2"/>
              </a:solidFill>
            </a:endParaRPr>
          </a:p>
          <a:p>
            <a:pPr indent="-309806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5115">
                <a:solidFill>
                  <a:schemeClr val="dk2"/>
                </a:solidFill>
              </a:rPr>
              <a:t>Other methods</a:t>
            </a:r>
            <a:endParaRPr sz="511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15">
                <a:solidFill>
                  <a:schemeClr val="dk2"/>
                </a:solidFill>
              </a:rPr>
              <a:t>Literature Review</a:t>
            </a:r>
            <a:endParaRPr sz="591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15">
                <a:solidFill>
                  <a:schemeClr val="dk2"/>
                </a:solidFill>
              </a:rPr>
              <a:t>Dataset Description</a:t>
            </a:r>
            <a:endParaRPr sz="591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15">
                <a:solidFill>
                  <a:schemeClr val="dk2"/>
                </a:solidFill>
              </a:rPr>
              <a:t>Approach</a:t>
            </a:r>
            <a:endParaRPr sz="591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15">
                <a:solidFill>
                  <a:schemeClr val="dk2"/>
                </a:solidFill>
              </a:rPr>
              <a:t>Model Implementation</a:t>
            </a:r>
            <a:endParaRPr sz="591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15">
                <a:solidFill>
                  <a:schemeClr val="dk2"/>
                </a:solidFill>
              </a:rPr>
              <a:t>Results</a:t>
            </a:r>
            <a:endParaRPr sz="591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15">
                <a:solidFill>
                  <a:schemeClr val="dk2"/>
                </a:solidFill>
              </a:rPr>
              <a:t>Further steps</a:t>
            </a:r>
            <a:endParaRPr sz="591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15">
                <a:solidFill>
                  <a:schemeClr val="dk2"/>
                </a:solidFill>
              </a:rPr>
              <a:t>References</a:t>
            </a:r>
            <a:endParaRPr sz="5915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288650"/>
            <a:ext cx="7955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Discriminative vs generative models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251125"/>
            <a:ext cx="32301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Generative models can generate new data points, while discriminative cannot.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81" name="Google Shape;181;p3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750" y="1251113"/>
            <a:ext cx="4101350" cy="26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2174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65750"/>
            <a:ext cx="30609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Autoencoder: accepts input, compresses it and then recreates the original input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Variational Autoencoder: assumes the data follows an underlying distribution, and attempts to find its parameters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Can be used to generate new data related to original data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Encoder: creates a latent representation z for given datapoint x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Decoder: learns to recreate the data x, from a representation z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Encoder and decoders are neural networks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88" name="Google Shape;188;p3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8325" y="1015813"/>
            <a:ext cx="5466600" cy="3111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 &amp; Results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only encoder part to get a representation of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Encoder learns from the data and creates a distribution, thus giving a more appropriate representation of the model, thus resulting in better features</a:t>
            </a:r>
            <a:endParaRPr/>
          </a:p>
        </p:txBody>
      </p:sp>
      <p:graphicFrame>
        <p:nvGraphicFramePr>
          <p:cNvPr id="195" name="Google Shape;195;p34"/>
          <p:cNvGraphicFramePr/>
          <p:nvPr/>
        </p:nvGraphicFramePr>
        <p:xfrm>
          <a:off x="872400" y="2511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{017FEE14-89C7-4397-B241-303A2D55EC99}</a:tableStyleId>
              </a:tblPr>
              <a:tblGrid>
                <a:gridCol w="2413000"/>
                <a:gridCol w="2413000"/>
                <a:gridCol w="2413000"/>
              </a:tblGrid>
              <a:tr h="2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Encoded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Normal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67.20% (1.52%)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68.27% (2.38%)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69.23% (2.12%)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80.48% (3.13%)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75.06% (2.12%)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81.25% (2.13%)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71.13% (3.19%)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82.98% (2.27%)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 - Result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3741775"/>
            <a:ext cx="8520600" cy="9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Performance of model </a:t>
            </a:r>
            <a:r>
              <a:rPr lang="en"/>
              <a:t>deteriorates</a:t>
            </a:r>
            <a:r>
              <a:rPr lang="en"/>
              <a:t> with encoded features</a:t>
            </a:r>
            <a:endParaRPr/>
          </a:p>
        </p:txBody>
      </p:sp>
      <p:graphicFrame>
        <p:nvGraphicFramePr>
          <p:cNvPr id="202" name="Google Shape;202;p35"/>
          <p:cNvGraphicFramePr/>
          <p:nvPr/>
        </p:nvGraphicFramePr>
        <p:xfrm>
          <a:off x="952500" y="141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{017FEE14-89C7-4397-B241-303A2D55EC99}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Encoded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Normal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67.20% (1.52%)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68.27% (2.38%)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69.23% (2.12%)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80.48% (3.13%)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75.06% (2.12%)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81.25% (2.13%)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71.13% (3.19%)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82.98% (2.27%)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steps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Read about alcohol intoxication, and see what parts of voice changes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See what features can be extracted, to capture those differences (so as to improve the features)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Look at generative models, so that we can also generate new data points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Train with different models to improve the results (existing advanced speaker verification models)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influence of alcoholic intoxication on the fundamental frequency of female and male speakers - Barbara Baumeister, Christian Heinrich and Florian Schiel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 the Influence of Alcohol Intoxication on Speaker Recognition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I’m Not Drunk, I’m Just Exhausted From Drinking All Night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https://machinelearningmastery.com/evaluate-performance-deep-learning-models-keras/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https://freesound.org/people/drmier/sounds/221357/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https://gist.github.com/RicherMans/dc1b50dd8043cee5872e0b7584f6202f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https://github.com/YuanGongND/python-compute-eer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https://www.indiamart.com/proddetail/mq-3-alcohol-gas-sensor-module-23700698330.html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http://practicalcryptography.com/miscellaneous/machine-learning/guide-mel-frequency-cepstral-coefficients-mfccs/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62626"/>
                </a:solidFill>
              </a:rPr>
              <a:t>Problem Statement</a:t>
            </a:r>
            <a:endParaRPr sz="30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33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●"/>
            </a:pPr>
            <a:r>
              <a:rPr lang="en" sz="2000">
                <a:solidFill>
                  <a:srgbClr val="262626"/>
                </a:solidFill>
              </a:rPr>
              <a:t>Use speaker verification models to identify whether the authorized person giving the command, is sober or drunk, using voice samples</a:t>
            </a:r>
            <a:endParaRPr sz="2000">
              <a:solidFill>
                <a:srgbClr val="26262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Char char="●"/>
            </a:pPr>
            <a:r>
              <a:rPr lang="en" sz="2000">
                <a:solidFill>
                  <a:srgbClr val="262626"/>
                </a:solidFill>
              </a:rPr>
              <a:t>Helpful to identify if driver is drunk, and restrict access to car for such people</a:t>
            </a:r>
            <a:endParaRPr sz="20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375" y="3087850"/>
            <a:ext cx="6273325" cy="13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1"/>
              <a:t>Basics</a:t>
            </a:r>
            <a:endParaRPr sz="301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86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●"/>
            </a:pPr>
            <a:r>
              <a:rPr lang="en" sz="1900" u="sng">
                <a:solidFill>
                  <a:srgbClr val="262626"/>
                </a:solidFill>
              </a:rPr>
              <a:t>Enrollment</a:t>
            </a:r>
            <a:r>
              <a:rPr lang="en" sz="1900">
                <a:solidFill>
                  <a:srgbClr val="262626"/>
                </a:solidFill>
              </a:rPr>
              <a:t>: speaker’s voice is recorded and features are extracted from it (a voice template is created)</a:t>
            </a:r>
            <a:endParaRPr sz="1900">
              <a:solidFill>
                <a:srgbClr val="262626"/>
              </a:solidFill>
            </a:endParaRPr>
          </a:p>
          <a:p>
            <a:pPr indent="-340201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●"/>
            </a:pPr>
            <a:r>
              <a:rPr lang="en" sz="1900" u="sng">
                <a:solidFill>
                  <a:srgbClr val="262626"/>
                </a:solidFill>
              </a:rPr>
              <a:t>Verification</a:t>
            </a:r>
            <a:r>
              <a:rPr lang="en" sz="1900">
                <a:solidFill>
                  <a:srgbClr val="262626"/>
                </a:solidFill>
              </a:rPr>
              <a:t>: a speech sample or utterance is compared against available templates</a:t>
            </a:r>
            <a:endParaRPr sz="19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t/>
            </a:r>
            <a:endParaRPr sz="1900">
              <a:solidFill>
                <a:srgbClr val="83992A"/>
              </a:solidFill>
            </a:endParaRPr>
          </a:p>
          <a:p>
            <a:pPr indent="-340201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●"/>
            </a:pPr>
            <a:r>
              <a:rPr lang="en" sz="1900" u="sng">
                <a:solidFill>
                  <a:srgbClr val="262626"/>
                </a:solidFill>
              </a:rPr>
              <a:t>Recognition</a:t>
            </a:r>
            <a:r>
              <a:rPr lang="en" sz="1900">
                <a:solidFill>
                  <a:srgbClr val="262626"/>
                </a:solidFill>
              </a:rPr>
              <a:t>: check if it satisfies a particular template (1:1 match)</a:t>
            </a:r>
            <a:endParaRPr sz="1900">
              <a:solidFill>
                <a:srgbClr val="262626"/>
              </a:solidFill>
            </a:endParaRPr>
          </a:p>
          <a:p>
            <a:pPr indent="-340201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●"/>
            </a:pPr>
            <a:r>
              <a:rPr lang="en" sz="1900" u="sng">
                <a:solidFill>
                  <a:srgbClr val="262626"/>
                </a:solidFill>
              </a:rPr>
              <a:t>Identification</a:t>
            </a:r>
            <a:r>
              <a:rPr lang="en" sz="1900">
                <a:solidFill>
                  <a:srgbClr val="262626"/>
                </a:solidFill>
              </a:rPr>
              <a:t>: check if there is a match with available templated (1:N match)</a:t>
            </a:r>
            <a:endParaRPr sz="19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t/>
            </a:r>
            <a:endParaRPr sz="1900">
              <a:solidFill>
                <a:srgbClr val="83992A"/>
              </a:solidFill>
            </a:endParaRPr>
          </a:p>
          <a:p>
            <a:pPr indent="-340201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●"/>
            </a:pPr>
            <a:r>
              <a:rPr lang="en" sz="1900" u="sng">
                <a:solidFill>
                  <a:srgbClr val="262626"/>
                </a:solidFill>
              </a:rPr>
              <a:t>Text-dependent</a:t>
            </a:r>
            <a:r>
              <a:rPr lang="en" sz="1900">
                <a:solidFill>
                  <a:srgbClr val="262626"/>
                </a:solidFill>
              </a:rPr>
              <a:t>: same text is used for both enrollment and verification. Requires cooperation from speaker</a:t>
            </a:r>
            <a:endParaRPr sz="1900">
              <a:solidFill>
                <a:srgbClr val="262626"/>
              </a:solidFill>
            </a:endParaRPr>
          </a:p>
          <a:p>
            <a:pPr indent="-340201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●"/>
            </a:pPr>
            <a:r>
              <a:rPr lang="en" sz="1900" u="sng">
                <a:solidFill>
                  <a:srgbClr val="262626"/>
                </a:solidFill>
              </a:rPr>
              <a:t>Text-independent</a:t>
            </a:r>
            <a:r>
              <a:rPr lang="en" sz="1900">
                <a:solidFill>
                  <a:srgbClr val="262626"/>
                </a:solidFill>
              </a:rPr>
              <a:t>: text during enrollment and verification are different.  Any phrase of the speaker can be used for verification</a:t>
            </a:r>
            <a:endParaRPr sz="19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1"/>
              <a:t>Other methods to detect alcohol detection</a:t>
            </a:r>
            <a:endParaRPr sz="3011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671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50">
              <a:solidFill>
                <a:srgbClr val="83992A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Vision – camera to detect movement of pupil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Detect alcohol concentration from sweat from palms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Sensors to detect alcohol intake from breath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025" y="2374650"/>
            <a:ext cx="2578350" cy="25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1"/>
              <a:t>Different mathematical approaches</a:t>
            </a:r>
            <a:endParaRPr sz="3011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39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63696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300">
                <a:solidFill>
                  <a:schemeClr val="dk2"/>
                </a:solidFill>
              </a:rPr>
              <a:t>GMM-UBM models</a:t>
            </a:r>
            <a:endParaRPr sz="2300">
              <a:solidFill>
                <a:schemeClr val="dk2"/>
              </a:solidFill>
            </a:endParaRPr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300">
                <a:solidFill>
                  <a:schemeClr val="dk2"/>
                </a:solidFill>
              </a:rPr>
              <a:t>i-vector: generated from GMM (Gaussian Mixture Models) supervectors from a method called Joint Factor Analysis (JFA)</a:t>
            </a:r>
            <a:endParaRPr sz="2300">
              <a:solidFill>
                <a:schemeClr val="dk2"/>
              </a:solidFill>
            </a:endParaRPr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300">
                <a:solidFill>
                  <a:schemeClr val="dk2"/>
                </a:solidFill>
              </a:rPr>
              <a:t>d-vector: generated from Deep Neural Networks (DNNs). Processes each individual frame. Cosine similarity is used for verification</a:t>
            </a:r>
            <a:endParaRPr sz="2300">
              <a:solidFill>
                <a:schemeClr val="dk2"/>
              </a:solidFill>
            </a:endParaRPr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300">
                <a:solidFill>
                  <a:schemeClr val="dk2"/>
                </a:solidFill>
              </a:rPr>
              <a:t>x-vector: time delay neural network (TDNNs). Uses sliding window of frames as input + statistical pooling. PLDA for verification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The influence of alcoholic intoxication on the fundamental frequency of female and male speakers - Barbara Baumeister, Christian Heinrich and Florian Schiel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894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Frequency and IQR change when intoxicated, compared to sober.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Although a common trend can’t be ascertained, models for individual speakers can be developed.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Baumeister, Barbara, Christian Heinrich, and Florian Schiel. "The influence of alcoholic intoxication on the fundamental frequency of female and male speakers." </a:t>
            </a:r>
            <a:r>
              <a:rPr i="1"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Journal of the Acoustical Society of America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132.1 (2012): 442-451.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hlink"/>
                </a:solidFill>
                <a:hlinkClick r:id="rId3"/>
              </a:rPr>
              <a:t>On the Influence of Alcohol Intoxication on Speaker Recognition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56275" y="1348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Paper aims to identify if intoxicated voice samples affect the speaker verification system of sober samples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GMM based text independent speaker verification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16 LFCCs were extracted, and they added first-order derivatives, log energy and delta energy to create a 34-dimensional feature vector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Geiger, Jürgen, et al. "On the influence of alcohol intoxication on speaker recognition." </a:t>
            </a:r>
            <a:r>
              <a:rPr i="1"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Audio Engineering Society Conference: 53rd International Conference: Semantic Audio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Audio Engineering Society, 2014.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I’m Not Drunk, I’m Just Exhausted From Drinking All Night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LBG algorithm (a clustering algorithm) is used to break the sets into 100 codebooks. The centroids of the codebooks are stored.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Mel Frequency Cepstral Coefficients (MFCC’s) to characterize speech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Separated database into 4 sets: drunk males, sober males, drunk females, sober females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Vargo, Rob, et al. "I’m Not Drunk, I’m Just Exhausted From Drinking All Night." </a:t>
            </a:r>
            <a:r>
              <a:rPr i="1"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4 (2006): 2.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