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67" r:id="rId2"/>
    <p:sldId id="257" r:id="rId3"/>
    <p:sldId id="259" r:id="rId4"/>
    <p:sldId id="260" r:id="rId5"/>
    <p:sldId id="261" r:id="rId6"/>
    <p:sldId id="268" r:id="rId7"/>
    <p:sldId id="263" r:id="rId8"/>
    <p:sldId id="269" r:id="rId9"/>
    <p:sldId id="271"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bigdatahub.com/podcast/making-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772400" cy="838200"/>
          </a:xfrm>
        </p:spPr>
        <p:txBody>
          <a:bodyPr/>
          <a:lstStyle/>
          <a:p>
            <a:pPr algn="ctr"/>
            <a:r>
              <a:rPr lang="en-US" sz="4000" dirty="0">
                <a:solidFill>
                  <a:schemeClr val="tx1"/>
                </a:solidFill>
                <a:latin typeface="Cambria" pitchFamily="18" charset="0"/>
              </a:rPr>
              <a:t>Vehicle Showcase AR App</a:t>
            </a:r>
            <a:endParaRPr lang="en-US" sz="4000" dirty="0"/>
          </a:p>
        </p:txBody>
      </p:sp>
      <p:sp>
        <p:nvSpPr>
          <p:cNvPr id="3" name="Text Placeholder 2"/>
          <p:cNvSpPr>
            <a:spLocks noGrp="1"/>
          </p:cNvSpPr>
          <p:nvPr>
            <p:ph type="body" idx="1"/>
          </p:nvPr>
        </p:nvSpPr>
        <p:spPr>
          <a:xfrm>
            <a:off x="533400" y="2057400"/>
            <a:ext cx="7769352" cy="4419600"/>
          </a:xfrm>
        </p:spPr>
        <p:txBody>
          <a:bodyPr>
            <a:normAutofit fontScale="25000" lnSpcReduction="20000"/>
          </a:bodyPr>
          <a:lstStyle/>
          <a:p>
            <a:r>
              <a:rPr lang="en-US" sz="2400" dirty="0">
                <a:latin typeface="Times New Roman" pitchFamily="18" charset="0"/>
                <a:cs typeface="Times New Roman" pitchFamily="18" charset="0"/>
              </a:rPr>
              <a:t>		</a:t>
            </a:r>
            <a:r>
              <a:rPr lang="en-US" sz="9600" dirty="0">
                <a:latin typeface="Times New Roman" pitchFamily="18" charset="0"/>
                <a:cs typeface="Times New Roman" pitchFamily="18" charset="0"/>
              </a:rPr>
              <a:t>           				</a:t>
            </a:r>
          </a:p>
          <a:p>
            <a:r>
              <a:rPr lang="en-US" sz="9600" dirty="0">
                <a:latin typeface="Times New Roman" pitchFamily="18" charset="0"/>
                <a:cs typeface="Times New Roman" pitchFamily="18" charset="0"/>
              </a:rPr>
              <a:t>	  </a:t>
            </a:r>
            <a:r>
              <a:rPr lang="en-US" sz="9600" b="1" dirty="0">
                <a:latin typeface="Times New Roman" pitchFamily="18" charset="0"/>
                <a:cs typeface="Times New Roman" pitchFamily="18" charset="0"/>
              </a:rPr>
              <a:t>Team Members</a:t>
            </a:r>
          </a:p>
          <a:p>
            <a:r>
              <a:rPr lang="en-US" sz="9600" dirty="0">
                <a:latin typeface="Times New Roman" pitchFamily="18" charset="0"/>
                <a:cs typeface="Times New Roman" pitchFamily="18" charset="0"/>
              </a:rPr>
              <a:t>	  1. </a:t>
            </a:r>
            <a:r>
              <a:rPr lang="en-US" sz="9600" dirty="0" err="1">
                <a:latin typeface="Times New Roman" pitchFamily="18" charset="0"/>
                <a:cs typeface="Times New Roman" pitchFamily="18" charset="0"/>
              </a:rPr>
              <a:t>Nandhakumar</a:t>
            </a:r>
            <a:r>
              <a:rPr lang="en-US" sz="9600" dirty="0">
                <a:latin typeface="Times New Roman" pitchFamily="18" charset="0"/>
                <a:cs typeface="Times New Roman" pitchFamily="18" charset="0"/>
              </a:rPr>
              <a:t>. S      [711715104043]  </a:t>
            </a:r>
          </a:p>
          <a:p>
            <a:r>
              <a:rPr lang="en-US" sz="9600" dirty="0">
                <a:latin typeface="Times New Roman" pitchFamily="18" charset="0"/>
                <a:cs typeface="Times New Roman" pitchFamily="18" charset="0"/>
              </a:rPr>
              <a:t>              2. </a:t>
            </a:r>
            <a:r>
              <a:rPr lang="en-US" sz="9600" dirty="0" err="1">
                <a:latin typeface="Times New Roman" pitchFamily="18" charset="0"/>
                <a:cs typeface="Times New Roman" pitchFamily="18" charset="0"/>
              </a:rPr>
              <a:t>Sajan</a:t>
            </a:r>
            <a:r>
              <a:rPr lang="en-US" sz="9600" dirty="0">
                <a:latin typeface="Times New Roman" pitchFamily="18" charset="0"/>
                <a:cs typeface="Times New Roman" pitchFamily="18" charset="0"/>
              </a:rPr>
              <a:t>. S                    [711715104051]</a:t>
            </a:r>
          </a:p>
          <a:p>
            <a:r>
              <a:rPr lang="en-US" sz="9600" dirty="0">
                <a:latin typeface="Times New Roman" pitchFamily="18" charset="0"/>
                <a:cs typeface="Times New Roman" pitchFamily="18" charset="0"/>
              </a:rPr>
              <a:t>              3. </a:t>
            </a:r>
            <a:r>
              <a:rPr lang="en-US" sz="9600" dirty="0" err="1">
                <a:latin typeface="Times New Roman" pitchFamily="18" charset="0"/>
                <a:cs typeface="Times New Roman" pitchFamily="18" charset="0"/>
              </a:rPr>
              <a:t>Vigneshwar</a:t>
            </a:r>
            <a:r>
              <a:rPr lang="en-US" sz="9600" dirty="0">
                <a:latin typeface="Times New Roman" pitchFamily="18" charset="0"/>
                <a:cs typeface="Times New Roman" pitchFamily="18" charset="0"/>
              </a:rPr>
              <a:t>. D.K     [711715104069]</a:t>
            </a:r>
          </a:p>
          <a:p>
            <a:endParaRPr lang="en-US" sz="9600" dirty="0">
              <a:latin typeface="Times New Roman" pitchFamily="18" charset="0"/>
              <a:cs typeface="Times New Roman" pitchFamily="18" charset="0"/>
            </a:endParaRPr>
          </a:p>
          <a:p>
            <a:endParaRPr lang="en-US" sz="9600" dirty="0">
              <a:latin typeface="Times New Roman" pitchFamily="18" charset="0"/>
              <a:cs typeface="Times New Roman" pitchFamily="18" charset="0"/>
            </a:endParaRPr>
          </a:p>
          <a:p>
            <a:endParaRPr lang="en-US" sz="9600" dirty="0">
              <a:latin typeface="Times New Roman" pitchFamily="18" charset="0"/>
              <a:cs typeface="Times New Roman" pitchFamily="18" charset="0"/>
            </a:endParaRPr>
          </a:p>
          <a:p>
            <a:r>
              <a:rPr lang="en-US" sz="9600" dirty="0">
                <a:latin typeface="Times New Roman" pitchFamily="18" charset="0"/>
                <a:cs typeface="Times New Roman" pitchFamily="18" charset="0"/>
              </a:rPr>
              <a:t> </a:t>
            </a:r>
            <a:r>
              <a:rPr lang="en-US" sz="9600" b="1" dirty="0">
                <a:latin typeface="Times New Roman" pitchFamily="18" charset="0"/>
                <a:cs typeface="Times New Roman" pitchFamily="18" charset="0"/>
              </a:rPr>
              <a:t>Faculty guide :                                    Industrial guide :</a:t>
            </a:r>
          </a:p>
          <a:p>
            <a:r>
              <a:rPr lang="en-US" sz="9600" dirty="0">
                <a:latin typeface="Times New Roman" pitchFamily="18" charset="0"/>
                <a:cs typeface="Times New Roman" pitchFamily="18" charset="0"/>
              </a:rPr>
              <a:t> </a:t>
            </a:r>
            <a:r>
              <a:rPr lang="en-US" sz="9600" dirty="0" err="1">
                <a:latin typeface="Times New Roman" pitchFamily="18" charset="0"/>
                <a:cs typeface="Times New Roman" pitchFamily="18" charset="0"/>
              </a:rPr>
              <a:t>Aruna</a:t>
            </a:r>
            <a:r>
              <a:rPr lang="en-US" sz="9600" dirty="0">
                <a:latin typeface="Times New Roman" pitchFamily="18" charset="0"/>
                <a:cs typeface="Times New Roman" pitchFamily="18" charset="0"/>
              </a:rPr>
              <a:t> .T.N                                            </a:t>
            </a:r>
            <a:r>
              <a:rPr lang="en-US" sz="9600" dirty="0" err="1">
                <a:latin typeface="Times New Roman" pitchFamily="18" charset="0"/>
                <a:cs typeface="Times New Roman" pitchFamily="18" charset="0"/>
              </a:rPr>
              <a:t>Shanmuga</a:t>
            </a:r>
            <a:r>
              <a:rPr lang="en-US" sz="9600" dirty="0">
                <a:latin typeface="Times New Roman" pitchFamily="18" charset="0"/>
                <a:cs typeface="Times New Roman" pitchFamily="18" charset="0"/>
              </a:rPr>
              <a:t> Priya</a:t>
            </a:r>
          </a:p>
          <a:p>
            <a:r>
              <a:rPr lang="en-US" sz="9600" dirty="0">
                <a:latin typeface="Times New Roman" pitchFamily="18" charset="0"/>
                <a:cs typeface="Times New Roman" pitchFamily="18" charset="0"/>
              </a:rPr>
              <a:t> Assistant Professor			   Developer</a:t>
            </a:r>
          </a:p>
          <a:p>
            <a:r>
              <a:rPr lang="en-US" sz="9600" dirty="0">
                <a:latin typeface="Times New Roman" pitchFamily="18" charset="0"/>
                <a:cs typeface="Times New Roman" pitchFamily="18" charset="0"/>
              </a:rPr>
              <a:t> Department of CSE</a:t>
            </a:r>
          </a:p>
          <a:p>
            <a:r>
              <a:rPr lang="en-US" sz="9600" dirty="0">
                <a:latin typeface="Times New Roman" pitchFamily="18" charset="0"/>
                <a:cs typeface="Times New Roman" pitchFamily="18" charset="0"/>
              </a:rPr>
              <a:t>  		</a:t>
            </a:r>
          </a:p>
        </p:txBody>
      </p:sp>
      <p:sp>
        <p:nvSpPr>
          <p:cNvPr id="4" name="TextBox 3"/>
          <p:cNvSpPr txBox="1"/>
          <p:nvPr/>
        </p:nvSpPr>
        <p:spPr>
          <a:xfrm>
            <a:off x="0" y="6477000"/>
            <a:ext cx="9144000" cy="381000"/>
          </a:xfrm>
          <a:prstGeom prst="rect">
            <a:avLst/>
          </a:prstGeom>
          <a:solidFill>
            <a:schemeClr val="accent1"/>
          </a:solidFill>
          <a:ln>
            <a:solidFill>
              <a:schemeClr val="accent1"/>
            </a:solidFill>
          </a:ln>
        </p:spPr>
        <p:txBody>
          <a:bodyPr wrap="square" rtlCol="0">
            <a:spAutoFit/>
          </a:bodyPr>
          <a:lstStyle/>
          <a:p>
            <a:pPr algn="ctr"/>
            <a:r>
              <a:rPr lang="en-US" dirty="0">
                <a:solidFill>
                  <a:schemeClr val="bg1"/>
                </a:solidFill>
              </a:rPr>
              <a:t>Department of CSE, KGiSL Institute of Technology, Coimbatore</a:t>
            </a:r>
          </a:p>
        </p:txBody>
      </p:sp>
    </p:spTree>
    <p:extLst>
      <p:ext uri="{BB962C8B-B14F-4D97-AF65-F5344CB8AC3E}">
        <p14:creationId xmlns:p14="http://schemas.microsoft.com/office/powerpoint/2010/main" val="47928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8200" y="3657600"/>
            <a:ext cx="3352800" cy="731520"/>
          </a:xfrm>
        </p:spPr>
        <p:txBody>
          <a:bodyPr>
            <a:normAutofit/>
          </a:bodyPr>
          <a:lstStyle/>
          <a:p>
            <a:pPr>
              <a:buNone/>
            </a:pPr>
            <a:r>
              <a:rPr lang="en-US" sz="4000" dirty="0">
                <a:latin typeface="Calibri" pitchFamily="34" charset="0"/>
                <a:cs typeface="Calibri" pitchFamily="34" charset="0"/>
              </a:rPr>
              <a:t>Thank You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143000"/>
          </a:xfrm>
        </p:spPr>
        <p:txBody>
          <a:bodyPr>
            <a:normAutofit fontScale="90000"/>
          </a:bodyPr>
          <a:lstStyle/>
          <a:p>
            <a:r>
              <a:rPr lang="en-US" sz="4400" dirty="0"/>
              <a:t>     Abstract</a:t>
            </a:r>
            <a:br>
              <a:rPr lang="en-US" sz="4400" dirty="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6" name="Rectangle 5"/>
          <p:cNvSpPr/>
          <p:nvPr/>
        </p:nvSpPr>
        <p:spPr>
          <a:xfrm>
            <a:off x="723900" y="1417449"/>
            <a:ext cx="7696200" cy="4401205"/>
          </a:xfrm>
          <a:prstGeom prst="rect">
            <a:avLst/>
          </a:prstGeom>
        </p:spPr>
        <p:txBody>
          <a:bodyPr wrap="square">
            <a:spAutoFit/>
          </a:bodyPr>
          <a:lstStyle/>
          <a:p>
            <a:pPr algn="just"/>
            <a:r>
              <a:rPr lang="en-IN" sz="2800" dirty="0"/>
              <a:t> The aim of this project is to develop AR vehicle showcase android app using Unity 3D and Vuforia. A voice controlled cloud based machine learning AI bot is integrated with wit.ai API. This app will project 3D model of vehicle in the real world which makes the user to experience the view of real car showcase. Then by using our voice commands, the integrated bot will react to perform particular operation like open the car doors, change the colours, start the engine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a:latin typeface="Calibri" pitchFamily="34" charset="0"/>
                <a:cs typeface="Calibri" pitchFamily="34" charset="0"/>
              </a:rPr>
              <a:t>    Area Introduction-Existing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13" name="Rectangle 12"/>
          <p:cNvSpPr/>
          <p:nvPr/>
        </p:nvSpPr>
        <p:spPr>
          <a:xfrm>
            <a:off x="685800" y="1537210"/>
            <a:ext cx="7620000" cy="1815882"/>
          </a:xfrm>
          <a:prstGeom prst="rect">
            <a:avLst/>
          </a:prstGeom>
        </p:spPr>
        <p:txBody>
          <a:bodyPr wrap="square">
            <a:spAutoFit/>
          </a:bodyPr>
          <a:lstStyle/>
          <a:p>
            <a:pPr algn="just"/>
            <a:r>
              <a:rPr lang="en-IN" sz="2800" dirty="0">
                <a:latin typeface="Times New Roman" pitchFamily="18" charset="0"/>
                <a:cs typeface="Times New Roman" pitchFamily="18" charset="0"/>
              </a:rPr>
              <a:t>In existing application it is used to view the 3D model of the car using 2D Object recognition were in 2D Object recognition App ground plane detection is not possible.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libri" pitchFamily="34" charset="0"/>
                <a:cs typeface="Calibri" pitchFamily="34" charset="0"/>
              </a:rPr>
              <a:t>    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762000" y="1544532"/>
            <a:ext cx="7467600" cy="4524315"/>
          </a:xfrm>
          <a:prstGeom prst="rect">
            <a:avLst/>
          </a:prstGeom>
        </p:spPr>
        <p:txBody>
          <a:bodyPr wrap="square">
            <a:spAutoFit/>
          </a:bodyPr>
          <a:lstStyle/>
          <a:p>
            <a:pPr algn="just"/>
            <a:r>
              <a:rPr lang="en-IN" sz="2400" dirty="0">
                <a:latin typeface="Times New Roman" pitchFamily="18" charset="0"/>
                <a:cs typeface="Times New Roman" pitchFamily="18" charset="0"/>
              </a:rPr>
              <a:t>AR is all about superimposing computer-generated images on top of your view of reality, thus creating a composite view that augments the real world. In our App we are implementing 3D Object recognition and Ground plane detection is also possible. </a:t>
            </a:r>
          </a:p>
          <a:p>
            <a:pPr algn="just"/>
            <a:r>
              <a:rPr lang="en-IN" sz="2400" b="1" dirty="0">
                <a:latin typeface="Times New Roman" panose="02020603050405020304" pitchFamily="18" charset="0"/>
                <a:cs typeface="Times New Roman" panose="02020603050405020304" pitchFamily="18" charset="0"/>
              </a:rPr>
              <a:t>Advantages over existing methods:</a:t>
            </a:r>
          </a:p>
          <a:p>
            <a:pPr algn="just"/>
            <a:r>
              <a:rPr lang="en-IN" sz="2400" dirty="0">
                <a:latin typeface="Times New Roman" panose="02020603050405020304" pitchFamily="18" charset="0"/>
                <a:cs typeface="Times New Roman" panose="02020603050405020304" pitchFamily="18" charset="0"/>
              </a:rPr>
              <a:t>The AR car showroom app allows user to view the car in the manner they want and can alter the parts in imaginary that will project in real world.</a:t>
            </a:r>
          </a:p>
          <a:p>
            <a:pPr algn="just"/>
            <a:r>
              <a:rPr lang="en-IN" sz="2400" b="1" dirty="0">
                <a:latin typeface="Times New Roman" panose="02020603050405020304" pitchFamily="18" charset="0"/>
                <a:cs typeface="Times New Roman" panose="02020603050405020304" pitchFamily="18" charset="0"/>
              </a:rPr>
              <a:t>Future enhancement:</a:t>
            </a:r>
          </a:p>
          <a:p>
            <a:pPr algn="just"/>
            <a:r>
              <a:rPr lang="en-IN" sz="2400" dirty="0">
                <a:latin typeface="Times New Roman" panose="02020603050405020304" pitchFamily="18" charset="0"/>
                <a:cs typeface="Times New Roman" panose="02020603050405020304" pitchFamily="18" charset="0"/>
              </a:rPr>
              <a:t>Future work holds how engine works and damaged parts replacement with image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libri" pitchFamily="34" charset="0"/>
                <a:cs typeface="Calibri" pitchFamily="34" charset="0"/>
              </a:rPr>
              <a:t>Literature Review</a:t>
            </a:r>
            <a:endParaRPr lang="en-US" sz="4000" dirty="0">
              <a:latin typeface="Calibri" pitchFamily="34" charset="0"/>
              <a:cs typeface="Calibri" pitchFamily="34" charset="0"/>
            </a:endParaRPr>
          </a:p>
        </p:txBody>
      </p:sp>
      <p:sp>
        <p:nvSpPr>
          <p:cNvPr id="3" name="Content Placeholder 2"/>
          <p:cNvSpPr>
            <a:spLocks noGrp="1"/>
          </p:cNvSpPr>
          <p:nvPr>
            <p:ph idx="1"/>
          </p:nvPr>
        </p:nvSpPr>
        <p:spPr>
          <a:xfrm>
            <a:off x="457200" y="1935480"/>
            <a:ext cx="8534400" cy="4389120"/>
          </a:xfrm>
        </p:spPr>
        <p:txBody>
          <a:bodyPr>
            <a:normAutofit fontScale="77500" lnSpcReduction="20000"/>
          </a:bodyPr>
          <a:lstStyle/>
          <a:p>
            <a:pPr marL="0" indent="0">
              <a:buNone/>
            </a:pPr>
            <a:r>
              <a:rPr lang="en-US" sz="2800" b="1" dirty="0">
                <a:latin typeface="Cambria" pitchFamily="18" charset="0"/>
              </a:rPr>
              <a:t>Drawbacks of existing methods</a:t>
            </a:r>
          </a:p>
          <a:p>
            <a:pPr>
              <a:buFont typeface="Wingdings" pitchFamily="2" charset="2"/>
              <a:buChar char="Ø"/>
            </a:pPr>
            <a:r>
              <a:rPr lang="en-US" sz="2800" dirty="0">
                <a:latin typeface="Cambria" pitchFamily="18" charset="0"/>
              </a:rPr>
              <a:t>    In previous versions of AR applications 2D Object recognition were used which won’t give complete user experience. To overcome this we have implemented 3D Object recognition with Ground plane detection.</a:t>
            </a:r>
          </a:p>
          <a:p>
            <a:pPr>
              <a:buFont typeface="Wingdings" pitchFamily="2" charset="2"/>
              <a:buChar char="Ø"/>
            </a:pPr>
            <a:endParaRPr lang="en-US" sz="2800" dirty="0">
              <a:latin typeface="Cambria" pitchFamily="18" charset="0"/>
            </a:endParaRPr>
          </a:p>
          <a:p>
            <a:pPr marL="0" indent="0">
              <a:buNone/>
            </a:pPr>
            <a:r>
              <a:rPr lang="en-US" sz="2800" b="1" dirty="0">
                <a:latin typeface="Cambria" pitchFamily="18" charset="0"/>
              </a:rPr>
              <a:t>References</a:t>
            </a:r>
          </a:p>
          <a:p>
            <a:pPr>
              <a:buFont typeface="Wingdings" pitchFamily="2" charset="2"/>
              <a:buChar char="Ø"/>
            </a:pPr>
            <a:r>
              <a:rPr lang="en-US" sz="2800" u="sng" dirty="0">
                <a:latin typeface="Cambria" pitchFamily="18" charset="0"/>
                <a:hlinkClick r:id="rId2">
                  <a:extLst>
                    <a:ext uri="{A12FA001-AC4F-418D-AE19-62706E023703}">
                      <ahyp:hlinkClr xmlns:ahyp="http://schemas.microsoft.com/office/drawing/2018/hyperlinkcolor" val="tx"/>
                    </a:ext>
                  </a:extLst>
                </a:hlinkClick>
              </a:rPr>
              <a:t>https://www.ibmbigdatahub.com/podcast/making-data-</a:t>
            </a:r>
            <a:r>
              <a:rPr lang="en-US" sz="2800" u="sng" dirty="0">
                <a:latin typeface="Cambria" pitchFamily="18" charset="0"/>
              </a:rPr>
              <a:t>     </a:t>
            </a:r>
            <a:r>
              <a:rPr lang="en-US" sz="2800" dirty="0">
                <a:latin typeface="Cambria" pitchFamily="18" charset="0"/>
              </a:rPr>
              <a:t>simple-2d-3d-augmented-reality-data-visualization.</a:t>
            </a:r>
          </a:p>
          <a:p>
            <a:pPr>
              <a:buFont typeface="Wingdings" pitchFamily="2" charset="2"/>
              <a:buChar char="Ø"/>
            </a:pPr>
            <a:r>
              <a:rPr lang="en-US" sz="2800" dirty="0">
                <a:latin typeface="Cambria" pitchFamily="18" charset="0"/>
              </a:rPr>
              <a:t>wit.ai Docs</a:t>
            </a:r>
          </a:p>
          <a:p>
            <a:pPr>
              <a:buFont typeface="Wingdings" pitchFamily="2" charset="2"/>
              <a:buChar char="Ø"/>
            </a:pPr>
            <a:r>
              <a:rPr lang="en-US" sz="2800" dirty="0">
                <a:latin typeface="Cambria" pitchFamily="18" charset="0"/>
              </a:rPr>
              <a:t> Unity Docs</a:t>
            </a:r>
          </a:p>
          <a:p>
            <a:pPr marL="0" indent="0">
              <a:buNone/>
            </a:pPr>
            <a:endParaRPr lang="en-US" sz="2800" dirty="0">
              <a:latin typeface="Cambria" pitchFamily="18" charset="0"/>
            </a:endParaRPr>
          </a:p>
          <a:p>
            <a:pPr>
              <a:buNone/>
            </a:pPr>
            <a:r>
              <a:rPr lang="en-US" sz="2800" dirty="0">
                <a:latin typeface="Cambria" pitchFamily="18" charset="0"/>
              </a:rPr>
              <a:t> </a:t>
            </a:r>
            <a:endParaRPr lang="en-US"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1143000"/>
          </a:xfrm>
        </p:spPr>
        <p:txBody>
          <a:bodyPr>
            <a:normAutofit fontScale="90000"/>
          </a:bodyPr>
          <a:lstStyle/>
          <a:p>
            <a:br>
              <a:rPr lang="en-US" dirty="0"/>
            </a:br>
            <a:r>
              <a:rPr lang="en-US" dirty="0"/>
              <a:t> </a:t>
            </a:r>
            <a:endParaRPr lang="en-US" sz="2700" dirty="0"/>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8" name="Rectangle 7">
            <a:extLst>
              <a:ext uri="{FF2B5EF4-FFF2-40B4-BE49-F238E27FC236}">
                <a16:creationId xmlns:a16="http://schemas.microsoft.com/office/drawing/2014/main" id="{A2683141-9303-4601-B50D-1ABB176628D1}"/>
              </a:ext>
            </a:extLst>
          </p:cNvPr>
          <p:cNvSpPr/>
          <p:nvPr/>
        </p:nvSpPr>
        <p:spPr>
          <a:xfrm>
            <a:off x="584201" y="2660522"/>
            <a:ext cx="1828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8A18681-A6FB-416A-8892-B177FAF1626F}"/>
              </a:ext>
            </a:extLst>
          </p:cNvPr>
          <p:cNvSpPr/>
          <p:nvPr/>
        </p:nvSpPr>
        <p:spPr>
          <a:xfrm>
            <a:off x="6553200" y="2589970"/>
            <a:ext cx="1828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6B5C804-BF6E-4F90-939E-894C13A79A4E}"/>
              </a:ext>
            </a:extLst>
          </p:cNvPr>
          <p:cNvSpPr/>
          <p:nvPr/>
        </p:nvSpPr>
        <p:spPr>
          <a:xfrm>
            <a:off x="3695700" y="2506832"/>
            <a:ext cx="1752600" cy="1066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5BEFDC5-0D3A-4F9A-9D97-F2D25D9551BF}"/>
              </a:ext>
            </a:extLst>
          </p:cNvPr>
          <p:cNvSpPr txBox="1"/>
          <p:nvPr/>
        </p:nvSpPr>
        <p:spPr>
          <a:xfrm>
            <a:off x="1171269" y="2855566"/>
            <a:ext cx="1157817" cy="369332"/>
          </a:xfrm>
          <a:prstGeom prst="rect">
            <a:avLst/>
          </a:prstGeom>
          <a:noFill/>
        </p:spPr>
        <p:txBody>
          <a:bodyPr wrap="none" rtlCol="0">
            <a:spAutoFit/>
          </a:bodyPr>
          <a:lstStyle/>
          <a:p>
            <a:r>
              <a:rPr lang="en-US" dirty="0"/>
              <a:t>Customer</a:t>
            </a:r>
            <a:endParaRPr lang="en-IN" dirty="0"/>
          </a:p>
        </p:txBody>
      </p:sp>
      <p:sp>
        <p:nvSpPr>
          <p:cNvPr id="12" name="TextBox 11">
            <a:extLst>
              <a:ext uri="{FF2B5EF4-FFF2-40B4-BE49-F238E27FC236}">
                <a16:creationId xmlns:a16="http://schemas.microsoft.com/office/drawing/2014/main" id="{F9818EE6-0A91-4FA0-A4A9-C8F6289B56C3}"/>
              </a:ext>
            </a:extLst>
          </p:cNvPr>
          <p:cNvSpPr txBox="1"/>
          <p:nvPr/>
        </p:nvSpPr>
        <p:spPr>
          <a:xfrm>
            <a:off x="6553200" y="2717066"/>
            <a:ext cx="1923166" cy="646331"/>
          </a:xfrm>
          <a:prstGeom prst="rect">
            <a:avLst/>
          </a:prstGeom>
          <a:noFill/>
        </p:spPr>
        <p:txBody>
          <a:bodyPr wrap="square" rtlCol="0">
            <a:spAutoFit/>
          </a:bodyPr>
          <a:lstStyle/>
          <a:p>
            <a:r>
              <a:rPr lang="en-US" dirty="0"/>
              <a:t>Vehicle Showcase Dealer</a:t>
            </a:r>
            <a:endParaRPr lang="en-IN" dirty="0"/>
          </a:p>
        </p:txBody>
      </p:sp>
      <p:sp>
        <p:nvSpPr>
          <p:cNvPr id="15" name="TextBox 14">
            <a:extLst>
              <a:ext uri="{FF2B5EF4-FFF2-40B4-BE49-F238E27FC236}">
                <a16:creationId xmlns:a16="http://schemas.microsoft.com/office/drawing/2014/main" id="{C0AF47D3-36BA-4A41-8886-564FA8629B6D}"/>
              </a:ext>
            </a:extLst>
          </p:cNvPr>
          <p:cNvSpPr txBox="1"/>
          <p:nvPr/>
        </p:nvSpPr>
        <p:spPr>
          <a:xfrm>
            <a:off x="3742756" y="2786304"/>
            <a:ext cx="2073865" cy="369332"/>
          </a:xfrm>
          <a:prstGeom prst="rect">
            <a:avLst/>
          </a:prstGeom>
          <a:noFill/>
        </p:spPr>
        <p:txBody>
          <a:bodyPr wrap="square" rtlCol="0">
            <a:spAutoFit/>
          </a:bodyPr>
          <a:lstStyle/>
          <a:p>
            <a:r>
              <a:rPr lang="en-US" dirty="0"/>
              <a:t>AR Application</a:t>
            </a:r>
            <a:endParaRPr lang="en-IN" dirty="0"/>
          </a:p>
        </p:txBody>
      </p:sp>
      <p:sp>
        <p:nvSpPr>
          <p:cNvPr id="20" name="TextBox 19">
            <a:extLst>
              <a:ext uri="{FF2B5EF4-FFF2-40B4-BE49-F238E27FC236}">
                <a16:creationId xmlns:a16="http://schemas.microsoft.com/office/drawing/2014/main" id="{60E19A47-CB35-4F03-95A9-E426742BC398}"/>
              </a:ext>
            </a:extLst>
          </p:cNvPr>
          <p:cNvSpPr txBox="1"/>
          <p:nvPr/>
        </p:nvSpPr>
        <p:spPr>
          <a:xfrm>
            <a:off x="882265" y="1916668"/>
            <a:ext cx="1076128" cy="369332"/>
          </a:xfrm>
          <a:prstGeom prst="rect">
            <a:avLst/>
          </a:prstGeom>
          <a:noFill/>
        </p:spPr>
        <p:txBody>
          <a:bodyPr wrap="none" rtlCol="0">
            <a:spAutoFit/>
          </a:bodyPr>
          <a:lstStyle/>
          <a:p>
            <a:r>
              <a:rPr lang="en-US" b="1" dirty="0"/>
              <a:t>LEVEL</a:t>
            </a:r>
            <a:r>
              <a:rPr lang="en-US" dirty="0"/>
              <a:t> - </a:t>
            </a:r>
            <a:endParaRPr lang="en-IN" dirty="0"/>
          </a:p>
        </p:txBody>
      </p:sp>
      <p:sp>
        <p:nvSpPr>
          <p:cNvPr id="21" name="TextBox 20">
            <a:extLst>
              <a:ext uri="{FF2B5EF4-FFF2-40B4-BE49-F238E27FC236}">
                <a16:creationId xmlns:a16="http://schemas.microsoft.com/office/drawing/2014/main" id="{D40C4ED5-E910-4D3A-AEB5-BBFF439336B9}"/>
              </a:ext>
            </a:extLst>
          </p:cNvPr>
          <p:cNvSpPr txBox="1"/>
          <p:nvPr/>
        </p:nvSpPr>
        <p:spPr>
          <a:xfrm>
            <a:off x="1796665" y="1766298"/>
            <a:ext cx="405880" cy="584775"/>
          </a:xfrm>
          <a:prstGeom prst="rect">
            <a:avLst/>
          </a:prstGeom>
          <a:noFill/>
        </p:spPr>
        <p:txBody>
          <a:bodyPr wrap="none" rtlCol="0">
            <a:spAutoFit/>
          </a:bodyPr>
          <a:lstStyle/>
          <a:p>
            <a:r>
              <a:rPr lang="en-US" sz="3200" dirty="0"/>
              <a:t>0</a:t>
            </a:r>
            <a:endParaRPr lang="en-IN" sz="3200" dirty="0"/>
          </a:p>
        </p:txBody>
      </p:sp>
      <p:sp>
        <p:nvSpPr>
          <p:cNvPr id="27" name="TextBox 26">
            <a:extLst>
              <a:ext uri="{FF2B5EF4-FFF2-40B4-BE49-F238E27FC236}">
                <a16:creationId xmlns:a16="http://schemas.microsoft.com/office/drawing/2014/main" id="{E649996C-EC51-4225-98B8-F5D4AFF3466D}"/>
              </a:ext>
            </a:extLst>
          </p:cNvPr>
          <p:cNvSpPr txBox="1"/>
          <p:nvPr/>
        </p:nvSpPr>
        <p:spPr>
          <a:xfrm>
            <a:off x="839153" y="869846"/>
            <a:ext cx="2912079" cy="707886"/>
          </a:xfrm>
          <a:prstGeom prst="rect">
            <a:avLst/>
          </a:prstGeom>
          <a:noFill/>
        </p:spPr>
        <p:txBody>
          <a:bodyPr wrap="none" rtlCol="0">
            <a:spAutoFit/>
          </a:bodyPr>
          <a:lstStyle/>
          <a:p>
            <a:r>
              <a:rPr lang="en-US" sz="4000" dirty="0">
                <a:solidFill>
                  <a:schemeClr val="tx2"/>
                </a:solidFill>
                <a:latin typeface="+mj-lt"/>
              </a:rPr>
              <a:t>DFD Diagram</a:t>
            </a:r>
            <a:endParaRPr lang="en-IN" sz="4000" dirty="0">
              <a:solidFill>
                <a:schemeClr val="tx2"/>
              </a:solidFill>
              <a:latin typeface="+mj-lt"/>
            </a:endParaRPr>
          </a:p>
        </p:txBody>
      </p:sp>
      <p:sp>
        <p:nvSpPr>
          <p:cNvPr id="5" name="TextBox 4">
            <a:extLst>
              <a:ext uri="{FF2B5EF4-FFF2-40B4-BE49-F238E27FC236}">
                <a16:creationId xmlns:a16="http://schemas.microsoft.com/office/drawing/2014/main" id="{C7CB511B-9221-40AF-A9C4-4F0E8984113C}"/>
              </a:ext>
            </a:extLst>
          </p:cNvPr>
          <p:cNvSpPr txBox="1"/>
          <p:nvPr/>
        </p:nvSpPr>
        <p:spPr>
          <a:xfrm>
            <a:off x="2436518" y="2301770"/>
            <a:ext cx="1499065" cy="646331"/>
          </a:xfrm>
          <a:prstGeom prst="rect">
            <a:avLst/>
          </a:prstGeom>
          <a:noFill/>
        </p:spPr>
        <p:txBody>
          <a:bodyPr wrap="none" rtlCol="0">
            <a:spAutoFit/>
          </a:bodyPr>
          <a:lstStyle/>
          <a:p>
            <a:r>
              <a:rPr lang="en-US" dirty="0"/>
              <a:t>Response the</a:t>
            </a:r>
          </a:p>
          <a:p>
            <a:r>
              <a:rPr lang="en-US" dirty="0"/>
              <a:t> queries</a:t>
            </a:r>
            <a:endParaRPr lang="en-IN" dirty="0"/>
          </a:p>
        </p:txBody>
      </p:sp>
      <p:sp>
        <p:nvSpPr>
          <p:cNvPr id="13" name="TextBox 12">
            <a:extLst>
              <a:ext uri="{FF2B5EF4-FFF2-40B4-BE49-F238E27FC236}">
                <a16:creationId xmlns:a16="http://schemas.microsoft.com/office/drawing/2014/main" id="{A1E9AF63-3772-453C-9044-8E862569A446}"/>
              </a:ext>
            </a:extLst>
          </p:cNvPr>
          <p:cNvSpPr txBox="1"/>
          <p:nvPr/>
        </p:nvSpPr>
        <p:spPr>
          <a:xfrm>
            <a:off x="2496915" y="3263770"/>
            <a:ext cx="1254317" cy="646331"/>
          </a:xfrm>
          <a:prstGeom prst="rect">
            <a:avLst/>
          </a:prstGeom>
          <a:noFill/>
        </p:spPr>
        <p:txBody>
          <a:bodyPr wrap="square" rtlCol="0">
            <a:spAutoFit/>
          </a:bodyPr>
          <a:lstStyle/>
          <a:p>
            <a:r>
              <a:rPr lang="en-US" dirty="0"/>
              <a:t>Select the car</a:t>
            </a:r>
            <a:endParaRPr lang="en-IN" dirty="0"/>
          </a:p>
        </p:txBody>
      </p:sp>
      <p:cxnSp>
        <p:nvCxnSpPr>
          <p:cNvPr id="16" name="Straight Arrow Connector 15">
            <a:extLst>
              <a:ext uri="{FF2B5EF4-FFF2-40B4-BE49-F238E27FC236}">
                <a16:creationId xmlns:a16="http://schemas.microsoft.com/office/drawing/2014/main" id="{7BE94C48-0F71-411E-B7A6-0BF4FB2D7A4D}"/>
              </a:ext>
            </a:extLst>
          </p:cNvPr>
          <p:cNvCxnSpPr/>
          <p:nvPr/>
        </p:nvCxnSpPr>
        <p:spPr>
          <a:xfrm flipH="1">
            <a:off x="2133600" y="2624936"/>
            <a:ext cx="68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E5FB16-730A-4590-B6C3-FA9E98B0FEEB}"/>
              </a:ext>
            </a:extLst>
          </p:cNvPr>
          <p:cNvCxnSpPr/>
          <p:nvPr/>
        </p:nvCxnSpPr>
        <p:spPr>
          <a:xfrm>
            <a:off x="2436539" y="3224898"/>
            <a:ext cx="1306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B737B1-908E-40B4-BAF3-3D6614B3894B}"/>
              </a:ext>
            </a:extLst>
          </p:cNvPr>
          <p:cNvCxnSpPr>
            <a:stCxn id="12" idx="1"/>
          </p:cNvCxnSpPr>
          <p:nvPr/>
        </p:nvCxnSpPr>
        <p:spPr>
          <a:xfrm flipH="1">
            <a:off x="5448300" y="3040232"/>
            <a:ext cx="1104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E7A2BB1-4F61-44B1-8E90-F904A41AC714}"/>
              </a:ext>
            </a:extLst>
          </p:cNvPr>
          <p:cNvSpPr txBox="1"/>
          <p:nvPr/>
        </p:nvSpPr>
        <p:spPr>
          <a:xfrm>
            <a:off x="5542185" y="2075483"/>
            <a:ext cx="1104900" cy="923330"/>
          </a:xfrm>
          <a:prstGeom prst="rect">
            <a:avLst/>
          </a:prstGeom>
          <a:noFill/>
        </p:spPr>
        <p:txBody>
          <a:bodyPr wrap="square" rtlCol="0">
            <a:spAutoFit/>
          </a:bodyPr>
          <a:lstStyle/>
          <a:p>
            <a:r>
              <a:rPr lang="en-US" dirty="0"/>
              <a:t>Upload the car models</a:t>
            </a:r>
            <a:endParaRPr lang="en-IN" dirty="0"/>
          </a:p>
        </p:txBody>
      </p:sp>
      <p:cxnSp>
        <p:nvCxnSpPr>
          <p:cNvPr id="31" name="Straight Arrow Connector 30">
            <a:extLst>
              <a:ext uri="{FF2B5EF4-FFF2-40B4-BE49-F238E27FC236}">
                <a16:creationId xmlns:a16="http://schemas.microsoft.com/office/drawing/2014/main" id="{9C4EDF22-8E88-4F0F-87EB-BFEF8610DB99}"/>
              </a:ext>
            </a:extLst>
          </p:cNvPr>
          <p:cNvCxnSpPr>
            <a:cxnSpLocks/>
            <a:stCxn id="9" idx="2"/>
          </p:cNvCxnSpPr>
          <p:nvPr/>
        </p:nvCxnSpPr>
        <p:spPr>
          <a:xfrm flipH="1" flipV="1">
            <a:off x="2421478" y="3031238"/>
            <a:ext cx="1274222" cy="8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000" dirty="0">
                <a:latin typeface="Calibri" pitchFamily="34" charset="0"/>
                <a:cs typeface="Calibri" pitchFamily="34" charset="0"/>
              </a:rPr>
              <a:t>   Module Split-up</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381000" y="1752600"/>
            <a:ext cx="7467600"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Module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Creation of intro scene.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Adding of  3D car models.</a:t>
            </a:r>
          </a:p>
          <a:p>
            <a:r>
              <a:rPr lang="en-US" sz="2400" b="1" dirty="0">
                <a:latin typeface="Times New Roman" panose="02020603050405020304" pitchFamily="18" charset="0"/>
                <a:cs typeface="Times New Roman" panose="02020603050405020304" pitchFamily="18" charset="0"/>
              </a:rPr>
              <a:t>Module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voice AI controlled bot.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Communication code using C#.</a:t>
            </a:r>
          </a:p>
          <a:p>
            <a:r>
              <a:rPr lang="en-US" sz="2400" b="1" dirty="0">
                <a:latin typeface="Times New Roman" panose="02020603050405020304" pitchFamily="18" charset="0"/>
                <a:cs typeface="Times New Roman" panose="02020603050405020304" pitchFamily="18" charset="0"/>
              </a:rPr>
              <a:t>Module 3</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Adding the windows, chassis and base of the car.</a:t>
            </a:r>
          </a:p>
          <a:p>
            <a:r>
              <a:rPr lang="en-US" sz="2400" b="1" dirty="0">
                <a:latin typeface="Times New Roman" panose="02020603050405020304" pitchFamily="18" charset="0"/>
                <a:cs typeface="Times New Roman" panose="02020603050405020304" pitchFamily="18" charset="0"/>
              </a:rPr>
              <a:t>M</a:t>
            </a:r>
            <a:r>
              <a:rPr lang="en-IN" sz="2400" b="1" dirty="0" err="1">
                <a:latin typeface="Times New Roman" panose="02020603050405020304" pitchFamily="18" charset="0"/>
                <a:cs typeface="Times New Roman" panose="02020603050405020304" pitchFamily="18" charset="0"/>
              </a:rPr>
              <a:t>odule</a:t>
            </a:r>
            <a:r>
              <a:rPr lang="en-IN" sz="2400" b="1" dirty="0">
                <a:latin typeface="Times New Roman" panose="02020603050405020304" pitchFamily="18" charset="0"/>
                <a:cs typeface="Times New Roman" panose="02020603050405020304" pitchFamily="18" charset="0"/>
              </a:rPr>
              <a:t> 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a:t>
            </a:r>
            <a:r>
              <a:rPr lang="en-IN" sz="2400" dirty="0" err="1">
                <a:latin typeface="Times New Roman" panose="02020603050405020304" pitchFamily="18" charset="0"/>
                <a:cs typeface="Times New Roman" panose="02020603050405020304" pitchFamily="18" charset="0"/>
              </a:rPr>
              <a:t>mproving</a:t>
            </a:r>
            <a:r>
              <a:rPr lang="en-IN" sz="2400" dirty="0">
                <a:latin typeface="Times New Roman" panose="02020603050405020304" pitchFamily="18" charset="0"/>
                <a:cs typeface="Times New Roman" panose="02020603050405020304" pitchFamily="18" charset="0"/>
              </a:rPr>
              <a:t> the code.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t>
            </a:r>
            <a:r>
              <a:rPr lang="en-IN" sz="2400" dirty="0" err="1">
                <a:latin typeface="Times New Roman" panose="02020603050405020304" pitchFamily="18" charset="0"/>
                <a:cs typeface="Times New Roman" panose="02020603050405020304" pitchFamily="18" charset="0"/>
              </a:rPr>
              <a:t>ixing</a:t>
            </a:r>
            <a:r>
              <a:rPr lang="en-IN" sz="2400" dirty="0">
                <a:latin typeface="Times New Roman" panose="02020603050405020304" pitchFamily="18" charset="0"/>
                <a:cs typeface="Times New Roman" panose="02020603050405020304" pitchFamily="18" charset="0"/>
              </a:rPr>
              <a:t> the audio ascents and video quality.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Screen shots of modules under progress</a:t>
            </a:r>
            <a:r>
              <a:rPr lang="en-US" sz="3600" dirty="0"/>
              <a:t>.</a:t>
            </a:r>
          </a:p>
        </p:txBody>
      </p:sp>
      <p:sp>
        <p:nvSpPr>
          <p:cNvPr id="3" name="TextBox 2"/>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E15BA1EE-B707-434E-B9C5-6BE3DB355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79" y="1981200"/>
            <a:ext cx="7171041" cy="40465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AC38-8124-4EE1-8708-84F4E62A0F95}"/>
              </a:ext>
            </a:extLst>
          </p:cNvPr>
          <p:cNvSpPr>
            <a:spLocks noGrp="1"/>
          </p:cNvSpPr>
          <p:nvPr>
            <p:ph type="title"/>
          </p:nvPr>
        </p:nvSpPr>
        <p:spPr/>
        <p:txBody>
          <a:bodyPr/>
          <a:lstStyle/>
          <a:p>
            <a:r>
              <a:rPr lang="en-US" dirty="0"/>
              <a:t>Continued..</a:t>
            </a:r>
            <a:endParaRPr lang="en-IN" dirty="0"/>
          </a:p>
        </p:txBody>
      </p:sp>
      <p:pic>
        <p:nvPicPr>
          <p:cNvPr id="4" name="Content Placeholder 3">
            <a:extLst>
              <a:ext uri="{FF2B5EF4-FFF2-40B4-BE49-F238E27FC236}">
                <a16:creationId xmlns:a16="http://schemas.microsoft.com/office/drawing/2014/main" id="{33ACC021-BA13-4623-B164-36DB0F9F69DE}"/>
              </a:ext>
            </a:extLst>
          </p:cNvPr>
          <p:cNvPicPr>
            <a:picLocks noGrp="1" noChangeAspect="1"/>
          </p:cNvPicPr>
          <p:nvPr>
            <p:ph idx="1"/>
          </p:nvPr>
        </p:nvPicPr>
        <p:blipFill>
          <a:blip r:embed="rId2"/>
          <a:stretch>
            <a:fillRect/>
          </a:stretch>
        </p:blipFill>
        <p:spPr>
          <a:xfrm>
            <a:off x="659078" y="1935163"/>
            <a:ext cx="7825843" cy="4389437"/>
          </a:xfrm>
          <a:prstGeom prst="rect">
            <a:avLst/>
          </a:prstGeom>
        </p:spPr>
      </p:pic>
    </p:spTree>
    <p:extLst>
      <p:ext uri="{BB962C8B-B14F-4D97-AF65-F5344CB8AC3E}">
        <p14:creationId xmlns:p14="http://schemas.microsoft.com/office/powerpoint/2010/main" val="88780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593</TotalTime>
  <Words>477</Words>
  <Application>Microsoft Office PowerPoint</Application>
  <PresentationFormat>On-screen Show (4:3)</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vt:lpstr>
      <vt:lpstr>Constantia</vt:lpstr>
      <vt:lpstr>Times New Roman</vt:lpstr>
      <vt:lpstr>Wingdings</vt:lpstr>
      <vt:lpstr>Wingdings 2</vt:lpstr>
      <vt:lpstr>Flow</vt:lpstr>
      <vt:lpstr>Vehicle Showcase AR App</vt:lpstr>
      <vt:lpstr>     Abstract </vt:lpstr>
      <vt:lpstr>    Area Introduction-Existing system</vt:lpstr>
      <vt:lpstr>    Proposed System</vt:lpstr>
      <vt:lpstr>Literature Review</vt:lpstr>
      <vt:lpstr>  </vt:lpstr>
      <vt:lpstr>   Module Split-up</vt:lpstr>
      <vt:lpstr>Screen shots of modules under progress.</vt:lpstr>
      <vt:lpstr>Continued..</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Sajan_Sachu</cp:lastModifiedBy>
  <cp:revision>65</cp:revision>
  <dcterms:created xsi:type="dcterms:W3CDTF">2011-12-09T06:36:35Z</dcterms:created>
  <dcterms:modified xsi:type="dcterms:W3CDTF">2019-02-08T05:34:10Z</dcterms:modified>
</cp:coreProperties>
</file>