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58" r:id="rId2"/>
    <p:sldId id="257" r:id="rId3"/>
    <p:sldId id="259" r:id="rId4"/>
    <p:sldId id="260" r:id="rId5"/>
    <p:sldId id="261" r:id="rId6"/>
    <p:sldId id="295" r:id="rId7"/>
    <p:sldId id="291" r:id="rId8"/>
    <p:sldId id="294" r:id="rId9"/>
    <p:sldId id="269" r:id="rId10"/>
    <p:sldId id="296" r:id="rId11"/>
    <p:sldId id="29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8" d="100"/>
          <a:sy n="88" d="100"/>
        </p:scale>
        <p:origin x="1306"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3/1/2019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pPr/>
              <a:t>3/1/2019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pPr/>
              <a:t>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3/1/2019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bmbigdatahub.com/podcast/making-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1341315"/>
            <a:ext cx="7772400" cy="860425"/>
          </a:xfrm>
        </p:spPr>
        <p:txBody>
          <a:bodyPr>
            <a:normAutofit fontScale="90000"/>
          </a:bodyPr>
          <a:lstStyle/>
          <a:p>
            <a:pPr algn="ctr"/>
            <a:r>
              <a:rPr lang="en-US" sz="6000" dirty="0">
                <a:solidFill>
                  <a:schemeClr val="tx1"/>
                </a:solidFill>
                <a:latin typeface="Cambria" pitchFamily="18" charset="0"/>
              </a:rPr>
              <a:t>Vehicle Showcase AR App</a:t>
            </a:r>
            <a:endParaRPr lang="en-US" dirty="0">
              <a:solidFill>
                <a:schemeClr val="tx1"/>
              </a:solidFill>
              <a:latin typeface="Cambria" pitchFamily="18" charset="0"/>
            </a:endParaRPr>
          </a:p>
        </p:txBody>
      </p:sp>
      <p:sp>
        <p:nvSpPr>
          <p:cNvPr id="7" name="Title 3"/>
          <p:cNvSpPr txBox="1">
            <a:spLocks/>
          </p:cNvSpPr>
          <p:nvPr/>
        </p:nvSpPr>
        <p:spPr>
          <a:xfrm>
            <a:off x="2225039" y="2174086"/>
            <a:ext cx="6250578" cy="2895600"/>
          </a:xfrm>
          <a:prstGeom prst="rect">
            <a:avLst/>
          </a:prstGeom>
        </p:spPr>
        <p:txBody>
          <a:bodyPr vert="horz" lIns="91440" tIns="45720" rIns="91440" bIns="45720" rtlCol="0" anchor="t">
            <a:normAutofit/>
          </a:bodyPr>
          <a:lstStyle/>
          <a:p>
            <a:pPr marL="0" marR="0" lvl="0" indent="0" defTabSz="914400" rtl="0" eaLnBrk="1" fontAlgn="auto" latinLnBrk="0" hangingPunct="1">
              <a:lnSpc>
                <a:spcPct val="150000"/>
              </a:lnSpc>
              <a:spcBef>
                <a:spcPct val="0"/>
              </a:spcBef>
              <a:spcAft>
                <a:spcPts val="0"/>
              </a:spcAft>
              <a:buClrTx/>
              <a:buSzTx/>
              <a:buFontTx/>
              <a:buNone/>
              <a:tabLst/>
              <a:defRPr/>
            </a:pPr>
            <a:r>
              <a:rPr lang="en-US" sz="2400" b="1" u="sng" dirty="0" smtClean="0">
                <a:solidFill>
                  <a:schemeClr val="bg1"/>
                </a:solidFill>
                <a:latin typeface="Cambria" pitchFamily="18" charset="0"/>
                <a:ea typeface="+mj-ea"/>
                <a:cs typeface="+mj-cs"/>
              </a:rPr>
              <a:t>Team Members:</a:t>
            </a:r>
            <a:endParaRPr lang="en-US" sz="2400" b="1" dirty="0" smtClean="0">
              <a:latin typeface="Cambria" pitchFamily="18" charset="0"/>
              <a:ea typeface="+mj-ea"/>
              <a:cs typeface="+mj-cs"/>
            </a:endParaRPr>
          </a:p>
          <a:p>
            <a:pPr marL="457200" marR="0" lvl="0" indent="-457200" defTabSz="914400" rtl="0" eaLnBrk="1" fontAlgn="auto" latinLnBrk="0" hangingPunct="1">
              <a:spcBef>
                <a:spcPct val="0"/>
              </a:spcBef>
              <a:spcAft>
                <a:spcPts val="0"/>
              </a:spcAft>
              <a:buClrTx/>
              <a:buSzTx/>
              <a:buFontTx/>
              <a:buAutoNum type="arabicPeriod"/>
              <a:tabLst/>
              <a:defRPr/>
            </a:pPr>
            <a:r>
              <a:rPr lang="en-US" sz="2400" b="1" dirty="0" err="1" smtClean="0">
                <a:latin typeface="Cambria" pitchFamily="18" charset="0"/>
                <a:ea typeface="+mj-ea"/>
                <a:cs typeface="+mj-cs"/>
              </a:rPr>
              <a:t>Nandhakumar</a:t>
            </a:r>
            <a:r>
              <a:rPr lang="en-US" sz="2400" b="1" dirty="0" smtClean="0">
                <a:latin typeface="Cambria" pitchFamily="18" charset="0"/>
                <a:ea typeface="+mj-ea"/>
                <a:cs typeface="+mj-cs"/>
              </a:rPr>
              <a:t>. S        [ 711715104043] </a:t>
            </a:r>
          </a:p>
          <a:p>
            <a:pPr marL="457200" marR="0" lvl="0" indent="-457200" defTabSz="914400" rtl="0" eaLnBrk="1" fontAlgn="auto" latinLnBrk="0" hangingPunct="1">
              <a:spcBef>
                <a:spcPct val="0"/>
              </a:spcBef>
              <a:spcAft>
                <a:spcPts val="0"/>
              </a:spcAft>
              <a:buClrTx/>
              <a:buSzTx/>
              <a:buFontTx/>
              <a:buAutoNum type="arabicPeriod"/>
              <a:tabLst/>
              <a:defRPr/>
            </a:pPr>
            <a:r>
              <a:rPr lang="en-US" sz="2400" b="1" dirty="0" err="1" smtClean="0">
                <a:latin typeface="Cambria" pitchFamily="18" charset="0"/>
                <a:ea typeface="+mj-ea"/>
                <a:cs typeface="+mj-cs"/>
              </a:rPr>
              <a:t>Sajan</a:t>
            </a:r>
            <a:r>
              <a:rPr lang="en-US" sz="2400" b="1" dirty="0" smtClean="0">
                <a:latin typeface="Cambria" pitchFamily="18" charset="0"/>
                <a:ea typeface="+mj-ea"/>
                <a:cs typeface="+mj-cs"/>
              </a:rPr>
              <a:t>. S                           [711715104051]</a:t>
            </a:r>
          </a:p>
          <a:p>
            <a:pPr marL="457200" marR="0" lvl="0" indent="-457200" defTabSz="914400" rtl="0" eaLnBrk="1" fontAlgn="auto" latinLnBrk="0" hangingPunct="1">
              <a:spcBef>
                <a:spcPct val="0"/>
              </a:spcBef>
              <a:spcAft>
                <a:spcPts val="0"/>
              </a:spcAft>
              <a:buClrTx/>
              <a:buSzTx/>
              <a:buFontTx/>
              <a:buAutoNum type="arabicPeriod"/>
              <a:tabLst/>
              <a:defRPr/>
            </a:pPr>
            <a:r>
              <a:rPr lang="en-US" sz="2400" b="1" dirty="0" err="1" smtClean="0">
                <a:latin typeface="Cambria" pitchFamily="18" charset="0"/>
                <a:ea typeface="+mj-ea"/>
                <a:cs typeface="+mj-cs"/>
              </a:rPr>
              <a:t>Vigneshwar</a:t>
            </a:r>
            <a:r>
              <a:rPr lang="en-US" sz="2400" b="1" dirty="0" smtClean="0">
                <a:latin typeface="Cambria" pitchFamily="18" charset="0"/>
                <a:ea typeface="+mj-ea"/>
                <a:cs typeface="+mj-cs"/>
              </a:rPr>
              <a:t> .D.K         [711715104069]</a:t>
            </a: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1"/>
              </a:solidFill>
              <a:effectLst/>
              <a:uLnTx/>
              <a:uFillTx/>
              <a:latin typeface="Cambria"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6" name="TextBox 5"/>
          <p:cNvSpPr txBox="1"/>
          <p:nvPr/>
        </p:nvSpPr>
        <p:spPr>
          <a:xfrm>
            <a:off x="2245721" y="4191000"/>
            <a:ext cx="4953000" cy="1938992"/>
          </a:xfrm>
          <a:prstGeom prst="rect">
            <a:avLst/>
          </a:prstGeom>
          <a:noFill/>
        </p:spPr>
        <p:txBody>
          <a:bodyPr wrap="square" rtlCol="0">
            <a:spAutoFit/>
          </a:bodyPr>
          <a:lstStyle/>
          <a:p>
            <a:r>
              <a:rPr lang="en-US" sz="2400" b="1" u="sng" dirty="0" smtClean="0">
                <a:solidFill>
                  <a:schemeClr val="bg1"/>
                </a:solidFill>
              </a:rPr>
              <a:t>Industrial Guide:</a:t>
            </a:r>
          </a:p>
          <a:p>
            <a:pPr>
              <a:lnSpc>
                <a:spcPct val="150000"/>
              </a:lnSpc>
            </a:pPr>
            <a:r>
              <a:rPr lang="en-US" sz="2400" b="1" dirty="0" smtClean="0"/>
              <a:t>Ms. </a:t>
            </a:r>
            <a:r>
              <a:rPr lang="en-US" sz="2400" b="1" dirty="0" err="1" smtClean="0"/>
              <a:t>Shanmuga</a:t>
            </a:r>
            <a:r>
              <a:rPr lang="en-US" sz="2400" b="1" dirty="0" smtClean="0"/>
              <a:t> </a:t>
            </a:r>
            <a:r>
              <a:rPr lang="en-US" sz="2400" b="1" dirty="0" err="1" smtClean="0"/>
              <a:t>Priya</a:t>
            </a:r>
            <a:r>
              <a:rPr lang="en-US" sz="2400" b="1" dirty="0" smtClean="0"/>
              <a:t> .A</a:t>
            </a:r>
          </a:p>
          <a:p>
            <a:pPr>
              <a:lnSpc>
                <a:spcPct val="150000"/>
              </a:lnSpc>
            </a:pPr>
            <a:r>
              <a:rPr lang="en-US" sz="2400" b="1" u="sng" dirty="0" smtClean="0">
                <a:solidFill>
                  <a:schemeClr val="bg1"/>
                </a:solidFill>
              </a:rPr>
              <a:t>Faculty Guide:</a:t>
            </a:r>
          </a:p>
          <a:p>
            <a:r>
              <a:rPr lang="en-US" sz="2400" b="1" dirty="0" smtClean="0"/>
              <a:t>Ms. </a:t>
            </a:r>
            <a:r>
              <a:rPr lang="en-US" sz="2400" b="1" dirty="0" err="1" smtClean="0"/>
              <a:t>Aruna</a:t>
            </a:r>
            <a:r>
              <a:rPr lang="en-US" sz="2400" b="1" dirty="0" smtClean="0"/>
              <a:t> .T.N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57200"/>
            <a:ext cx="8229600" cy="1143000"/>
          </a:xfrm>
        </p:spPr>
        <p:txBody>
          <a:bodyPr/>
          <a:lstStyle/>
          <a:p>
            <a:r>
              <a:rPr lang="en-US" dirty="0" smtClean="0"/>
              <a:t>Continued…</a:t>
            </a:r>
            <a:endParaRPr lang="en-IN" dirty="0"/>
          </a:p>
        </p:txBody>
      </p:sp>
      <p:pic>
        <p:nvPicPr>
          <p:cNvPr id="4" name="Content Placeholder 3"/>
          <p:cNvPicPr>
            <a:picLocks noGrp="1" noChangeAspect="1"/>
          </p:cNvPicPr>
          <p:nvPr>
            <p:ph idx="1"/>
          </p:nvPr>
        </p:nvPicPr>
        <p:blipFill>
          <a:blip r:embed="rId2"/>
          <a:stretch>
            <a:fillRect/>
          </a:stretch>
        </p:blipFill>
        <p:spPr>
          <a:xfrm>
            <a:off x="495300" y="1600200"/>
            <a:ext cx="8039100" cy="5029201"/>
          </a:xfrm>
          <a:prstGeom prst="rect">
            <a:avLst/>
          </a:prstGeom>
        </p:spPr>
      </p:pic>
    </p:spTree>
    <p:extLst>
      <p:ext uri="{BB962C8B-B14F-4D97-AF65-F5344CB8AC3E}">
        <p14:creationId xmlns:p14="http://schemas.microsoft.com/office/powerpoint/2010/main" val="921304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0"/>
            <a:ext cx="8229600" cy="1143000"/>
          </a:xfrm>
        </p:spPr>
        <p:txBody>
          <a:bodyPr/>
          <a:lstStyle/>
          <a:p>
            <a:pPr algn="ctr"/>
            <a:r>
              <a:rPr lang="en-US" b="1" dirty="0" smtClean="0">
                <a:latin typeface="Constantia" panose="02030602050306030303" pitchFamily="18" charset="0"/>
              </a:rPr>
              <a:t>THANK YOU !!</a:t>
            </a:r>
            <a:endParaRPr lang="en-US" b="1" dirty="0">
              <a:latin typeface="Constantia" panose="02030602050306030303"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229600" cy="1143000"/>
          </a:xfrm>
        </p:spPr>
        <p:txBody>
          <a:bodyPr>
            <a:normAutofit fontScale="90000"/>
          </a:bodyPr>
          <a:lstStyle/>
          <a:p>
            <a:r>
              <a:rPr lang="en-US" sz="4400" dirty="0" smtClean="0"/>
              <a:t>Abstract</a:t>
            </a:r>
            <a:br>
              <a:rPr lang="en-US" sz="4400" dirty="0" smtClean="0"/>
            </a:br>
            <a:endParaRPr lang="en-US" sz="4400" dirty="0">
              <a:latin typeface="Cambria"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4" name="TextBox 3"/>
          <p:cNvSpPr txBox="1"/>
          <p:nvPr/>
        </p:nvSpPr>
        <p:spPr>
          <a:xfrm>
            <a:off x="381000" y="1600200"/>
            <a:ext cx="7924800" cy="4401205"/>
          </a:xfrm>
          <a:prstGeom prst="rect">
            <a:avLst/>
          </a:prstGeom>
          <a:noFill/>
        </p:spPr>
        <p:txBody>
          <a:bodyPr wrap="square" rtlCol="0">
            <a:spAutoFit/>
          </a:bodyPr>
          <a:lstStyle/>
          <a:p>
            <a:pPr algn="just"/>
            <a:r>
              <a:rPr lang="en-IN" sz="2800" dirty="0"/>
              <a:t> The aim of this project is to develop AR vehicle showcase android app using Unity 3D and </a:t>
            </a:r>
            <a:r>
              <a:rPr lang="en-IN" sz="2800" dirty="0" err="1"/>
              <a:t>Vuforia</a:t>
            </a:r>
            <a:r>
              <a:rPr lang="en-IN" sz="2800" dirty="0"/>
              <a:t>. A voice controlled cloud based machine learning AI bot is integrated with wit.ai API. This app will project 3D model of vehicle in the real world which makes the user to experience the view of real car showcase. Then by using our voice commands, the integrated bot will react to perform particular operation like open the car doors, change the colours, start </a:t>
            </a:r>
            <a:r>
              <a:rPr lang="en-IN" sz="2800"/>
              <a:t>the </a:t>
            </a:r>
            <a:r>
              <a:rPr lang="en-IN" sz="2800" smtClean="0"/>
              <a:t>engine.</a:t>
            </a:r>
            <a:endParaRPr lang="en-IN"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515112"/>
          </a:xfrm>
        </p:spPr>
        <p:txBody>
          <a:bodyPr>
            <a:normAutofit fontScale="90000"/>
          </a:bodyPr>
          <a:lstStyle/>
          <a:p>
            <a:r>
              <a:rPr lang="en-US" sz="4400" dirty="0" smtClean="0">
                <a:latin typeface="Cambria" pitchFamily="18" charset="0"/>
              </a:rPr>
              <a:t>Existing system</a:t>
            </a:r>
            <a:endParaRPr lang="en-US" sz="44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3" name="Rectangle 2"/>
          <p:cNvSpPr/>
          <p:nvPr/>
        </p:nvSpPr>
        <p:spPr>
          <a:xfrm>
            <a:off x="457200" y="1752600"/>
            <a:ext cx="7924800" cy="1815882"/>
          </a:xfrm>
          <a:prstGeom prst="rect">
            <a:avLst/>
          </a:prstGeom>
        </p:spPr>
        <p:txBody>
          <a:bodyPr wrap="square">
            <a:spAutoFit/>
          </a:bodyPr>
          <a:lstStyle/>
          <a:p>
            <a:pPr algn="just"/>
            <a:r>
              <a:rPr lang="en-IN" sz="2800" dirty="0">
                <a:latin typeface="Constantia" panose="02030602050306030303" pitchFamily="18" charset="0"/>
                <a:cs typeface="Times New Roman" pitchFamily="18" charset="0"/>
              </a:rPr>
              <a:t>In existing application it is used to view the 3D model of the car using 2D Object recognition were in 2D Object recognition App ground plane detection is not possible.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515112"/>
          </a:xfrm>
        </p:spPr>
        <p:txBody>
          <a:bodyPr>
            <a:normAutofit fontScale="90000"/>
          </a:bodyPr>
          <a:lstStyle/>
          <a:p>
            <a:r>
              <a:rPr lang="en-US" sz="4400" dirty="0" smtClean="0">
                <a:latin typeface="Cambria" pitchFamily="18" charset="0"/>
              </a:rPr>
              <a:t>Proposed System</a:t>
            </a:r>
            <a:endParaRPr lang="en-US" sz="44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3" name="Rectangle 2"/>
          <p:cNvSpPr/>
          <p:nvPr/>
        </p:nvSpPr>
        <p:spPr>
          <a:xfrm>
            <a:off x="389708" y="1600200"/>
            <a:ext cx="7992291" cy="4524315"/>
          </a:xfrm>
          <a:prstGeom prst="rect">
            <a:avLst/>
          </a:prstGeom>
        </p:spPr>
        <p:txBody>
          <a:bodyPr wrap="square">
            <a:spAutoFit/>
          </a:bodyPr>
          <a:lstStyle/>
          <a:p>
            <a:pPr algn="just"/>
            <a:r>
              <a:rPr lang="en-IN" sz="2400" dirty="0">
                <a:cs typeface="Times New Roman" pitchFamily="18" charset="0"/>
              </a:rPr>
              <a:t>AR is all about superimposing computer-generated images on top of your view of reality, thus creating a composite view that augments the real world. In our App we are implementing 3D Object recognition and Ground plane detection is also possible</a:t>
            </a:r>
            <a:r>
              <a:rPr lang="en-IN" sz="2400" dirty="0" smtClean="0">
                <a:cs typeface="Times New Roman" pitchFamily="18" charset="0"/>
              </a:rPr>
              <a:t>. </a:t>
            </a:r>
            <a:endParaRPr lang="en-IN" sz="2400" dirty="0">
              <a:cs typeface="Times New Roman" pitchFamily="18" charset="0"/>
            </a:endParaRPr>
          </a:p>
          <a:p>
            <a:pPr algn="just"/>
            <a:r>
              <a:rPr lang="en-IN" sz="2400" b="1" dirty="0">
                <a:cs typeface="Times New Roman" panose="02020603050405020304" pitchFamily="18" charset="0"/>
              </a:rPr>
              <a:t>Advantages over existing methods:</a:t>
            </a:r>
          </a:p>
          <a:p>
            <a:pPr algn="just"/>
            <a:r>
              <a:rPr lang="en-IN" sz="2400" dirty="0">
                <a:cs typeface="Times New Roman" panose="02020603050405020304" pitchFamily="18" charset="0"/>
              </a:rPr>
              <a:t>The AR car showroom app allows user to view the car in the manner they want and can alter the parts in imaginary that will project in real world</a:t>
            </a:r>
            <a:r>
              <a:rPr lang="en-IN" sz="2400" dirty="0" smtClean="0">
                <a:cs typeface="Times New Roman" panose="02020603050405020304" pitchFamily="18" charset="0"/>
              </a:rPr>
              <a:t>.</a:t>
            </a:r>
            <a:endParaRPr lang="en-IN" sz="2400" dirty="0">
              <a:cs typeface="Times New Roman" panose="02020603050405020304" pitchFamily="18" charset="0"/>
            </a:endParaRPr>
          </a:p>
          <a:p>
            <a:pPr algn="just"/>
            <a:r>
              <a:rPr lang="en-IN" sz="2400" b="1" dirty="0">
                <a:cs typeface="Times New Roman" panose="02020603050405020304" pitchFamily="18" charset="0"/>
              </a:rPr>
              <a:t>Future enhancement:</a:t>
            </a:r>
          </a:p>
          <a:p>
            <a:pPr algn="just"/>
            <a:r>
              <a:rPr lang="en-IN" sz="2400" dirty="0">
                <a:cs typeface="Times New Roman" panose="02020603050405020304" pitchFamily="18" charset="0"/>
              </a:rPr>
              <a:t>Future work holds how engine works and damaged parts replacement with image recognition.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smtClean="0">
                <a:latin typeface="Cambria" pitchFamily="18" charset="0"/>
              </a:rPr>
              <a:t>Literature Review</a:t>
            </a:r>
            <a:endParaRPr lang="en-US" sz="4000" dirty="0">
              <a:latin typeface="Cambria" pitchFamily="18"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sz="2400" b="1" dirty="0">
                <a:latin typeface="Constantia" panose="02030602050306030303" pitchFamily="18" charset="0"/>
              </a:rPr>
              <a:t>Drawbacks of existing methods</a:t>
            </a:r>
          </a:p>
          <a:p>
            <a:pPr>
              <a:buFont typeface="Wingdings" pitchFamily="2" charset="2"/>
              <a:buChar char="Ø"/>
            </a:pPr>
            <a:r>
              <a:rPr lang="en-US" sz="2400" dirty="0">
                <a:latin typeface="Constantia" panose="02030602050306030303" pitchFamily="18" charset="0"/>
              </a:rPr>
              <a:t> </a:t>
            </a:r>
            <a:r>
              <a:rPr lang="en-US" sz="2400" dirty="0" smtClean="0">
                <a:latin typeface="Constantia" panose="02030602050306030303" pitchFamily="18" charset="0"/>
              </a:rPr>
              <a:t>In </a:t>
            </a:r>
            <a:r>
              <a:rPr lang="en-US" sz="2400" dirty="0">
                <a:latin typeface="Constantia" panose="02030602050306030303" pitchFamily="18" charset="0"/>
              </a:rPr>
              <a:t>previous versions of AR applications 2D Object recognition were used which won’t give complete user experience. To overcome this we have implemented 3D Object recognition with Ground plane detection.</a:t>
            </a:r>
          </a:p>
          <a:p>
            <a:pPr>
              <a:buFont typeface="Wingdings" pitchFamily="2" charset="2"/>
              <a:buChar char="Ø"/>
            </a:pPr>
            <a:endParaRPr lang="en-US" sz="2400" dirty="0">
              <a:latin typeface="Constantia" panose="02030602050306030303" pitchFamily="18" charset="0"/>
            </a:endParaRPr>
          </a:p>
          <a:p>
            <a:pPr marL="0" indent="0">
              <a:buNone/>
            </a:pPr>
            <a:r>
              <a:rPr lang="en-US" sz="2400" b="1" dirty="0">
                <a:latin typeface="Constantia" panose="02030602050306030303" pitchFamily="18" charset="0"/>
              </a:rPr>
              <a:t>References</a:t>
            </a:r>
          </a:p>
          <a:p>
            <a:pPr>
              <a:buFont typeface="Wingdings" pitchFamily="2" charset="2"/>
              <a:buChar char="Ø"/>
            </a:pPr>
            <a:r>
              <a:rPr lang="en-US" sz="2400" dirty="0">
                <a:latin typeface="Constantia" panose="02030602050306030303" pitchFamily="18" charset="0"/>
                <a:hlinkClick r:id="rId2">
                  <a:extLst>
                    <a:ext uri="{A12FA001-AC4F-418D-AE19-62706E023703}">
                      <ahyp:hlinkClr xmlns:ahyp="http://schemas.microsoft.com/office/drawing/2018/hyperlinkcolor" xmlns="" xmlns:lc="http://schemas.openxmlformats.org/drawingml/2006/lockedCanvas" val="tx"/>
                    </a:ext>
                  </a:extLst>
                </a:hlinkClick>
              </a:rPr>
              <a:t>https://www.ibmbigdatahub.com/podcast/making-data-</a:t>
            </a:r>
            <a:r>
              <a:rPr lang="en-US" sz="2400" dirty="0">
                <a:latin typeface="Constantia" panose="02030602050306030303" pitchFamily="18" charset="0"/>
              </a:rPr>
              <a:t>     simple-2d-3d-augmented-reality-data-visualization.</a:t>
            </a:r>
          </a:p>
          <a:p>
            <a:pPr>
              <a:buFont typeface="Wingdings" pitchFamily="2" charset="2"/>
              <a:buChar char="Ø"/>
            </a:pPr>
            <a:r>
              <a:rPr lang="en-US" sz="2400" dirty="0">
                <a:latin typeface="Constantia" panose="02030602050306030303" pitchFamily="18" charset="0"/>
              </a:rPr>
              <a:t>wit.ai Docs</a:t>
            </a:r>
          </a:p>
          <a:p>
            <a:pPr>
              <a:buFont typeface="Wingdings" pitchFamily="2" charset="2"/>
              <a:buChar char="Ø"/>
            </a:pPr>
            <a:r>
              <a:rPr lang="en-US" sz="2400" dirty="0">
                <a:latin typeface="Constantia" panose="02030602050306030303" pitchFamily="18" charset="0"/>
              </a:rPr>
              <a:t> Unity Docs</a:t>
            </a:r>
          </a:p>
          <a:p>
            <a:pPr marL="0" indent="0">
              <a:buNone/>
            </a:pPr>
            <a:endParaRPr lang="en-US" sz="2400" dirty="0">
              <a:latin typeface="Constantia" panose="02030602050306030303" pitchFamily="18" charset="0"/>
            </a:endParaRPr>
          </a:p>
          <a:p>
            <a:pPr>
              <a:buNone/>
            </a:pPr>
            <a:r>
              <a:rPr lang="en-US" sz="2400" dirty="0">
                <a:latin typeface="Constantia" panose="02030602050306030303" pitchFamily="18" charset="0"/>
              </a:rPr>
              <a:t> </a:t>
            </a:r>
            <a:endParaRPr lang="en-US" dirty="0">
              <a:latin typeface="Constantia" panose="02030602050306030303" pitchFamily="18" charset="0"/>
            </a:endParaRPr>
          </a:p>
          <a:p>
            <a:pPr>
              <a:buClrTx/>
              <a:buNone/>
            </a:pPr>
            <a:endParaRPr lang="en-US" dirty="0">
              <a:latin typeface="Constantia" panose="02030602050306030303"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229600" cy="1143000"/>
          </a:xfrm>
        </p:spPr>
        <p:txBody>
          <a:bodyPr>
            <a:normAutofit fontScale="90000"/>
          </a:bodyPr>
          <a:lstStyle/>
          <a:p>
            <a:r>
              <a:rPr lang="en-US" dirty="0"/>
              <a:t/>
            </a:r>
            <a:br>
              <a:rPr lang="en-US" dirty="0"/>
            </a:br>
            <a:r>
              <a:rPr lang="en-US" dirty="0"/>
              <a:t> </a:t>
            </a:r>
            <a:endParaRPr lang="en-US" sz="2700" dirty="0"/>
          </a:p>
        </p:txBody>
      </p:sp>
      <p:sp>
        <p:nvSpPr>
          <p:cNvPr id="3" name="TextBox 2"/>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8" name="Rectangle 7">
            <a:extLst>
              <a:ext uri="{FF2B5EF4-FFF2-40B4-BE49-F238E27FC236}">
                <a16:creationId xmlns:a16="http://schemas.microsoft.com/office/drawing/2014/main" id="{A2683141-9303-4601-B50D-1ABB176628D1}"/>
              </a:ext>
            </a:extLst>
          </p:cNvPr>
          <p:cNvSpPr/>
          <p:nvPr/>
        </p:nvSpPr>
        <p:spPr>
          <a:xfrm>
            <a:off x="584201" y="2660522"/>
            <a:ext cx="1828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C8A18681-A6FB-416A-8892-B177FAF1626F}"/>
              </a:ext>
            </a:extLst>
          </p:cNvPr>
          <p:cNvSpPr/>
          <p:nvPr/>
        </p:nvSpPr>
        <p:spPr>
          <a:xfrm>
            <a:off x="6553200" y="2589970"/>
            <a:ext cx="1828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06B5C804-BF6E-4F90-939E-894C13A79A4E}"/>
              </a:ext>
            </a:extLst>
          </p:cNvPr>
          <p:cNvSpPr/>
          <p:nvPr/>
        </p:nvSpPr>
        <p:spPr>
          <a:xfrm>
            <a:off x="3695700" y="2506832"/>
            <a:ext cx="1752600" cy="1066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75BEFDC5-0D3A-4F9A-9D97-F2D25D9551BF}"/>
              </a:ext>
            </a:extLst>
          </p:cNvPr>
          <p:cNvSpPr txBox="1"/>
          <p:nvPr/>
        </p:nvSpPr>
        <p:spPr>
          <a:xfrm>
            <a:off x="1171269" y="2855566"/>
            <a:ext cx="1157817" cy="369332"/>
          </a:xfrm>
          <a:prstGeom prst="rect">
            <a:avLst/>
          </a:prstGeom>
          <a:noFill/>
        </p:spPr>
        <p:txBody>
          <a:bodyPr wrap="none" rtlCol="0">
            <a:spAutoFit/>
          </a:bodyPr>
          <a:lstStyle/>
          <a:p>
            <a:r>
              <a:rPr lang="en-US" dirty="0"/>
              <a:t>Customer</a:t>
            </a:r>
            <a:endParaRPr lang="en-IN" dirty="0"/>
          </a:p>
        </p:txBody>
      </p:sp>
      <p:sp>
        <p:nvSpPr>
          <p:cNvPr id="12" name="TextBox 11">
            <a:extLst>
              <a:ext uri="{FF2B5EF4-FFF2-40B4-BE49-F238E27FC236}">
                <a16:creationId xmlns:a16="http://schemas.microsoft.com/office/drawing/2014/main" id="{F9818EE6-0A91-4FA0-A4A9-C8F6289B56C3}"/>
              </a:ext>
            </a:extLst>
          </p:cNvPr>
          <p:cNvSpPr txBox="1"/>
          <p:nvPr/>
        </p:nvSpPr>
        <p:spPr>
          <a:xfrm>
            <a:off x="6553200" y="2717066"/>
            <a:ext cx="1923166" cy="646331"/>
          </a:xfrm>
          <a:prstGeom prst="rect">
            <a:avLst/>
          </a:prstGeom>
          <a:noFill/>
        </p:spPr>
        <p:txBody>
          <a:bodyPr wrap="square" rtlCol="0">
            <a:spAutoFit/>
          </a:bodyPr>
          <a:lstStyle/>
          <a:p>
            <a:r>
              <a:rPr lang="en-US" dirty="0"/>
              <a:t>Vehicle Showcase Dealer</a:t>
            </a:r>
            <a:endParaRPr lang="en-IN" dirty="0"/>
          </a:p>
        </p:txBody>
      </p:sp>
      <p:sp>
        <p:nvSpPr>
          <p:cNvPr id="15" name="TextBox 14">
            <a:extLst>
              <a:ext uri="{FF2B5EF4-FFF2-40B4-BE49-F238E27FC236}">
                <a16:creationId xmlns:a16="http://schemas.microsoft.com/office/drawing/2014/main" id="{C0AF47D3-36BA-4A41-8886-564FA8629B6D}"/>
              </a:ext>
            </a:extLst>
          </p:cNvPr>
          <p:cNvSpPr txBox="1"/>
          <p:nvPr/>
        </p:nvSpPr>
        <p:spPr>
          <a:xfrm>
            <a:off x="3742756" y="2786304"/>
            <a:ext cx="2073865" cy="369332"/>
          </a:xfrm>
          <a:prstGeom prst="rect">
            <a:avLst/>
          </a:prstGeom>
          <a:noFill/>
        </p:spPr>
        <p:txBody>
          <a:bodyPr wrap="square" rtlCol="0">
            <a:spAutoFit/>
          </a:bodyPr>
          <a:lstStyle/>
          <a:p>
            <a:r>
              <a:rPr lang="en-US" dirty="0"/>
              <a:t>AR Application</a:t>
            </a:r>
            <a:endParaRPr lang="en-IN" dirty="0"/>
          </a:p>
        </p:txBody>
      </p:sp>
      <p:sp>
        <p:nvSpPr>
          <p:cNvPr id="20" name="TextBox 19">
            <a:extLst>
              <a:ext uri="{FF2B5EF4-FFF2-40B4-BE49-F238E27FC236}">
                <a16:creationId xmlns:a16="http://schemas.microsoft.com/office/drawing/2014/main" id="{60E19A47-CB35-4F03-95A9-E426742BC398}"/>
              </a:ext>
            </a:extLst>
          </p:cNvPr>
          <p:cNvSpPr txBox="1"/>
          <p:nvPr/>
        </p:nvSpPr>
        <p:spPr>
          <a:xfrm>
            <a:off x="882265" y="1916668"/>
            <a:ext cx="1076128" cy="369332"/>
          </a:xfrm>
          <a:prstGeom prst="rect">
            <a:avLst/>
          </a:prstGeom>
          <a:noFill/>
        </p:spPr>
        <p:txBody>
          <a:bodyPr wrap="none" rtlCol="0">
            <a:spAutoFit/>
          </a:bodyPr>
          <a:lstStyle/>
          <a:p>
            <a:r>
              <a:rPr lang="en-US" b="1" dirty="0"/>
              <a:t>LEVEL</a:t>
            </a:r>
            <a:r>
              <a:rPr lang="en-US" dirty="0"/>
              <a:t> - </a:t>
            </a:r>
            <a:endParaRPr lang="en-IN" dirty="0"/>
          </a:p>
        </p:txBody>
      </p:sp>
      <p:sp>
        <p:nvSpPr>
          <p:cNvPr id="21" name="TextBox 20">
            <a:extLst>
              <a:ext uri="{FF2B5EF4-FFF2-40B4-BE49-F238E27FC236}">
                <a16:creationId xmlns:a16="http://schemas.microsoft.com/office/drawing/2014/main" id="{D40C4ED5-E910-4D3A-AEB5-BBFF439336B9}"/>
              </a:ext>
            </a:extLst>
          </p:cNvPr>
          <p:cNvSpPr txBox="1"/>
          <p:nvPr/>
        </p:nvSpPr>
        <p:spPr>
          <a:xfrm>
            <a:off x="1796665" y="1766298"/>
            <a:ext cx="405880" cy="584775"/>
          </a:xfrm>
          <a:prstGeom prst="rect">
            <a:avLst/>
          </a:prstGeom>
          <a:noFill/>
        </p:spPr>
        <p:txBody>
          <a:bodyPr wrap="none" rtlCol="0">
            <a:spAutoFit/>
          </a:bodyPr>
          <a:lstStyle/>
          <a:p>
            <a:r>
              <a:rPr lang="en-US" sz="3200" dirty="0"/>
              <a:t>0</a:t>
            </a:r>
            <a:endParaRPr lang="en-IN" sz="3200" dirty="0"/>
          </a:p>
        </p:txBody>
      </p:sp>
      <p:sp>
        <p:nvSpPr>
          <p:cNvPr id="27" name="TextBox 26">
            <a:extLst>
              <a:ext uri="{FF2B5EF4-FFF2-40B4-BE49-F238E27FC236}">
                <a16:creationId xmlns:a16="http://schemas.microsoft.com/office/drawing/2014/main" id="{E649996C-EC51-4225-98B8-F5D4AFF3466D}"/>
              </a:ext>
            </a:extLst>
          </p:cNvPr>
          <p:cNvSpPr txBox="1"/>
          <p:nvPr/>
        </p:nvSpPr>
        <p:spPr>
          <a:xfrm>
            <a:off x="839153" y="869846"/>
            <a:ext cx="6044668" cy="707886"/>
          </a:xfrm>
          <a:prstGeom prst="rect">
            <a:avLst/>
          </a:prstGeom>
          <a:noFill/>
        </p:spPr>
        <p:txBody>
          <a:bodyPr wrap="none" rtlCol="0">
            <a:spAutoFit/>
          </a:bodyPr>
          <a:lstStyle/>
          <a:p>
            <a:r>
              <a:rPr lang="en-US" sz="4000" dirty="0" smtClean="0">
                <a:solidFill>
                  <a:schemeClr val="tx2"/>
                </a:solidFill>
                <a:latin typeface="+mj-lt"/>
              </a:rPr>
              <a:t>Data Flow Diagram – Level 0</a:t>
            </a:r>
            <a:endParaRPr lang="en-IN" sz="4000" dirty="0">
              <a:solidFill>
                <a:schemeClr val="tx2"/>
              </a:solidFill>
              <a:latin typeface="+mj-lt"/>
            </a:endParaRPr>
          </a:p>
        </p:txBody>
      </p:sp>
      <p:sp>
        <p:nvSpPr>
          <p:cNvPr id="5" name="TextBox 4">
            <a:extLst>
              <a:ext uri="{FF2B5EF4-FFF2-40B4-BE49-F238E27FC236}">
                <a16:creationId xmlns:a16="http://schemas.microsoft.com/office/drawing/2014/main" id="{C7CB511B-9221-40AF-A9C4-4F0E8984113C}"/>
              </a:ext>
            </a:extLst>
          </p:cNvPr>
          <p:cNvSpPr txBox="1"/>
          <p:nvPr/>
        </p:nvSpPr>
        <p:spPr>
          <a:xfrm>
            <a:off x="2436518" y="2301770"/>
            <a:ext cx="1499065" cy="646331"/>
          </a:xfrm>
          <a:prstGeom prst="rect">
            <a:avLst/>
          </a:prstGeom>
          <a:noFill/>
        </p:spPr>
        <p:txBody>
          <a:bodyPr wrap="none" rtlCol="0">
            <a:spAutoFit/>
          </a:bodyPr>
          <a:lstStyle/>
          <a:p>
            <a:r>
              <a:rPr lang="en-US" dirty="0"/>
              <a:t>Response the</a:t>
            </a:r>
          </a:p>
          <a:p>
            <a:r>
              <a:rPr lang="en-US" dirty="0"/>
              <a:t> queries</a:t>
            </a:r>
            <a:endParaRPr lang="en-IN" dirty="0"/>
          </a:p>
        </p:txBody>
      </p:sp>
      <p:sp>
        <p:nvSpPr>
          <p:cNvPr id="13" name="TextBox 12">
            <a:extLst>
              <a:ext uri="{FF2B5EF4-FFF2-40B4-BE49-F238E27FC236}">
                <a16:creationId xmlns:a16="http://schemas.microsoft.com/office/drawing/2014/main" id="{A1E9AF63-3772-453C-9044-8E862569A446}"/>
              </a:ext>
            </a:extLst>
          </p:cNvPr>
          <p:cNvSpPr txBox="1"/>
          <p:nvPr/>
        </p:nvSpPr>
        <p:spPr>
          <a:xfrm>
            <a:off x="2496915" y="3263770"/>
            <a:ext cx="1254317" cy="646331"/>
          </a:xfrm>
          <a:prstGeom prst="rect">
            <a:avLst/>
          </a:prstGeom>
          <a:noFill/>
        </p:spPr>
        <p:txBody>
          <a:bodyPr wrap="square" rtlCol="0">
            <a:spAutoFit/>
          </a:bodyPr>
          <a:lstStyle/>
          <a:p>
            <a:r>
              <a:rPr lang="en-US" dirty="0"/>
              <a:t>Select the car</a:t>
            </a:r>
            <a:endParaRPr lang="en-IN" dirty="0"/>
          </a:p>
        </p:txBody>
      </p:sp>
      <p:cxnSp>
        <p:nvCxnSpPr>
          <p:cNvPr id="16" name="Straight Arrow Connector 15">
            <a:extLst>
              <a:ext uri="{FF2B5EF4-FFF2-40B4-BE49-F238E27FC236}">
                <a16:creationId xmlns:a16="http://schemas.microsoft.com/office/drawing/2014/main" id="{7BE94C48-0F71-411E-B7A6-0BF4FB2D7A4D}"/>
              </a:ext>
            </a:extLst>
          </p:cNvPr>
          <p:cNvCxnSpPr/>
          <p:nvPr/>
        </p:nvCxnSpPr>
        <p:spPr>
          <a:xfrm flipH="1">
            <a:off x="2133600" y="2624936"/>
            <a:ext cx="689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E5FB16-730A-4590-B6C3-FA9E98B0FEEB}"/>
              </a:ext>
            </a:extLst>
          </p:cNvPr>
          <p:cNvCxnSpPr/>
          <p:nvPr/>
        </p:nvCxnSpPr>
        <p:spPr>
          <a:xfrm>
            <a:off x="2436539" y="3224898"/>
            <a:ext cx="1306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FB737B1-908E-40B4-BAF3-3D6614B3894B}"/>
              </a:ext>
            </a:extLst>
          </p:cNvPr>
          <p:cNvCxnSpPr>
            <a:stCxn id="12" idx="1"/>
          </p:cNvCxnSpPr>
          <p:nvPr/>
        </p:nvCxnSpPr>
        <p:spPr>
          <a:xfrm flipH="1">
            <a:off x="5448300" y="3040232"/>
            <a:ext cx="1104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E7A2BB1-4F61-44B1-8E90-F904A41AC714}"/>
              </a:ext>
            </a:extLst>
          </p:cNvPr>
          <p:cNvSpPr txBox="1"/>
          <p:nvPr/>
        </p:nvSpPr>
        <p:spPr>
          <a:xfrm>
            <a:off x="5542185" y="2075483"/>
            <a:ext cx="1104900" cy="923330"/>
          </a:xfrm>
          <a:prstGeom prst="rect">
            <a:avLst/>
          </a:prstGeom>
          <a:noFill/>
        </p:spPr>
        <p:txBody>
          <a:bodyPr wrap="square" rtlCol="0">
            <a:spAutoFit/>
          </a:bodyPr>
          <a:lstStyle/>
          <a:p>
            <a:r>
              <a:rPr lang="en-US" dirty="0"/>
              <a:t>Upload the car models</a:t>
            </a:r>
            <a:endParaRPr lang="en-IN" dirty="0"/>
          </a:p>
        </p:txBody>
      </p:sp>
      <p:cxnSp>
        <p:nvCxnSpPr>
          <p:cNvPr id="31" name="Straight Arrow Connector 30">
            <a:extLst>
              <a:ext uri="{FF2B5EF4-FFF2-40B4-BE49-F238E27FC236}">
                <a16:creationId xmlns:a16="http://schemas.microsoft.com/office/drawing/2014/main" id="{9C4EDF22-8E88-4F0F-87EB-BFEF8610DB99}"/>
              </a:ext>
            </a:extLst>
          </p:cNvPr>
          <p:cNvCxnSpPr>
            <a:cxnSpLocks/>
            <a:stCxn id="9" idx="2"/>
          </p:cNvCxnSpPr>
          <p:nvPr/>
        </p:nvCxnSpPr>
        <p:spPr>
          <a:xfrm flipH="1" flipV="1">
            <a:off x="2421478" y="3031238"/>
            <a:ext cx="1274222" cy="8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114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Diagram-Level </a:t>
            </a:r>
            <a:r>
              <a:rPr lang="en-US" dirty="0" smtClean="0"/>
              <a:t>1</a:t>
            </a:r>
            <a:endParaRPr lang="en-US" dirty="0"/>
          </a:p>
        </p:txBody>
      </p:sp>
      <p:sp>
        <p:nvSpPr>
          <p:cNvPr id="6" name="Content Placeholder 5">
            <a:extLst>
              <a:ext uri="{FF2B5EF4-FFF2-40B4-BE49-F238E27FC236}">
                <a16:creationId xmlns:a16="http://schemas.microsoft.com/office/drawing/2014/main" id="{A2683141-9303-4601-B50D-1ABB176628D1}"/>
              </a:ext>
            </a:extLst>
          </p:cNvPr>
          <p:cNvSpPr>
            <a:spLocks noGrp="1"/>
          </p:cNvSpPr>
          <p:nvPr>
            <p:ph idx="1"/>
          </p:nvPr>
        </p:nvSpPr>
        <p:spPr>
          <a:xfrm>
            <a:off x="381000" y="2667000"/>
            <a:ext cx="22860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dirty="0" smtClean="0">
                <a:solidFill>
                  <a:schemeClr val="tx1"/>
                </a:solidFill>
              </a:rPr>
              <a:t>    Customer</a:t>
            </a:r>
            <a:endParaRPr lang="en-IN" dirty="0">
              <a:solidFill>
                <a:schemeClr val="tx1"/>
              </a:solidFill>
            </a:endParaRPr>
          </a:p>
        </p:txBody>
      </p:sp>
      <p:sp>
        <p:nvSpPr>
          <p:cNvPr id="12" name="Oval 11">
            <a:extLst>
              <a:ext uri="{FF2B5EF4-FFF2-40B4-BE49-F238E27FC236}">
                <a16:creationId xmlns:a16="http://schemas.microsoft.com/office/drawing/2014/main" id="{06B5C804-BF6E-4F90-939E-894C13A79A4E}"/>
              </a:ext>
            </a:extLst>
          </p:cNvPr>
          <p:cNvSpPr/>
          <p:nvPr/>
        </p:nvSpPr>
        <p:spPr>
          <a:xfrm>
            <a:off x="3657600" y="2514600"/>
            <a:ext cx="2019300" cy="1066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AR Application</a:t>
            </a:r>
            <a:endParaRPr lang="en-IN" dirty="0">
              <a:solidFill>
                <a:schemeClr val="tx1"/>
              </a:solidFill>
            </a:endParaRPr>
          </a:p>
        </p:txBody>
      </p:sp>
      <p:sp>
        <p:nvSpPr>
          <p:cNvPr id="13" name="Content Placeholder 5">
            <a:extLst>
              <a:ext uri="{FF2B5EF4-FFF2-40B4-BE49-F238E27FC236}">
                <a16:creationId xmlns:a16="http://schemas.microsoft.com/office/drawing/2014/main" id="{A2683141-9303-4601-B50D-1ABB176628D1}"/>
              </a:ext>
            </a:extLst>
          </p:cNvPr>
          <p:cNvSpPr txBox="1">
            <a:spLocks/>
          </p:cNvSpPr>
          <p:nvPr/>
        </p:nvSpPr>
        <p:spPr>
          <a:xfrm>
            <a:off x="6477000" y="2634343"/>
            <a:ext cx="22860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rtlCol="0" anchor="ctr">
            <a:normAutofit fontScale="85000"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lt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lt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lt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lt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lt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lt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lt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lt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lt1"/>
                </a:solidFill>
                <a:latin typeface="+mn-lt"/>
                <a:ea typeface="+mn-ea"/>
                <a:cs typeface="+mn-cs"/>
              </a:defRPr>
            </a:lvl9pPr>
          </a:lstStyle>
          <a:p>
            <a:pPr marL="0" indent="0">
              <a:buFont typeface="Wingdings 2"/>
              <a:buNone/>
            </a:pPr>
            <a:r>
              <a:rPr lang="en-US" dirty="0" smtClean="0">
                <a:solidFill>
                  <a:schemeClr val="tx1"/>
                </a:solidFill>
              </a:rPr>
              <a:t>    Vehicle Showcase Dealer</a:t>
            </a:r>
            <a:endParaRPr lang="en-IN" dirty="0">
              <a:solidFill>
                <a:schemeClr val="tx1"/>
              </a:solidFill>
            </a:endParaRPr>
          </a:p>
        </p:txBody>
      </p:sp>
      <p:sp>
        <p:nvSpPr>
          <p:cNvPr id="14" name="Oval 13">
            <a:extLst>
              <a:ext uri="{FF2B5EF4-FFF2-40B4-BE49-F238E27FC236}">
                <a16:creationId xmlns:a16="http://schemas.microsoft.com/office/drawing/2014/main" id="{06B5C804-BF6E-4F90-939E-894C13A79A4E}"/>
              </a:ext>
            </a:extLst>
          </p:cNvPr>
          <p:cNvSpPr/>
          <p:nvPr/>
        </p:nvSpPr>
        <p:spPr>
          <a:xfrm>
            <a:off x="6172200" y="5257800"/>
            <a:ext cx="2514600" cy="1066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Manufacturing unit</a:t>
            </a:r>
            <a:endParaRPr lang="en-IN" dirty="0">
              <a:solidFill>
                <a:schemeClr val="tx1"/>
              </a:solidFill>
            </a:endParaRPr>
          </a:p>
        </p:txBody>
      </p:sp>
      <p:cxnSp>
        <p:nvCxnSpPr>
          <p:cNvPr id="16" name="Straight Arrow Connector 15"/>
          <p:cNvCxnSpPr/>
          <p:nvPr/>
        </p:nvCxnSpPr>
        <p:spPr>
          <a:xfrm>
            <a:off x="2667000" y="2819400"/>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2667000" y="3200400"/>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676900" y="2819400"/>
            <a:ext cx="800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667000" y="2153770"/>
            <a:ext cx="1289025" cy="646331"/>
          </a:xfrm>
          <a:prstGeom prst="rect">
            <a:avLst/>
          </a:prstGeom>
          <a:noFill/>
        </p:spPr>
        <p:txBody>
          <a:bodyPr wrap="square" rtlCol="0">
            <a:spAutoFit/>
          </a:bodyPr>
          <a:lstStyle/>
          <a:p>
            <a:r>
              <a:rPr lang="en-US" dirty="0" smtClean="0"/>
              <a:t>Response the queries</a:t>
            </a:r>
            <a:endParaRPr lang="en-IN" dirty="0"/>
          </a:p>
        </p:txBody>
      </p:sp>
      <p:sp>
        <p:nvSpPr>
          <p:cNvPr id="31" name="TextBox 30"/>
          <p:cNvSpPr txBox="1"/>
          <p:nvPr/>
        </p:nvSpPr>
        <p:spPr>
          <a:xfrm>
            <a:off x="2645229" y="3252283"/>
            <a:ext cx="1469571" cy="646331"/>
          </a:xfrm>
          <a:prstGeom prst="rect">
            <a:avLst/>
          </a:prstGeom>
          <a:noFill/>
        </p:spPr>
        <p:txBody>
          <a:bodyPr wrap="square" rtlCol="0">
            <a:spAutoFit/>
          </a:bodyPr>
          <a:lstStyle/>
          <a:p>
            <a:r>
              <a:rPr lang="en-US" dirty="0" smtClean="0"/>
              <a:t>Select the car</a:t>
            </a:r>
            <a:endParaRPr lang="en-IN" dirty="0"/>
          </a:p>
        </p:txBody>
      </p:sp>
      <p:sp>
        <p:nvSpPr>
          <p:cNvPr id="32" name="TextBox 31"/>
          <p:cNvSpPr txBox="1"/>
          <p:nvPr/>
        </p:nvSpPr>
        <p:spPr>
          <a:xfrm>
            <a:off x="5312229" y="2050489"/>
            <a:ext cx="1355271" cy="646331"/>
          </a:xfrm>
          <a:prstGeom prst="rect">
            <a:avLst/>
          </a:prstGeom>
          <a:noFill/>
        </p:spPr>
        <p:txBody>
          <a:bodyPr wrap="square" rtlCol="0">
            <a:spAutoFit/>
          </a:bodyPr>
          <a:lstStyle/>
          <a:p>
            <a:r>
              <a:rPr lang="en-US" dirty="0" smtClean="0"/>
              <a:t>Update the car models</a:t>
            </a:r>
            <a:endParaRPr lang="en-IN" dirty="0"/>
          </a:p>
        </p:txBody>
      </p:sp>
      <p:sp>
        <p:nvSpPr>
          <p:cNvPr id="33" name="Oval 32">
            <a:extLst>
              <a:ext uri="{FF2B5EF4-FFF2-40B4-BE49-F238E27FC236}">
                <a16:creationId xmlns:a16="http://schemas.microsoft.com/office/drawing/2014/main" id="{06B5C804-BF6E-4F90-939E-894C13A79A4E}"/>
              </a:ext>
            </a:extLst>
          </p:cNvPr>
          <p:cNvSpPr/>
          <p:nvPr/>
        </p:nvSpPr>
        <p:spPr>
          <a:xfrm>
            <a:off x="992779" y="5257800"/>
            <a:ext cx="2019300" cy="1066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Car Designing Unit</a:t>
            </a:r>
            <a:endParaRPr lang="en-IN" dirty="0">
              <a:solidFill>
                <a:schemeClr val="tx1"/>
              </a:solidFill>
            </a:endParaRPr>
          </a:p>
        </p:txBody>
      </p:sp>
      <p:cxnSp>
        <p:nvCxnSpPr>
          <p:cNvPr id="44" name="Straight Arrow Connector 43"/>
          <p:cNvCxnSpPr/>
          <p:nvPr/>
        </p:nvCxnSpPr>
        <p:spPr>
          <a:xfrm>
            <a:off x="7772400" y="3429000"/>
            <a:ext cx="17415" cy="1828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790905" y="4058334"/>
            <a:ext cx="1136469" cy="646331"/>
          </a:xfrm>
          <a:prstGeom prst="rect">
            <a:avLst/>
          </a:prstGeom>
          <a:noFill/>
        </p:spPr>
        <p:txBody>
          <a:bodyPr wrap="square" rtlCol="0">
            <a:spAutoFit/>
          </a:bodyPr>
          <a:lstStyle/>
          <a:p>
            <a:r>
              <a:rPr lang="en-US" dirty="0" smtClean="0"/>
              <a:t>Update the cars</a:t>
            </a:r>
            <a:endParaRPr lang="en-IN" dirty="0"/>
          </a:p>
        </p:txBody>
      </p:sp>
      <p:cxnSp>
        <p:nvCxnSpPr>
          <p:cNvPr id="53" name="Straight Arrow Connector 52"/>
          <p:cNvCxnSpPr/>
          <p:nvPr/>
        </p:nvCxnSpPr>
        <p:spPr>
          <a:xfrm flipV="1">
            <a:off x="7239000" y="3396344"/>
            <a:ext cx="0" cy="1861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892437" y="4055725"/>
            <a:ext cx="1333499" cy="923330"/>
          </a:xfrm>
          <a:prstGeom prst="rect">
            <a:avLst/>
          </a:prstGeom>
          <a:noFill/>
        </p:spPr>
        <p:txBody>
          <a:bodyPr wrap="square" rtlCol="0">
            <a:spAutoFit/>
          </a:bodyPr>
          <a:lstStyle/>
          <a:p>
            <a:r>
              <a:rPr lang="en-US" dirty="0" smtClean="0"/>
              <a:t>Requests of available cars</a:t>
            </a:r>
            <a:endParaRPr lang="en-IN" dirty="0"/>
          </a:p>
        </p:txBody>
      </p:sp>
      <p:cxnSp>
        <p:nvCxnSpPr>
          <p:cNvPr id="59" name="Straight Arrow Connector 58"/>
          <p:cNvCxnSpPr/>
          <p:nvPr/>
        </p:nvCxnSpPr>
        <p:spPr>
          <a:xfrm flipH="1" flipV="1">
            <a:off x="4540024" y="3581400"/>
            <a:ext cx="2313" cy="2209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214560" y="5125569"/>
            <a:ext cx="1509841" cy="646331"/>
          </a:xfrm>
          <a:prstGeom prst="rect">
            <a:avLst/>
          </a:prstGeom>
          <a:noFill/>
        </p:spPr>
        <p:txBody>
          <a:bodyPr wrap="square" rtlCol="0">
            <a:spAutoFit/>
          </a:bodyPr>
          <a:lstStyle/>
          <a:p>
            <a:r>
              <a:rPr lang="en-US" dirty="0" smtClean="0"/>
              <a:t>Update 3D car models </a:t>
            </a:r>
            <a:endParaRPr lang="en-IN" dirty="0"/>
          </a:p>
        </p:txBody>
      </p:sp>
      <p:cxnSp>
        <p:nvCxnSpPr>
          <p:cNvPr id="67" name="Straight Connector 66"/>
          <p:cNvCxnSpPr>
            <a:endCxn id="33" idx="6"/>
          </p:cNvCxnSpPr>
          <p:nvPr/>
        </p:nvCxnSpPr>
        <p:spPr>
          <a:xfrm flipH="1">
            <a:off x="3012079" y="5791200"/>
            <a:ext cx="152794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r>
              <a:rPr lang="en-US" sz="4400" dirty="0" smtClean="0">
                <a:latin typeface="Cambria" pitchFamily="18" charset="0"/>
              </a:rPr>
              <a:t>Module </a:t>
            </a:r>
            <a:r>
              <a:rPr lang="en-US" sz="4400" dirty="0" err="1" smtClean="0">
                <a:latin typeface="Cambria" pitchFamily="18" charset="0"/>
              </a:rPr>
              <a:t>Splitup</a:t>
            </a:r>
            <a:endParaRPr lang="en-US" sz="40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3" name="Rectangle 2"/>
          <p:cNvSpPr/>
          <p:nvPr/>
        </p:nvSpPr>
        <p:spPr>
          <a:xfrm>
            <a:off x="474616" y="1600200"/>
            <a:ext cx="7754983" cy="4154984"/>
          </a:xfrm>
          <a:prstGeom prst="rect">
            <a:avLst/>
          </a:prstGeom>
        </p:spPr>
        <p:txBody>
          <a:bodyPr wrap="square">
            <a:spAutoFit/>
          </a:bodyPr>
          <a:lstStyle/>
          <a:p>
            <a:r>
              <a:rPr lang="en-US" sz="2400" b="1" dirty="0">
                <a:latin typeface="Constantia" panose="02030602050306030303" pitchFamily="18" charset="0"/>
                <a:cs typeface="Times New Roman" panose="02020603050405020304" pitchFamily="18" charset="0"/>
              </a:rPr>
              <a:t>Module 1</a:t>
            </a:r>
          </a:p>
          <a:p>
            <a:pPr marL="342900" indent="-342900">
              <a:buFont typeface="Arial" panose="020B0604020202020204" pitchFamily="34" charset="0"/>
              <a:buChar char="•"/>
            </a:pPr>
            <a:r>
              <a:rPr lang="en-US" sz="2400" dirty="0">
                <a:latin typeface="Constantia" panose="02030602050306030303" pitchFamily="18" charset="0"/>
                <a:cs typeface="Times New Roman" panose="02020603050405020304" pitchFamily="18" charset="0"/>
              </a:rPr>
              <a:t>Creation of intro scene. </a:t>
            </a:r>
          </a:p>
          <a:p>
            <a:pPr marL="342900" indent="-342900">
              <a:buFont typeface="Arial" panose="020B0604020202020204" pitchFamily="34" charset="0"/>
              <a:buChar char="•"/>
            </a:pPr>
            <a:r>
              <a:rPr lang="en-US" sz="2400" dirty="0">
                <a:latin typeface="Constantia" panose="02030602050306030303" pitchFamily="18" charset="0"/>
                <a:cs typeface="Times New Roman" panose="02020603050405020304" pitchFamily="18" charset="0"/>
              </a:rPr>
              <a:t>Adding of  3D car models.</a:t>
            </a:r>
            <a:endParaRPr lang="en-US" sz="2400" b="1" dirty="0">
              <a:latin typeface="Constantia" panose="02030602050306030303" pitchFamily="18" charset="0"/>
              <a:cs typeface="Times New Roman" panose="02020603050405020304" pitchFamily="18" charset="0"/>
            </a:endParaRPr>
          </a:p>
          <a:p>
            <a:r>
              <a:rPr lang="en-US" sz="2400" b="1" dirty="0">
                <a:latin typeface="Constantia" panose="02030602050306030303" pitchFamily="18" charset="0"/>
                <a:cs typeface="Times New Roman" panose="02020603050405020304" pitchFamily="18" charset="0"/>
              </a:rPr>
              <a:t>Module 2</a:t>
            </a:r>
          </a:p>
          <a:p>
            <a:pPr marL="342900" indent="-342900">
              <a:buFont typeface="Arial" panose="020B0604020202020204" pitchFamily="34" charset="0"/>
              <a:buChar char="•"/>
            </a:pPr>
            <a:r>
              <a:rPr lang="en-US" sz="2400" dirty="0">
                <a:latin typeface="Constantia" panose="02030602050306030303" pitchFamily="18" charset="0"/>
                <a:cs typeface="Times New Roman" panose="02020603050405020304" pitchFamily="18" charset="0"/>
              </a:rPr>
              <a:t>Adding the windows, chassis and base of the car.</a:t>
            </a:r>
          </a:p>
          <a:p>
            <a:r>
              <a:rPr lang="en-US" sz="2400" b="1" dirty="0">
                <a:latin typeface="Constantia" panose="02030602050306030303" pitchFamily="18" charset="0"/>
                <a:cs typeface="Times New Roman" panose="02020603050405020304" pitchFamily="18" charset="0"/>
              </a:rPr>
              <a:t>Module 3</a:t>
            </a:r>
          </a:p>
          <a:p>
            <a:pPr marL="342900" indent="-342900">
              <a:buFont typeface="Arial" panose="020B0604020202020204" pitchFamily="34" charset="0"/>
              <a:buChar char="•"/>
            </a:pPr>
            <a:r>
              <a:rPr lang="en-US" sz="2400" dirty="0">
                <a:latin typeface="Constantia" panose="02030602050306030303" pitchFamily="18" charset="0"/>
                <a:cs typeface="Times New Roman" panose="02020603050405020304" pitchFamily="18" charset="0"/>
              </a:rPr>
              <a:t>Integration of voice AI controlled bot.</a:t>
            </a:r>
          </a:p>
          <a:p>
            <a:pPr marL="342900" indent="-342900">
              <a:buFont typeface="Arial" panose="020B0604020202020204" pitchFamily="34" charset="0"/>
              <a:buChar char="•"/>
            </a:pPr>
            <a:r>
              <a:rPr lang="en-US" sz="2400" dirty="0">
                <a:latin typeface="Constantia" panose="02030602050306030303" pitchFamily="18" charset="0"/>
                <a:cs typeface="Times New Roman" panose="02020603050405020304" pitchFamily="18" charset="0"/>
              </a:rPr>
              <a:t>Communication code using C#.</a:t>
            </a:r>
          </a:p>
          <a:p>
            <a:r>
              <a:rPr lang="en-US" sz="2400" b="1" dirty="0">
                <a:latin typeface="Constantia" panose="02030602050306030303" pitchFamily="18" charset="0"/>
                <a:cs typeface="Times New Roman" panose="02020603050405020304" pitchFamily="18" charset="0"/>
              </a:rPr>
              <a:t>M</a:t>
            </a:r>
            <a:r>
              <a:rPr lang="en-IN" sz="2400" b="1" dirty="0" err="1">
                <a:latin typeface="Constantia" panose="02030602050306030303" pitchFamily="18" charset="0"/>
                <a:cs typeface="Times New Roman" panose="02020603050405020304" pitchFamily="18" charset="0"/>
              </a:rPr>
              <a:t>odule</a:t>
            </a:r>
            <a:r>
              <a:rPr lang="en-IN" sz="2400" b="1" dirty="0">
                <a:latin typeface="Constantia" panose="02030602050306030303" pitchFamily="18" charset="0"/>
                <a:cs typeface="Times New Roman" panose="02020603050405020304" pitchFamily="18" charset="0"/>
              </a:rPr>
              <a:t> 4</a:t>
            </a:r>
          </a:p>
          <a:p>
            <a:pPr marL="342900" indent="-342900">
              <a:buFont typeface="Arial" panose="020B0604020202020204" pitchFamily="34" charset="0"/>
              <a:buChar char="•"/>
            </a:pPr>
            <a:r>
              <a:rPr lang="en-US" sz="2400" dirty="0">
                <a:latin typeface="Constantia" panose="02030602050306030303" pitchFamily="18" charset="0"/>
                <a:cs typeface="Times New Roman" panose="02020603050405020304" pitchFamily="18" charset="0"/>
              </a:rPr>
              <a:t>I</a:t>
            </a:r>
            <a:r>
              <a:rPr lang="en-IN" sz="2400" dirty="0" err="1">
                <a:latin typeface="Constantia" panose="02030602050306030303" pitchFamily="18" charset="0"/>
                <a:cs typeface="Times New Roman" panose="02020603050405020304" pitchFamily="18" charset="0"/>
              </a:rPr>
              <a:t>mproving</a:t>
            </a:r>
            <a:r>
              <a:rPr lang="en-IN" sz="2400" dirty="0">
                <a:latin typeface="Constantia" panose="02030602050306030303" pitchFamily="18" charset="0"/>
                <a:cs typeface="Times New Roman" panose="02020603050405020304" pitchFamily="18" charset="0"/>
              </a:rPr>
              <a:t> the code.</a:t>
            </a:r>
          </a:p>
          <a:p>
            <a:pPr marL="342900" indent="-342900">
              <a:buFont typeface="Arial" panose="020B0604020202020204" pitchFamily="34" charset="0"/>
              <a:buChar char="•"/>
            </a:pPr>
            <a:r>
              <a:rPr lang="en-US" sz="2400" dirty="0">
                <a:latin typeface="Constantia" panose="02030602050306030303" pitchFamily="18" charset="0"/>
                <a:cs typeface="Times New Roman" panose="02020603050405020304" pitchFamily="18" charset="0"/>
              </a:rPr>
              <a:t>F</a:t>
            </a:r>
            <a:r>
              <a:rPr lang="en-IN" sz="2400" dirty="0" err="1">
                <a:latin typeface="Constantia" panose="02030602050306030303" pitchFamily="18" charset="0"/>
                <a:cs typeface="Times New Roman" panose="02020603050405020304" pitchFamily="18" charset="0"/>
              </a:rPr>
              <a:t>ixing</a:t>
            </a:r>
            <a:r>
              <a:rPr lang="en-IN" sz="2400" dirty="0">
                <a:latin typeface="Constantia" panose="02030602050306030303" pitchFamily="18" charset="0"/>
                <a:cs typeface="Times New Roman" panose="02020603050405020304" pitchFamily="18" charset="0"/>
              </a:rPr>
              <a:t> the audio ascents and video quality.</a:t>
            </a:r>
            <a:endParaRPr lang="en-US" sz="2400" dirty="0">
              <a:latin typeface="Constantia" panose="02030602050306030303"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 y="457200"/>
            <a:ext cx="8229600" cy="1143000"/>
          </a:xfrm>
        </p:spPr>
        <p:txBody>
          <a:bodyPr/>
          <a:lstStyle/>
          <a:p>
            <a:r>
              <a:rPr lang="en-US" smtClean="0"/>
              <a:t>Snapshot</a:t>
            </a:r>
            <a:endParaRPr lang="en-US" dirty="0"/>
          </a:p>
        </p:txBody>
      </p:sp>
      <p:pic>
        <p:nvPicPr>
          <p:cNvPr id="5" name="Content Placeholder 4"/>
          <p:cNvPicPr>
            <a:picLocks noGrp="1" noChangeAspect="1"/>
          </p:cNvPicPr>
          <p:nvPr>
            <p:ph idx="1"/>
          </p:nvPr>
        </p:nvPicPr>
        <p:blipFill>
          <a:blip r:embed="rId2"/>
          <a:stretch>
            <a:fillRect/>
          </a:stretch>
        </p:blipFill>
        <p:spPr>
          <a:xfrm>
            <a:off x="472440" y="1600200"/>
            <a:ext cx="8061960" cy="49530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1135</TotalTime>
  <Words>513</Words>
  <Application>Microsoft Office PowerPoint</Application>
  <PresentationFormat>On-screen Show (4:3)</PresentationFormat>
  <Paragraphs>74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Cambria</vt:lpstr>
      <vt:lpstr>Constantia</vt:lpstr>
      <vt:lpstr>Times New Roman</vt:lpstr>
      <vt:lpstr>Wingdings</vt:lpstr>
      <vt:lpstr>Wingdings 2</vt:lpstr>
      <vt:lpstr>Flow</vt:lpstr>
      <vt:lpstr>Vehicle Showcase AR App</vt:lpstr>
      <vt:lpstr>Abstract </vt:lpstr>
      <vt:lpstr>Existing system</vt:lpstr>
      <vt:lpstr>Proposed System</vt:lpstr>
      <vt:lpstr>Literature Review</vt:lpstr>
      <vt:lpstr>  </vt:lpstr>
      <vt:lpstr>Data Flow Diagram-Level 1</vt:lpstr>
      <vt:lpstr>Module Splitup</vt:lpstr>
      <vt:lpstr>Snapshot</vt:lpstr>
      <vt:lpstr>Continued…</vt:lpstr>
      <vt:lpstr>THANK YOU !!</vt:lpstr>
    </vt:vector>
  </TitlesOfParts>
  <Company>kgisl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Sajan_Sachu</cp:lastModifiedBy>
  <cp:revision>108</cp:revision>
  <dcterms:created xsi:type="dcterms:W3CDTF">2011-12-09T06:36:35Z</dcterms:created>
  <dcterms:modified xsi:type="dcterms:W3CDTF">2019-03-01T16:44:17Z</dcterms:modified>
</cp:coreProperties>
</file>