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0" r:id="rId1"/>
  </p:sldMasterIdLst>
  <p:sldIdLst>
    <p:sldId id="256" r:id="rId2"/>
    <p:sldId id="257" r:id="rId3"/>
    <p:sldId id="260" r:id="rId4"/>
    <p:sldId id="258" r:id="rId5"/>
    <p:sldId id="259" r:id="rId6"/>
    <p:sldId id="261" r:id="rId7"/>
    <p:sldId id="262" r:id="rId8"/>
    <p:sldId id="263" r:id="rId9"/>
    <p:sldId id="265" r:id="rId10"/>
    <p:sldId id="266" r:id="rId11"/>
    <p:sldId id="271" r:id="rId12"/>
    <p:sldId id="274" r:id="rId13"/>
    <p:sldId id="273" r:id="rId14"/>
    <p:sldId id="269" r:id="rId15"/>
    <p:sldId id="267" r:id="rId16"/>
    <p:sldId id="268" r:id="rId17"/>
    <p:sldId id="275" r:id="rId18"/>
    <p:sldId id="276" r:id="rId19"/>
    <p:sldId id="277" r:id="rId20"/>
    <p:sldId id="278" r:id="rId21"/>
    <p:sldId id="279"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301" r:id="rId37"/>
    <p:sldId id="300" r:id="rId38"/>
    <p:sldId id="280" r:id="rId39"/>
    <p:sldId id="281" r:id="rId40"/>
    <p:sldId id="282" r:id="rId41"/>
    <p:sldId id="284" r:id="rId42"/>
    <p:sldId id="283" r:id="rId43"/>
    <p:sldId id="302" r:id="rId44"/>
    <p:sldId id="303" r:id="rId45"/>
    <p:sldId id="304" r:id="rId46"/>
    <p:sldId id="305" r:id="rId47"/>
    <p:sldId id="306" r:id="rId48"/>
    <p:sldId id="307" r:id="rId49"/>
    <p:sldId id="308" r:id="rId50"/>
    <p:sldId id="311" r:id="rId51"/>
    <p:sldId id="312" r:id="rId52"/>
    <p:sldId id="309" r:id="rId53"/>
    <p:sldId id="310" r:id="rId54"/>
    <p:sldId id="31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07252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42000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971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725187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7741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45877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72137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60992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158281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6006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1ADCB-1535-4723-B15B-FDB85D6C2655}"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44281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61ADCB-1535-4723-B15B-FDB85D6C2655}"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89919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61ADCB-1535-4723-B15B-FDB85D6C2655}"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47177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1ADCB-1535-4723-B15B-FDB85D6C2655}" type="datetimeFigureOut">
              <a:rPr lang="en-IN" smtClean="0"/>
              <a:t>08-12-2024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09199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61ADCB-1535-4723-B15B-FDB85D6C2655}"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8933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
        <p:nvSpPr>
          <p:cNvPr id="5" name="Date Placeholder 4"/>
          <p:cNvSpPr>
            <a:spLocks noGrp="1"/>
          </p:cNvSpPr>
          <p:nvPr>
            <p:ph type="dt" sz="half" idx="10"/>
          </p:nvPr>
        </p:nvSpPr>
        <p:spPr/>
        <p:txBody>
          <a:bodyPr/>
          <a:lstStyle/>
          <a:p>
            <a:fld id="{1261ADCB-1535-4723-B15B-FDB85D6C2655}" type="datetimeFigureOut">
              <a:rPr lang="en-IN" smtClean="0"/>
              <a:t>08-12-2024</a:t>
            </a:fld>
            <a:endParaRPr lang="en-IN"/>
          </a:p>
        </p:txBody>
      </p:sp>
    </p:spTree>
    <p:extLst>
      <p:ext uri="{BB962C8B-B14F-4D97-AF65-F5344CB8AC3E}">
        <p14:creationId xmlns:p14="http://schemas.microsoft.com/office/powerpoint/2010/main" val="179566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61ADCB-1535-4723-B15B-FDB85D6C2655}" type="datetimeFigureOut">
              <a:rPr lang="en-IN" smtClean="0"/>
              <a:t>08-12-2024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2FCFE5-4CFC-438C-A6F5-A7EF8367C826}" type="slidenum">
              <a:rPr lang="en-IN" smtClean="0"/>
              <a:t>‹#›</a:t>
            </a:fld>
            <a:endParaRPr lang="en-IN"/>
          </a:p>
        </p:txBody>
      </p:sp>
    </p:spTree>
    <p:extLst>
      <p:ext uri="{BB962C8B-B14F-4D97-AF65-F5344CB8AC3E}">
        <p14:creationId xmlns:p14="http://schemas.microsoft.com/office/powerpoint/2010/main" val="2018234107"/>
      </p:ext>
    </p:extLst>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 id="2147484355" r:id="rId15"/>
    <p:sldLayoutId id="21474843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2A7D2B-B12C-9F71-6BF7-AF5FF1294388}"/>
              </a:ext>
            </a:extLst>
          </p:cNvPr>
          <p:cNvSpPr>
            <a:spLocks noGrp="1"/>
          </p:cNvSpPr>
          <p:nvPr>
            <p:ph type="ctrTitle"/>
          </p:nvPr>
        </p:nvSpPr>
        <p:spPr>
          <a:xfrm>
            <a:off x="1354215" y="1137367"/>
            <a:ext cx="8915399" cy="2859804"/>
          </a:xfrm>
        </p:spPr>
        <p:txBody>
          <a:bodyPr>
            <a:normAutofit/>
          </a:bodyPr>
          <a:lstStyle/>
          <a:p>
            <a:pPr algn="ctr"/>
            <a:r>
              <a:rPr lang="en-US" sz="4800" dirty="0">
                <a:solidFill>
                  <a:schemeClr val="accent1">
                    <a:lumMod val="50000"/>
                  </a:schemeClr>
                </a:solidFill>
                <a:latin typeface="Aptos Display" panose="020B0004020202020204" pitchFamily="34" charset="0"/>
              </a:rPr>
              <a:t>Data Structure and Algorithms</a:t>
            </a:r>
            <a:br>
              <a:rPr lang="en-US" sz="4800" dirty="0">
                <a:solidFill>
                  <a:schemeClr val="accent1">
                    <a:lumMod val="50000"/>
                  </a:schemeClr>
                </a:solidFill>
                <a:latin typeface="Aptos Display" panose="020B0004020202020204" pitchFamily="34" charset="0"/>
              </a:rPr>
            </a:br>
            <a:r>
              <a:rPr lang="en-US" sz="4800" dirty="0">
                <a:solidFill>
                  <a:schemeClr val="accent1">
                    <a:lumMod val="50000"/>
                  </a:schemeClr>
                </a:solidFill>
                <a:latin typeface="Aptos Display" panose="020B0004020202020204" pitchFamily="34" charset="0"/>
              </a:rPr>
              <a:t>In JAVA</a:t>
            </a:r>
            <a:endParaRPr lang="en-IN" sz="4800" dirty="0">
              <a:solidFill>
                <a:schemeClr val="accent1">
                  <a:lumMod val="50000"/>
                </a:schemeClr>
              </a:solidFill>
              <a:latin typeface="Aptos Display" panose="020B0004020202020204" pitchFamily="34" charset="0"/>
            </a:endParaRPr>
          </a:p>
        </p:txBody>
      </p:sp>
    </p:spTree>
    <p:extLst>
      <p:ext uri="{BB962C8B-B14F-4D97-AF65-F5344CB8AC3E}">
        <p14:creationId xmlns:p14="http://schemas.microsoft.com/office/powerpoint/2010/main" val="2521700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31470"/>
            <a:ext cx="9910394" cy="892552"/>
          </a:xfrm>
          <a:prstGeom prst="rect">
            <a:avLst/>
          </a:prstGeom>
          <a:noFill/>
        </p:spPr>
        <p:txBody>
          <a:bodyPr wrap="square" rtlCol="0">
            <a:spAutoFit/>
          </a:bodyPr>
          <a:lstStyle/>
          <a:p>
            <a:pPr algn="just"/>
            <a:r>
              <a:rPr lang="en-US" sz="2000" b="1">
                <a:solidFill>
                  <a:srgbClr val="273239"/>
                </a:solidFill>
                <a:latin typeface="Aptos" panose="020B0004020202020204" pitchFamily="34" charset="0"/>
              </a:rPr>
              <a:t>Classification of Data Structure:</a:t>
            </a:r>
            <a:endParaRPr lang="en-US" sz="1600" b="1">
              <a:solidFill>
                <a:srgbClr val="273239"/>
              </a:solidFill>
              <a:latin typeface="Aptos" panose="020B0004020202020204" pitchFamily="34" charset="0"/>
              <a:cs typeface="Times New Roman" panose="02020603050405020304" pitchFamily="18" charset="0"/>
            </a:endParaRPr>
          </a:p>
          <a:p>
            <a:pPr algn="just"/>
            <a:r>
              <a:rPr lang="en-US" sz="1600">
                <a:solidFill>
                  <a:srgbClr val="273239"/>
                </a:solidFill>
                <a:latin typeface="Aptos" panose="020B0004020202020204" pitchFamily="34" charset="0"/>
                <a:cs typeface="Times New Roman" panose="02020603050405020304" pitchFamily="18" charset="0"/>
              </a:rPr>
              <a:t>	1. Primitive Data Structure</a:t>
            </a:r>
          </a:p>
          <a:p>
            <a:pPr algn="just"/>
            <a:r>
              <a:rPr lang="en-US" sz="1600">
                <a:solidFill>
                  <a:srgbClr val="273239"/>
                </a:solidFill>
                <a:latin typeface="Aptos" panose="020B0004020202020204" pitchFamily="34" charset="0"/>
                <a:cs typeface="Times New Roman" panose="02020603050405020304" pitchFamily="18" charset="0"/>
              </a:rPr>
              <a:t>	2. Non- Primitive Data Structure</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3" name="Picture 32">
            <a:extLst>
              <a:ext uri="{FF2B5EF4-FFF2-40B4-BE49-F238E27FC236}">
                <a16:creationId xmlns:a16="http://schemas.microsoft.com/office/drawing/2014/main" id="{1532A43C-A137-0420-98DE-C83BCA4E2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216" y="1541239"/>
            <a:ext cx="10510887" cy="5001008"/>
          </a:xfrm>
          <a:prstGeom prst="rect">
            <a:avLst/>
          </a:prstGeom>
        </p:spPr>
      </p:pic>
    </p:spTree>
    <p:extLst>
      <p:ext uri="{BB962C8B-B14F-4D97-AF65-F5344CB8AC3E}">
        <p14:creationId xmlns:p14="http://schemas.microsoft.com/office/powerpoint/2010/main" val="30054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5632311"/>
          </a:xfrm>
          <a:prstGeom prst="rect">
            <a:avLst/>
          </a:prstGeom>
          <a:noFill/>
        </p:spPr>
        <p:txBody>
          <a:bodyPr wrap="square" rtlCol="0">
            <a:spAutoFit/>
          </a:bodyPr>
          <a:lstStyle/>
          <a:p>
            <a:pPr algn="just"/>
            <a:r>
              <a:rPr lang="en-US" b="0" i="1" dirty="0">
                <a:solidFill>
                  <a:srgbClr val="212529"/>
                </a:solidFill>
                <a:effectLst/>
                <a:latin typeface="system-ui"/>
              </a:rPr>
              <a:t> Data structures can be classified based on various characteristics, including their organization, relationship among elements, and the nature of their operations. Here are some common classifications of data structures:</a:t>
            </a:r>
            <a:endParaRPr lang="en-US" b="0" i="0" dirty="0">
              <a:solidFill>
                <a:srgbClr val="212529"/>
              </a:solidFill>
              <a:effectLst/>
              <a:latin typeface="system-ui"/>
            </a:endParaRPr>
          </a:p>
          <a:p>
            <a:pPr algn="just"/>
            <a:r>
              <a:rPr lang="en-US" b="0" i="0" dirty="0">
                <a:solidFill>
                  <a:srgbClr val="212529"/>
                </a:solidFill>
                <a:effectLst/>
                <a:latin typeface="system-ui"/>
              </a:rPr>
              <a:t> </a:t>
            </a:r>
          </a:p>
          <a:p>
            <a:pPr algn="just">
              <a:buFont typeface="+mj-lt"/>
              <a:buAutoNum type="arabicPeriod"/>
            </a:pPr>
            <a:r>
              <a:rPr lang="en-US" b="1" i="0" dirty="0">
                <a:solidFill>
                  <a:srgbClr val="212529"/>
                </a:solidFill>
                <a:effectLst/>
                <a:latin typeface="system-ui"/>
              </a:rPr>
              <a:t>Based on Memory Organization: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Primitive Data Structures:</a:t>
            </a:r>
            <a:r>
              <a:rPr lang="en-US" b="0" i="0" dirty="0">
                <a:solidFill>
                  <a:srgbClr val="212529"/>
                </a:solidFill>
                <a:effectLst/>
                <a:latin typeface="system-ui"/>
              </a:rPr>
              <a:t> These are the basic data types directly supported by </a:t>
            </a:r>
            <a:r>
              <a:rPr lang="en-US" b="0" i="0" dirty="0">
                <a:solidFill>
                  <a:srgbClr val="FF0000"/>
                </a:solidFill>
                <a:effectLst/>
                <a:latin typeface="system-ui"/>
              </a:rPr>
              <a:t>programming languages</a:t>
            </a:r>
            <a:r>
              <a:rPr lang="en-US" dirty="0">
                <a:solidFill>
                  <a:srgbClr val="212529"/>
                </a:solidFill>
                <a:latin typeface="system-ui"/>
              </a:rPr>
              <a:t>,</a:t>
            </a:r>
            <a:r>
              <a:rPr lang="en-US" b="0" i="0" dirty="0">
                <a:solidFill>
                  <a:srgbClr val="212529"/>
                </a:solidFill>
                <a:effectLst/>
                <a:latin typeface="system-ui"/>
              </a:rPr>
              <a:t> such as integers, floats, characters, and Booleans.</a:t>
            </a:r>
          </a:p>
          <a:p>
            <a:pPr marL="742950" lvl="1" indent="-285750" algn="just">
              <a:buFont typeface="+mj-lt"/>
              <a:buAutoNum type="arabicPeriod"/>
            </a:pPr>
            <a:r>
              <a:rPr lang="en-US" b="1" i="0" dirty="0">
                <a:solidFill>
                  <a:srgbClr val="212529"/>
                </a:solidFill>
                <a:effectLst/>
                <a:latin typeface="system-ui"/>
              </a:rPr>
              <a:t>Non-primitive Data Structures:</a:t>
            </a:r>
            <a:r>
              <a:rPr lang="en-US" b="0" i="0" dirty="0">
                <a:solidFill>
                  <a:srgbClr val="212529"/>
                </a:solidFill>
                <a:effectLst/>
                <a:latin typeface="system-ui"/>
              </a:rPr>
              <a:t> These structures are </a:t>
            </a:r>
            <a:r>
              <a:rPr lang="en-US" b="0" i="0" dirty="0">
                <a:solidFill>
                  <a:srgbClr val="FF0000"/>
                </a:solidFill>
                <a:effectLst/>
                <a:latin typeface="system-ui"/>
              </a:rPr>
              <a:t>derived from primitive</a:t>
            </a:r>
            <a:r>
              <a:rPr lang="en-US" b="0" i="0" dirty="0">
                <a:solidFill>
                  <a:srgbClr val="212529"/>
                </a:solidFill>
                <a:effectLst/>
                <a:latin typeface="system-ui"/>
              </a:rPr>
              <a:t> data types and include arrays, linked lists, stacks, queues, trees, and graphs.</a:t>
            </a:r>
          </a:p>
          <a:p>
            <a:pPr marL="742950" lvl="1" indent="-285750" algn="just">
              <a:buFont typeface="+mj-lt"/>
              <a:buAutoNum type="arabicPeriod"/>
            </a:pPr>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Relationship Among Elements: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Linear Data Structures:</a:t>
            </a:r>
            <a:r>
              <a:rPr lang="en-US" b="0" i="0" dirty="0">
                <a:solidFill>
                  <a:srgbClr val="212529"/>
                </a:solidFill>
                <a:effectLst/>
                <a:latin typeface="system-ui"/>
              </a:rPr>
              <a:t> Elements are arranged in a </a:t>
            </a:r>
            <a:r>
              <a:rPr lang="en-US" b="0" i="0" dirty="0">
                <a:solidFill>
                  <a:srgbClr val="FF0000"/>
                </a:solidFill>
                <a:effectLst/>
                <a:latin typeface="system-ui"/>
              </a:rPr>
              <a:t>linear or sequential order</a:t>
            </a:r>
            <a:r>
              <a:rPr lang="en-US" b="0" i="0" dirty="0">
                <a:solidFill>
                  <a:srgbClr val="212529"/>
                </a:solidFill>
                <a:effectLst/>
                <a:latin typeface="system-ui"/>
              </a:rPr>
              <a:t>. Examples include arrays, linked lists, stacks, and queues.</a:t>
            </a:r>
          </a:p>
          <a:p>
            <a:pPr marL="742950" lvl="1" indent="-285750" algn="just">
              <a:buFont typeface="+mj-lt"/>
              <a:buAutoNum type="arabicPeriod"/>
            </a:pPr>
            <a:r>
              <a:rPr lang="en-US" b="1" i="0" dirty="0">
                <a:solidFill>
                  <a:srgbClr val="212529"/>
                </a:solidFill>
                <a:effectLst/>
                <a:latin typeface="system-ui"/>
              </a:rPr>
              <a:t>Non-linear Data Structures:</a:t>
            </a:r>
            <a:r>
              <a:rPr lang="en-US" b="0" i="0" dirty="0">
                <a:solidFill>
                  <a:srgbClr val="212529"/>
                </a:solidFill>
                <a:effectLst/>
                <a:latin typeface="system-ui"/>
              </a:rPr>
              <a:t> Elements have a </a:t>
            </a:r>
            <a:r>
              <a:rPr lang="en-US" b="0" i="0" dirty="0">
                <a:solidFill>
                  <a:srgbClr val="FF0000"/>
                </a:solidFill>
                <a:effectLst/>
                <a:latin typeface="system-ui"/>
              </a:rPr>
              <a:t>hierarchical or interconnected </a:t>
            </a:r>
            <a:r>
              <a:rPr lang="en-US" b="0" i="0" dirty="0">
                <a:solidFill>
                  <a:srgbClr val="212529"/>
                </a:solidFill>
                <a:effectLst/>
                <a:latin typeface="system-ui"/>
              </a:rPr>
              <a:t>relationship. Examples include trees and graphs.</a:t>
            </a:r>
          </a:p>
          <a:p>
            <a:pPr marL="742950" lvl="1" indent="-285750" algn="just">
              <a:buFont typeface="+mj-lt"/>
              <a:buAutoNum type="arabicPeriod"/>
            </a:pPr>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Accessibility of Elements: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Static Data Structures:</a:t>
            </a:r>
            <a:r>
              <a:rPr lang="en-US" b="0" i="0" dirty="0">
                <a:solidFill>
                  <a:srgbClr val="212529"/>
                </a:solidFill>
                <a:effectLst/>
                <a:latin typeface="system-ui"/>
              </a:rPr>
              <a:t> The size and structure are fixed at compile time. Examples include arrays.</a:t>
            </a:r>
          </a:p>
          <a:p>
            <a:pPr marL="742950" lvl="1" indent="-285750" algn="just">
              <a:buFont typeface="+mj-lt"/>
              <a:buAutoNum type="arabicPeriod"/>
            </a:pPr>
            <a:r>
              <a:rPr lang="en-US" b="1" i="0" dirty="0">
                <a:solidFill>
                  <a:srgbClr val="212529"/>
                </a:solidFill>
                <a:effectLst/>
                <a:latin typeface="system-ui"/>
              </a:rPr>
              <a:t>Dynamic Data Structures:</a:t>
            </a:r>
            <a:r>
              <a:rPr lang="en-US" b="0" i="0" dirty="0">
                <a:solidFill>
                  <a:srgbClr val="212529"/>
                </a:solidFill>
                <a:effectLst/>
                <a:latin typeface="system-ui"/>
              </a:rPr>
              <a:t> Size and structure can be adjusted during runtime. Examples include linked lists, trees, and graphs.</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90156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5909310"/>
          </a:xfrm>
          <a:prstGeom prst="rect">
            <a:avLst/>
          </a:prstGeom>
          <a:noFill/>
        </p:spPr>
        <p:txBody>
          <a:bodyPr wrap="square" rtlCol="0">
            <a:spAutoFit/>
          </a:bodyPr>
          <a:lstStyle/>
          <a:p>
            <a:pPr algn="just">
              <a:buFont typeface="+mj-lt"/>
              <a:buAutoNum type="arabicPeriod"/>
            </a:pPr>
            <a:r>
              <a:rPr lang="en-US" b="1" i="0" dirty="0">
                <a:solidFill>
                  <a:srgbClr val="212529"/>
                </a:solidFill>
                <a:effectLst/>
                <a:latin typeface="system-ui"/>
              </a:rPr>
              <a:t>Based on Usage and Operations: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Primitive Data Structures:</a:t>
            </a:r>
            <a:r>
              <a:rPr lang="en-US" b="0" i="0" dirty="0">
                <a:solidFill>
                  <a:srgbClr val="212529"/>
                </a:solidFill>
                <a:effectLst/>
                <a:latin typeface="system-ui"/>
              </a:rPr>
              <a:t> Basic data types that support simple operations like assignment and arithmetic operations.</a:t>
            </a:r>
          </a:p>
          <a:p>
            <a:pPr marL="742950" lvl="1" indent="-285750" algn="just">
              <a:buFont typeface="+mj-lt"/>
              <a:buAutoNum type="arabicPeriod"/>
            </a:pPr>
            <a:r>
              <a:rPr lang="en-US" b="1" i="0" dirty="0">
                <a:solidFill>
                  <a:srgbClr val="212529"/>
                </a:solidFill>
                <a:effectLst/>
                <a:latin typeface="system-ui"/>
              </a:rPr>
              <a:t>Composite Data Structures:</a:t>
            </a:r>
            <a:r>
              <a:rPr lang="en-US" b="0" i="0" dirty="0">
                <a:solidFill>
                  <a:srgbClr val="212529"/>
                </a:solidFill>
                <a:effectLst/>
                <a:latin typeface="system-ui"/>
              </a:rPr>
              <a:t> Combine primitive data types and provide more complex operations. Examples include arrays and structures in C or classes and lists in high-level </a:t>
            </a:r>
            <a:r>
              <a:rPr lang="en-US" b="0" i="0" u="none" strike="noStrike" dirty="0">
                <a:solidFill>
                  <a:srgbClr val="212529"/>
                </a:solidFill>
                <a:effectLst/>
                <a:latin typeface="system-ui"/>
              </a:rPr>
              <a:t>programming languages</a:t>
            </a:r>
            <a:r>
              <a:rPr lang="en-US" b="0" i="0" dirty="0">
                <a:solidFill>
                  <a:srgbClr val="212529"/>
                </a:solidFill>
                <a:effectLst/>
                <a:latin typeface="system-ui"/>
              </a:rPr>
              <a:t>.</a:t>
            </a:r>
          </a:p>
          <a:p>
            <a:pPr lvl="1" algn="just"/>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Storage Allocation: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Contiguous Data Structures:</a:t>
            </a:r>
            <a:r>
              <a:rPr lang="en-US" b="0" i="0" dirty="0">
                <a:solidFill>
                  <a:srgbClr val="212529"/>
                </a:solidFill>
                <a:effectLst/>
                <a:latin typeface="system-ui"/>
              </a:rPr>
              <a:t> Elements are stored in adjacent memory locations. Examples include arrays.</a:t>
            </a:r>
          </a:p>
          <a:p>
            <a:pPr marL="742950" lvl="1" indent="-285750" algn="just">
              <a:buFont typeface="+mj-lt"/>
              <a:buAutoNum type="arabicPeriod"/>
            </a:pPr>
            <a:r>
              <a:rPr lang="en-US" b="1" i="0" dirty="0">
                <a:solidFill>
                  <a:srgbClr val="212529"/>
                </a:solidFill>
                <a:effectLst/>
                <a:latin typeface="system-ui"/>
              </a:rPr>
              <a:t>Linked Data Structures:</a:t>
            </a:r>
            <a:r>
              <a:rPr lang="en-US" b="0" i="0" dirty="0">
                <a:solidFill>
                  <a:srgbClr val="212529"/>
                </a:solidFill>
                <a:effectLst/>
                <a:latin typeface="system-ui"/>
              </a:rPr>
              <a:t> Elements are stored in non-contiguous memory locations and connected by pointers. Examples include linked lists, trees, and graphs.</a:t>
            </a:r>
          </a:p>
          <a:p>
            <a:pPr lvl="1" algn="just"/>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Implementation: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Arrays:</a:t>
            </a:r>
            <a:r>
              <a:rPr lang="en-US" b="0" i="0" dirty="0">
                <a:solidFill>
                  <a:srgbClr val="212529"/>
                </a:solidFill>
                <a:effectLst/>
                <a:latin typeface="system-ui"/>
              </a:rPr>
              <a:t> A collection of elements stored in contiguous memory locations.</a:t>
            </a:r>
          </a:p>
          <a:p>
            <a:pPr marL="742950" lvl="1" indent="-285750" algn="just">
              <a:buFont typeface="+mj-lt"/>
              <a:buAutoNum type="arabicPeriod"/>
            </a:pPr>
            <a:r>
              <a:rPr lang="en-US" b="1" i="0" dirty="0">
                <a:solidFill>
                  <a:srgbClr val="212529"/>
                </a:solidFill>
                <a:effectLst/>
                <a:latin typeface="system-ui"/>
              </a:rPr>
              <a:t>Linked Lists:</a:t>
            </a:r>
            <a:r>
              <a:rPr lang="en-US" b="0" i="0" dirty="0">
                <a:solidFill>
                  <a:srgbClr val="212529"/>
                </a:solidFill>
                <a:effectLst/>
                <a:latin typeface="system-ui"/>
              </a:rPr>
              <a:t> Elements are connected by pointers, allowing dynamic memory allocation.</a:t>
            </a:r>
          </a:p>
          <a:p>
            <a:pPr marL="742950" lvl="1" indent="-285750" algn="just">
              <a:buFont typeface="+mj-lt"/>
              <a:buAutoNum type="arabicPeriod"/>
            </a:pPr>
            <a:r>
              <a:rPr lang="en-US" b="1" i="0" dirty="0">
                <a:solidFill>
                  <a:srgbClr val="212529"/>
                </a:solidFill>
                <a:effectLst/>
                <a:latin typeface="system-ui"/>
              </a:rPr>
              <a:t>Stacks:</a:t>
            </a:r>
            <a:r>
              <a:rPr lang="en-US" b="0" i="0" dirty="0">
                <a:solidFill>
                  <a:srgbClr val="212529"/>
                </a:solidFill>
                <a:effectLst/>
                <a:latin typeface="system-ui"/>
              </a:rPr>
              <a:t> Follow the Last In, First Out (LIFO) principle.</a:t>
            </a:r>
          </a:p>
          <a:p>
            <a:pPr marL="742950" lvl="1" indent="-285750" algn="just">
              <a:buFont typeface="+mj-lt"/>
              <a:buAutoNum type="arabicPeriod"/>
            </a:pPr>
            <a:r>
              <a:rPr lang="en-US" b="1" i="0" dirty="0">
                <a:solidFill>
                  <a:srgbClr val="212529"/>
                </a:solidFill>
                <a:effectLst/>
                <a:latin typeface="system-ui"/>
              </a:rPr>
              <a:t>Queues:</a:t>
            </a:r>
            <a:r>
              <a:rPr lang="en-US" b="0" i="0" dirty="0">
                <a:solidFill>
                  <a:srgbClr val="212529"/>
                </a:solidFill>
                <a:effectLst/>
                <a:latin typeface="system-ui"/>
              </a:rPr>
              <a:t> Follow the First In, First Out (FIFO) principle.</a:t>
            </a:r>
          </a:p>
          <a:p>
            <a:pPr marL="742950" lvl="1" indent="-285750" algn="just">
              <a:buFont typeface="+mj-lt"/>
              <a:buAutoNum type="arabicPeriod"/>
            </a:pPr>
            <a:r>
              <a:rPr lang="en-US" b="1" i="0" dirty="0">
                <a:solidFill>
                  <a:srgbClr val="212529"/>
                </a:solidFill>
                <a:effectLst/>
                <a:latin typeface="system-ui"/>
              </a:rPr>
              <a:t>Trees:</a:t>
            </a:r>
            <a:r>
              <a:rPr lang="en-US" b="0" i="0" dirty="0">
                <a:solidFill>
                  <a:srgbClr val="212529"/>
                </a:solidFill>
                <a:effectLst/>
                <a:latin typeface="system-ui"/>
              </a:rPr>
              <a:t> Hierarchical structures with a root, branches, and leaves.</a:t>
            </a:r>
          </a:p>
          <a:p>
            <a:pPr marL="742950" lvl="1" indent="-285750" algn="just">
              <a:buFont typeface="+mj-lt"/>
              <a:buAutoNum type="arabicPeriod"/>
            </a:pPr>
            <a:r>
              <a:rPr lang="en-US" b="1" i="0" dirty="0">
                <a:solidFill>
                  <a:srgbClr val="212529"/>
                </a:solidFill>
                <a:effectLst/>
                <a:latin typeface="system-ui"/>
              </a:rPr>
              <a:t>Graphs:</a:t>
            </a:r>
            <a:r>
              <a:rPr lang="en-US" b="0" i="0" dirty="0">
                <a:solidFill>
                  <a:srgbClr val="212529"/>
                </a:solidFill>
                <a:effectLst/>
                <a:latin typeface="system-ui"/>
              </a:rPr>
              <a:t> Non-linear structures with vertices and edges.</a:t>
            </a:r>
          </a:p>
          <a:p>
            <a:pPr marL="742950" lvl="1" indent="-285750" algn="just">
              <a:buFont typeface="+mj-lt"/>
              <a:buAutoNum type="arabicPeriod"/>
            </a:pPr>
            <a:r>
              <a:rPr lang="en-US" b="1" i="0" dirty="0">
                <a:solidFill>
                  <a:srgbClr val="212529"/>
                </a:solidFill>
                <a:effectLst/>
                <a:latin typeface="system-ui"/>
              </a:rPr>
              <a:t>Hash Tables:</a:t>
            </a:r>
            <a:r>
              <a:rPr lang="en-US" b="0" i="0" dirty="0">
                <a:solidFill>
                  <a:srgbClr val="212529"/>
                </a:solidFill>
                <a:effectLst/>
                <a:latin typeface="system-ui"/>
              </a:rPr>
              <a:t> Use a hash function to map keys to their corresponding values in an array.</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0425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2554545"/>
          </a:xfrm>
          <a:prstGeom prst="rect">
            <a:avLst/>
          </a:prstGeom>
          <a:noFill/>
        </p:spPr>
        <p:txBody>
          <a:bodyPr wrap="square" rtlCol="0">
            <a:spAutoFit/>
          </a:bodyPr>
          <a:lstStyle/>
          <a:p>
            <a:pPr algn="just"/>
            <a:r>
              <a:rPr lang="en-US" b="1" i="0" dirty="0">
                <a:solidFill>
                  <a:srgbClr val="212529"/>
                </a:solidFill>
                <a:effectLst/>
                <a:latin typeface="system-ui"/>
              </a:rPr>
              <a:t>Abstract Data Types (ADTs):</a:t>
            </a:r>
          </a:p>
          <a:p>
            <a:pPr algn="just"/>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List ADT:</a:t>
            </a:r>
            <a:r>
              <a:rPr lang="en-US" b="0" i="0" dirty="0">
                <a:solidFill>
                  <a:srgbClr val="212529"/>
                </a:solidFill>
                <a:effectLst/>
                <a:latin typeface="system-ui"/>
              </a:rPr>
              <a:t> Supports operations like insert, delete, and retrieve.</a:t>
            </a:r>
          </a:p>
          <a:p>
            <a:pPr marL="742950" lvl="1" indent="-285750" algn="just">
              <a:buFont typeface="+mj-lt"/>
              <a:buAutoNum type="arabicPeriod"/>
            </a:pPr>
            <a:r>
              <a:rPr lang="en-US" b="1" i="0" dirty="0">
                <a:solidFill>
                  <a:srgbClr val="212529"/>
                </a:solidFill>
                <a:effectLst/>
                <a:latin typeface="system-ui"/>
              </a:rPr>
              <a:t>Stack ADT:</a:t>
            </a:r>
            <a:r>
              <a:rPr lang="en-US" b="0" i="0" dirty="0">
                <a:solidFill>
                  <a:srgbClr val="212529"/>
                </a:solidFill>
                <a:effectLst/>
                <a:latin typeface="system-ui"/>
              </a:rPr>
              <a:t> Supports operations like push and pop.</a:t>
            </a:r>
          </a:p>
          <a:p>
            <a:pPr marL="742950" lvl="1" indent="-285750" algn="just">
              <a:buFont typeface="+mj-lt"/>
              <a:buAutoNum type="arabicPeriod"/>
            </a:pPr>
            <a:r>
              <a:rPr lang="en-US" b="1" i="0" dirty="0">
                <a:solidFill>
                  <a:srgbClr val="212529"/>
                </a:solidFill>
                <a:effectLst/>
                <a:latin typeface="system-ui"/>
              </a:rPr>
              <a:t>Queue ADT:</a:t>
            </a:r>
            <a:r>
              <a:rPr lang="en-US" b="0" i="0" dirty="0">
                <a:solidFill>
                  <a:srgbClr val="212529"/>
                </a:solidFill>
                <a:effectLst/>
                <a:latin typeface="system-ui"/>
              </a:rPr>
              <a:t> Supports operations like enqueue and dequeue.</a:t>
            </a:r>
          </a:p>
          <a:p>
            <a:pPr marL="742950" lvl="1" indent="-285750" algn="just">
              <a:buFont typeface="+mj-lt"/>
              <a:buAutoNum type="arabicPeriod"/>
            </a:pPr>
            <a:r>
              <a:rPr lang="en-US" b="1" i="0" dirty="0">
                <a:solidFill>
                  <a:srgbClr val="212529"/>
                </a:solidFill>
                <a:effectLst/>
                <a:latin typeface="system-ui"/>
              </a:rPr>
              <a:t>Tree ADT:</a:t>
            </a:r>
            <a:r>
              <a:rPr lang="en-US" b="0" i="0" dirty="0">
                <a:solidFill>
                  <a:srgbClr val="212529"/>
                </a:solidFill>
                <a:effectLst/>
                <a:latin typeface="system-ui"/>
              </a:rPr>
              <a:t> Represents hierarchical relationships.</a:t>
            </a:r>
          </a:p>
          <a:p>
            <a:pPr marL="742950" lvl="1" indent="-285750" algn="just">
              <a:buFont typeface="+mj-lt"/>
              <a:buAutoNum type="arabicPeriod"/>
            </a:pPr>
            <a:r>
              <a:rPr lang="en-US" b="1" i="0" dirty="0">
                <a:solidFill>
                  <a:srgbClr val="212529"/>
                </a:solidFill>
                <a:effectLst/>
                <a:latin typeface="system-ui"/>
              </a:rPr>
              <a:t>Graph ADT:</a:t>
            </a:r>
            <a:r>
              <a:rPr lang="en-US" b="0" i="0" dirty="0">
                <a:solidFill>
                  <a:srgbClr val="212529"/>
                </a:solidFill>
                <a:effectLst/>
                <a:latin typeface="system-ui"/>
              </a:rPr>
              <a:t> Represents interconnected relationships.</a:t>
            </a:r>
          </a:p>
          <a:p>
            <a:pPr marL="742950" lvl="1" indent="-285750" algn="just">
              <a:buFont typeface="+mj-lt"/>
              <a:buAutoNum type="arabicPeriod"/>
            </a:pPr>
            <a:r>
              <a:rPr lang="en-US" b="1" i="0" dirty="0">
                <a:solidFill>
                  <a:srgbClr val="212529"/>
                </a:solidFill>
                <a:effectLst/>
                <a:latin typeface="system-ui"/>
              </a:rPr>
              <a:t>Hash Table ADT:</a:t>
            </a:r>
            <a:r>
              <a:rPr lang="en-US" b="0" i="0" dirty="0">
                <a:solidFill>
                  <a:srgbClr val="212529"/>
                </a:solidFill>
                <a:effectLst/>
                <a:latin typeface="system-ui"/>
              </a:rPr>
              <a:t> Supports key-value pair storage with fast access.</a:t>
            </a:r>
          </a:p>
          <a:p>
            <a:pPr algn="just"/>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56373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1138773"/>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Introduction To Array :</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Array is a </a:t>
            </a:r>
            <a:r>
              <a:rPr lang="en-US" sz="1600" dirty="0">
                <a:solidFill>
                  <a:srgbClr val="FF0000"/>
                </a:solidFill>
                <a:latin typeface="Aptos" panose="020B0004020202020204" pitchFamily="34" charset="0"/>
                <a:cs typeface="Times New Roman" panose="02020603050405020304" pitchFamily="18" charset="0"/>
              </a:rPr>
              <a:t>linear data structure </a:t>
            </a:r>
            <a:r>
              <a:rPr lang="en-US" sz="1600" dirty="0">
                <a:solidFill>
                  <a:srgbClr val="273239"/>
                </a:solidFill>
                <a:latin typeface="Aptos" panose="020B0004020202020204" pitchFamily="34" charset="0"/>
                <a:cs typeface="Times New Roman" panose="02020603050405020304" pitchFamily="18" charset="0"/>
              </a:rPr>
              <a:t>where all elements are arranged sequentially. It is a collection of elements of </a:t>
            </a:r>
            <a:r>
              <a:rPr lang="en-US" sz="1600" dirty="0">
                <a:solidFill>
                  <a:srgbClr val="FF0000"/>
                </a:solidFill>
                <a:latin typeface="Aptos" panose="020B0004020202020204" pitchFamily="34" charset="0"/>
                <a:cs typeface="Times New Roman" panose="02020603050405020304" pitchFamily="18" charset="0"/>
              </a:rPr>
              <a:t>same data type </a:t>
            </a:r>
            <a:r>
              <a:rPr lang="en-US" sz="1600" dirty="0">
                <a:solidFill>
                  <a:srgbClr val="273239"/>
                </a:solidFill>
                <a:latin typeface="Aptos" panose="020B0004020202020204" pitchFamily="34" charset="0"/>
                <a:cs typeface="Times New Roman" panose="02020603050405020304" pitchFamily="18" charset="0"/>
              </a:rPr>
              <a:t>stored at contiguous memory locations. It is a static data structure with a fixed size.</a:t>
            </a:r>
          </a:p>
        </p:txBody>
      </p:sp>
      <p:pic>
        <p:nvPicPr>
          <p:cNvPr id="5" name="Picture 4" descr="A diagram of a memory array">
            <a:extLst>
              <a:ext uri="{FF2B5EF4-FFF2-40B4-BE49-F238E27FC236}">
                <a16:creationId xmlns:a16="http://schemas.microsoft.com/office/drawing/2014/main" id="{325620A8-8B6D-25E4-2C60-977A53A2A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38" y="2090656"/>
            <a:ext cx="4947566" cy="3573390"/>
          </a:xfrm>
          <a:prstGeom prst="rect">
            <a:avLst/>
          </a:prstGeom>
        </p:spPr>
      </p:pic>
      <p:sp>
        <p:nvSpPr>
          <p:cNvPr id="6" name="TextBox 5">
            <a:extLst>
              <a:ext uri="{FF2B5EF4-FFF2-40B4-BE49-F238E27FC236}">
                <a16:creationId xmlns:a16="http://schemas.microsoft.com/office/drawing/2014/main" id="{1B8A7551-E839-D7A9-656D-544A1EC17B73}"/>
              </a:ext>
            </a:extLst>
          </p:cNvPr>
          <p:cNvSpPr txBox="1"/>
          <p:nvPr/>
        </p:nvSpPr>
        <p:spPr>
          <a:xfrm>
            <a:off x="5899071" y="1984525"/>
            <a:ext cx="5028235" cy="3785652"/>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Array Operations</a:t>
            </a:r>
          </a:p>
          <a:p>
            <a:pPr algn="just"/>
            <a:r>
              <a:rPr lang="en-US" sz="1600" b="1" dirty="0">
                <a:solidFill>
                  <a:srgbClr val="273239"/>
                </a:solidFill>
                <a:latin typeface="Aptos" panose="020B0004020202020204" pitchFamily="34" charset="0"/>
              </a:rPr>
              <a:t>------------------------------</a:t>
            </a:r>
          </a:p>
          <a:p>
            <a:r>
              <a:rPr lang="en-US" sz="1600" dirty="0">
                <a:solidFill>
                  <a:srgbClr val="273239"/>
                </a:solidFill>
                <a:latin typeface="Aptos" panose="020B0004020202020204" pitchFamily="34" charset="0"/>
                <a:cs typeface="Times New Roman" panose="02020603050405020304" pitchFamily="18" charset="0"/>
              </a:rPr>
              <a:t>Common operations performed on arrays.</a:t>
            </a:r>
          </a:p>
          <a:p>
            <a:pPr marL="285750" indent="-285750">
              <a:buFont typeface="Arial" panose="020B0604020202020204" pitchFamily="34" charset="0"/>
              <a:buChar char="•"/>
            </a:pPr>
            <a:r>
              <a:rPr lang="en-US" sz="1600" b="1" dirty="0"/>
              <a:t>Traversal</a:t>
            </a:r>
            <a:endParaRPr lang="en-US" sz="1600" dirty="0"/>
          </a:p>
          <a:p>
            <a:pPr marL="285750" indent="-285750">
              <a:buFont typeface="Arial" panose="020B0604020202020204" pitchFamily="34" charset="0"/>
              <a:buChar char="•"/>
            </a:pPr>
            <a:r>
              <a:rPr lang="en-US" sz="1600" b="1" dirty="0"/>
              <a:t>Insertion</a:t>
            </a:r>
            <a:r>
              <a:rPr lang="en-US" sz="1600" dirty="0"/>
              <a:t> </a:t>
            </a:r>
          </a:p>
          <a:p>
            <a:pPr marL="285750" indent="-285750">
              <a:buFont typeface="Arial" panose="020B0604020202020204" pitchFamily="34" charset="0"/>
              <a:buChar char="•"/>
            </a:pPr>
            <a:r>
              <a:rPr lang="en-US" sz="1600" b="1" dirty="0"/>
              <a:t>Deletion</a:t>
            </a:r>
          </a:p>
          <a:p>
            <a:pPr marL="285750" indent="-285750">
              <a:buFont typeface="Arial" panose="020B0604020202020204" pitchFamily="34" charset="0"/>
              <a:buChar char="•"/>
            </a:pPr>
            <a:r>
              <a:rPr lang="en-US" sz="1600" b="1" dirty="0"/>
              <a:t>Searching</a:t>
            </a:r>
          </a:p>
          <a:p>
            <a:endParaRPr lang="en-US" sz="1600" b="1" dirty="0"/>
          </a:p>
          <a:p>
            <a:r>
              <a:rPr lang="en-IN" sz="1600" b="1" i="0" dirty="0">
                <a:solidFill>
                  <a:srgbClr val="273239"/>
                </a:solidFill>
                <a:effectLst/>
                <a:highlight>
                  <a:srgbClr val="FFFFFF"/>
                </a:highlight>
                <a:latin typeface="Source Sans 3"/>
              </a:rPr>
              <a:t>Jagged Array in Java</a:t>
            </a:r>
          </a:p>
          <a:p>
            <a:r>
              <a:rPr lang="en-IN" sz="1600" b="1" i="0" dirty="0">
                <a:solidFill>
                  <a:srgbClr val="273239"/>
                </a:solidFill>
                <a:effectLst/>
                <a:highlight>
                  <a:srgbClr val="FFFFFF"/>
                </a:highlight>
                <a:latin typeface="Source Sans 3"/>
              </a:rPr>
              <a:t>---------------------------------</a:t>
            </a:r>
          </a:p>
          <a:p>
            <a:r>
              <a:rPr lang="en-US" sz="1600" dirty="0">
                <a:solidFill>
                  <a:srgbClr val="273239"/>
                </a:solidFill>
                <a:latin typeface="Aptos" panose="020B0004020202020204" pitchFamily="34" charset="0"/>
                <a:cs typeface="Times New Roman" panose="02020603050405020304" pitchFamily="18" charset="0"/>
              </a:rPr>
              <a:t>A jagged array is an array of arrays such that member arrays can be of different sizes, i.e., we can create a 2-D array but with a </a:t>
            </a:r>
            <a:r>
              <a:rPr lang="en-US" sz="1600" dirty="0">
                <a:solidFill>
                  <a:srgbClr val="FF0000"/>
                </a:solidFill>
                <a:latin typeface="Aptos" panose="020B0004020202020204" pitchFamily="34" charset="0"/>
                <a:cs typeface="Times New Roman" panose="02020603050405020304" pitchFamily="18" charset="0"/>
              </a:rPr>
              <a:t>variable number of columns in each row</a:t>
            </a:r>
            <a:r>
              <a:rPr lang="en-US" sz="1600" dirty="0">
                <a:solidFill>
                  <a:srgbClr val="273239"/>
                </a:solidFill>
                <a:latin typeface="Aptos" panose="020B0004020202020204" pitchFamily="34" charset="0"/>
                <a:cs typeface="Times New Roman" panose="02020603050405020304" pitchFamily="18" charset="0"/>
              </a:rPr>
              <a:t>. These types of arrays are also known as Jagged arrays. </a:t>
            </a:r>
            <a:endParaRPr lang="en-IN"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9551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pic>
        <p:nvPicPr>
          <p:cNvPr id="2050" name="Picture 2" descr="Data Structures And Algorithms | Data Structures Interview Questions">
            <a:extLst>
              <a:ext uri="{FF2B5EF4-FFF2-40B4-BE49-F238E27FC236}">
                <a16:creationId xmlns:a16="http://schemas.microsoft.com/office/drawing/2014/main" id="{ACC4629F-32F7-9DCD-AEE9-6F733343E6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84"/>
          <a:stretch/>
        </p:blipFill>
        <p:spPr bwMode="auto">
          <a:xfrm>
            <a:off x="645953" y="2777622"/>
            <a:ext cx="4857225" cy="31169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845F1AB-91B3-01D6-90CB-0013DBE66129}"/>
              </a:ext>
            </a:extLst>
          </p:cNvPr>
          <p:cNvSpPr txBox="1"/>
          <p:nvPr/>
        </p:nvSpPr>
        <p:spPr>
          <a:xfrm>
            <a:off x="645953" y="427838"/>
            <a:ext cx="5450047" cy="2031325"/>
          </a:xfrm>
          <a:prstGeom prst="rect">
            <a:avLst/>
          </a:prstGeom>
          <a:noFill/>
        </p:spPr>
        <p:txBody>
          <a:bodyPr wrap="square" rtlCol="0">
            <a:spAutoFit/>
          </a:bodyPr>
          <a:lstStyle/>
          <a:p>
            <a:r>
              <a:rPr lang="en-US" sz="1800" b="1" dirty="0"/>
              <a:t>Types of Array</a:t>
            </a:r>
          </a:p>
          <a:p>
            <a:r>
              <a:rPr lang="en-US" sz="1800" b="1" dirty="0"/>
              <a:t>---------------------------</a:t>
            </a:r>
          </a:p>
          <a:p>
            <a:r>
              <a:rPr lang="en-US" sz="1800" dirty="0">
                <a:solidFill>
                  <a:srgbClr val="273239"/>
                </a:solidFill>
                <a:latin typeface="Aptos" panose="020B0004020202020204" pitchFamily="34" charset="0"/>
                <a:cs typeface="Times New Roman" panose="02020603050405020304" pitchFamily="18" charset="0"/>
              </a:rPr>
              <a:t>There are two main types of arrays:</a:t>
            </a:r>
            <a:endParaRPr lang="en-US" sz="1800" b="1" dirty="0"/>
          </a:p>
          <a:p>
            <a:r>
              <a:rPr lang="en-US" sz="1800" b="1" dirty="0"/>
              <a:t>One-dimensional arrays: </a:t>
            </a:r>
            <a:r>
              <a:rPr lang="en-US" sz="1600" dirty="0">
                <a:solidFill>
                  <a:srgbClr val="273239"/>
                </a:solidFill>
                <a:latin typeface="Aptos" panose="020B0004020202020204" pitchFamily="34" charset="0"/>
                <a:cs typeface="Times New Roman" panose="02020603050405020304" pitchFamily="18" charset="0"/>
              </a:rPr>
              <a:t>These arrays store a single row of elements.</a:t>
            </a:r>
          </a:p>
          <a:p>
            <a:r>
              <a:rPr lang="en-US" sz="1800" b="1" dirty="0"/>
              <a:t>Multidimensional arrays: </a:t>
            </a:r>
            <a:r>
              <a:rPr lang="en-US" sz="1600" dirty="0">
                <a:solidFill>
                  <a:srgbClr val="273239"/>
                </a:solidFill>
                <a:latin typeface="Aptos" panose="020B0004020202020204" pitchFamily="34" charset="0"/>
                <a:cs typeface="Times New Roman" panose="02020603050405020304" pitchFamily="18" charset="0"/>
              </a:rPr>
              <a:t>These arrays store multiple rows of elements.</a:t>
            </a:r>
          </a:p>
        </p:txBody>
      </p:sp>
      <p:sp>
        <p:nvSpPr>
          <p:cNvPr id="11" name="TextBox 10">
            <a:extLst>
              <a:ext uri="{FF2B5EF4-FFF2-40B4-BE49-F238E27FC236}">
                <a16:creationId xmlns:a16="http://schemas.microsoft.com/office/drawing/2014/main" id="{23AC9602-E6EA-E67E-BE70-CBC42695C047}"/>
              </a:ext>
            </a:extLst>
          </p:cNvPr>
          <p:cNvSpPr txBox="1"/>
          <p:nvPr/>
        </p:nvSpPr>
        <p:spPr>
          <a:xfrm>
            <a:off x="6096000" y="570014"/>
            <a:ext cx="5203970" cy="5786199"/>
          </a:xfrm>
          <a:prstGeom prst="rect">
            <a:avLst/>
          </a:prstGeom>
          <a:noFill/>
        </p:spPr>
        <p:txBody>
          <a:bodyPr wrap="square" rtlCol="0">
            <a:spAutoFit/>
          </a:bodyPr>
          <a:lstStyle/>
          <a:p>
            <a:pPr algn="just" fontAlgn="base"/>
            <a:r>
              <a:rPr lang="en-US" b="1" dirty="0">
                <a:solidFill>
                  <a:srgbClr val="273239"/>
                </a:solidFill>
                <a:latin typeface="Aptos" panose="020B0004020202020204" pitchFamily="34" charset="0"/>
                <a:cs typeface="Times New Roman" panose="02020603050405020304" pitchFamily="18" charset="0"/>
              </a:rPr>
              <a:t>Advantages Of Jagged arrays :</a:t>
            </a:r>
          </a:p>
          <a:p>
            <a:pPr algn="l" fontAlgn="base"/>
            <a:endParaRPr lang="en-US" b="1" dirty="0"/>
          </a:p>
          <a:p>
            <a:pPr algn="l" fontAlgn="base"/>
            <a:r>
              <a:rPr lang="en-US" b="1" dirty="0"/>
              <a:t>Dynamic allocation</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allow you to allocate memory dynamically, meaning that you can specify the size of each sub-array at runtime, rather than at compile-time.</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t>Space utilization</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can save memory when the size of each sub-array is not equal. In a rectangular array, all sub-arrays must have the same size, even if some of them have unused elements. With a jagged array, you can allocate just the amount of memory that you need for each sub-array.</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a:t>Flexibility</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can be useful when you need to store arrays of different lengths or when the number of elements in each sub-array is not known in advance.</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t>Improved performance: </a:t>
            </a:r>
            <a:r>
              <a:rPr lang="en-US" sz="1600" dirty="0">
                <a:solidFill>
                  <a:srgbClr val="273239"/>
                </a:solidFill>
                <a:latin typeface="Aptos" panose="020B0004020202020204" pitchFamily="34" charset="0"/>
                <a:cs typeface="Times New Roman" panose="02020603050405020304" pitchFamily="18" charset="0"/>
              </a:rPr>
              <a:t>Jagged arrays can be faster than rectangular arrays for certain operations, such as accessing elements or iterating over sub-arrays, because the memory layout is more compact.</a:t>
            </a:r>
          </a:p>
        </p:txBody>
      </p:sp>
    </p:spTree>
    <p:extLst>
      <p:ext uri="{BB962C8B-B14F-4D97-AF65-F5344CB8AC3E}">
        <p14:creationId xmlns:p14="http://schemas.microsoft.com/office/powerpoint/2010/main" val="4819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1081102" y="736286"/>
            <a:ext cx="4553079" cy="2000548"/>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Basic Problem In Arrays:</a:t>
            </a:r>
          </a:p>
          <a:p>
            <a:pPr algn="just"/>
            <a:r>
              <a:rPr lang="en-US" sz="2000"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1. Array Declaration</a:t>
            </a:r>
          </a:p>
          <a:p>
            <a:pPr algn="just"/>
            <a:r>
              <a:rPr lang="en-US" sz="1600" dirty="0">
                <a:solidFill>
                  <a:srgbClr val="273239"/>
                </a:solidFill>
                <a:latin typeface="Aptos" panose="020B0004020202020204" pitchFamily="34" charset="0"/>
                <a:cs typeface="Times New Roman" panose="02020603050405020304" pitchFamily="18" charset="0"/>
              </a:rPr>
              <a:t>	2. Insertion in Array</a:t>
            </a:r>
          </a:p>
          <a:p>
            <a:pPr algn="just"/>
            <a:r>
              <a:rPr lang="en-US" sz="1600" dirty="0">
                <a:solidFill>
                  <a:srgbClr val="273239"/>
                </a:solidFill>
                <a:latin typeface="Aptos" panose="020B0004020202020204" pitchFamily="34" charset="0"/>
                <a:cs typeface="Times New Roman" panose="02020603050405020304" pitchFamily="18" charset="0"/>
              </a:rPr>
              <a:t>	3. Deletion in Array</a:t>
            </a:r>
          </a:p>
          <a:p>
            <a:pPr algn="just"/>
            <a:r>
              <a:rPr lang="en-US" sz="2000"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4. Row Base implementation</a:t>
            </a:r>
          </a:p>
          <a:p>
            <a:pPr algn="just"/>
            <a:r>
              <a:rPr lang="en-US" sz="1600" dirty="0">
                <a:solidFill>
                  <a:srgbClr val="273239"/>
                </a:solidFill>
                <a:latin typeface="Aptos" panose="020B0004020202020204" pitchFamily="34" charset="0"/>
                <a:cs typeface="Times New Roman" panose="02020603050405020304" pitchFamily="18" charset="0"/>
              </a:rPr>
              <a:t>	5. </a:t>
            </a:r>
            <a:r>
              <a:rPr lang="en-US" sz="1600">
                <a:solidFill>
                  <a:srgbClr val="273239"/>
                </a:solidFill>
                <a:latin typeface="Aptos" panose="020B0004020202020204" pitchFamily="34" charset="0"/>
                <a:cs typeface="Times New Roman" panose="02020603050405020304" pitchFamily="18" charset="0"/>
              </a:rPr>
              <a:t>Column </a:t>
            </a:r>
            <a:r>
              <a:rPr lang="en-US" sz="1600" dirty="0">
                <a:solidFill>
                  <a:srgbClr val="273239"/>
                </a:solidFill>
                <a:latin typeface="Aptos" panose="020B0004020202020204" pitchFamily="34" charset="0"/>
                <a:cs typeface="Times New Roman" panose="02020603050405020304" pitchFamily="18" charset="0"/>
              </a:rPr>
              <a:t>Base implementation</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233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63198"/>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Introduction to LinkedList:</a:t>
            </a:r>
          </a:p>
          <a:p>
            <a:pPr algn="just"/>
            <a:r>
              <a:rPr lang="en-US" sz="1600" b="1" dirty="0">
                <a:solidFill>
                  <a:srgbClr val="273239"/>
                </a:solidFill>
                <a:highlight>
                  <a:srgbClr val="FFFFFF"/>
                </a:highlight>
                <a:latin typeface="Nunito" pitchFamily="2" charset="0"/>
              </a:rPr>
              <a:t>	</a:t>
            </a:r>
            <a:r>
              <a:rPr lang="en-US" sz="1600" b="1" i="0" dirty="0">
                <a:solidFill>
                  <a:srgbClr val="273239"/>
                </a:solidFill>
                <a:effectLst/>
                <a:highlight>
                  <a:srgbClr val="FFFFFF"/>
                </a:highlight>
                <a:latin typeface="Nunito" pitchFamily="2" charset="0"/>
              </a:rPr>
              <a:t>Linked List</a:t>
            </a:r>
            <a:r>
              <a:rPr lang="en-US" sz="1600" b="0"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is a </a:t>
            </a:r>
            <a:r>
              <a:rPr lang="en-US" sz="1600" dirty="0">
                <a:solidFill>
                  <a:srgbClr val="FF0000"/>
                </a:solidFill>
                <a:latin typeface="Aptos" panose="020B0004020202020204" pitchFamily="34" charset="0"/>
                <a:cs typeface="Times New Roman" panose="02020603050405020304" pitchFamily="18" charset="0"/>
              </a:rPr>
              <a:t>linear data structure</a:t>
            </a:r>
            <a:r>
              <a:rPr lang="en-US" sz="1600" dirty="0">
                <a:solidFill>
                  <a:srgbClr val="273239"/>
                </a:solidFill>
                <a:latin typeface="Aptos" panose="020B0004020202020204" pitchFamily="34" charset="0"/>
                <a:cs typeface="Times New Roman" panose="02020603050405020304" pitchFamily="18" charset="0"/>
              </a:rPr>
              <a:t>, in which elements are </a:t>
            </a:r>
            <a:r>
              <a:rPr lang="en-US" sz="1600" dirty="0">
                <a:solidFill>
                  <a:srgbClr val="FF0000"/>
                </a:solidFill>
                <a:latin typeface="Aptos" panose="020B0004020202020204" pitchFamily="34" charset="0"/>
                <a:cs typeface="Times New Roman" panose="02020603050405020304" pitchFamily="18" charset="0"/>
              </a:rPr>
              <a:t>not stored at a contiguous location</a:t>
            </a:r>
            <a:r>
              <a:rPr lang="en-US" sz="1600" dirty="0">
                <a:solidFill>
                  <a:srgbClr val="273239"/>
                </a:solidFill>
                <a:latin typeface="Aptos" panose="020B0004020202020204" pitchFamily="34" charset="0"/>
                <a:cs typeface="Times New Roman" panose="02020603050405020304" pitchFamily="18" charset="0"/>
              </a:rPr>
              <a:t>, rather they are linked using pointers. Linked List forms a series of connected nodes, where each node stores the </a:t>
            </a:r>
            <a:r>
              <a:rPr lang="en-US" sz="1600" dirty="0">
                <a:solidFill>
                  <a:srgbClr val="FF0000"/>
                </a:solidFill>
                <a:latin typeface="Aptos" panose="020B0004020202020204" pitchFamily="34" charset="0"/>
                <a:cs typeface="Times New Roman" panose="02020603050405020304" pitchFamily="18" charset="0"/>
              </a:rPr>
              <a:t>data</a:t>
            </a:r>
            <a:r>
              <a:rPr lang="en-US" sz="1600" dirty="0">
                <a:solidFill>
                  <a:srgbClr val="273239"/>
                </a:solidFill>
                <a:latin typeface="Aptos" panose="020B0004020202020204" pitchFamily="34" charset="0"/>
                <a:cs typeface="Times New Roman" panose="02020603050405020304" pitchFamily="18" charset="0"/>
              </a:rPr>
              <a:t> and the address of the </a:t>
            </a:r>
            <a:r>
              <a:rPr lang="en-US" sz="1600" dirty="0">
                <a:solidFill>
                  <a:srgbClr val="FF0000"/>
                </a:solidFill>
                <a:latin typeface="Aptos" panose="020B0004020202020204" pitchFamily="34" charset="0"/>
                <a:cs typeface="Times New Roman" panose="02020603050405020304" pitchFamily="18" charset="0"/>
              </a:rPr>
              <a:t>next node.</a:t>
            </a:r>
          </a:p>
          <a:p>
            <a:pPr algn="just"/>
            <a:endParaRPr lang="en-US" sz="1600" dirty="0">
              <a:solidFill>
                <a:srgbClr val="FF0000"/>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Node Structure</a:t>
            </a:r>
            <a:r>
              <a:rPr lang="en-US" sz="1600" dirty="0">
                <a:solidFill>
                  <a:srgbClr val="273239"/>
                </a:solidFill>
                <a:latin typeface="Aptos" panose="020B0004020202020204" pitchFamily="34" charset="0"/>
                <a:cs typeface="Times New Roman" panose="02020603050405020304" pitchFamily="18" charset="0"/>
              </a:rPr>
              <a:t>: A node in a linked list typically consists of two components:</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Data</a:t>
            </a:r>
            <a:r>
              <a:rPr lang="en-US" sz="1600" dirty="0">
                <a:solidFill>
                  <a:srgbClr val="273239"/>
                </a:solidFill>
                <a:latin typeface="Aptos" panose="020B0004020202020204" pitchFamily="34" charset="0"/>
                <a:cs typeface="Times New Roman" panose="02020603050405020304" pitchFamily="18" charset="0"/>
              </a:rPr>
              <a:t>: It holds the actual value or data associated with the node.</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Next Pointer</a:t>
            </a:r>
            <a:r>
              <a:rPr lang="en-US" sz="1600" dirty="0">
                <a:solidFill>
                  <a:srgbClr val="273239"/>
                </a:solidFill>
                <a:latin typeface="Aptos" panose="020B0004020202020204" pitchFamily="34" charset="0"/>
                <a:cs typeface="Times New Roman" panose="02020603050405020304" pitchFamily="18" charset="0"/>
              </a:rPr>
              <a:t>: It stores the memory address (reference) of the next node in the sequence. </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Head and Tail</a:t>
            </a:r>
            <a:r>
              <a:rPr lang="en-US" sz="1600" dirty="0">
                <a:solidFill>
                  <a:srgbClr val="273239"/>
                </a:solidFill>
                <a:latin typeface="Aptos" panose="020B0004020202020204" pitchFamily="34" charset="0"/>
                <a:cs typeface="Times New Roman" panose="02020603050405020304" pitchFamily="18" charset="0"/>
              </a:rPr>
              <a:t>: The linked list is accessed through the head node, which points to the first node in the list. The last node in the list points to NULL, indicating the end of the list. This node is known as the tail node.</a:t>
            </a:r>
          </a:p>
          <a:p>
            <a:pPr marL="342900" indent="-342900" algn="jus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Advantage of Linked List:</a:t>
            </a:r>
          </a:p>
          <a:p>
            <a:pPr algn="just"/>
            <a:r>
              <a:rPr lang="en-US" sz="1600" b="1" dirty="0">
                <a:solidFill>
                  <a:srgbClr val="273239"/>
                </a:solidFill>
                <a:latin typeface="Aptos" panose="020B0004020202020204" pitchFamily="34" charset="0"/>
              </a:rPr>
              <a:t>	</a:t>
            </a:r>
            <a:r>
              <a:rPr lang="en-US" sz="1600" b="1" dirty="0">
                <a:solidFill>
                  <a:srgbClr val="273239"/>
                </a:solidFill>
                <a:latin typeface="Aptos" panose="020B0004020202020204" pitchFamily="34" charset="0"/>
                <a:cs typeface="Times New Roman" panose="02020603050405020304" pitchFamily="18" charset="0"/>
              </a:rPr>
              <a:t>Dynamic Data structure</a:t>
            </a:r>
            <a:r>
              <a:rPr lang="en-US" sz="1600" dirty="0">
                <a:solidFill>
                  <a:srgbClr val="273239"/>
                </a:solidFill>
                <a:latin typeface="Aptos" panose="020B0004020202020204" pitchFamily="34" charset="0"/>
                <a:cs typeface="Times New Roman" panose="02020603050405020304" pitchFamily="18" charset="0"/>
              </a:rPr>
              <a:t>: The size of memory can be allocated or de-allocated at run time based on the 	operation insertion or deletion.</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Ease of Insertion/Deletion</a:t>
            </a:r>
            <a:r>
              <a:rPr lang="en-US" sz="1600" dirty="0">
                <a:solidFill>
                  <a:srgbClr val="273239"/>
                </a:solidFill>
                <a:latin typeface="Aptos" panose="020B0004020202020204" pitchFamily="34" charset="0"/>
                <a:cs typeface="Times New Roman" panose="02020603050405020304" pitchFamily="18" charset="0"/>
              </a:rPr>
              <a:t>: The insertion and deletion of elements are simpler than arrays since no 	elements need to be shifted after insertion and deletion, Just the address needed to be updated.</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Efficient Memory Utilization</a:t>
            </a:r>
            <a:r>
              <a:rPr lang="en-US" sz="1600" dirty="0">
                <a:solidFill>
                  <a:srgbClr val="273239"/>
                </a:solidFill>
                <a:latin typeface="Aptos" panose="020B0004020202020204" pitchFamily="34" charset="0"/>
                <a:cs typeface="Times New Roman" panose="02020603050405020304" pitchFamily="18" charset="0"/>
              </a:rPr>
              <a:t>: As we know Linked List is a dynamic data structure the size increases or 	decreases as per the requirement, so this avoids the wastage of memory. </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Implementation</a:t>
            </a:r>
            <a:r>
              <a:rPr lang="en-US" sz="1600" dirty="0">
                <a:solidFill>
                  <a:srgbClr val="273239"/>
                </a:solidFill>
                <a:latin typeface="Aptos" panose="020B0004020202020204" pitchFamily="34" charset="0"/>
                <a:cs typeface="Times New Roman" panose="02020603050405020304" pitchFamily="18" charset="0"/>
              </a:rPr>
              <a:t>: Various advanced data structures can be implemented using a linked list like a stack, 	queue, graph, hash maps, etc. </a:t>
            </a:r>
          </a:p>
          <a:p>
            <a:pPr marL="342900" indent="-342900" algn="just">
              <a:buAutoNum type="arabicPeriod"/>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6472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206210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Disadvantage of Linked List:</a:t>
            </a:r>
          </a:p>
          <a:p>
            <a:pPr algn="just"/>
            <a:r>
              <a:rPr lang="en-US" sz="1600" b="1" dirty="0">
                <a:solidFill>
                  <a:srgbClr val="273239"/>
                </a:solidFill>
                <a:latin typeface="Aptos" panose="020B0004020202020204" pitchFamily="34" charset="0"/>
              </a:rPr>
              <a:t>	</a:t>
            </a:r>
          </a:p>
          <a:p>
            <a:pPr algn="just"/>
            <a:r>
              <a:rPr lang="en-US" sz="1600" b="1" dirty="0">
                <a:solidFill>
                  <a:srgbClr val="273239"/>
                </a:solidFill>
                <a:latin typeface="Aptos" panose="020B0004020202020204" pitchFamily="34" charset="0"/>
                <a:cs typeface="Times New Roman" panose="02020603050405020304" pitchFamily="18" charset="0"/>
              </a:rPr>
              <a:t>Random Access: </a:t>
            </a:r>
            <a:r>
              <a:rPr lang="en-US" sz="1600" dirty="0">
                <a:solidFill>
                  <a:srgbClr val="273239"/>
                </a:solidFill>
                <a:latin typeface="Aptos" panose="020B0004020202020204" pitchFamily="34" charset="0"/>
                <a:cs typeface="Times New Roman" panose="02020603050405020304" pitchFamily="18" charset="0"/>
              </a:rPr>
              <a:t>Unlike arrays, linked lists do not allow direct access to elements by index. Traversal is required to reach a specific node.</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Extra Memory: </a:t>
            </a:r>
            <a:r>
              <a:rPr lang="en-US" sz="1600" dirty="0">
                <a:solidFill>
                  <a:srgbClr val="273239"/>
                </a:solidFill>
                <a:latin typeface="Aptos" panose="020B0004020202020204" pitchFamily="34" charset="0"/>
                <a:cs typeface="Times New Roman" panose="02020603050405020304" pitchFamily="18" charset="0"/>
              </a:rPr>
              <a:t>Linked lists require additional memory for storing the pointers, compared to arrays.</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Types Of Linked List</a:t>
            </a:r>
          </a:p>
        </p:txBody>
      </p:sp>
      <p:pic>
        <p:nvPicPr>
          <p:cNvPr id="3" name="Picture 2" descr="A diagram of a link list&#10;&#10;Description automatically generated">
            <a:extLst>
              <a:ext uri="{FF2B5EF4-FFF2-40B4-BE49-F238E27FC236}">
                <a16:creationId xmlns:a16="http://schemas.microsoft.com/office/drawing/2014/main" id="{A117DCF9-10D3-6904-6974-05E77FB20BEB}"/>
              </a:ext>
            </a:extLst>
          </p:cNvPr>
          <p:cNvPicPr>
            <a:picLocks noChangeAspect="1"/>
          </p:cNvPicPr>
          <p:nvPr/>
        </p:nvPicPr>
        <p:blipFill rotWithShape="1">
          <a:blip r:embed="rId2">
            <a:extLst>
              <a:ext uri="{28A0092B-C50C-407E-A947-70E740481C1C}">
                <a14:useLocalDpi xmlns:a14="http://schemas.microsoft.com/office/drawing/2010/main" val="0"/>
              </a:ext>
            </a:extLst>
          </a:blip>
          <a:srcRect b="22473"/>
          <a:stretch/>
        </p:blipFill>
        <p:spPr>
          <a:xfrm>
            <a:off x="914848" y="2561889"/>
            <a:ext cx="5503332" cy="2716354"/>
          </a:xfrm>
          <a:prstGeom prst="rect">
            <a:avLst/>
          </a:prstGeom>
        </p:spPr>
      </p:pic>
      <p:pic>
        <p:nvPicPr>
          <p:cNvPr id="5" name="Picture 4" descr="A diagram of a type of linked list&#10;&#10;Description automatically generated">
            <a:extLst>
              <a:ext uri="{FF2B5EF4-FFF2-40B4-BE49-F238E27FC236}">
                <a16:creationId xmlns:a16="http://schemas.microsoft.com/office/drawing/2014/main" id="{B62C5015-1B2E-6915-E64D-EBB718E64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180" y="2561889"/>
            <a:ext cx="5485953" cy="2800767"/>
          </a:xfrm>
          <a:prstGeom prst="rect">
            <a:avLst/>
          </a:prstGeom>
        </p:spPr>
      </p:pic>
    </p:spTree>
    <p:extLst>
      <p:ext uri="{BB962C8B-B14F-4D97-AF65-F5344CB8AC3E}">
        <p14:creationId xmlns:p14="http://schemas.microsoft.com/office/powerpoint/2010/main" val="330891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0164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Single Linked List:</a:t>
            </a:r>
          </a:p>
          <a:p>
            <a:pPr algn="just"/>
            <a:endParaRPr lang="en-US" sz="1600" b="1" dirty="0">
              <a:solidFill>
                <a:srgbClr val="273239"/>
              </a:solidFill>
              <a:latin typeface="Aptos" panose="020B0004020202020204" pitchFamily="34" charset="0"/>
            </a:endParaRPr>
          </a:p>
          <a:p>
            <a:r>
              <a:rPr lang="en-US" sz="1600" dirty="0">
                <a:solidFill>
                  <a:srgbClr val="273239"/>
                </a:solidFill>
                <a:latin typeface="Aptos" panose="020B0004020202020204" pitchFamily="34" charset="0"/>
                <a:cs typeface="Times New Roman" panose="02020603050405020304" pitchFamily="18" charset="0"/>
              </a:rPr>
              <a:t>	A singly linked list is a special type of linked list in which each node has only one link that points to the </a:t>
            </a:r>
            <a:r>
              <a:rPr lang="en-US" sz="1600" dirty="0">
                <a:solidFill>
                  <a:srgbClr val="FF0000"/>
                </a:solidFill>
                <a:latin typeface="Aptos" panose="020B0004020202020204" pitchFamily="34" charset="0"/>
                <a:cs typeface="Times New Roman" panose="02020603050405020304" pitchFamily="18" charset="0"/>
              </a:rPr>
              <a:t>next 	node in the linked list</a:t>
            </a:r>
            <a:r>
              <a:rPr lang="en-US" sz="1600" dirty="0">
                <a:solidFill>
                  <a:srgbClr val="273239"/>
                </a:solidFill>
                <a:latin typeface="Aptos" panose="020B0004020202020204" pitchFamily="34" charset="0"/>
                <a:cs typeface="Times New Roman" panose="02020603050405020304" pitchFamily="18" charset="0"/>
              </a:rPr>
              <a:t>.</a:t>
            </a:r>
          </a:p>
          <a:p>
            <a:r>
              <a:rPr lang="en-US" sz="1600" b="1" i="0" dirty="0">
                <a:solidFill>
                  <a:srgbClr val="273239"/>
                </a:solidFill>
                <a:effectLst/>
                <a:highlight>
                  <a:srgbClr val="FFFFFF"/>
                </a:highlight>
                <a:latin typeface="Nunito" pitchFamily="2" charset="0"/>
              </a:rPr>
              <a:t>	</a:t>
            </a:r>
            <a:r>
              <a:rPr lang="en-US" sz="1600" b="1" dirty="0">
                <a:solidFill>
                  <a:srgbClr val="273239"/>
                </a:solidFill>
                <a:latin typeface="Aptos" panose="020B0004020202020204" pitchFamily="34" charset="0"/>
              </a:rPr>
              <a:t>Backward traversing not possible</a:t>
            </a:r>
            <a:r>
              <a:rPr lang="en-US" sz="1600" b="1"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In singly linked list does not support backward traversing. </a:t>
            </a:r>
          </a:p>
          <a:p>
            <a:pPr algn="just"/>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sz="1600" b="1" dirty="0">
                <a:solidFill>
                  <a:srgbClr val="273239"/>
                </a:solidFill>
                <a:latin typeface="Aptos" panose="020B0004020202020204" pitchFamily="34" charset="0"/>
              </a:rPr>
              <a:t>Application of Singly Linked Lists:</a:t>
            </a:r>
          </a:p>
          <a:p>
            <a:pPr algn="l" fontAlgn="base"/>
            <a:endParaRPr lang="en-US" sz="1600" b="1" dirty="0">
              <a:solidFill>
                <a:srgbClr val="273239"/>
              </a:solidFill>
              <a:latin typeface="Aptos" panose="020B0004020202020204" pitchFamily="34" charset="0"/>
            </a:endParaRPr>
          </a:p>
          <a:p>
            <a:pPr lvl="1" fontAlgn="base"/>
            <a:r>
              <a:rPr lang="en-US" sz="1600" b="1" dirty="0">
                <a:solidFill>
                  <a:srgbClr val="273239"/>
                </a:solidFill>
                <a:latin typeface="Aptos" panose="020B0004020202020204" pitchFamily="34" charset="0"/>
                <a:cs typeface="Times New Roman" panose="02020603050405020304" pitchFamily="18" charset="0"/>
              </a:rPr>
              <a:t>Memory management:</a:t>
            </a:r>
            <a:r>
              <a:rPr lang="en-US" sz="1600" dirty="0">
                <a:solidFill>
                  <a:srgbClr val="273239"/>
                </a:solidFill>
                <a:latin typeface="Aptos" panose="020B0004020202020204" pitchFamily="34" charset="0"/>
                <a:cs typeface="Times New Roman" panose="02020603050405020304" pitchFamily="18" charset="0"/>
              </a:rPr>
              <a:t> Singly linked lists can be used to implement memory pools, in which memory is allocated and deallocated as needed.</a:t>
            </a:r>
          </a:p>
          <a:p>
            <a:pPr lvl="1" fontAlgn="base"/>
            <a:r>
              <a:rPr lang="en-US" sz="1600" b="1" dirty="0">
                <a:solidFill>
                  <a:srgbClr val="273239"/>
                </a:solidFill>
                <a:latin typeface="Aptos" panose="020B0004020202020204" pitchFamily="34" charset="0"/>
                <a:cs typeface="Times New Roman" panose="02020603050405020304" pitchFamily="18" charset="0"/>
              </a:rPr>
              <a:t>Database indexing:</a:t>
            </a:r>
            <a:r>
              <a:rPr lang="en-US" sz="1600" dirty="0">
                <a:solidFill>
                  <a:srgbClr val="273239"/>
                </a:solidFill>
                <a:latin typeface="Aptos" panose="020B0004020202020204" pitchFamily="34" charset="0"/>
                <a:cs typeface="Times New Roman" panose="02020603050405020304" pitchFamily="18" charset="0"/>
              </a:rPr>
              <a:t> Singly linked lists can be used to implement linked lists in databases, allowing for fast insertion and deletion operations.</a:t>
            </a:r>
          </a:p>
          <a:p>
            <a:pPr lvl="1" fontAlgn="base"/>
            <a:r>
              <a:rPr lang="en-US" sz="1600" b="1" dirty="0">
                <a:solidFill>
                  <a:srgbClr val="273239"/>
                </a:solidFill>
                <a:latin typeface="Aptos" panose="020B0004020202020204" pitchFamily="34" charset="0"/>
                <a:cs typeface="Times New Roman" panose="02020603050405020304" pitchFamily="18" charset="0"/>
              </a:rPr>
              <a:t>Representing polynomials and sparse matrices: </a:t>
            </a:r>
            <a:r>
              <a:rPr lang="en-US" sz="1600" dirty="0">
                <a:solidFill>
                  <a:srgbClr val="273239"/>
                </a:solidFill>
                <a:latin typeface="Aptos" panose="020B0004020202020204" pitchFamily="34" charset="0"/>
                <a:cs typeface="Times New Roman" panose="02020603050405020304" pitchFamily="18" charset="0"/>
              </a:rPr>
              <a:t>Singly linked lists can be used to efficiently represent polynomials and sparse matrices, where most elements are zero.</a:t>
            </a:r>
          </a:p>
          <a:p>
            <a:pPr lvl="1" fontAlgn="base"/>
            <a:r>
              <a:rPr lang="en-US" sz="1600" b="1" dirty="0">
                <a:solidFill>
                  <a:srgbClr val="273239"/>
                </a:solidFill>
                <a:latin typeface="Aptos" panose="020B0004020202020204" pitchFamily="34" charset="0"/>
                <a:cs typeface="Times New Roman" panose="02020603050405020304" pitchFamily="18" charset="0"/>
              </a:rPr>
              <a:t>Operating systems:</a:t>
            </a:r>
            <a:r>
              <a:rPr lang="en-US" sz="1600" dirty="0">
                <a:solidFill>
                  <a:srgbClr val="273239"/>
                </a:solidFill>
                <a:latin typeface="Aptos" panose="020B0004020202020204" pitchFamily="34" charset="0"/>
                <a:cs typeface="Times New Roman" panose="02020603050405020304" pitchFamily="18" charset="0"/>
              </a:rPr>
              <a:t> Singly linked lists are used in operating systems for tasks such as scheduling processes and managing system resources.</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Double Linked List:</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	A doubly linked list is a special type of linked list in which each node contains a pointer to the </a:t>
            </a:r>
            <a:r>
              <a:rPr lang="en-US" sz="1600" dirty="0">
                <a:solidFill>
                  <a:srgbClr val="FF0000"/>
                </a:solidFill>
                <a:latin typeface="Aptos" panose="020B0004020202020204" pitchFamily="34" charset="0"/>
                <a:cs typeface="Times New Roman" panose="02020603050405020304" pitchFamily="18" charset="0"/>
              </a:rPr>
              <a:t>previous</a:t>
            </a:r>
            <a:r>
              <a:rPr lang="en-US" sz="1600" dirty="0">
                <a:solidFill>
                  <a:srgbClr val="273239"/>
                </a:solidFill>
                <a:latin typeface="Aptos" panose="020B0004020202020204" pitchFamily="34" charset="0"/>
                <a:cs typeface="Times New Roman" panose="02020603050405020304" pitchFamily="18" charset="0"/>
              </a:rPr>
              <a:t> 	node as well as the </a:t>
            </a:r>
            <a:r>
              <a:rPr lang="en-US" sz="1600" dirty="0">
                <a:solidFill>
                  <a:srgbClr val="FF0000"/>
                </a:solidFill>
                <a:latin typeface="Aptos" panose="020B0004020202020204" pitchFamily="34" charset="0"/>
                <a:cs typeface="Times New Roman" panose="02020603050405020304" pitchFamily="18" charset="0"/>
              </a:rPr>
              <a:t>next</a:t>
            </a:r>
            <a:r>
              <a:rPr lang="en-US" sz="1600" dirty="0">
                <a:solidFill>
                  <a:srgbClr val="273239"/>
                </a:solidFill>
                <a:latin typeface="Aptos" panose="020B0004020202020204" pitchFamily="34" charset="0"/>
                <a:cs typeface="Times New Roman" panose="02020603050405020304" pitchFamily="18" charset="0"/>
              </a:rPr>
              <a:t> node in the structure.</a:t>
            </a:r>
          </a:p>
          <a:p>
            <a:pPr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i="0" dirty="0">
                <a:solidFill>
                  <a:srgbClr val="273239"/>
                </a:solidFill>
                <a:effectLst/>
                <a:highlight>
                  <a:srgbClr val="FFFFFF"/>
                </a:highlight>
                <a:latin typeface="Nunito" pitchFamily="2" charset="0"/>
              </a:rPr>
              <a:t>Two-way navigation: </a:t>
            </a:r>
            <a:r>
              <a:rPr lang="en-US" sz="1600" dirty="0">
                <a:solidFill>
                  <a:srgbClr val="273239"/>
                </a:solidFill>
                <a:latin typeface="Aptos" panose="020B0004020202020204" pitchFamily="34" charset="0"/>
                <a:cs typeface="Times New Roman" panose="02020603050405020304" pitchFamily="18" charset="0"/>
              </a:rPr>
              <a:t>In a doubly linked list, each node contains pointers to both the previous and next elements, allowing for navigation in both forward and backward directions.	</a:t>
            </a:r>
          </a:p>
        </p:txBody>
      </p:sp>
    </p:spTree>
    <p:extLst>
      <p:ext uri="{BB962C8B-B14F-4D97-AF65-F5344CB8AC3E}">
        <p14:creationId xmlns:p14="http://schemas.microsoft.com/office/powerpoint/2010/main" val="365836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781234" y="170896"/>
            <a:ext cx="10182688" cy="6309420"/>
          </a:xfrm>
          <a:prstGeom prst="rect">
            <a:avLst/>
          </a:prstGeom>
          <a:noFill/>
        </p:spPr>
        <p:txBody>
          <a:bodyPr wrap="square" rtlCol="0">
            <a:spAutoFit/>
          </a:bodyPr>
          <a:lstStyle/>
          <a:p>
            <a:pPr algn="l" fontAlgn="base"/>
            <a:endParaRPr lang="en-US" b="1" i="0" dirty="0">
              <a:solidFill>
                <a:srgbClr val="273239"/>
              </a:solidFill>
              <a:effectLst/>
              <a:latin typeface="Nunito" panose="020F0502020204030204" pitchFamily="2" charset="0"/>
            </a:endParaRPr>
          </a:p>
          <a:p>
            <a:pPr algn="l" fontAlgn="base"/>
            <a:r>
              <a:rPr lang="en-US" sz="2000" b="1" i="0" dirty="0">
                <a:solidFill>
                  <a:srgbClr val="273239"/>
                </a:solidFill>
                <a:effectLst/>
                <a:latin typeface="Aptos" panose="020B0004020202020204" pitchFamily="34" charset="0"/>
              </a:rPr>
              <a:t>What is Data Structure ?</a:t>
            </a:r>
          </a:p>
          <a:p>
            <a:pPr algn="l" fontAlgn="base"/>
            <a:endParaRPr lang="en-US" b="1" i="0" dirty="0">
              <a:solidFill>
                <a:srgbClr val="273239"/>
              </a:solidFill>
              <a:effectLst/>
              <a:latin typeface="Nunito" panose="020F0502020204030204" pitchFamily="2" charset="0"/>
            </a:endParaRPr>
          </a:p>
          <a:p>
            <a:pPr algn="just" rtl="0" fontAlgn="base"/>
            <a:r>
              <a:rPr lang="en-US" sz="1600" b="0" i="0" dirty="0">
                <a:solidFill>
                  <a:srgbClr val="273239"/>
                </a:solidFill>
                <a:effectLst/>
                <a:latin typeface="Aptos" panose="020B0004020202020204" pitchFamily="34" charset="0"/>
                <a:cs typeface="Times New Roman" panose="02020603050405020304" pitchFamily="18" charset="0"/>
              </a:rPr>
              <a:t>A data structure is defined as a particular way of </a:t>
            </a:r>
            <a:r>
              <a:rPr lang="en-US" sz="1600" b="0" i="0" dirty="0">
                <a:solidFill>
                  <a:srgbClr val="FF0000"/>
                </a:solidFill>
                <a:effectLst/>
                <a:latin typeface="Aptos" panose="020B0004020202020204" pitchFamily="34" charset="0"/>
                <a:cs typeface="Times New Roman" panose="02020603050405020304" pitchFamily="18" charset="0"/>
              </a:rPr>
              <a:t>storing and organizing data </a:t>
            </a:r>
            <a:r>
              <a:rPr lang="en-US" sz="1600" b="0" i="0" dirty="0">
                <a:solidFill>
                  <a:srgbClr val="273239"/>
                </a:solidFill>
                <a:effectLst/>
                <a:latin typeface="Aptos" panose="020B0004020202020204" pitchFamily="34" charset="0"/>
                <a:cs typeface="Times New Roman" panose="02020603050405020304" pitchFamily="18" charset="0"/>
              </a:rPr>
              <a:t>in our devices to use the data efficiently and effectively. The main idea behind using data structures is to </a:t>
            </a:r>
            <a:r>
              <a:rPr lang="en-US" sz="1600" b="0" i="0" dirty="0">
                <a:solidFill>
                  <a:srgbClr val="FF0000"/>
                </a:solidFill>
                <a:effectLst/>
                <a:latin typeface="Aptos" panose="020B0004020202020204" pitchFamily="34" charset="0"/>
                <a:cs typeface="Times New Roman" panose="02020603050405020304" pitchFamily="18" charset="0"/>
              </a:rPr>
              <a:t>minimize the time and space complexities. </a:t>
            </a:r>
            <a:r>
              <a:rPr lang="en-US" sz="1600" dirty="0">
                <a:solidFill>
                  <a:srgbClr val="273239"/>
                </a:solidFill>
                <a:latin typeface="Aptos" panose="020B0004020202020204" pitchFamily="34" charset="0"/>
                <a:cs typeface="Times New Roman" panose="02020603050405020304" pitchFamily="18" charset="0"/>
              </a:rPr>
              <a:t>An efficient data structure takes minimum memory space and requires minimum time to execute the data.</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fontAlgn="base"/>
            <a:r>
              <a:rPr lang="en-US" sz="2000" b="1" dirty="0">
                <a:solidFill>
                  <a:srgbClr val="273239"/>
                </a:solidFill>
                <a:latin typeface="Aptos" panose="020B0004020202020204" pitchFamily="34" charset="0"/>
              </a:rPr>
              <a:t>What is an Algorithm ?</a:t>
            </a:r>
          </a:p>
          <a:p>
            <a:pPr algn="just"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dirty="0">
                <a:solidFill>
                  <a:srgbClr val="273239"/>
                </a:solidFill>
                <a:latin typeface="Aptos" panose="020B0004020202020204" pitchFamily="34" charset="0"/>
                <a:cs typeface="Times New Roman" panose="02020603050405020304" pitchFamily="18" charset="0"/>
              </a:rPr>
              <a:t>In computer programming terms, an algorithm is a set of </a:t>
            </a:r>
            <a:r>
              <a:rPr lang="en-US" sz="1600" dirty="0">
                <a:solidFill>
                  <a:srgbClr val="FF0000"/>
                </a:solidFill>
                <a:latin typeface="Aptos" panose="020B0004020202020204" pitchFamily="34" charset="0"/>
                <a:cs typeface="Times New Roman" panose="02020603050405020304" pitchFamily="18" charset="0"/>
              </a:rPr>
              <a:t>well-defined instructions</a:t>
            </a:r>
            <a:r>
              <a:rPr lang="en-US" sz="1600" dirty="0">
                <a:solidFill>
                  <a:srgbClr val="273239"/>
                </a:solidFill>
                <a:latin typeface="Aptos" panose="020B0004020202020204" pitchFamily="34" charset="0"/>
                <a:cs typeface="Times New Roman" panose="02020603050405020304" pitchFamily="18" charset="0"/>
              </a:rPr>
              <a:t> to solve a particular problem. </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dirty="0">
                <a:solidFill>
                  <a:srgbClr val="273239"/>
                </a:solidFill>
                <a:latin typeface="Aptos" panose="020B0004020202020204" pitchFamily="34" charset="0"/>
                <a:cs typeface="Times New Roman" panose="02020603050405020304" pitchFamily="18" charset="0"/>
              </a:rPr>
              <a:t>For example, An algorithm to add two numbers:</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Take two number inputs</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Add numbers using the + operator</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Display the result</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2000" b="1" dirty="0">
                <a:solidFill>
                  <a:srgbClr val="273239"/>
                </a:solidFill>
                <a:latin typeface="Aptos" panose="020B0004020202020204" pitchFamily="34" charset="0"/>
              </a:rPr>
              <a:t>Qualities of a Good Algorithm :</a:t>
            </a:r>
          </a:p>
          <a:p>
            <a:pPr algn="just" rtl="0" fontAlgn="base"/>
            <a:endParaRPr lang="en-US" sz="2000" b="1" dirty="0">
              <a:solidFill>
                <a:srgbClr val="273239"/>
              </a:solidFill>
              <a:latin typeface="Aptos" panose="020B0004020202020204" pitchFamily="34" charset="0"/>
            </a:endParaRP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Input and output should be defined precisely.</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Each step in the algorithm should be clear and unambiguous.</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Algorithms should be most effective among many different ways to solve a problem.</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An algorithm shouldn't include computer code. Instead, the algorithm should be written in such a way that it can be used in different programming languages.</a:t>
            </a:r>
          </a:p>
        </p:txBody>
      </p:sp>
    </p:spTree>
    <p:extLst>
      <p:ext uri="{BB962C8B-B14F-4D97-AF65-F5344CB8AC3E}">
        <p14:creationId xmlns:p14="http://schemas.microsoft.com/office/powerpoint/2010/main" val="306402508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247864"/>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Application of Doubly Linked List:</a:t>
            </a:r>
          </a:p>
          <a:p>
            <a:pPr algn="just"/>
            <a:endParaRPr lang="en-US" sz="1600" b="1" dirty="0">
              <a:solidFill>
                <a:srgbClr val="273239"/>
              </a:solidFill>
              <a:latin typeface="Aptos" panose="020B0004020202020204" pitchFamily="34" charset="0"/>
            </a:endParaRPr>
          </a:p>
          <a:p>
            <a:pPr lvl="1" algn="just"/>
            <a:r>
              <a:rPr lang="en-US" sz="1600" b="1" dirty="0">
                <a:solidFill>
                  <a:srgbClr val="273239"/>
                </a:solidFill>
                <a:latin typeface="Aptos" panose="020B0004020202020204" pitchFamily="34" charset="0"/>
              </a:rPr>
              <a:t>Implementing a Hash Table: </a:t>
            </a:r>
            <a:r>
              <a:rPr lang="en-US" sz="1600" dirty="0">
                <a:solidFill>
                  <a:srgbClr val="273239"/>
                </a:solidFill>
                <a:latin typeface="Aptos" panose="020B0004020202020204" pitchFamily="34" charset="0"/>
                <a:cs typeface="Times New Roman" panose="02020603050405020304" pitchFamily="18" charset="0"/>
              </a:rPr>
              <a:t>Doubly linked lists can be used to implement hash tables, which are used to store and retrieve data efficiently based on a key.</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Dynamic Memory Allocation: </a:t>
            </a:r>
            <a:r>
              <a:rPr lang="en-US" sz="1600" dirty="0">
                <a:solidFill>
                  <a:srgbClr val="273239"/>
                </a:solidFill>
                <a:latin typeface="Aptos" panose="020B0004020202020204" pitchFamily="34" charset="0"/>
                <a:cs typeface="Times New Roman" panose="02020603050405020304" pitchFamily="18" charset="0"/>
              </a:rPr>
              <a:t>In systems programming, doubly linked lists can be used to manage dynamic memory allocation, where memory blocks are allocated and deallocated as needed.</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Reversing a List: </a:t>
            </a:r>
            <a:r>
              <a:rPr lang="en-US" sz="1600" dirty="0">
                <a:solidFill>
                  <a:srgbClr val="273239"/>
                </a:solidFill>
                <a:latin typeface="Aptos" panose="020B0004020202020204" pitchFamily="34" charset="0"/>
                <a:cs typeface="Times New Roman" panose="02020603050405020304" pitchFamily="18" charset="0"/>
              </a:rPr>
              <a:t>A doubly linked list can be used to reverse a list efficiently by swapping the previous and next pointers of each node.</a:t>
            </a:r>
          </a:p>
          <a:p>
            <a:pPr lvl="1"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Introduction to Circular Linked List</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dirty="0">
                <a:solidFill>
                  <a:srgbClr val="273239"/>
                </a:solidFill>
                <a:latin typeface="Aptos" panose="020B0004020202020204" pitchFamily="34" charset="0"/>
                <a:cs typeface="Times New Roman" panose="02020603050405020304" pitchFamily="18" charset="0"/>
              </a:rPr>
              <a:t>The circular linked list is a linked list where all nodes are connected to form a circle. In a circular linked list, the first node and the last node are connected to each other which forms a circle. There is no NULL at the end.</a:t>
            </a:r>
          </a:p>
          <a:p>
            <a:pPr lvl="1" algn="just"/>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Applications of circular linked lists: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Multiplayer games use this to give each player a chance to play.</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A circular linked list can be used to organize multiple running applications on an operating system. These applications are iterated over by the OS.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can be used in resource allocation problems.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are commonly used to implement circular buffers,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can be used in simulation and gaming.</a:t>
            </a:r>
          </a:p>
          <a:p>
            <a:pPr lvl="1" algn="just"/>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7766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0164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There are generally two types of circular linked lists:</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Circular singly linked list</a:t>
            </a:r>
            <a:r>
              <a:rPr lang="en-US" sz="1600" dirty="0">
                <a:solidFill>
                  <a:srgbClr val="273239"/>
                </a:solidFill>
                <a:latin typeface="Aptos" panose="020B0004020202020204" pitchFamily="34" charset="0"/>
                <a:cs typeface="Times New Roman" panose="02020603050405020304" pitchFamily="18" charset="0"/>
              </a:rPr>
              <a:t>: In a circular Singly linked list, the last node of the list contains a pointer to the first node of the list. We traverse the circular singly linked list until we reach the same node where we started. The circular singly linked list has no beginning or end. No null value is present in the next part of any of the nodes.</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i="0" dirty="0">
                <a:solidFill>
                  <a:srgbClr val="273239"/>
                </a:solidFill>
                <a:effectLst/>
                <a:highlight>
                  <a:srgbClr val="FFFFFF"/>
                </a:highlight>
                <a:latin typeface="Nunito" pitchFamily="2" charset="0"/>
              </a:rPr>
              <a:t>Circular Doubly linked list: </a:t>
            </a:r>
            <a:r>
              <a:rPr lang="en-US" sz="1600" dirty="0">
                <a:solidFill>
                  <a:srgbClr val="273239"/>
                </a:solidFill>
                <a:latin typeface="Aptos" panose="020B0004020202020204" pitchFamily="34" charset="0"/>
                <a:cs typeface="Times New Roman" panose="02020603050405020304" pitchFamily="18" charset="0"/>
              </a:rPr>
              <a:t>Circular Doubly Linked List has properties of both doubly linked list and circular linked list in which two consecutive elements are linked or connected by the previous and next pointer and the last node points to the first node by the next pointer and also the first node points to the last node by the previous pointer.</a:t>
            </a:r>
          </a:p>
          <a:p>
            <a:pPr lvl="1" algn="just"/>
            <a:endParaRPr lang="en-US" sz="1600"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Basic Operation on Linked List</a:t>
            </a:r>
          </a:p>
          <a:p>
            <a:endParaRPr lang="en-US" sz="1600" b="1"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1. Insertion in the linked list:</a:t>
            </a:r>
          </a:p>
          <a:p>
            <a:pPr lvl="1"/>
            <a:r>
              <a:rPr lang="en-US" sz="1600" dirty="0">
                <a:solidFill>
                  <a:srgbClr val="273239"/>
                </a:solidFill>
                <a:latin typeface="Aptos" panose="020B0004020202020204" pitchFamily="34" charset="0"/>
                <a:cs typeface="Times New Roman" panose="02020603050405020304" pitchFamily="18" charset="0"/>
              </a:rPr>
              <a:t>Insertion at the beginning of the list</a:t>
            </a:r>
          </a:p>
          <a:p>
            <a:pPr lvl="1"/>
            <a:r>
              <a:rPr lang="en-US" sz="1600" dirty="0">
                <a:solidFill>
                  <a:srgbClr val="273239"/>
                </a:solidFill>
                <a:latin typeface="Aptos" panose="020B0004020202020204" pitchFamily="34" charset="0"/>
                <a:cs typeface="Times New Roman" panose="02020603050405020304" pitchFamily="18" charset="0"/>
              </a:rPr>
              <a:t>Insertion at the end of the list</a:t>
            </a:r>
          </a:p>
          <a:p>
            <a:pPr lvl="1"/>
            <a:r>
              <a:rPr lang="en-US" sz="1600" dirty="0">
                <a:solidFill>
                  <a:srgbClr val="273239"/>
                </a:solidFill>
                <a:latin typeface="Aptos" panose="020B0004020202020204" pitchFamily="34" charset="0"/>
                <a:cs typeface="Times New Roman" panose="02020603050405020304" pitchFamily="18" charset="0"/>
              </a:rPr>
              <a:t>Insertion in between the nodes</a:t>
            </a:r>
          </a:p>
          <a:p>
            <a:pPr lvl="1"/>
            <a:endParaRPr lang="en-US" sz="1600"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2. Deletion in the linked list:</a:t>
            </a:r>
          </a:p>
          <a:p>
            <a:pPr lvl="1"/>
            <a:r>
              <a:rPr lang="en-US" sz="1600" dirty="0">
                <a:solidFill>
                  <a:srgbClr val="273239"/>
                </a:solidFill>
                <a:latin typeface="Aptos" panose="020B0004020202020204" pitchFamily="34" charset="0"/>
                <a:cs typeface="Times New Roman" panose="02020603050405020304" pitchFamily="18" charset="0"/>
              </a:rPr>
              <a:t>Deletion at the beginning of the list</a:t>
            </a:r>
          </a:p>
          <a:p>
            <a:pPr lvl="1"/>
            <a:r>
              <a:rPr lang="en-US" sz="1600" dirty="0">
                <a:solidFill>
                  <a:srgbClr val="273239"/>
                </a:solidFill>
                <a:latin typeface="Aptos" panose="020B0004020202020204" pitchFamily="34" charset="0"/>
                <a:cs typeface="Times New Roman" panose="02020603050405020304" pitchFamily="18" charset="0"/>
              </a:rPr>
              <a:t>Deletion at the end of the list</a:t>
            </a:r>
          </a:p>
          <a:p>
            <a:pPr lvl="1"/>
            <a:r>
              <a:rPr lang="en-US" sz="1600" dirty="0">
                <a:solidFill>
                  <a:srgbClr val="273239"/>
                </a:solidFill>
                <a:latin typeface="Aptos" panose="020B0004020202020204" pitchFamily="34" charset="0"/>
                <a:cs typeface="Times New Roman" panose="02020603050405020304" pitchFamily="18" charset="0"/>
              </a:rPr>
              <a:t>Deletion in between the nodes</a:t>
            </a:r>
          </a:p>
          <a:p>
            <a:pPr lvl="1"/>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48119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5755422"/>
          </a:xfrm>
          <a:prstGeom prst="rect">
            <a:avLst/>
          </a:prstGeom>
          <a:noFill/>
        </p:spPr>
        <p:txBody>
          <a:bodyPr wrap="square" rtlCol="0">
            <a:spAutoFit/>
          </a:bodyPr>
          <a:lstStyle/>
          <a:p>
            <a:pPr algn="just"/>
            <a:r>
              <a:rPr lang="en-IN" sz="1600" b="1" dirty="0">
                <a:solidFill>
                  <a:srgbClr val="273239"/>
                </a:solidFill>
                <a:latin typeface="Aptos" panose="020B0004020202020204" pitchFamily="34" charset="0"/>
              </a:rPr>
              <a:t>Introduction to Searching Algorithms</a:t>
            </a:r>
            <a:r>
              <a:rPr lang="en-US" sz="1600" b="1" dirty="0">
                <a:solidFill>
                  <a:srgbClr val="273239"/>
                </a:solidFill>
                <a:latin typeface="Aptos" panose="020B0004020202020204" pitchFamily="34" charset="0"/>
              </a:rPr>
              <a:t>:</a:t>
            </a:r>
          </a:p>
          <a:p>
            <a:pPr algn="just"/>
            <a:endParaRPr lang="en-US" sz="1600" b="1" dirty="0">
              <a:solidFill>
                <a:srgbClr val="273239"/>
              </a:solidFill>
              <a:latin typeface="Aptos" panose="020B0004020202020204" pitchFamily="34" charset="0"/>
            </a:endParaRPr>
          </a:p>
          <a:p>
            <a:pPr algn="just"/>
            <a:r>
              <a:rPr lang="en-US" sz="1600" b="1" dirty="0">
                <a:solidFill>
                  <a:srgbClr val="273239"/>
                </a:solidFill>
                <a:latin typeface="Aptos" panose="020B0004020202020204" pitchFamily="34" charset="0"/>
              </a:rPr>
              <a:t>Types Of Search Algorithms</a:t>
            </a:r>
          </a:p>
          <a:p>
            <a:pPr algn="just"/>
            <a:endParaRPr lang="en-US" sz="1600" b="1" dirty="0">
              <a:solidFill>
                <a:srgbClr val="273239"/>
              </a:solidFill>
              <a:latin typeface="Aptos" panose="020B0004020202020204" pitchFamily="34" charset="0"/>
            </a:endParaRPr>
          </a:p>
          <a:p>
            <a:pPr marL="742950" lvl="1" indent="-285750" algn="just">
              <a:buFont typeface="Arial" panose="020B0604020202020204" pitchFamily="34" charset="0"/>
              <a:buChar char="•"/>
            </a:pPr>
            <a:r>
              <a:rPr lang="en-US" sz="1600" b="1" dirty="0">
                <a:solidFill>
                  <a:srgbClr val="273239"/>
                </a:solidFill>
                <a:latin typeface="Aptos" panose="020B0004020202020204" pitchFamily="34" charset="0"/>
              </a:rPr>
              <a:t>Linear Search</a:t>
            </a:r>
          </a:p>
          <a:p>
            <a:pPr marL="742950" lvl="1" indent="-285750" algn="just">
              <a:buFont typeface="Arial" panose="020B0604020202020204" pitchFamily="34" charset="0"/>
              <a:buChar char="•"/>
            </a:pPr>
            <a:r>
              <a:rPr lang="en-US" sz="1600" b="1" dirty="0">
                <a:solidFill>
                  <a:srgbClr val="273239"/>
                </a:solidFill>
                <a:latin typeface="Aptos" panose="020B0004020202020204" pitchFamily="34" charset="0"/>
              </a:rPr>
              <a:t>Binary Search</a:t>
            </a:r>
          </a:p>
          <a:p>
            <a:endParaRPr lang="en-US" sz="1600" b="1" dirty="0">
              <a:solidFill>
                <a:srgbClr val="273239"/>
              </a:solidFill>
              <a:latin typeface="Aptos" panose="020B0004020202020204" pitchFamily="34" charset="0"/>
              <a:cs typeface="Times New Roman" panose="02020603050405020304" pitchFamily="18" charset="0"/>
            </a:endParaRPr>
          </a:p>
          <a:p>
            <a:endParaRPr lang="en-US" sz="1600" b="1"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rPr>
              <a:t>Linear Search: </a:t>
            </a:r>
          </a:p>
          <a:p>
            <a:r>
              <a:rPr lang="en-US" sz="1600" dirty="0">
                <a:solidFill>
                  <a:srgbClr val="273239"/>
                </a:solidFill>
                <a:latin typeface="Aptos" panose="020B0004020202020204" pitchFamily="34" charset="0"/>
                <a:cs typeface="Times New Roman" panose="02020603050405020304" pitchFamily="18" charset="0"/>
              </a:rPr>
              <a:t>The linear search algorithm is defined as a sequential search algorithm that starts at one end and goes through each element of a list until the desired element is found; otherwise, the </a:t>
            </a:r>
            <a:r>
              <a:rPr lang="en-US" sz="1600" dirty="0">
                <a:solidFill>
                  <a:srgbClr val="273239"/>
                </a:solidFill>
                <a:highlight>
                  <a:srgbClr val="FFFFFF"/>
                </a:highlight>
                <a:latin typeface="Nunito" pitchFamily="2" charset="0"/>
              </a:rPr>
              <a:t>search</a:t>
            </a:r>
            <a:r>
              <a:rPr lang="en-US" sz="1600" dirty="0">
                <a:solidFill>
                  <a:srgbClr val="273239"/>
                </a:solidFill>
                <a:latin typeface="Aptos" panose="020B0004020202020204" pitchFamily="34" charset="0"/>
                <a:cs typeface="Times New Roman" panose="02020603050405020304" pitchFamily="18" charset="0"/>
              </a:rPr>
              <a:t> continues till the end of the dataset.</a:t>
            </a:r>
          </a:p>
          <a:p>
            <a:endParaRPr lang="en-US" sz="1600" dirty="0">
              <a:solidFill>
                <a:srgbClr val="273239"/>
              </a:solidFill>
              <a:highlight>
                <a:srgbClr val="FFFFFF"/>
              </a:highlight>
              <a:latin typeface="Nunito" pitchFamily="2" charset="0"/>
            </a:endParaRPr>
          </a:p>
          <a:p>
            <a:r>
              <a:rPr lang="en-IN" sz="1600" b="1" dirty="0">
                <a:solidFill>
                  <a:srgbClr val="273239"/>
                </a:solidFill>
                <a:latin typeface="Aptos" panose="020B0004020202020204" pitchFamily="34" charset="0"/>
              </a:rPr>
              <a:t>Time Complexity:</a:t>
            </a:r>
          </a:p>
          <a:p>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Best Case: </a:t>
            </a:r>
            <a:r>
              <a:rPr lang="en-US" sz="1600" dirty="0">
                <a:solidFill>
                  <a:srgbClr val="273239"/>
                </a:solidFill>
                <a:latin typeface="Aptos" panose="020B0004020202020204" pitchFamily="34" charset="0"/>
                <a:cs typeface="Times New Roman" panose="02020603050405020304" pitchFamily="18" charset="0"/>
              </a:rPr>
              <a:t>In the best case, the key might be present at the first index. So, the best-case complexity is O(1)</a:t>
            </a:r>
          </a:p>
          <a:p>
            <a:pPr algn="l" fontAlgn="base"/>
            <a:r>
              <a:rPr lang="en-US" sz="1600" b="1" dirty="0">
                <a:solidFill>
                  <a:srgbClr val="273239"/>
                </a:solidFill>
                <a:latin typeface="Aptos" panose="020B0004020202020204" pitchFamily="34" charset="0"/>
                <a:cs typeface="Times New Roman" panose="02020603050405020304" pitchFamily="18" charset="0"/>
              </a:rPr>
              <a:t>Worst Case:</a:t>
            </a:r>
            <a:r>
              <a:rPr lang="en-US" sz="1600" dirty="0">
                <a:solidFill>
                  <a:srgbClr val="273239"/>
                </a:solidFill>
                <a:latin typeface="Aptos" panose="020B0004020202020204" pitchFamily="34" charset="0"/>
                <a:cs typeface="Times New Roman" panose="02020603050405020304" pitchFamily="18" charset="0"/>
              </a:rPr>
              <a:t> In the worst case, the key might be present at the last index i.e., opposite to the end from which the search has started in the list. So, the worst-case complexity is O(N) where N is the size of the list.</a:t>
            </a:r>
          </a:p>
          <a:p>
            <a:pPr algn="l" fontAlgn="base"/>
            <a:r>
              <a:rPr lang="en-US" sz="1600" b="1" dirty="0">
                <a:solidFill>
                  <a:srgbClr val="273239"/>
                </a:solidFill>
                <a:latin typeface="Aptos" panose="020B0004020202020204" pitchFamily="34" charset="0"/>
                <a:cs typeface="Times New Roman" panose="02020603050405020304" pitchFamily="18" charset="0"/>
              </a:rPr>
              <a:t>Average Case:</a:t>
            </a:r>
            <a:r>
              <a:rPr lang="en-US" sz="1600" dirty="0">
                <a:solidFill>
                  <a:srgbClr val="273239"/>
                </a:solidFill>
                <a:latin typeface="Aptos" panose="020B0004020202020204" pitchFamily="34" charset="0"/>
                <a:cs typeface="Times New Roman" panose="02020603050405020304" pitchFamily="18" charset="0"/>
              </a:rPr>
              <a:t> O(N/2)</a:t>
            </a:r>
          </a:p>
          <a:p>
            <a:pPr fontAlgn="base"/>
            <a:endParaRPr lang="en-IN" sz="1600" b="1" dirty="0">
              <a:solidFill>
                <a:srgbClr val="273239"/>
              </a:solidFill>
              <a:latin typeface="Aptos" panose="020B0004020202020204" pitchFamily="34" charset="0"/>
            </a:endParaRPr>
          </a:p>
          <a:p>
            <a:pPr fontAlgn="base"/>
            <a:r>
              <a:rPr lang="en-IN" sz="1600" b="1" dirty="0">
                <a:solidFill>
                  <a:srgbClr val="273239"/>
                </a:solidFill>
                <a:latin typeface="Aptos" panose="020B0004020202020204" pitchFamily="34" charset="0"/>
              </a:rPr>
              <a:t>Space Complexity:</a:t>
            </a:r>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b="1" dirty="0">
                <a:solidFill>
                  <a:srgbClr val="273239"/>
                </a:solidFill>
                <a:latin typeface="Aptos" panose="020B0004020202020204" pitchFamily="34" charset="0"/>
                <a:cs typeface="Times New Roman" panose="02020603050405020304" pitchFamily="18" charset="0"/>
              </a:rPr>
              <a:t>Auxiliary Space:</a:t>
            </a:r>
            <a:r>
              <a:rPr lang="en-US" sz="1600" dirty="0">
                <a:solidFill>
                  <a:srgbClr val="273239"/>
                </a:solidFill>
                <a:latin typeface="Aptos" panose="020B0004020202020204" pitchFamily="34" charset="0"/>
                <a:cs typeface="Times New Roman" panose="02020603050405020304" pitchFamily="18" charset="0"/>
              </a:rPr>
              <a:t> O(1) as except for the variable to iterate through the list, no other variable is used. </a:t>
            </a:r>
          </a:p>
          <a:p>
            <a:endParaRPr lang="en-US" sz="1600" dirty="0">
              <a:solidFill>
                <a:srgbClr val="273239"/>
              </a:solidFill>
              <a:latin typeface="Aptos" panose="020B0004020202020204" pitchFamily="34" charset="0"/>
              <a:cs typeface="Times New Roman" panose="02020603050405020304" pitchFamily="18" charset="0"/>
            </a:endParaRPr>
          </a:p>
        </p:txBody>
      </p:sp>
      <p:pic>
        <p:nvPicPr>
          <p:cNvPr id="3" name="Picture 2" descr="A diagram of a search engine&#10;&#10;Description automatically generated">
            <a:extLst>
              <a:ext uri="{FF2B5EF4-FFF2-40B4-BE49-F238E27FC236}">
                <a16:creationId xmlns:a16="http://schemas.microsoft.com/office/drawing/2014/main" id="{90BC45A2-55EC-D80C-5889-CC2DFAB17E85}"/>
              </a:ext>
            </a:extLst>
          </p:cNvPr>
          <p:cNvPicPr>
            <a:picLocks noChangeAspect="1"/>
          </p:cNvPicPr>
          <p:nvPr/>
        </p:nvPicPr>
        <p:blipFill rotWithShape="1">
          <a:blip r:embed="rId2">
            <a:extLst>
              <a:ext uri="{28A0092B-C50C-407E-A947-70E740481C1C}">
                <a14:useLocalDpi xmlns:a14="http://schemas.microsoft.com/office/drawing/2010/main" val="0"/>
              </a:ext>
            </a:extLst>
          </a:blip>
          <a:srcRect t="18215" b="21639"/>
          <a:stretch/>
        </p:blipFill>
        <p:spPr>
          <a:xfrm>
            <a:off x="5162937" y="560795"/>
            <a:ext cx="3905503" cy="1939636"/>
          </a:xfrm>
          <a:prstGeom prst="rect">
            <a:avLst/>
          </a:prstGeom>
        </p:spPr>
      </p:pic>
    </p:spTree>
    <p:extLst>
      <p:ext uri="{BB962C8B-B14F-4D97-AF65-F5344CB8AC3E}">
        <p14:creationId xmlns:p14="http://schemas.microsoft.com/office/powerpoint/2010/main" val="99131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3293209"/>
          </a:xfrm>
          <a:prstGeom prst="rect">
            <a:avLst/>
          </a:prstGeom>
          <a:noFill/>
        </p:spPr>
        <p:txBody>
          <a:bodyPr wrap="square" rtlCol="0">
            <a:spAutoFit/>
          </a:bodyPr>
          <a:lstStyle/>
          <a:p>
            <a:pPr algn="l" fontAlgn="base"/>
            <a:r>
              <a:rPr lang="en-US" sz="1600" b="1" dirty="0">
                <a:solidFill>
                  <a:srgbClr val="273239"/>
                </a:solidFill>
                <a:latin typeface="Aptos" panose="020B0004020202020204" pitchFamily="34" charset="0"/>
              </a:rPr>
              <a:t>Applications of Linear Search Algorithm:</a:t>
            </a:r>
          </a:p>
          <a:p>
            <a:pPr algn="l" fontAlgn="base"/>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Unsorted Lists:</a:t>
            </a:r>
            <a:r>
              <a:rPr lang="en-US" sz="1600" dirty="0">
                <a:solidFill>
                  <a:srgbClr val="273239"/>
                </a:solidFill>
                <a:latin typeface="Aptos" panose="020B0004020202020204" pitchFamily="34" charset="0"/>
                <a:cs typeface="Times New Roman" panose="02020603050405020304" pitchFamily="18" charset="0"/>
              </a:rPr>
              <a:t> When we have an unsorted array or list, linear search is most commonly used to find any element in the collection.</a:t>
            </a:r>
          </a:p>
          <a:p>
            <a:pPr algn="l" fontAlgn="base"/>
            <a:r>
              <a:rPr lang="en-US" sz="1600" b="1" dirty="0">
                <a:solidFill>
                  <a:srgbClr val="273239"/>
                </a:solidFill>
                <a:latin typeface="Aptos" panose="020B0004020202020204" pitchFamily="34" charset="0"/>
                <a:cs typeface="Times New Roman" panose="02020603050405020304" pitchFamily="18" charset="0"/>
              </a:rPr>
              <a:t>Small Data Sets:</a:t>
            </a:r>
            <a:r>
              <a:rPr lang="en-US" sz="1600" dirty="0">
                <a:solidFill>
                  <a:srgbClr val="273239"/>
                </a:solidFill>
                <a:latin typeface="Aptos" panose="020B0004020202020204" pitchFamily="34" charset="0"/>
                <a:cs typeface="Times New Roman" panose="02020603050405020304" pitchFamily="18" charset="0"/>
              </a:rPr>
              <a:t> Linear Search is preferred over binary search when we have small data sets with</a:t>
            </a:r>
          </a:p>
          <a:p>
            <a:pPr algn="l" fontAlgn="base"/>
            <a:r>
              <a:rPr lang="en-US" sz="1600" b="1" dirty="0">
                <a:solidFill>
                  <a:srgbClr val="273239"/>
                </a:solidFill>
                <a:latin typeface="Aptos" panose="020B0004020202020204" pitchFamily="34" charset="0"/>
                <a:cs typeface="Times New Roman" panose="02020603050405020304" pitchFamily="18" charset="0"/>
              </a:rPr>
              <a:t>Searching Linked Lists:</a:t>
            </a:r>
            <a:r>
              <a:rPr lang="en-US" sz="1600" dirty="0">
                <a:solidFill>
                  <a:srgbClr val="273239"/>
                </a:solidFill>
                <a:latin typeface="Aptos" panose="020B0004020202020204" pitchFamily="34" charset="0"/>
                <a:cs typeface="Times New Roman" panose="02020603050405020304" pitchFamily="18" charset="0"/>
              </a:rPr>
              <a:t> In linked list implementations, linear search is commonly used to find elements within the list. Each node is checked sequentially until the desired element is found.</a:t>
            </a:r>
          </a:p>
          <a:p>
            <a:pPr algn="just"/>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Disadvantages of Linear Search Algorithm:</a:t>
            </a:r>
          </a:p>
          <a:p>
            <a:pPr algn="l" fontAlgn="base"/>
            <a:endParaRPr lang="en-US" sz="1600" b="1" dirty="0">
              <a:solidFill>
                <a:srgbClr val="273239"/>
              </a:solidFill>
              <a:latin typeface="Aptos" panose="020B0004020202020204" pitchFamily="34" charset="0"/>
            </a:endParaRP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Linear search has a time complexity of O(N), which in turn makes it slow for large datasets.</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Not suitable for large arrays.</a:t>
            </a:r>
          </a:p>
          <a:p>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31369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6001643"/>
          </a:xfrm>
          <a:prstGeom prst="rect">
            <a:avLst/>
          </a:prstGeom>
          <a:noFill/>
        </p:spPr>
        <p:txBody>
          <a:bodyPr wrap="square" rtlCol="0">
            <a:spAutoFit/>
          </a:bodyPr>
          <a:lstStyle/>
          <a:p>
            <a:r>
              <a:rPr lang="en-US" sz="1600" b="1" dirty="0">
                <a:solidFill>
                  <a:srgbClr val="273239"/>
                </a:solidFill>
                <a:latin typeface="Aptos" panose="020B0004020202020204" pitchFamily="34" charset="0"/>
              </a:rPr>
              <a:t>Binary Search: </a:t>
            </a:r>
          </a:p>
          <a:p>
            <a:endParaRPr lang="en-US" sz="1600" b="1" dirty="0">
              <a:solidFill>
                <a:srgbClr val="273239"/>
              </a:solidFill>
              <a:latin typeface="Aptos" panose="020B0004020202020204" pitchFamily="34" charset="0"/>
            </a:endParaRPr>
          </a:p>
          <a:p>
            <a:pPr lvl="1"/>
            <a:r>
              <a:rPr lang="en-US" sz="1600" dirty="0">
                <a:solidFill>
                  <a:srgbClr val="273239"/>
                </a:solidFill>
                <a:latin typeface="Aptos" panose="020B0004020202020204" pitchFamily="34" charset="0"/>
                <a:cs typeface="Times New Roman" panose="02020603050405020304" pitchFamily="18" charset="0"/>
              </a:rPr>
              <a:t>Binary Search Algorithm is used in a sorted array by repeatedly dividing the search interval in half. The idea of binary search is to use the information that the array is sorted and reduce the time complexity to </a:t>
            </a:r>
          </a:p>
          <a:p>
            <a:pPr lvl="1"/>
            <a:r>
              <a:rPr lang="en-US" sz="1600" dirty="0">
                <a:solidFill>
                  <a:srgbClr val="273239"/>
                </a:solidFill>
                <a:latin typeface="Aptos" panose="020B0004020202020204" pitchFamily="34" charset="0"/>
                <a:cs typeface="Times New Roman" panose="02020603050405020304" pitchFamily="18" charset="0"/>
              </a:rPr>
              <a:t>O(log N). </a:t>
            </a:r>
          </a:p>
          <a:p>
            <a:endParaRPr lang="en-IN"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Conditions to apply Binary Search Algorithm in a Data Structure:</a:t>
            </a:r>
          </a:p>
          <a:p>
            <a:pPr algn="l" fontAlgn="base"/>
            <a:endParaRPr lang="en-US" sz="1600" b="1" dirty="0">
              <a:solidFill>
                <a:srgbClr val="273239"/>
              </a:solidFill>
              <a:latin typeface="Aptos" panose="020B0004020202020204" pitchFamily="34" charset="0"/>
            </a:endParaRP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The data structure must be sorted.</a:t>
            </a: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Access to any element of the data structure should take constant time.</a:t>
            </a:r>
          </a:p>
          <a:p>
            <a:endParaRPr lang="en-IN" sz="1600" b="1" dirty="0">
              <a:solidFill>
                <a:srgbClr val="273239"/>
              </a:solidFill>
              <a:latin typeface="Aptos" panose="020B0004020202020204" pitchFamily="34" charset="0"/>
            </a:endParaRPr>
          </a:p>
          <a:p>
            <a:r>
              <a:rPr lang="en-IN" sz="1600" b="1" dirty="0">
                <a:solidFill>
                  <a:srgbClr val="273239"/>
                </a:solidFill>
                <a:latin typeface="Aptos" panose="020B0004020202020204" pitchFamily="34" charset="0"/>
              </a:rPr>
              <a:t>Time Complexity:</a:t>
            </a:r>
          </a:p>
          <a:p>
            <a:endParaRPr lang="en-IN" sz="1600" b="1" dirty="0">
              <a:solidFill>
                <a:srgbClr val="273239"/>
              </a:solidFill>
              <a:latin typeface="Aptos" panose="020B0004020202020204" pitchFamily="34" charset="0"/>
            </a:endParaRP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Best Case: O(1)</a:t>
            </a: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Average Case: O(log N)</a:t>
            </a: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Worst Case: O(log N)</a:t>
            </a:r>
          </a:p>
          <a:p>
            <a:pPr fontAlgn="base"/>
            <a:endParaRPr lang="en-IN"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Advantages of Binary Search:</a:t>
            </a:r>
          </a:p>
          <a:p>
            <a:pPr algn="l" fontAlgn="base"/>
            <a:endParaRPr lang="en-US" sz="1600" b="1" dirty="0">
              <a:solidFill>
                <a:srgbClr val="273239"/>
              </a:solidFill>
              <a:latin typeface="Aptos" panose="020B0004020202020204" pitchFamily="34" charset="0"/>
            </a:endParaRP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 Binary search is faster than linear search, especially for large arrays.</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 More efficient than other searching algorithms with a similar time complexity, such as interpolation search or exponential search.</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Binary search is well-suited for searching large datasets that are stored in external memory, such as on a hard drive or in the cloud.</a:t>
            </a:r>
          </a:p>
        </p:txBody>
      </p:sp>
    </p:spTree>
    <p:extLst>
      <p:ext uri="{BB962C8B-B14F-4D97-AF65-F5344CB8AC3E}">
        <p14:creationId xmlns:p14="http://schemas.microsoft.com/office/powerpoint/2010/main" val="4156907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2800767"/>
          </a:xfrm>
          <a:prstGeom prst="rect">
            <a:avLst/>
          </a:prstGeom>
          <a:noFill/>
        </p:spPr>
        <p:txBody>
          <a:bodyPr wrap="square" rtlCol="0">
            <a:spAutoFit/>
          </a:bodyPr>
          <a:lstStyle/>
          <a:p>
            <a:pPr algn="l" fontAlgn="base"/>
            <a:r>
              <a:rPr lang="en-US" sz="1600" b="1" dirty="0">
                <a:solidFill>
                  <a:srgbClr val="273239"/>
                </a:solidFill>
                <a:latin typeface="Aptos" panose="020B0004020202020204" pitchFamily="34" charset="0"/>
              </a:rPr>
              <a:t>Disadvantages of Binary Search:</a:t>
            </a:r>
          </a:p>
          <a:p>
            <a:pPr algn="l" fontAlgn="base"/>
            <a:endParaRPr lang="en-US" sz="1600" b="1" dirty="0">
              <a:solidFill>
                <a:srgbClr val="273239"/>
              </a:solidFill>
              <a:latin typeface="Aptos" panose="020B0004020202020204" pitchFamily="34" charset="0"/>
            </a:endParaRP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The array should be sorted.</a:t>
            </a: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Binary search requires that the data structure being searched be stored in contiguous memory locations. </a:t>
            </a: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Binary search requires that the elements of the array be comparable, meaning that they must be able to be ordered.</a:t>
            </a:r>
          </a:p>
          <a:p>
            <a:pPr algn="l" rtl="0" fontAlgn="base"/>
            <a:endParaRPr lang="en-US" sz="1600" b="0" i="0" dirty="0">
              <a:solidFill>
                <a:srgbClr val="273239"/>
              </a:solidFill>
              <a:effectLst/>
              <a:highlight>
                <a:srgbClr val="FFFFFF"/>
              </a:highlight>
              <a:latin typeface="Nunito" pitchFamily="2" charset="0"/>
            </a:endParaRPr>
          </a:p>
          <a:p>
            <a:pPr algn="l" rtl="0" fontAlgn="base"/>
            <a:r>
              <a:rPr lang="en-US" sz="1600" b="0" i="0" dirty="0">
                <a:solidFill>
                  <a:srgbClr val="273239"/>
                </a:solidFill>
                <a:effectLst/>
                <a:highlight>
                  <a:srgbClr val="FFFFFF"/>
                </a:highlight>
                <a:latin typeface="Nunito" pitchFamily="2" charset="0"/>
              </a:rPr>
              <a:t>The </a:t>
            </a:r>
            <a:r>
              <a:rPr lang="en-US" sz="1600" b="1" i="0" dirty="0">
                <a:solidFill>
                  <a:srgbClr val="273239"/>
                </a:solidFill>
                <a:effectLst/>
                <a:highlight>
                  <a:srgbClr val="FFFFFF"/>
                </a:highlight>
                <a:latin typeface="Nunito" pitchFamily="2" charset="0"/>
              </a:rPr>
              <a:t>Binary Search Algorithm</a:t>
            </a:r>
            <a:r>
              <a:rPr lang="en-US" sz="1600" b="0" i="0" dirty="0">
                <a:solidFill>
                  <a:srgbClr val="273239"/>
                </a:solidFill>
                <a:effectLst/>
                <a:highlight>
                  <a:srgbClr val="FFFFFF"/>
                </a:highlight>
                <a:latin typeface="Nunito" pitchFamily="2" charset="0"/>
              </a:rPr>
              <a:t> can be implemented in the following two ways: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Iterative Binary Search Algorithm</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Recursive Binary Search Algorithm</a:t>
            </a:r>
          </a:p>
        </p:txBody>
      </p:sp>
      <p:pic>
        <p:nvPicPr>
          <p:cNvPr id="5" name="Picture 4" descr="A table with numbers and numbers&#10;&#10;Description automatically generated">
            <a:extLst>
              <a:ext uri="{FF2B5EF4-FFF2-40B4-BE49-F238E27FC236}">
                <a16:creationId xmlns:a16="http://schemas.microsoft.com/office/drawing/2014/main" id="{6F91926C-162A-3A43-6EBA-D4E860D2D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871" y="3195307"/>
            <a:ext cx="7124699" cy="3362480"/>
          </a:xfrm>
          <a:prstGeom prst="rect">
            <a:avLst/>
          </a:prstGeom>
        </p:spPr>
      </p:pic>
    </p:spTree>
    <p:extLst>
      <p:ext uri="{BB962C8B-B14F-4D97-AF65-F5344CB8AC3E}">
        <p14:creationId xmlns:p14="http://schemas.microsoft.com/office/powerpoint/2010/main" val="167584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4431983"/>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rPr>
              <a:t>Introduction to Sorting Techniques</a:t>
            </a:r>
            <a:r>
              <a:rPr lang="en-US" b="1" dirty="0">
                <a:solidFill>
                  <a:srgbClr val="273239"/>
                </a:solidFill>
                <a:latin typeface="Aptos" panose="020B0004020202020204" pitchFamily="34" charset="0"/>
              </a:rPr>
              <a:t>:</a:t>
            </a:r>
          </a:p>
          <a:p>
            <a:pPr fontAlgn="base"/>
            <a:endParaRPr lang="en-US" sz="1600" b="1" dirty="0">
              <a:solidFill>
                <a:srgbClr val="273239"/>
              </a:solidFill>
              <a:latin typeface="Aptos" panose="020B0004020202020204" pitchFamily="34" charset="0"/>
            </a:endParaRPr>
          </a:p>
          <a:p>
            <a:pPr marL="742950" lvl="1" indent="-285750" fontAlgn="base">
              <a:buFont typeface="Wingdings" panose="05000000000000000000" pitchFamily="2" charset="2"/>
              <a:buChar char="§"/>
            </a:pPr>
            <a:r>
              <a:rPr lang="en-US" dirty="0">
                <a:solidFill>
                  <a:srgbClr val="273239"/>
                </a:solidFill>
                <a:latin typeface="Aptos" panose="020B0004020202020204" pitchFamily="34" charset="0"/>
                <a:cs typeface="Times New Roman" panose="02020603050405020304" pitchFamily="18" charset="0"/>
              </a:rPr>
              <a:t>Sorting refers to rearrangement of a given array or list of elements according to a comparison operator on the elements. The comparison operator is used to decide the new order of elements in the respective data structure.</a:t>
            </a:r>
          </a:p>
          <a:p>
            <a:pPr marL="742950" lvl="1" indent="-285750" fontAlgn="base">
              <a:buFont typeface="Wingdings" panose="05000000000000000000" pitchFamily="2" charset="2"/>
              <a:buChar char="§"/>
            </a:pPr>
            <a:r>
              <a:rPr lang="en-US" dirty="0">
                <a:solidFill>
                  <a:srgbClr val="273239"/>
                </a:solidFill>
                <a:latin typeface="Aptos" panose="020B0004020202020204" pitchFamily="34" charset="0"/>
                <a:cs typeface="Times New Roman" panose="02020603050405020304" pitchFamily="18" charset="0"/>
              </a:rPr>
              <a:t>When we have a large amount of data, it can be difficult to deal with it, especially when it is arranged randomly. When this happens, sorting that data becomes crucial. It is necessary to sort data in order to make searching easier.</a:t>
            </a:r>
          </a:p>
          <a:p>
            <a:pPr lvl="1" fontAlgn="base"/>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rPr>
              <a:t>Types of Sorting Techniques:</a:t>
            </a:r>
          </a:p>
          <a:p>
            <a:pPr algn="l" fontAlgn="base"/>
            <a:endParaRPr lang="en-US" sz="1600" b="1" dirty="0">
              <a:solidFill>
                <a:srgbClr val="273239"/>
              </a:solidFill>
              <a:latin typeface="Aptos" panose="020B0004020202020204" pitchFamily="34" charset="0"/>
            </a:endParaRPr>
          </a:p>
          <a:p>
            <a:pPr algn="l" rtl="0" fontAlgn="base"/>
            <a:r>
              <a:rPr lang="en-US" dirty="0">
                <a:solidFill>
                  <a:srgbClr val="273239"/>
                </a:solidFill>
                <a:latin typeface="Aptos" panose="020B0004020202020204" pitchFamily="34" charset="0"/>
                <a:cs typeface="Times New Roman" panose="02020603050405020304" pitchFamily="18" charset="0"/>
              </a:rPr>
              <a:t>There are various sorting algorithms are used in data structures. The following two types of sorting algorithms can be broadly classified:</a:t>
            </a:r>
          </a:p>
          <a:p>
            <a:pPr algn="l" fontAlgn="base">
              <a:buFont typeface="+mj-lt"/>
              <a:buAutoNum type="arabicPeriod"/>
            </a:pPr>
            <a:r>
              <a:rPr lang="en-US" b="1" dirty="0">
                <a:solidFill>
                  <a:srgbClr val="273239"/>
                </a:solidFill>
                <a:latin typeface="Aptos" panose="020B0004020202020204" pitchFamily="34" charset="0"/>
                <a:cs typeface="Times New Roman" panose="02020603050405020304" pitchFamily="18" charset="0"/>
              </a:rPr>
              <a:t>Comparison-based: </a:t>
            </a:r>
            <a:r>
              <a:rPr lang="en-US" dirty="0">
                <a:solidFill>
                  <a:srgbClr val="273239"/>
                </a:solidFill>
                <a:latin typeface="Aptos" panose="020B0004020202020204" pitchFamily="34" charset="0"/>
                <a:cs typeface="Times New Roman" panose="02020603050405020304" pitchFamily="18" charset="0"/>
              </a:rPr>
              <a:t>We compare the elements in a comparison-based sorting algorithm)</a:t>
            </a:r>
          </a:p>
          <a:p>
            <a:pPr algn="l" fontAlgn="base">
              <a:buFont typeface="+mj-lt"/>
              <a:buAutoNum type="arabicPeriod" startAt="2"/>
            </a:pPr>
            <a:r>
              <a:rPr lang="en-US" b="1" dirty="0">
                <a:solidFill>
                  <a:srgbClr val="273239"/>
                </a:solidFill>
                <a:latin typeface="Aptos" panose="020B0004020202020204" pitchFamily="34" charset="0"/>
                <a:cs typeface="Times New Roman" panose="02020603050405020304" pitchFamily="18" charset="0"/>
              </a:rPr>
              <a:t>Non-comparison-based: </a:t>
            </a:r>
            <a:r>
              <a:rPr lang="en-US" dirty="0">
                <a:solidFill>
                  <a:srgbClr val="273239"/>
                </a:solidFill>
                <a:latin typeface="Aptos" panose="020B0004020202020204" pitchFamily="34" charset="0"/>
                <a:cs typeface="Times New Roman" panose="02020603050405020304" pitchFamily="18" charset="0"/>
              </a:rPr>
              <a:t>We do not compare the elements in a non-comparison-based sorting algorithm)</a:t>
            </a:r>
          </a:p>
        </p:txBody>
      </p:sp>
    </p:spTree>
    <p:extLst>
      <p:ext uri="{BB962C8B-B14F-4D97-AF65-F5344CB8AC3E}">
        <p14:creationId xmlns:p14="http://schemas.microsoft.com/office/powerpoint/2010/main" val="3771760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369332"/>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rPr>
              <a:t>Types of Sorting Techniques:</a:t>
            </a:r>
          </a:p>
        </p:txBody>
      </p:sp>
      <p:pic>
        <p:nvPicPr>
          <p:cNvPr id="3" name="Picture 2" descr="A diagram of a sort&#10;&#10;Description automatically generated">
            <a:extLst>
              <a:ext uri="{FF2B5EF4-FFF2-40B4-BE49-F238E27FC236}">
                <a16:creationId xmlns:a16="http://schemas.microsoft.com/office/drawing/2014/main" id="{E640B16C-67C9-1E92-6C24-3350729C1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908956"/>
            <a:ext cx="6153150" cy="5472794"/>
          </a:xfrm>
          <a:prstGeom prst="rect">
            <a:avLst/>
          </a:prstGeom>
        </p:spPr>
      </p:pic>
    </p:spTree>
    <p:extLst>
      <p:ext uri="{BB962C8B-B14F-4D97-AF65-F5344CB8AC3E}">
        <p14:creationId xmlns:p14="http://schemas.microsoft.com/office/powerpoint/2010/main" val="4082271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5632311"/>
          </a:xfrm>
          <a:prstGeom prst="rect">
            <a:avLst/>
          </a:prstGeom>
          <a:noFill/>
        </p:spPr>
        <p:txBody>
          <a:bodyPr wrap="square" rtlCol="0">
            <a:spAutoFit/>
          </a:bodyPr>
          <a:lstStyle/>
          <a:p>
            <a:pPr fontAlgn="base"/>
            <a:r>
              <a:rPr lang="en-US" b="1" i="0" dirty="0">
                <a:solidFill>
                  <a:srgbClr val="273239"/>
                </a:solidFill>
                <a:effectLst/>
                <a:highlight>
                  <a:srgbClr val="FFFFFF"/>
                </a:highlight>
                <a:latin typeface="Nunito" pitchFamily="2" charset="0"/>
              </a:rPr>
              <a:t>Bubble Sort:</a:t>
            </a:r>
          </a:p>
          <a:p>
            <a:pPr fontAlgn="base"/>
            <a:endParaRPr lang="en-US" b="1" i="0" dirty="0">
              <a:solidFill>
                <a:srgbClr val="273239"/>
              </a:solidFill>
              <a:effectLst/>
              <a:highlight>
                <a:srgbClr val="FFFFFF"/>
              </a:highlight>
              <a:latin typeface="Nunito" pitchFamily="2" charset="0"/>
            </a:endParaRPr>
          </a:p>
          <a:p>
            <a:pPr lvl="1" algn="just" fontAlgn="base"/>
            <a:r>
              <a:rPr lang="en-US" dirty="0">
                <a:solidFill>
                  <a:srgbClr val="273239"/>
                </a:solidFill>
                <a:latin typeface="Aptos" panose="020B0004020202020204" pitchFamily="34" charset="0"/>
                <a:cs typeface="Times New Roman" panose="02020603050405020304" pitchFamily="18" charset="0"/>
              </a:rPr>
              <a:t>Bubble Sort is the simplest sorting algorithm that works by repeatedly swapping the </a:t>
            </a:r>
            <a:r>
              <a:rPr lang="en-US" dirty="0">
                <a:solidFill>
                  <a:srgbClr val="FF0000"/>
                </a:solidFill>
                <a:latin typeface="Aptos" panose="020B0004020202020204" pitchFamily="34" charset="0"/>
                <a:cs typeface="Times New Roman" panose="02020603050405020304" pitchFamily="18" charset="0"/>
              </a:rPr>
              <a:t>adjacent elements</a:t>
            </a:r>
            <a:r>
              <a:rPr lang="en-US" dirty="0">
                <a:solidFill>
                  <a:srgbClr val="273239"/>
                </a:solidFill>
                <a:latin typeface="Aptos" panose="020B0004020202020204" pitchFamily="34" charset="0"/>
                <a:cs typeface="Times New Roman" panose="02020603050405020304" pitchFamily="18" charset="0"/>
              </a:rPr>
              <a:t> if they are in the wrong order. This algorithm is not suitable for large data sets as its average and worst-case time complexity is quite high.</a:t>
            </a:r>
          </a:p>
          <a:p>
            <a:pPr fontAlgn="base"/>
            <a:endParaRPr lang="en-US" b="1" dirty="0">
              <a:solidFill>
                <a:srgbClr val="273239"/>
              </a:solidFill>
              <a:latin typeface="Aptos" panose="020B0004020202020204" pitchFamily="34" charset="0"/>
            </a:endParaRPr>
          </a:p>
          <a:p>
            <a:pPr fontAlgn="base"/>
            <a:r>
              <a:rPr lang="en-US" b="1" dirty="0">
                <a:solidFill>
                  <a:srgbClr val="273239"/>
                </a:solidFill>
                <a:latin typeface="Aptos" panose="020B0004020202020204" pitchFamily="34" charset="0"/>
              </a:rPr>
              <a:t>Bubble Sort Algorithm:</a:t>
            </a:r>
          </a:p>
          <a:p>
            <a:pPr fontAlgn="base"/>
            <a:endParaRPr lang="en-US" dirty="0">
              <a:solidFill>
                <a:srgbClr val="273239"/>
              </a:solidFill>
              <a:latin typeface="Aptos" panose="020B0004020202020204" pitchFamily="34" charset="0"/>
              <a:cs typeface="Times New Roman" panose="02020603050405020304" pitchFamily="18" charset="0"/>
            </a:endParaRPr>
          </a:p>
          <a:p>
            <a:pPr marL="285750" indent="-285750" fontAlgn="base">
              <a:buFont typeface="Wingdings" panose="05000000000000000000" pitchFamily="2" charset="2"/>
              <a:buChar char="Ø"/>
            </a:pPr>
            <a:r>
              <a:rPr lang="en-IN" dirty="0">
                <a:solidFill>
                  <a:srgbClr val="273239"/>
                </a:solidFill>
                <a:latin typeface="Aptos" panose="020B0004020202020204" pitchFamily="34" charset="0"/>
                <a:cs typeface="Times New Roman" panose="02020603050405020304" pitchFamily="18" charset="0"/>
              </a:rPr>
              <a:t>In Bubble Sort algorithm, </a:t>
            </a:r>
            <a:r>
              <a:rPr lang="en-US" dirty="0">
                <a:solidFill>
                  <a:srgbClr val="273239"/>
                </a:solidFill>
                <a:latin typeface="Aptos" panose="020B0004020202020204" pitchFamily="34" charset="0"/>
                <a:cs typeface="Times New Roman" panose="02020603050405020304" pitchFamily="18" charset="0"/>
              </a:rPr>
              <a:t> traverse</a:t>
            </a:r>
            <a:r>
              <a:rPr lang="en-US" b="1" dirty="0">
                <a:solidFill>
                  <a:srgbClr val="273239"/>
                </a:solidFill>
                <a:latin typeface="Aptos" panose="020B0004020202020204" pitchFamily="34" charset="0"/>
              </a:rPr>
              <a:t> from left and compare adjacent elements and the higher one is placed at right side. </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In this way, the largest element is moved to the rightmost end at first. </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This process is then continued to find the second largest and place it and so on until the data is sorted.</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Advantages of Bubble Sort:</a:t>
            </a:r>
          </a:p>
          <a:p>
            <a:pPr marL="285750" indent="-285750" fontAlgn="base">
              <a:buFont typeface="Arial" panose="020B0604020202020204" pitchFamily="34" charset="0"/>
              <a:buChar char="•"/>
            </a:pPr>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is easy to understand and implement.</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does not require any additional memory space.</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is a stable sorting algorithm, meaning that elements with the same key value maintain their relative order in the sorted output.</a:t>
            </a:r>
          </a:p>
        </p:txBody>
      </p:sp>
    </p:spTree>
    <p:extLst>
      <p:ext uri="{BB962C8B-B14F-4D97-AF65-F5344CB8AC3E}">
        <p14:creationId xmlns:p14="http://schemas.microsoft.com/office/powerpoint/2010/main" val="229572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3139321"/>
          </a:xfrm>
          <a:prstGeom prst="rect">
            <a:avLst/>
          </a:prstGeom>
          <a:noFill/>
        </p:spPr>
        <p:txBody>
          <a:bodyPr wrap="square" rtlCol="0">
            <a:spAutoFit/>
          </a:bodyPr>
          <a:lstStyle/>
          <a:p>
            <a:pPr fontAlgn="base"/>
            <a:r>
              <a:rPr lang="en-US" b="1" dirty="0">
                <a:solidFill>
                  <a:srgbClr val="273239"/>
                </a:solidFill>
                <a:latin typeface="Aptos" panose="020B0004020202020204" pitchFamily="34" charset="0"/>
                <a:cs typeface="Times New Roman" panose="02020603050405020304" pitchFamily="18" charset="0"/>
              </a:rPr>
              <a:t>Disadvantages of Bubble Sort:</a:t>
            </a: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has a time complexity of O(N2) which makes it very slow for large data sets.</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is a comparison-based sorting algorithm, which means that it requires a comparison operator to determine the relative order of elements in the input data set. It can limit the efficiency of the algorithm in certain cases.</a:t>
            </a:r>
          </a:p>
          <a:p>
            <a:pPr fontAlgn="base"/>
            <a:endParaRPr lang="en-US"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Complexity Analysis of Bubble Sort:</a:t>
            </a: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Time Complexity: O(N^2)</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Auxiliary Space: O(1) </a:t>
            </a:r>
          </a:p>
        </p:txBody>
      </p:sp>
      <p:pic>
        <p:nvPicPr>
          <p:cNvPr id="3" name="Picture 2" descr="A diagram of a switch&#10;&#10;Description automatically generated">
            <a:extLst>
              <a:ext uri="{FF2B5EF4-FFF2-40B4-BE49-F238E27FC236}">
                <a16:creationId xmlns:a16="http://schemas.microsoft.com/office/drawing/2014/main" id="{90BDC725-8A11-DB3C-3C42-16F3CB33C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146" y="2733773"/>
            <a:ext cx="7022382" cy="3692741"/>
          </a:xfrm>
          <a:prstGeom prst="rect">
            <a:avLst/>
          </a:prstGeom>
        </p:spPr>
      </p:pic>
    </p:spTree>
    <p:extLst>
      <p:ext uri="{BB962C8B-B14F-4D97-AF65-F5344CB8AC3E}">
        <p14:creationId xmlns:p14="http://schemas.microsoft.com/office/powerpoint/2010/main" val="413970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4647426"/>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just"/>
            <a:r>
              <a:rPr lang="en-US" sz="2000" b="1" dirty="0">
                <a:solidFill>
                  <a:srgbClr val="273239"/>
                </a:solidFill>
                <a:latin typeface="Aptos" panose="020B0004020202020204" pitchFamily="34" charset="0"/>
              </a:rPr>
              <a:t> Factors - Quality of good Algorithm</a:t>
            </a:r>
          </a:p>
          <a:p>
            <a:pPr algn="just"/>
            <a:endParaRPr lang="en-US" sz="1600" b="0" i="0" dirty="0">
              <a:solidFill>
                <a:srgbClr val="333333"/>
              </a:solidFill>
              <a:effectLst/>
              <a:latin typeface="Georgia" panose="02040502050405020303"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Time</a:t>
            </a:r>
            <a:r>
              <a:rPr lang="en-US" sz="1600" dirty="0">
                <a:solidFill>
                  <a:srgbClr val="273239"/>
                </a:solidFill>
                <a:latin typeface="Aptos" panose="020B0004020202020204" pitchFamily="34" charset="0"/>
                <a:cs typeface="Times New Roman" panose="02020603050405020304" pitchFamily="18" charset="0"/>
              </a:rPr>
              <a:t> - To execute a program, the computer system takes some amount of time. The lesser is the time required, the better is the algorithm.</a:t>
            </a:r>
          </a:p>
          <a:p>
            <a:pPr marL="342900" indent="-34290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Memory</a:t>
            </a:r>
            <a:r>
              <a:rPr lang="en-US" sz="1600" dirty="0">
                <a:solidFill>
                  <a:srgbClr val="273239"/>
                </a:solidFill>
                <a:latin typeface="Aptos" panose="020B0004020202020204" pitchFamily="34" charset="0"/>
                <a:cs typeface="Times New Roman" panose="02020603050405020304" pitchFamily="18" charset="0"/>
              </a:rPr>
              <a:t> - To execute a program, computer system takes some amount of memory storage. The lesser is the memory required, the better is the algorithm.</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Accuracy</a:t>
            </a:r>
            <a:r>
              <a:rPr lang="en-US" sz="1600" dirty="0">
                <a:solidFill>
                  <a:srgbClr val="273239"/>
                </a:solidFill>
                <a:latin typeface="Aptos" panose="020B0004020202020204" pitchFamily="34" charset="0"/>
                <a:cs typeface="Times New Roman" panose="02020603050405020304" pitchFamily="18" charset="0"/>
              </a:rPr>
              <a:t> - Multiple algorithms may provide suitable or correct solutions to a given problem, some of these may provide more accurate results than others, such algorithms may be suitable.</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Sequence</a:t>
            </a:r>
            <a:r>
              <a:rPr lang="en-US" sz="1600" dirty="0">
                <a:solidFill>
                  <a:srgbClr val="273239"/>
                </a:solidFill>
                <a:latin typeface="Aptos" panose="020B0004020202020204" pitchFamily="34" charset="0"/>
                <a:cs typeface="Times New Roman" panose="02020603050405020304" pitchFamily="18" charset="0"/>
              </a:rPr>
              <a:t> - The procedure of an algorithm must form in a sequence and some of the instruction of an algorithm may be repeated in number of times of until a particular condition is met.</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Generality</a:t>
            </a:r>
            <a:r>
              <a:rPr lang="en-US" sz="1600" dirty="0">
                <a:solidFill>
                  <a:srgbClr val="273239"/>
                </a:solidFill>
                <a:latin typeface="Aptos" panose="020B0004020202020204" pitchFamily="34" charset="0"/>
                <a:cs typeface="Times New Roman" panose="02020603050405020304" pitchFamily="18" charset="0"/>
              </a:rPr>
              <a:t> - The designed algorithm must solve isolated problem and more often algorithms are designed to handle a range of input data to meet this criteria, so the algorithms must be generalized.</a:t>
            </a:r>
          </a:p>
          <a:p>
            <a:pPr algn="just"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93351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5355312"/>
          </a:xfrm>
          <a:prstGeom prst="rect">
            <a:avLst/>
          </a:prstGeom>
          <a:noFill/>
        </p:spPr>
        <p:txBody>
          <a:bodyPr wrap="square" rtlCol="0">
            <a:spAutoFit/>
          </a:bodyPr>
          <a:lstStyle/>
          <a:p>
            <a:pPr fontAlgn="base"/>
            <a:r>
              <a:rPr lang="en-IN" sz="2000" b="1" dirty="0">
                <a:solidFill>
                  <a:srgbClr val="273239"/>
                </a:solidFill>
                <a:latin typeface="Aptos" panose="020B0004020202020204" pitchFamily="34" charset="0"/>
                <a:cs typeface="Times New Roman" panose="02020603050405020304" pitchFamily="18" charset="0"/>
              </a:rPr>
              <a:t>Selection Sort Algorithm:</a:t>
            </a:r>
            <a:endParaRPr lang="en-US" sz="2000" b="1" dirty="0">
              <a:solidFill>
                <a:srgbClr val="273239"/>
              </a:solidFill>
              <a:latin typeface="Aptos" panose="020B0004020202020204" pitchFamily="34" charset="0"/>
              <a:cs typeface="Times New Roman" panose="02020603050405020304" pitchFamily="18" charset="0"/>
            </a:endParaRP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Selection sort is a simple and efficient sorting algorithm that works by </a:t>
            </a:r>
            <a:r>
              <a:rPr lang="en-US" dirty="0">
                <a:solidFill>
                  <a:srgbClr val="FF0000"/>
                </a:solidFill>
                <a:latin typeface="Aptos" panose="020B0004020202020204" pitchFamily="34" charset="0"/>
                <a:cs typeface="Times New Roman" panose="02020603050405020304" pitchFamily="18" charset="0"/>
              </a:rPr>
              <a:t>repeatedly selecting the smallest (or largest) element</a:t>
            </a:r>
            <a:r>
              <a:rPr lang="en-US" dirty="0">
                <a:solidFill>
                  <a:srgbClr val="273239"/>
                </a:solidFill>
                <a:latin typeface="Aptos" panose="020B0004020202020204" pitchFamily="34" charset="0"/>
                <a:cs typeface="Times New Roman" panose="02020603050405020304" pitchFamily="18" charset="0"/>
              </a:rPr>
              <a:t> from the unsorted portion of the list and moving it to the sorted portion of the list. </a:t>
            </a:r>
          </a:p>
          <a:p>
            <a:pPr fontAlgn="base"/>
            <a:endParaRPr lang="en-US" dirty="0">
              <a:solidFill>
                <a:srgbClr val="273239"/>
              </a:solidFill>
              <a:latin typeface="Aptos" panose="020B0004020202020204" pitchFamily="34" charset="0"/>
              <a:cs typeface="Times New Roman" panose="02020603050405020304" pitchFamily="18" charset="0"/>
            </a:endParaRPr>
          </a:p>
          <a:p>
            <a:pPr algn="l" rtl="0" fontAlgn="base"/>
            <a:r>
              <a:rPr lang="en-US" b="1" dirty="0">
                <a:solidFill>
                  <a:srgbClr val="273239"/>
                </a:solidFill>
                <a:latin typeface="Aptos" panose="020B0004020202020204" pitchFamily="34" charset="0"/>
                <a:cs typeface="Times New Roman" panose="02020603050405020304" pitchFamily="18" charset="0"/>
              </a:rPr>
              <a:t>Time</a:t>
            </a:r>
            <a:r>
              <a:rPr lang="en-US" b="1" i="0" dirty="0">
                <a:solidFill>
                  <a:srgbClr val="273239"/>
                </a:solidFill>
                <a:effectLst/>
                <a:highlight>
                  <a:srgbClr val="FFFFFF"/>
                </a:highlight>
                <a:latin typeface="Nunito" pitchFamily="2" charset="0"/>
              </a:rPr>
              <a:t> </a:t>
            </a:r>
            <a:r>
              <a:rPr lang="en-US" b="1" dirty="0">
                <a:solidFill>
                  <a:srgbClr val="273239"/>
                </a:solidFill>
                <a:latin typeface="Aptos" panose="020B0004020202020204" pitchFamily="34" charset="0"/>
                <a:cs typeface="Times New Roman" panose="02020603050405020304" pitchFamily="18" charset="0"/>
              </a:rPr>
              <a:t>Complexity</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The time complexity of Selection Sort is O(N2) as there are two nested loops: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One loop to select an element of Array one by one = O(N)</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Another loop to compare that element with every other Array element = O(N)</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Therefore, overall complexity = O(N) * O(N) = O(N*N) = O(N2)</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Selection Sort Algorithm</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Simple and easy to understand.</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Works well with small datasets.</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the Selection Sort Algorithm</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Selection sort has a time complexity of O(n^2) in the worst and average case.</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Does not work well on large datasets.</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Does not preserve the relative order of items with equal keys which means it is not stable.</a:t>
            </a:r>
          </a:p>
        </p:txBody>
      </p:sp>
    </p:spTree>
    <p:extLst>
      <p:ext uri="{BB962C8B-B14F-4D97-AF65-F5344CB8AC3E}">
        <p14:creationId xmlns:p14="http://schemas.microsoft.com/office/powerpoint/2010/main" val="3566484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2862322"/>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Applications of Selection Sort Algorithm</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Mainly works as a basis for some more efficient algorithms like Heap Sort. Heap Sort mainly uses Heap Data Structure along with the Selection Sort idea.</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Used when memory writes (or swaps) are costly for example EEPROM or Flash Memory. When compared to other popular sorting algorithms, it takes relatively less memory writes (or less swaps) for sorting. But Selection sort is not optimal in terms of memory writes, cycle sort even requires lesser memory writes than selection sort.</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Simple technique and used to introduce sorting in teaching.</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Used as a benchmark for comparison with other algorithms.</a:t>
            </a:r>
          </a:p>
          <a:p>
            <a:pPr marL="285750" indent="-285750" fontAlgn="base">
              <a:buFont typeface="Arial" panose="020B0604020202020204" pitchFamily="34" charset="0"/>
              <a:buChar char="•"/>
            </a:pPr>
            <a:endParaRPr lang="en-US" dirty="0">
              <a:solidFill>
                <a:srgbClr val="273239"/>
              </a:solidFill>
              <a:latin typeface="Aptos" panose="020B0004020202020204" pitchFamily="34" charset="0"/>
              <a:cs typeface="Times New Roman" panose="02020603050405020304" pitchFamily="18" charset="0"/>
            </a:endParaRPr>
          </a:p>
        </p:txBody>
      </p:sp>
      <p:pic>
        <p:nvPicPr>
          <p:cNvPr id="4" name="Picture 3" descr="A diagram of a number array&#10;&#10;Description automatically generated with medium confidence">
            <a:extLst>
              <a:ext uri="{FF2B5EF4-FFF2-40B4-BE49-F238E27FC236}">
                <a16:creationId xmlns:a16="http://schemas.microsoft.com/office/drawing/2014/main" id="{E67FFF66-E926-B087-D575-8AF84E5A4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910" y="3199540"/>
            <a:ext cx="5146182" cy="2835798"/>
          </a:xfrm>
          <a:prstGeom prst="rect">
            <a:avLst/>
          </a:prstGeom>
        </p:spPr>
      </p:pic>
    </p:spTree>
    <p:extLst>
      <p:ext uri="{BB962C8B-B14F-4D97-AF65-F5344CB8AC3E}">
        <p14:creationId xmlns:p14="http://schemas.microsoft.com/office/powerpoint/2010/main" val="3993263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5909310"/>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Insertion Sort Algorithm:</a:t>
            </a:r>
            <a:endParaRPr lang="en-US" b="1" i="1" dirty="0">
              <a:solidFill>
                <a:srgbClr val="273239"/>
              </a:solidFill>
              <a:effectLst/>
              <a:latin typeface="Nunito" pitchFamily="2" charset="0"/>
            </a:endParaRPr>
          </a:p>
          <a:p>
            <a:pPr lvl="1" fontAlgn="base"/>
            <a:r>
              <a:rPr lang="en-US" b="1" dirty="0">
                <a:solidFill>
                  <a:srgbClr val="273239"/>
                </a:solidFill>
                <a:latin typeface="Aptos" panose="020B0004020202020204" pitchFamily="34" charset="0"/>
                <a:cs typeface="Times New Roman" panose="02020603050405020304" pitchFamily="18" charset="0"/>
              </a:rPr>
              <a:t>Insertion sort </a:t>
            </a:r>
            <a:r>
              <a:rPr lang="en-US" dirty="0">
                <a:solidFill>
                  <a:srgbClr val="273239"/>
                </a:solidFill>
                <a:latin typeface="Aptos" panose="020B0004020202020204" pitchFamily="34" charset="0"/>
                <a:cs typeface="Times New Roman" panose="02020603050405020304" pitchFamily="18" charset="0"/>
              </a:rPr>
              <a:t>is a simple sorting algorithm that works by iteratively inserting each element of an unsorted list into its correct position in a sorted portion of the list. It is a stable sorting algorithm, meaning that elements with equal values maintain their relative order in the sorted output.</a:t>
            </a:r>
          </a:p>
          <a:p>
            <a:pPr lvl="1" fontAlgn="base"/>
            <a:endParaRPr lang="en-US" dirty="0">
              <a:solidFill>
                <a:srgbClr val="273239"/>
              </a:solidFill>
              <a:latin typeface="Aptos" panose="020B0004020202020204" pitchFamily="34" charset="0"/>
              <a:cs typeface="Times New Roman" panose="02020603050405020304" pitchFamily="18" charset="0"/>
            </a:endParaRPr>
          </a:p>
          <a:p>
            <a:pPr algn="l" rtl="0" fontAlgn="base"/>
            <a:r>
              <a:rPr lang="en-US" b="1" dirty="0">
                <a:solidFill>
                  <a:srgbClr val="273239"/>
                </a:solidFill>
                <a:latin typeface="Aptos" panose="020B0004020202020204" pitchFamily="34" charset="0"/>
                <a:cs typeface="Times New Roman" panose="02020603050405020304" pitchFamily="18" charset="0"/>
              </a:rPr>
              <a:t>To achieve insertion sort, follow these steps: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We start with second element of the array as first element in the array is assumed to be sorted.</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Compare second element with the first element and check if the second element is smaller then swap them.</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Move to the third element and compare it with the second element, then the first element and swap as necessary to put it in the correct position among the first three elements.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Continue this process, comparing each element with the ones before it and swapping as needed to place it in the correct position among the sorted elements.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Repeat until the entire array is sorted.</a:t>
            </a:r>
          </a:p>
          <a:p>
            <a:pPr marL="285750" indent="-285750" algn="l" fontAlgn="base">
              <a:buFont typeface="Arial" panose="020B0604020202020204" pitchFamily="34" charset="0"/>
              <a:buChar char="•"/>
            </a:pPr>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 of Insertion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lvl="1" fontAlgn="base"/>
            <a:r>
              <a:rPr lang="en-US" b="1" dirty="0">
                <a:solidFill>
                  <a:srgbClr val="273239"/>
                </a:solidFill>
                <a:latin typeface="Aptos" panose="020B0004020202020204" pitchFamily="34" charset="0"/>
                <a:cs typeface="Times New Roman" panose="02020603050405020304" pitchFamily="18" charset="0"/>
              </a:rPr>
              <a:t>Best case: O(n)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already sorted, where n is the number of elements in the list.</a:t>
            </a:r>
          </a:p>
          <a:p>
            <a:pPr lvl="1" fontAlgn="base"/>
            <a:r>
              <a:rPr lang="en-US" b="1" dirty="0">
                <a:solidFill>
                  <a:srgbClr val="273239"/>
                </a:solidFill>
                <a:latin typeface="Aptos" panose="020B0004020202020204" pitchFamily="34" charset="0"/>
                <a:cs typeface="Times New Roman" panose="02020603050405020304" pitchFamily="18" charset="0"/>
              </a:rPr>
              <a:t>Average case: </a:t>
            </a:r>
            <a:r>
              <a:rPr lang="en-US" b="1" i="0" dirty="0">
                <a:solidFill>
                  <a:srgbClr val="273239"/>
                </a:solidFill>
                <a:effectLst/>
                <a:highlight>
                  <a:srgbClr val="FFFFFF"/>
                </a:highlight>
                <a:latin typeface="Nunito" pitchFamily="2" charset="0"/>
              </a:rPr>
              <a:t>O(n </a:t>
            </a:r>
            <a:r>
              <a:rPr lang="en-US" b="1" i="0" baseline="30000" dirty="0">
                <a:solidFill>
                  <a:srgbClr val="273239"/>
                </a:solidFill>
                <a:effectLst/>
                <a:highlight>
                  <a:srgbClr val="FFFFFF"/>
                </a:highlight>
                <a:latin typeface="Nunito" pitchFamily="2" charset="0"/>
              </a:rPr>
              <a:t>2 </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randomly ordered</a:t>
            </a:r>
          </a:p>
          <a:p>
            <a:pPr lvl="1" fontAlgn="base"/>
            <a:r>
              <a:rPr lang="en-US" b="1" dirty="0">
                <a:solidFill>
                  <a:srgbClr val="273239"/>
                </a:solidFill>
                <a:latin typeface="Aptos" panose="020B0004020202020204" pitchFamily="34" charset="0"/>
                <a:cs typeface="Times New Roman" panose="02020603050405020304" pitchFamily="18" charset="0"/>
              </a:rPr>
              <a:t>Worst case: </a:t>
            </a:r>
            <a:r>
              <a:rPr lang="en-US" b="1" i="0" dirty="0">
                <a:solidFill>
                  <a:srgbClr val="273239"/>
                </a:solidFill>
                <a:effectLst/>
                <a:highlight>
                  <a:srgbClr val="FFFFFF"/>
                </a:highlight>
                <a:latin typeface="Nunito" pitchFamily="2" charset="0"/>
              </a:rPr>
              <a:t>O(n </a:t>
            </a:r>
            <a:r>
              <a:rPr lang="en-US" b="1" i="0" baseline="30000" dirty="0">
                <a:solidFill>
                  <a:srgbClr val="273239"/>
                </a:solidFill>
                <a:effectLst/>
                <a:highlight>
                  <a:srgbClr val="FFFFFF"/>
                </a:highlight>
                <a:latin typeface="Nunito" pitchFamily="2" charset="0"/>
              </a:rPr>
              <a:t>2 </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in reverse order</a:t>
            </a:r>
          </a:p>
        </p:txBody>
      </p:sp>
    </p:spTree>
    <p:extLst>
      <p:ext uri="{BB962C8B-B14F-4D97-AF65-F5344CB8AC3E}">
        <p14:creationId xmlns:p14="http://schemas.microsoft.com/office/powerpoint/2010/main" val="3831782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2585323"/>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Advantages of Insertion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dirty="0">
                <a:solidFill>
                  <a:srgbClr val="273239"/>
                </a:solidFill>
                <a:latin typeface="Aptos" panose="020B0004020202020204" pitchFamily="34" charset="0"/>
                <a:cs typeface="Times New Roman" panose="02020603050405020304" pitchFamily="18" charset="0"/>
              </a:rPr>
              <a:t>Simple and easy to implement.</a:t>
            </a:r>
          </a:p>
          <a:p>
            <a:pPr algn="l" fontAlgn="base"/>
            <a:r>
              <a:rPr lang="en-US" dirty="0">
                <a:solidFill>
                  <a:srgbClr val="273239"/>
                </a:solidFill>
                <a:latin typeface="Aptos" panose="020B0004020202020204" pitchFamily="34" charset="0"/>
                <a:cs typeface="Times New Roman" panose="02020603050405020304" pitchFamily="18" charset="0"/>
              </a:rPr>
              <a:t>Stable sorting algorithm.</a:t>
            </a:r>
          </a:p>
          <a:p>
            <a:pPr algn="l" fontAlgn="base"/>
            <a:r>
              <a:rPr lang="en-US" dirty="0">
                <a:solidFill>
                  <a:srgbClr val="273239"/>
                </a:solidFill>
                <a:latin typeface="Aptos" panose="020B0004020202020204" pitchFamily="34" charset="0"/>
                <a:cs typeface="Times New Roman" panose="02020603050405020304" pitchFamily="18" charset="0"/>
              </a:rPr>
              <a:t>Efficient for small lists and nearly sorted lists.</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Insertion Sort:</a:t>
            </a:r>
          </a:p>
          <a:p>
            <a:pPr algn="l" fontAlgn="base"/>
            <a:r>
              <a:rPr lang="en-US" dirty="0">
                <a:solidFill>
                  <a:srgbClr val="273239"/>
                </a:solidFill>
                <a:latin typeface="Aptos" panose="020B0004020202020204" pitchFamily="34" charset="0"/>
                <a:cs typeface="Times New Roman" panose="02020603050405020304" pitchFamily="18" charset="0"/>
              </a:rPr>
              <a:t>Inefficient for large lists.</a:t>
            </a:r>
          </a:p>
          <a:p>
            <a:pPr algn="l" fontAlgn="base"/>
            <a:r>
              <a:rPr lang="en-US" dirty="0">
                <a:solidFill>
                  <a:srgbClr val="273239"/>
                </a:solidFill>
                <a:latin typeface="Aptos" panose="020B0004020202020204" pitchFamily="34" charset="0"/>
                <a:cs typeface="Times New Roman" panose="02020603050405020304" pitchFamily="18" charset="0"/>
              </a:rPr>
              <a:t>Not as efficient as other sorting algorithms (e.g., merge sort, quick sort) for most cases.</a:t>
            </a:r>
          </a:p>
        </p:txBody>
      </p:sp>
      <p:pic>
        <p:nvPicPr>
          <p:cNvPr id="5" name="Picture 4" descr="A diagram of numbers and arrows&#10;&#10;Description automatically generated">
            <a:extLst>
              <a:ext uri="{FF2B5EF4-FFF2-40B4-BE49-F238E27FC236}">
                <a16:creationId xmlns:a16="http://schemas.microsoft.com/office/drawing/2014/main" id="{62286AE2-8B2B-24BB-94AE-582AEE82D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164" y="2922541"/>
            <a:ext cx="6308966" cy="3579204"/>
          </a:xfrm>
          <a:prstGeom prst="rect">
            <a:avLst/>
          </a:prstGeom>
        </p:spPr>
      </p:pic>
    </p:spTree>
    <p:extLst>
      <p:ext uri="{BB962C8B-B14F-4D97-AF65-F5344CB8AC3E}">
        <p14:creationId xmlns:p14="http://schemas.microsoft.com/office/powerpoint/2010/main" val="2695580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5632311"/>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Merge Sort</a:t>
            </a:r>
            <a:r>
              <a:rPr lang="en-US" b="1" dirty="0">
                <a:solidFill>
                  <a:srgbClr val="273239"/>
                </a:solidFill>
                <a:latin typeface="Aptos" panose="020B0004020202020204" pitchFamily="34" charset="0"/>
                <a:cs typeface="Times New Roman" panose="02020603050405020304" pitchFamily="18" charset="0"/>
              </a:rPr>
              <a:t> Algorithm:</a:t>
            </a:r>
          </a:p>
          <a:p>
            <a:pPr lvl="1" fontAlgn="base"/>
            <a:r>
              <a:rPr lang="en-US" dirty="0">
                <a:solidFill>
                  <a:srgbClr val="273239"/>
                </a:solidFill>
                <a:latin typeface="Aptos" panose="020B0004020202020204" pitchFamily="34" charset="0"/>
                <a:cs typeface="Times New Roman" panose="02020603050405020304" pitchFamily="18" charset="0"/>
              </a:rPr>
              <a:t>In simple terms, we can say that the process of merge sort is to divide the array into two halves, sort each half, and then merge the sorted halves back together. This process is repeated until the entire array is sorted.</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a:t>
            </a:r>
          </a:p>
          <a:p>
            <a:pPr marL="742950" lvl="1" indent="-285750" algn="l"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Best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already sorted or nearly sorted.</a:t>
            </a:r>
          </a:p>
          <a:p>
            <a:pPr marL="742950" lvl="1" indent="-285750"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Average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randomly ordered.</a:t>
            </a:r>
          </a:p>
          <a:p>
            <a:pPr marL="742950" lvl="1" indent="-285750" algn="l"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Worst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sorted in reverse order.</a:t>
            </a:r>
          </a:p>
          <a:p>
            <a:pPr algn="l" fontAlgn="base"/>
            <a:endParaRPr lang="en-US" b="1" i="0" dirty="0">
              <a:solidFill>
                <a:srgbClr val="273239"/>
              </a:solidFill>
              <a:effectLst/>
              <a:highlight>
                <a:srgbClr val="FFFFFF"/>
              </a:highlight>
              <a:latin typeface="Nunito" pitchFamily="2"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Merge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Stability</a:t>
            </a:r>
            <a:r>
              <a:rPr lang="en-US" dirty="0">
                <a:solidFill>
                  <a:srgbClr val="273239"/>
                </a:solidFill>
                <a:latin typeface="Aptos" panose="020B0004020202020204" pitchFamily="34" charset="0"/>
                <a:cs typeface="Times New Roman" panose="02020603050405020304" pitchFamily="18" charset="0"/>
              </a:rPr>
              <a:t> : Merge sort is a stable sorting algorithm, which means it maintains the relative order of equal elements in the input array.</a:t>
            </a:r>
          </a:p>
          <a:p>
            <a:pPr algn="l" fontAlgn="base"/>
            <a:r>
              <a:rPr lang="en-US" b="1" dirty="0">
                <a:solidFill>
                  <a:srgbClr val="273239"/>
                </a:solidFill>
                <a:latin typeface="Aptos" panose="020B0004020202020204" pitchFamily="34" charset="0"/>
                <a:cs typeface="Times New Roman" panose="02020603050405020304" pitchFamily="18" charset="0"/>
              </a:rPr>
              <a:t>Guaranteed worst-case performance:</a:t>
            </a:r>
            <a:r>
              <a:rPr lang="en-US" dirty="0">
                <a:solidFill>
                  <a:srgbClr val="273239"/>
                </a:solidFill>
                <a:latin typeface="Aptos" panose="020B0004020202020204" pitchFamily="34" charset="0"/>
                <a:cs typeface="Times New Roman" panose="02020603050405020304" pitchFamily="18" charset="0"/>
              </a:rPr>
              <a:t> Merge sort has a worst-case time complexity of O(N </a:t>
            </a:r>
            <a:r>
              <a:rPr lang="en-US" dirty="0" err="1">
                <a:solidFill>
                  <a:srgbClr val="273239"/>
                </a:solidFill>
                <a:latin typeface="Aptos" panose="020B0004020202020204" pitchFamily="34" charset="0"/>
                <a:cs typeface="Times New Roman" panose="02020603050405020304" pitchFamily="18" charset="0"/>
              </a:rPr>
              <a:t>logN</a:t>
            </a:r>
            <a:r>
              <a:rPr lang="en-US" dirty="0">
                <a:solidFill>
                  <a:srgbClr val="273239"/>
                </a:solidFill>
                <a:latin typeface="Aptos" panose="020B0004020202020204" pitchFamily="34" charset="0"/>
                <a:cs typeface="Times New Roman" panose="02020603050405020304" pitchFamily="18" charset="0"/>
              </a:rPr>
              <a:t>) , which means it performs well even on large datasets.</a:t>
            </a:r>
          </a:p>
          <a:p>
            <a:pPr algn="l" fontAlgn="base"/>
            <a:r>
              <a:rPr lang="en-US" b="1" dirty="0">
                <a:solidFill>
                  <a:srgbClr val="273239"/>
                </a:solidFill>
                <a:latin typeface="Aptos" panose="020B0004020202020204" pitchFamily="34" charset="0"/>
                <a:cs typeface="Times New Roman" panose="02020603050405020304" pitchFamily="18" charset="0"/>
              </a:rPr>
              <a:t>Simple to implement:</a:t>
            </a:r>
            <a:r>
              <a:rPr lang="en-US" dirty="0">
                <a:solidFill>
                  <a:srgbClr val="273239"/>
                </a:solidFill>
                <a:latin typeface="Aptos" panose="020B0004020202020204" pitchFamily="34" charset="0"/>
                <a:cs typeface="Times New Roman" panose="02020603050405020304" pitchFamily="18" charset="0"/>
              </a:rPr>
              <a:t> The divide-and-conquer approach is straightforward.</a:t>
            </a:r>
          </a:p>
          <a:p>
            <a:pPr algn="l" fontAlgn="base"/>
            <a:r>
              <a:rPr lang="en-US" b="1" dirty="0">
                <a:solidFill>
                  <a:srgbClr val="273239"/>
                </a:solidFill>
                <a:latin typeface="Aptos" panose="020B0004020202020204" pitchFamily="34" charset="0"/>
                <a:cs typeface="Times New Roman" panose="02020603050405020304" pitchFamily="18" charset="0"/>
              </a:rPr>
              <a:t>Naturally Parallel : </a:t>
            </a:r>
            <a:r>
              <a:rPr lang="en-US" dirty="0">
                <a:solidFill>
                  <a:srgbClr val="273239"/>
                </a:solidFill>
                <a:latin typeface="Aptos" panose="020B0004020202020204" pitchFamily="34" charset="0"/>
                <a:cs typeface="Times New Roman" panose="02020603050405020304" pitchFamily="18" charset="0"/>
              </a:rPr>
              <a:t>We independently merge subarrays that makes it suitable for parallel processing.</a:t>
            </a:r>
          </a:p>
          <a:p>
            <a:pPr algn="l" fontAlgn="base"/>
            <a:endParaRPr lang="en-US" b="1"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68982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1477328"/>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Disadvantages of Merge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marL="342900" indent="-342900" algn="l" fontAlgn="base">
              <a:buFont typeface="Wingdings" panose="05000000000000000000" pitchFamily="2" charset="2"/>
              <a:buChar char="Ø"/>
            </a:pPr>
            <a:r>
              <a:rPr lang="en-US" b="1" dirty="0">
                <a:solidFill>
                  <a:srgbClr val="273239"/>
                </a:solidFill>
                <a:latin typeface="Aptos" panose="020B0004020202020204" pitchFamily="34" charset="0"/>
                <a:cs typeface="Times New Roman" panose="02020603050405020304" pitchFamily="18" charset="0"/>
              </a:rPr>
              <a:t>Space complexity: </a:t>
            </a:r>
            <a:r>
              <a:rPr lang="en-US" dirty="0">
                <a:solidFill>
                  <a:srgbClr val="273239"/>
                </a:solidFill>
                <a:latin typeface="Aptos" panose="020B0004020202020204" pitchFamily="34" charset="0"/>
                <a:cs typeface="Times New Roman" panose="02020603050405020304" pitchFamily="18" charset="0"/>
              </a:rPr>
              <a:t>Merge sort requires additional memory to store the merged sub-arrays during the sorting process.</a:t>
            </a:r>
          </a:p>
          <a:p>
            <a:pPr marL="342900" indent="-342900" algn="l" fontAlgn="base">
              <a:buFont typeface="Wingdings" panose="05000000000000000000" pitchFamily="2" charset="2"/>
              <a:buChar char="Ø"/>
            </a:pPr>
            <a:r>
              <a:rPr lang="en-US" b="1" dirty="0">
                <a:solidFill>
                  <a:srgbClr val="273239"/>
                </a:solidFill>
                <a:latin typeface="Aptos" panose="020B0004020202020204" pitchFamily="34" charset="0"/>
                <a:cs typeface="Times New Roman" panose="02020603050405020304" pitchFamily="18" charset="0"/>
              </a:rPr>
              <a:t>Slower</a:t>
            </a:r>
            <a:r>
              <a:rPr lang="en-US" dirty="0">
                <a:solidFill>
                  <a:srgbClr val="273239"/>
                </a:solidFill>
                <a:latin typeface="Aptos" panose="020B0004020202020204" pitchFamily="34" charset="0"/>
                <a:cs typeface="Times New Roman" panose="02020603050405020304" pitchFamily="18" charset="0"/>
              </a:rPr>
              <a:t> than Quicksort in general. Quicksort is more cache friendly because it works in-place.</a:t>
            </a:r>
          </a:p>
        </p:txBody>
      </p:sp>
      <p:pic>
        <p:nvPicPr>
          <p:cNvPr id="3" name="Picture 2" descr="A diagram of a number system&#10;&#10;Description automatically generated">
            <a:extLst>
              <a:ext uri="{FF2B5EF4-FFF2-40B4-BE49-F238E27FC236}">
                <a16:creationId xmlns:a16="http://schemas.microsoft.com/office/drawing/2014/main" id="{B7806E0B-490D-5310-8DFD-1DAD6D055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218" y="1856557"/>
            <a:ext cx="5495638" cy="4664225"/>
          </a:xfrm>
          <a:prstGeom prst="rect">
            <a:avLst/>
          </a:prstGeom>
        </p:spPr>
      </p:pic>
    </p:spTree>
    <p:extLst>
      <p:ext uri="{BB962C8B-B14F-4D97-AF65-F5344CB8AC3E}">
        <p14:creationId xmlns:p14="http://schemas.microsoft.com/office/powerpoint/2010/main" val="4019027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69047" y="466527"/>
            <a:ext cx="9928643" cy="5909310"/>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Quick Sort</a:t>
            </a:r>
            <a:r>
              <a:rPr lang="en-US" b="1" dirty="0">
                <a:solidFill>
                  <a:srgbClr val="273239"/>
                </a:solidFill>
                <a:latin typeface="Aptos" panose="020B0004020202020204" pitchFamily="34" charset="0"/>
                <a:cs typeface="Times New Roman" panose="02020603050405020304" pitchFamily="18" charset="0"/>
              </a:rPr>
              <a:t> Algorithm:</a:t>
            </a:r>
          </a:p>
          <a:p>
            <a:pPr lvl="1"/>
            <a:r>
              <a:rPr lang="en-US" dirty="0">
                <a:solidFill>
                  <a:srgbClr val="273239"/>
                </a:solidFill>
                <a:latin typeface="Aptos" panose="020B0004020202020204" pitchFamily="34" charset="0"/>
                <a:cs typeface="Times New Roman" panose="02020603050405020304" pitchFamily="18" charset="0"/>
              </a:rPr>
              <a:t>Quicksort algorithm is based on the divide and conquer approach where an array is divided into subarrays by selecting a pivot element.</a:t>
            </a:r>
          </a:p>
          <a:p>
            <a:pPr lvl="1"/>
            <a:r>
              <a:rPr lang="en-US" dirty="0">
                <a:solidFill>
                  <a:srgbClr val="273239"/>
                </a:solidFill>
                <a:latin typeface="Aptos" panose="020B0004020202020204" pitchFamily="34" charset="0"/>
                <a:cs typeface="Times New Roman" panose="02020603050405020304" pitchFamily="18" charset="0"/>
              </a:rPr>
              <a:t>While dividing the array, the pivot element should be positioned in such a way that elements less than pivot are kept on the left side and elements greater than pivot are on the right side.</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Best Case : Ω (N log (N))</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Average Case: θ ( N log (N))</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Worst Case: O(N ^ 2)</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Quick Sort:</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a divide-and-conquer algorithm that makes it easier to solve problems.</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efficient on large data sets.</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has a low overhead, as it only requires a small amount of memory to function.</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Cache Friendly as we work on the same array to sort and do not copy data to any auxiliary array.</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Quick Sort:</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has a worst-case time complexity of O(N 2 ), which occurs when the pivot is chosen poorly.</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is not a good choice for small data sets.</a:t>
            </a:r>
          </a:p>
        </p:txBody>
      </p:sp>
    </p:spTree>
    <p:extLst>
      <p:ext uri="{BB962C8B-B14F-4D97-AF65-F5344CB8AC3E}">
        <p14:creationId xmlns:p14="http://schemas.microsoft.com/office/powerpoint/2010/main" val="3845110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69047" y="466527"/>
            <a:ext cx="9928643" cy="646331"/>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Quick Sort</a:t>
            </a:r>
            <a:r>
              <a:rPr lang="en-US" b="1" dirty="0">
                <a:solidFill>
                  <a:srgbClr val="273239"/>
                </a:solidFill>
                <a:latin typeface="Aptos" panose="020B0004020202020204" pitchFamily="34" charset="0"/>
                <a:cs typeface="Times New Roman" panose="02020603050405020304" pitchFamily="18" charset="0"/>
              </a:rPr>
              <a:t> Algorithm:</a:t>
            </a:r>
          </a:p>
          <a:p>
            <a:pPr marL="342900" indent="-342900" algn="l" fontAlgn="base">
              <a:buFont typeface="+mj-lt"/>
              <a:buAutoNum type="arabicPeriod"/>
            </a:pPr>
            <a:endParaRPr lang="en-US" b="1" dirty="0">
              <a:solidFill>
                <a:srgbClr val="273239"/>
              </a:solidFill>
              <a:latin typeface="Aptos" panose="020B0004020202020204" pitchFamily="34" charset="0"/>
              <a:cs typeface="Times New Roman" panose="02020603050405020304" pitchFamily="18" charset="0"/>
            </a:endParaRPr>
          </a:p>
        </p:txBody>
      </p:sp>
      <p:pic>
        <p:nvPicPr>
          <p:cNvPr id="3" name="Picture 2" descr="A diagram of numbers and symbols&#10;&#10;Description automatically generated">
            <a:extLst>
              <a:ext uri="{FF2B5EF4-FFF2-40B4-BE49-F238E27FC236}">
                <a16:creationId xmlns:a16="http://schemas.microsoft.com/office/drawing/2014/main" id="{C234A792-29E6-1513-6177-9B2618A7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384" y="1251403"/>
            <a:ext cx="5316616" cy="3034269"/>
          </a:xfrm>
          <a:prstGeom prst="rect">
            <a:avLst/>
          </a:prstGeom>
        </p:spPr>
      </p:pic>
      <p:pic>
        <p:nvPicPr>
          <p:cNvPr id="5" name="Picture 4" descr="A screenshot of a number game&#10;&#10;Description automatically generated">
            <a:extLst>
              <a:ext uri="{FF2B5EF4-FFF2-40B4-BE49-F238E27FC236}">
                <a16:creationId xmlns:a16="http://schemas.microsoft.com/office/drawing/2014/main" id="{A5996C88-8114-DF25-87ED-CBF3E093C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399" y="789692"/>
            <a:ext cx="5455566" cy="4041016"/>
          </a:xfrm>
          <a:prstGeom prst="rect">
            <a:avLst/>
          </a:prstGeom>
        </p:spPr>
      </p:pic>
    </p:spTree>
    <p:extLst>
      <p:ext uri="{BB962C8B-B14F-4D97-AF65-F5344CB8AC3E}">
        <p14:creationId xmlns:p14="http://schemas.microsoft.com/office/powerpoint/2010/main" val="318494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2062103"/>
          </a:xfrm>
          <a:prstGeom prst="rect">
            <a:avLst/>
          </a:prstGeom>
          <a:noFill/>
        </p:spPr>
        <p:txBody>
          <a:bodyPr wrap="square" rtlCol="0">
            <a:spAutoFit/>
          </a:bodyPr>
          <a:lstStyle/>
          <a:p>
            <a:pPr algn="just"/>
            <a:r>
              <a:rPr lang="en-IN" sz="1600" b="1" dirty="0">
                <a:solidFill>
                  <a:srgbClr val="273239"/>
                </a:solidFill>
                <a:latin typeface="Aptos" panose="020B0004020202020204" pitchFamily="34" charset="0"/>
              </a:rPr>
              <a:t>Stack</a:t>
            </a:r>
            <a:r>
              <a:rPr lang="en-IN" sz="1600" b="1" i="0" dirty="0">
                <a:solidFill>
                  <a:srgbClr val="273239"/>
                </a:solidFill>
                <a:effectLst/>
                <a:highlight>
                  <a:srgbClr val="FFFFFF"/>
                </a:highlight>
                <a:latin typeface="Source Sans 3"/>
              </a:rPr>
              <a:t> </a:t>
            </a:r>
            <a:r>
              <a:rPr lang="en-IN" sz="1600" b="1" dirty="0">
                <a:solidFill>
                  <a:srgbClr val="273239"/>
                </a:solidFill>
                <a:latin typeface="Aptos" panose="020B0004020202020204" pitchFamily="34" charset="0"/>
              </a:rPr>
              <a:t>Data</a:t>
            </a:r>
            <a:r>
              <a:rPr lang="en-IN" sz="1600" b="1" i="0" dirty="0">
                <a:solidFill>
                  <a:srgbClr val="273239"/>
                </a:solidFill>
                <a:effectLst/>
                <a:highlight>
                  <a:srgbClr val="FFFFFF"/>
                </a:highlight>
                <a:latin typeface="Source Sans 3"/>
              </a:rPr>
              <a:t> </a:t>
            </a:r>
            <a:r>
              <a:rPr lang="en-IN" sz="1600" b="1" dirty="0">
                <a:solidFill>
                  <a:srgbClr val="273239"/>
                </a:solidFill>
                <a:latin typeface="Aptos" panose="020B0004020202020204" pitchFamily="34" charset="0"/>
              </a:rPr>
              <a:t>Structure</a:t>
            </a:r>
            <a:r>
              <a:rPr lang="en-IN" sz="1600" b="1" i="0" dirty="0">
                <a:solidFill>
                  <a:srgbClr val="273239"/>
                </a:solidFill>
                <a:effectLst/>
                <a:highlight>
                  <a:srgbClr val="FFFFFF"/>
                </a:highlight>
                <a:latin typeface="Source Sans 3"/>
              </a:rPr>
              <a:t>:</a:t>
            </a:r>
          </a:p>
          <a:p>
            <a:pPr algn="just"/>
            <a:endParaRPr lang="en-IN" sz="1600" b="1" i="0" dirty="0">
              <a:solidFill>
                <a:srgbClr val="273239"/>
              </a:solidFill>
              <a:effectLst/>
              <a:highlight>
                <a:srgbClr val="FFFFFF"/>
              </a:highlight>
              <a:latin typeface="Source Sans 3"/>
            </a:endParaRPr>
          </a:p>
          <a:p>
            <a:pPr lvl="1" algn="just" fontAlgn="base"/>
            <a:r>
              <a:rPr lang="en-US" sz="1600" dirty="0">
                <a:solidFill>
                  <a:srgbClr val="273239"/>
                </a:solidFill>
                <a:latin typeface="Aptos" panose="020B0004020202020204" pitchFamily="34" charset="0"/>
                <a:cs typeface="Times New Roman" panose="02020603050405020304" pitchFamily="18" charset="0"/>
              </a:rPr>
              <a:t>Stack Data Structure is a linear data structure that follows </a:t>
            </a:r>
            <a:r>
              <a:rPr lang="en-US" sz="1600" dirty="0">
                <a:solidFill>
                  <a:srgbClr val="FF0000"/>
                </a:solidFill>
                <a:latin typeface="Aptos" panose="020B0004020202020204" pitchFamily="34" charset="0"/>
                <a:cs typeface="Times New Roman" panose="02020603050405020304" pitchFamily="18" charset="0"/>
              </a:rPr>
              <a:t>LIFO (Last In First Out) </a:t>
            </a:r>
            <a:r>
              <a:rPr lang="en-US" sz="1600" dirty="0">
                <a:solidFill>
                  <a:srgbClr val="273239"/>
                </a:solidFill>
                <a:latin typeface="Aptos" panose="020B0004020202020204" pitchFamily="34" charset="0"/>
                <a:cs typeface="Times New Roman" panose="02020603050405020304" pitchFamily="18" charset="0"/>
              </a:rPr>
              <a:t>Principle , so the last element inserted is the first to be popped out.</a:t>
            </a:r>
            <a:r>
              <a:rPr lang="en-US" sz="1600" b="0"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in which the insertion of a new </a:t>
            </a:r>
            <a:r>
              <a:rPr lang="en-US" sz="1600" dirty="0">
                <a:solidFill>
                  <a:srgbClr val="FF0000"/>
                </a:solidFill>
                <a:latin typeface="Aptos" panose="020B0004020202020204" pitchFamily="34" charset="0"/>
                <a:cs typeface="Times New Roman" panose="02020603050405020304" pitchFamily="18" charset="0"/>
              </a:rPr>
              <a:t>element and removal </a:t>
            </a:r>
            <a:r>
              <a:rPr lang="en-US" sz="1600" dirty="0">
                <a:solidFill>
                  <a:srgbClr val="273239"/>
                </a:solidFill>
                <a:latin typeface="Aptos" panose="020B0004020202020204" pitchFamily="34" charset="0"/>
                <a:cs typeface="Times New Roman" panose="02020603050405020304" pitchFamily="18" charset="0"/>
              </a:rPr>
              <a:t>of an existing element takes place at the same end represented as the </a:t>
            </a:r>
            <a:r>
              <a:rPr lang="en-US" sz="1600" dirty="0">
                <a:solidFill>
                  <a:srgbClr val="FF0000"/>
                </a:solidFill>
                <a:latin typeface="Aptos" panose="020B0004020202020204" pitchFamily="34" charset="0"/>
                <a:cs typeface="Times New Roman" panose="02020603050405020304" pitchFamily="18" charset="0"/>
              </a:rPr>
              <a:t>top of the stack</a:t>
            </a:r>
            <a:r>
              <a:rPr lang="en-US" sz="1600" dirty="0">
                <a:solidFill>
                  <a:srgbClr val="273239"/>
                </a:solidFill>
                <a:latin typeface="Aptos" panose="020B0004020202020204" pitchFamily="34" charset="0"/>
                <a:cs typeface="Times New Roman" panose="02020603050405020304" pitchFamily="18" charset="0"/>
              </a:rPr>
              <a:t>.</a:t>
            </a:r>
          </a:p>
          <a:p>
            <a:pPr lvl="1" algn="just" fontAlgn="base"/>
            <a:endParaRPr lang="en-US" sz="1600" dirty="0">
              <a:solidFill>
                <a:srgbClr val="273239"/>
              </a:solidFill>
              <a:latin typeface="Aptos" panose="020B0004020202020204" pitchFamily="34" charset="0"/>
              <a:cs typeface="Times New Roman" panose="02020603050405020304" pitchFamily="18" charset="0"/>
            </a:endParaRPr>
          </a:p>
          <a:p>
            <a:pPr lvl="1" fontAlgn="base"/>
            <a:r>
              <a:rPr lang="en-US" sz="1600" dirty="0">
                <a:solidFill>
                  <a:srgbClr val="273239"/>
                </a:solidFill>
                <a:latin typeface="Aptos" panose="020B0004020202020204" pitchFamily="34" charset="0"/>
                <a:cs typeface="Times New Roman" panose="02020603050405020304" pitchFamily="18" charset="0"/>
              </a:rPr>
              <a:t>To implement the stack, it is required to maintain the </a:t>
            </a:r>
            <a:r>
              <a:rPr lang="en-US" sz="1600" dirty="0">
                <a:solidFill>
                  <a:srgbClr val="FF0000"/>
                </a:solidFill>
                <a:latin typeface="Aptos" panose="020B0004020202020204" pitchFamily="34" charset="0"/>
                <a:cs typeface="Times New Roman" panose="02020603050405020304" pitchFamily="18" charset="0"/>
              </a:rPr>
              <a:t>pointer to the top of the stack </a:t>
            </a:r>
            <a:r>
              <a:rPr lang="en-US" sz="1600" dirty="0">
                <a:solidFill>
                  <a:srgbClr val="273239"/>
                </a:solidFill>
                <a:latin typeface="Aptos" panose="020B0004020202020204" pitchFamily="34" charset="0"/>
                <a:cs typeface="Times New Roman" panose="02020603050405020304" pitchFamily="18" charset="0"/>
              </a:rPr>
              <a:t>, which is the last element to be inserted because we can access the elements only on the top of the stack.</a:t>
            </a:r>
          </a:p>
        </p:txBody>
      </p:sp>
      <p:pic>
        <p:nvPicPr>
          <p:cNvPr id="3" name="Picture 2" descr="A screenshot of a computer">
            <a:extLst>
              <a:ext uri="{FF2B5EF4-FFF2-40B4-BE49-F238E27FC236}">
                <a16:creationId xmlns:a16="http://schemas.microsoft.com/office/drawing/2014/main" id="{6EB0ECAB-074C-96B0-EC49-1ACF32CDA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6" y="2124364"/>
            <a:ext cx="8469746" cy="4396509"/>
          </a:xfrm>
          <a:prstGeom prst="rect">
            <a:avLst/>
          </a:prstGeom>
        </p:spPr>
      </p:pic>
    </p:spTree>
    <p:extLst>
      <p:ext uri="{BB962C8B-B14F-4D97-AF65-F5344CB8AC3E}">
        <p14:creationId xmlns:p14="http://schemas.microsoft.com/office/powerpoint/2010/main" val="315004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4647426"/>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Types of Stack Data Structure:</a:t>
            </a:r>
            <a:endParaRPr lang="en-IN" sz="2000" b="1" i="0" dirty="0">
              <a:solidFill>
                <a:srgbClr val="273239"/>
              </a:solidFill>
              <a:effectLst/>
              <a:highlight>
                <a:srgbClr val="FFFFFF"/>
              </a:highlight>
              <a:latin typeface="Source Sans 3"/>
            </a:endParaRPr>
          </a:p>
          <a:p>
            <a:pPr algn="just"/>
            <a:endParaRPr lang="en-IN" sz="1600" b="1" i="0" dirty="0">
              <a:solidFill>
                <a:srgbClr val="273239"/>
              </a:solidFill>
              <a:effectLst/>
              <a:highlight>
                <a:srgbClr val="FFFFFF"/>
              </a:highlight>
              <a:latin typeface="Source Sans 3"/>
            </a:endParaRPr>
          </a:p>
          <a:p>
            <a:pPr lvl="1" indent="-285750"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Fixed Size Stack </a:t>
            </a:r>
            <a:r>
              <a:rPr lang="en-US" sz="1600" dirty="0">
                <a:solidFill>
                  <a:srgbClr val="273239"/>
                </a:solidFill>
                <a:latin typeface="Aptos" panose="020B0004020202020204" pitchFamily="34" charset="0"/>
                <a:cs typeface="Times New Roman" panose="02020603050405020304" pitchFamily="18" charset="0"/>
              </a:rPr>
              <a:t>: As the name suggests, a fixed size stack has a fixed size and cannot</a:t>
            </a:r>
            <a:r>
              <a:rPr lang="en-US" sz="1600" dirty="0">
                <a:solidFill>
                  <a:srgbClr val="FF0000"/>
                </a:solidFill>
                <a:latin typeface="Aptos" panose="020B0004020202020204" pitchFamily="34" charset="0"/>
                <a:cs typeface="Times New Roman" panose="02020603050405020304" pitchFamily="18" charset="0"/>
              </a:rPr>
              <a:t> grow or shrink dynamically.</a:t>
            </a:r>
            <a:r>
              <a:rPr lang="en-US" sz="1600" dirty="0">
                <a:solidFill>
                  <a:srgbClr val="273239"/>
                </a:solidFill>
                <a:latin typeface="Aptos" panose="020B0004020202020204" pitchFamily="34" charset="0"/>
                <a:cs typeface="Times New Roman" panose="02020603050405020304" pitchFamily="18" charset="0"/>
              </a:rPr>
              <a:t> If the stack is full and an attempt is made to add an element to it, an </a:t>
            </a:r>
            <a:r>
              <a:rPr lang="en-US" sz="1600" dirty="0">
                <a:solidFill>
                  <a:srgbClr val="FF0000"/>
                </a:solidFill>
                <a:latin typeface="Aptos" panose="020B0004020202020204" pitchFamily="34" charset="0"/>
                <a:cs typeface="Times New Roman" panose="02020603050405020304" pitchFamily="18" charset="0"/>
              </a:rPr>
              <a:t>overflow error occurs</a:t>
            </a:r>
            <a:r>
              <a:rPr lang="en-US" sz="1600" dirty="0">
                <a:solidFill>
                  <a:srgbClr val="273239"/>
                </a:solidFill>
                <a:latin typeface="Aptos" panose="020B0004020202020204" pitchFamily="34" charset="0"/>
                <a:cs typeface="Times New Roman" panose="02020603050405020304" pitchFamily="18" charset="0"/>
              </a:rPr>
              <a:t>. If the stack is empty and an attempt is made to remove an element from it, an </a:t>
            </a:r>
            <a:r>
              <a:rPr lang="en-US" sz="1600" dirty="0">
                <a:solidFill>
                  <a:srgbClr val="FF0000"/>
                </a:solidFill>
                <a:latin typeface="Aptos" panose="020B0004020202020204" pitchFamily="34" charset="0"/>
                <a:cs typeface="Times New Roman" panose="02020603050405020304" pitchFamily="18" charset="0"/>
              </a:rPr>
              <a:t>underflow error occurs</a:t>
            </a:r>
            <a:r>
              <a:rPr lang="en-US" sz="1600" dirty="0">
                <a:solidFill>
                  <a:srgbClr val="273239"/>
                </a:solidFill>
                <a:latin typeface="Aptos" panose="020B0004020202020204" pitchFamily="34" charset="0"/>
                <a:cs typeface="Times New Roman" panose="02020603050405020304" pitchFamily="18" charset="0"/>
              </a:rPr>
              <a:t>.</a:t>
            </a:r>
          </a:p>
          <a:p>
            <a:pPr marL="171450" lvl="1" fontAlgn="base"/>
            <a:endParaRPr lang="en-US" sz="1600" dirty="0">
              <a:solidFill>
                <a:srgbClr val="273239"/>
              </a:solidFill>
              <a:latin typeface="Aptos" panose="020B0004020202020204" pitchFamily="34" charset="0"/>
              <a:cs typeface="Times New Roman" panose="02020603050405020304" pitchFamily="18" charset="0"/>
            </a:endParaRPr>
          </a:p>
          <a:p>
            <a:pPr lvl="1" indent="-285750"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Dynamic Size Stack </a:t>
            </a:r>
            <a:r>
              <a:rPr lang="en-US" sz="1600" dirty="0">
                <a:solidFill>
                  <a:srgbClr val="273239"/>
                </a:solidFill>
                <a:latin typeface="Aptos" panose="020B0004020202020204" pitchFamily="34" charset="0"/>
                <a:cs typeface="Times New Roman" panose="02020603050405020304" pitchFamily="18" charset="0"/>
              </a:rPr>
              <a:t>: A dynamic size stack can </a:t>
            </a:r>
            <a:r>
              <a:rPr lang="en-US" sz="1600" b="1" dirty="0">
                <a:solidFill>
                  <a:srgbClr val="FF0000"/>
                </a:solidFill>
                <a:latin typeface="Aptos" panose="020B0004020202020204" pitchFamily="34" charset="0"/>
                <a:cs typeface="Times New Roman" panose="02020603050405020304" pitchFamily="18" charset="0"/>
              </a:rPr>
              <a:t>grow or shrink dynamically</a:t>
            </a:r>
            <a:r>
              <a:rPr lang="en-US" sz="1600" dirty="0">
                <a:solidFill>
                  <a:srgbClr val="273239"/>
                </a:solidFill>
                <a:latin typeface="Aptos" panose="020B0004020202020204" pitchFamily="34" charset="0"/>
                <a:cs typeface="Times New Roman" panose="02020603050405020304" pitchFamily="18" charset="0"/>
              </a:rPr>
              <a:t>. When the stack is full, it automatically increases its size to accommodate the new element, and when the stack is empty, it decreases its size. This type of stack is implemented using a </a:t>
            </a:r>
            <a:r>
              <a:rPr lang="en-US" sz="1600" dirty="0">
                <a:solidFill>
                  <a:srgbClr val="FF0000"/>
                </a:solidFill>
                <a:latin typeface="Aptos" panose="020B0004020202020204" pitchFamily="34" charset="0"/>
                <a:cs typeface="Times New Roman" panose="02020603050405020304" pitchFamily="18" charset="0"/>
              </a:rPr>
              <a:t>linked list</a:t>
            </a:r>
            <a:r>
              <a:rPr lang="en-US" sz="1600" dirty="0">
                <a:solidFill>
                  <a:srgbClr val="273239"/>
                </a:solidFill>
                <a:latin typeface="Aptos" panose="020B0004020202020204" pitchFamily="34" charset="0"/>
                <a:cs typeface="Times New Roman" panose="02020603050405020304" pitchFamily="18" charset="0"/>
              </a:rPr>
              <a:t>, as it allows for easy resizing of the stack.</a:t>
            </a:r>
          </a:p>
          <a:p>
            <a:pPr marL="171450" lvl="1" fontAlgn="base"/>
            <a:endParaRPr lang="en-US" sz="1600" dirty="0">
              <a:solidFill>
                <a:srgbClr val="273239"/>
              </a:solidFill>
              <a:latin typeface="Aptos" panose="020B0004020202020204" pitchFamily="34" charset="0"/>
              <a:cs typeface="Times New Roman" panose="02020603050405020304" pitchFamily="18" charset="0"/>
            </a:endParaRPr>
          </a:p>
          <a:p>
            <a:pPr marL="171450" lvl="1" fontAlgn="base"/>
            <a:r>
              <a:rPr lang="en-US" sz="2000" b="1" i="1" dirty="0">
                <a:solidFill>
                  <a:srgbClr val="273239"/>
                </a:solidFill>
                <a:latin typeface="Aptos" panose="020B0004020202020204" pitchFamily="34" charset="0"/>
                <a:cs typeface="Times New Roman" panose="02020603050405020304" pitchFamily="18" charset="0"/>
              </a:rPr>
              <a:t>Basic Operations on Stack Data Structure:</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push()</a:t>
            </a:r>
            <a:r>
              <a:rPr lang="en-US" sz="1600" dirty="0">
                <a:solidFill>
                  <a:srgbClr val="273239"/>
                </a:solidFill>
                <a:latin typeface="Aptos" panose="020B0004020202020204" pitchFamily="34" charset="0"/>
                <a:cs typeface="Times New Roman" panose="02020603050405020304" pitchFamily="18" charset="0"/>
              </a:rPr>
              <a:t> to insert an element into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pop() </a:t>
            </a:r>
            <a:r>
              <a:rPr lang="en-US" sz="1600" dirty="0">
                <a:solidFill>
                  <a:srgbClr val="273239"/>
                </a:solidFill>
                <a:latin typeface="Aptos" panose="020B0004020202020204" pitchFamily="34" charset="0"/>
                <a:cs typeface="Times New Roman" panose="02020603050405020304" pitchFamily="18" charset="0"/>
              </a:rPr>
              <a:t>to remove an element from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top() </a:t>
            </a:r>
            <a:r>
              <a:rPr lang="en-US" sz="1600" dirty="0">
                <a:solidFill>
                  <a:srgbClr val="273239"/>
                </a:solidFill>
                <a:latin typeface="Aptos" panose="020B0004020202020204" pitchFamily="34" charset="0"/>
                <a:cs typeface="Times New Roman" panose="02020603050405020304" pitchFamily="18" charset="0"/>
              </a:rPr>
              <a:t>Returns the top element of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isEmpty() </a:t>
            </a:r>
            <a:r>
              <a:rPr lang="en-US" sz="1600" dirty="0">
                <a:solidFill>
                  <a:srgbClr val="273239"/>
                </a:solidFill>
                <a:latin typeface="Aptos" panose="020B0004020202020204" pitchFamily="34" charset="0"/>
                <a:cs typeface="Times New Roman" panose="02020603050405020304" pitchFamily="18" charset="0"/>
              </a:rPr>
              <a:t>returns true if stack is empty else false.</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isFull() </a:t>
            </a:r>
            <a:r>
              <a:rPr lang="en-US" sz="1600" dirty="0">
                <a:solidFill>
                  <a:srgbClr val="273239"/>
                </a:solidFill>
                <a:latin typeface="Aptos" panose="020B0004020202020204" pitchFamily="34" charset="0"/>
                <a:cs typeface="Times New Roman" panose="02020603050405020304" pitchFamily="18" charset="0"/>
              </a:rPr>
              <a:t>returns true if the stack is full else false.</a:t>
            </a:r>
          </a:p>
          <a:p>
            <a:pPr lvl="1"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0833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48068" y="419470"/>
            <a:ext cx="10182688" cy="5386090"/>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l" fontAlgn="base"/>
            <a:r>
              <a:rPr lang="en-US" sz="2000" b="1" dirty="0">
                <a:solidFill>
                  <a:srgbClr val="273239"/>
                </a:solidFill>
                <a:latin typeface="Aptos" panose="020B0004020202020204" pitchFamily="34" charset="0"/>
              </a:rPr>
              <a:t>Types of Algorithms</a:t>
            </a:r>
          </a:p>
          <a:p>
            <a:pPr algn="l" fontAlgn="base"/>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Brute Force Algorithm: </a:t>
            </a:r>
            <a:r>
              <a:rPr lang="en-US" sz="1600" dirty="0">
                <a:solidFill>
                  <a:srgbClr val="273239"/>
                </a:solidFill>
                <a:latin typeface="Aptos" panose="020B0004020202020204" pitchFamily="34" charset="0"/>
                <a:cs typeface="Times New Roman" panose="02020603050405020304" pitchFamily="18" charset="0"/>
              </a:rPr>
              <a:t>A </a:t>
            </a:r>
            <a:r>
              <a:rPr lang="en-US" sz="1600" dirty="0">
                <a:solidFill>
                  <a:srgbClr val="FF0000"/>
                </a:solidFill>
                <a:latin typeface="Aptos" panose="020B0004020202020204" pitchFamily="34" charset="0"/>
                <a:cs typeface="Times New Roman" panose="02020603050405020304" pitchFamily="18" charset="0"/>
              </a:rPr>
              <a:t>straightforward</a:t>
            </a:r>
            <a:r>
              <a:rPr lang="en-US" sz="1600" dirty="0">
                <a:solidFill>
                  <a:srgbClr val="273239"/>
                </a:solidFill>
                <a:latin typeface="Aptos" panose="020B0004020202020204" pitchFamily="34" charset="0"/>
                <a:cs typeface="Times New Roman" panose="02020603050405020304" pitchFamily="18" charset="0"/>
              </a:rPr>
              <a:t> approach that exhaustively tries all possible solutions, suitable for small problem instances but may become impractical for larger ones due to its high time complexity.</a:t>
            </a:r>
          </a:p>
          <a:p>
            <a:pPr marL="342900" indent="-342900" algn="l"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Recursive Algorithm: </a:t>
            </a:r>
            <a:r>
              <a:rPr lang="en-US" sz="1600" dirty="0">
                <a:solidFill>
                  <a:srgbClr val="273239"/>
                </a:solidFill>
                <a:latin typeface="Aptos" panose="020B0004020202020204" pitchFamily="34" charset="0"/>
                <a:cs typeface="Times New Roman" panose="02020603050405020304" pitchFamily="18" charset="0"/>
              </a:rPr>
              <a:t>A method that breaks a problem into smaller, similar subproblems and </a:t>
            </a:r>
            <a:r>
              <a:rPr lang="en-US" sz="1600" dirty="0">
                <a:solidFill>
                  <a:srgbClr val="FF0000"/>
                </a:solidFill>
                <a:latin typeface="Aptos" panose="020B0004020202020204" pitchFamily="34" charset="0"/>
                <a:cs typeface="Times New Roman" panose="02020603050405020304" pitchFamily="18" charset="0"/>
              </a:rPr>
              <a:t>repeatedly applies</a:t>
            </a:r>
            <a:r>
              <a:rPr lang="en-US" sz="1600" dirty="0">
                <a:solidFill>
                  <a:srgbClr val="273239"/>
                </a:solidFill>
                <a:latin typeface="Aptos" panose="020B0004020202020204" pitchFamily="34" charset="0"/>
                <a:cs typeface="Times New Roman" panose="02020603050405020304" pitchFamily="18" charset="0"/>
              </a:rPr>
              <a:t> itself to solve them until reaching a base case, making it effective for tasks with recursive structures.</a:t>
            </a:r>
          </a:p>
          <a:p>
            <a:pPr marL="342900" indent="-342900" algn="l"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Encryption Algorithm:</a:t>
            </a:r>
            <a:r>
              <a:rPr lang="en-US" sz="1600" dirty="0">
                <a:solidFill>
                  <a:srgbClr val="273239"/>
                </a:solidFill>
                <a:latin typeface="Aptos" panose="020B0004020202020204" pitchFamily="34" charset="0"/>
                <a:cs typeface="Times New Roman" panose="02020603050405020304" pitchFamily="18" charset="0"/>
              </a:rPr>
              <a:t> Utilized to transform data into a </a:t>
            </a:r>
            <a:r>
              <a:rPr lang="en-US" sz="1600" dirty="0">
                <a:solidFill>
                  <a:srgbClr val="FF0000"/>
                </a:solidFill>
                <a:latin typeface="Aptos" panose="020B0004020202020204" pitchFamily="34" charset="0"/>
                <a:cs typeface="Times New Roman" panose="02020603050405020304" pitchFamily="18" charset="0"/>
              </a:rPr>
              <a:t>secure</a:t>
            </a:r>
            <a:r>
              <a:rPr lang="en-US" sz="1600" dirty="0">
                <a:solidFill>
                  <a:srgbClr val="273239"/>
                </a:solidFill>
                <a:latin typeface="Aptos" panose="020B0004020202020204" pitchFamily="34" charset="0"/>
                <a:cs typeface="Times New Roman" panose="02020603050405020304" pitchFamily="18" charset="0"/>
              </a:rPr>
              <a:t>, unreadable form using </a:t>
            </a:r>
            <a:r>
              <a:rPr lang="en-US" sz="1600" dirty="0">
                <a:solidFill>
                  <a:srgbClr val="FF0000"/>
                </a:solidFill>
                <a:latin typeface="Aptos" panose="020B0004020202020204" pitchFamily="34" charset="0"/>
                <a:cs typeface="Times New Roman" panose="02020603050405020304" pitchFamily="18" charset="0"/>
              </a:rPr>
              <a:t>cryptographic techniques</a:t>
            </a:r>
            <a:r>
              <a:rPr lang="en-US" sz="1600" dirty="0">
                <a:solidFill>
                  <a:srgbClr val="273239"/>
                </a:solidFill>
                <a:latin typeface="Aptos" panose="020B0004020202020204" pitchFamily="34" charset="0"/>
                <a:cs typeface="Times New Roman" panose="02020603050405020304" pitchFamily="18" charset="0"/>
              </a:rPr>
              <a:t>, ensuring confidentiality and privacy in digital communications and transactions.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Backtracking Algorithm:</a:t>
            </a:r>
            <a:r>
              <a:rPr lang="en-US" sz="1600" dirty="0">
                <a:solidFill>
                  <a:srgbClr val="273239"/>
                </a:solidFill>
                <a:latin typeface="Aptos" panose="020B0004020202020204" pitchFamily="34" charset="0"/>
                <a:cs typeface="Times New Roman" panose="02020603050405020304" pitchFamily="18" charset="0"/>
              </a:rPr>
              <a:t> A trial-and-error technique used to explore potential solutions by </a:t>
            </a:r>
            <a:r>
              <a:rPr lang="en-US" sz="1600" dirty="0">
                <a:solidFill>
                  <a:srgbClr val="FF0000"/>
                </a:solidFill>
                <a:latin typeface="Aptos" panose="020B0004020202020204" pitchFamily="34" charset="0"/>
                <a:cs typeface="Times New Roman" panose="02020603050405020304" pitchFamily="18" charset="0"/>
              </a:rPr>
              <a:t>undoing choices </a:t>
            </a:r>
            <a:r>
              <a:rPr lang="en-US" sz="1600" dirty="0">
                <a:solidFill>
                  <a:srgbClr val="273239"/>
                </a:solidFill>
                <a:latin typeface="Aptos" panose="020B0004020202020204" pitchFamily="34" charset="0"/>
                <a:cs typeface="Times New Roman" panose="02020603050405020304" pitchFamily="18" charset="0"/>
              </a:rPr>
              <a:t>when they lead to an incorrect outcome, commonly employed in </a:t>
            </a:r>
            <a:r>
              <a:rPr lang="en-US" sz="1600" dirty="0">
                <a:solidFill>
                  <a:srgbClr val="FF0000"/>
                </a:solidFill>
                <a:latin typeface="Aptos" panose="020B0004020202020204" pitchFamily="34" charset="0"/>
                <a:cs typeface="Times New Roman" panose="02020603050405020304" pitchFamily="18" charset="0"/>
              </a:rPr>
              <a:t>puzzles and optimization </a:t>
            </a:r>
            <a:r>
              <a:rPr lang="en-US" sz="1600" dirty="0">
                <a:solidFill>
                  <a:srgbClr val="273239"/>
                </a:solidFill>
                <a:latin typeface="Aptos" panose="020B0004020202020204" pitchFamily="34" charset="0"/>
                <a:cs typeface="Times New Roman" panose="02020603050405020304" pitchFamily="18" charset="0"/>
              </a:rPr>
              <a:t>problems.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Searching Algorithm:</a:t>
            </a:r>
            <a:r>
              <a:rPr lang="en-US" sz="1600" dirty="0">
                <a:solidFill>
                  <a:srgbClr val="273239"/>
                </a:solidFill>
                <a:latin typeface="Aptos" panose="020B0004020202020204" pitchFamily="34" charset="0"/>
                <a:cs typeface="Times New Roman" panose="02020603050405020304" pitchFamily="18" charset="0"/>
              </a:rPr>
              <a:t> Designed to find a </a:t>
            </a:r>
            <a:r>
              <a:rPr lang="en-US" sz="1600" dirty="0">
                <a:solidFill>
                  <a:srgbClr val="FF0000"/>
                </a:solidFill>
                <a:latin typeface="Aptos" panose="020B0004020202020204" pitchFamily="34" charset="0"/>
                <a:cs typeface="Times New Roman" panose="02020603050405020304" pitchFamily="18" charset="0"/>
              </a:rPr>
              <a:t>specific target within a dataset</a:t>
            </a:r>
            <a:r>
              <a:rPr lang="en-US" sz="1600" dirty="0">
                <a:solidFill>
                  <a:srgbClr val="273239"/>
                </a:solidFill>
                <a:latin typeface="Aptos" panose="020B0004020202020204" pitchFamily="34" charset="0"/>
                <a:cs typeface="Times New Roman" panose="02020603050405020304" pitchFamily="18" charset="0"/>
              </a:rPr>
              <a:t>, enabling efficient retrieval of information from sorted or unsorted collections.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Sorting Algorithm:</a:t>
            </a:r>
            <a:r>
              <a:rPr lang="en-US" sz="1600" dirty="0">
                <a:solidFill>
                  <a:srgbClr val="273239"/>
                </a:solidFill>
                <a:latin typeface="Aptos" panose="020B0004020202020204" pitchFamily="34" charset="0"/>
                <a:cs typeface="Times New Roman" panose="02020603050405020304" pitchFamily="18" charset="0"/>
              </a:rPr>
              <a:t> Aimed at </a:t>
            </a:r>
            <a:r>
              <a:rPr lang="en-US" sz="1600" dirty="0">
                <a:solidFill>
                  <a:srgbClr val="FF0000"/>
                </a:solidFill>
                <a:latin typeface="Aptos" panose="020B0004020202020204" pitchFamily="34" charset="0"/>
                <a:cs typeface="Times New Roman" panose="02020603050405020304" pitchFamily="18" charset="0"/>
              </a:rPr>
              <a:t>arranging elements in a specific order</a:t>
            </a:r>
            <a:r>
              <a:rPr lang="en-US" sz="1600" dirty="0">
                <a:solidFill>
                  <a:srgbClr val="273239"/>
                </a:solidFill>
                <a:latin typeface="Aptos" panose="020B0004020202020204" pitchFamily="34" charset="0"/>
                <a:cs typeface="Times New Roman" panose="02020603050405020304" pitchFamily="18" charset="0"/>
              </a:rPr>
              <a:t>, like numerical or alphabetical, to enhance data organization and retrieval.</a:t>
            </a:r>
          </a:p>
          <a:p>
            <a:pPr algn="l"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17238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2369880"/>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Queue Data Structure:</a:t>
            </a:r>
            <a:endParaRPr lang="en-IN" sz="2000" b="1" i="0" dirty="0">
              <a:solidFill>
                <a:srgbClr val="273239"/>
              </a:solidFill>
              <a:effectLst/>
              <a:highlight>
                <a:srgbClr val="FFFFFF"/>
              </a:highlight>
              <a:latin typeface="Source Sans 3"/>
            </a:endParaRPr>
          </a:p>
          <a:p>
            <a:pPr marL="171450" lvl="1" fontAlgn="base"/>
            <a:endParaRPr lang="en-IN" sz="1600" b="1" dirty="0">
              <a:solidFill>
                <a:srgbClr val="273239"/>
              </a:solidFill>
              <a:highlight>
                <a:srgbClr val="FFFFFF"/>
              </a:highlight>
              <a:latin typeface="Source Sans 3"/>
            </a:endParaRPr>
          </a:p>
          <a:p>
            <a:pPr marL="171450" lvl="1" fontAlgn="base"/>
            <a:r>
              <a:rPr lang="en-US" sz="1600" b="1" dirty="0">
                <a:solidFill>
                  <a:srgbClr val="273239"/>
                </a:solidFill>
                <a:latin typeface="Aptos" panose="020B0004020202020204" pitchFamily="34" charset="0"/>
                <a:cs typeface="Times New Roman" panose="02020603050405020304" pitchFamily="18" charset="0"/>
              </a:rPr>
              <a:t>Queue Data Structure</a:t>
            </a:r>
            <a:r>
              <a:rPr lang="en-US" sz="1600" dirty="0">
                <a:solidFill>
                  <a:srgbClr val="273239"/>
                </a:solidFill>
                <a:latin typeface="Aptos" panose="020B0004020202020204" pitchFamily="34" charset="0"/>
                <a:cs typeface="Times New Roman" panose="02020603050405020304" pitchFamily="18" charset="0"/>
              </a:rPr>
              <a:t> is a linear data structure that follows </a:t>
            </a:r>
            <a:r>
              <a:rPr lang="en-US" sz="1600" b="1" dirty="0">
                <a:solidFill>
                  <a:srgbClr val="FF0000"/>
                </a:solidFill>
                <a:latin typeface="Aptos" panose="020B0004020202020204" pitchFamily="34" charset="0"/>
                <a:cs typeface="Times New Roman" panose="02020603050405020304" pitchFamily="18" charset="0"/>
              </a:rPr>
              <a:t>FIFO</a:t>
            </a:r>
            <a:r>
              <a:rPr lang="en-US" sz="1600" dirty="0">
                <a:solidFill>
                  <a:srgbClr val="273239"/>
                </a:solidFill>
                <a:latin typeface="Aptos" panose="020B0004020202020204" pitchFamily="34" charset="0"/>
                <a:cs typeface="Times New Roman" panose="02020603050405020304" pitchFamily="18" charset="0"/>
              </a:rPr>
              <a:t> (First In First Out) Principle, so the first element inserted is the first to be popped out.</a:t>
            </a:r>
            <a:endParaRPr lang="en-IN" sz="1600" dirty="0">
              <a:solidFill>
                <a:srgbClr val="273239"/>
              </a:solidFill>
              <a:latin typeface="Aptos" panose="020B0004020202020204" pitchFamily="34" charset="0"/>
              <a:cs typeface="Times New Roman" panose="02020603050405020304" pitchFamily="18" charset="0"/>
            </a:endParaRP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 Queue is like a line waiting to purchase tickets, where the first person in line is the first person served. (i.e. First Come First Serve).</a:t>
            </a: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Position of the entry in a queue ready to be served, that is, the first entry that will be removed from the queue, is called the front of the queue(sometimes, head of the queue). Similarly, the position of the last entry in the queue, that is, the one most recently added, is called the rear (or the tail) of the queue.</a:t>
            </a:r>
          </a:p>
        </p:txBody>
      </p:sp>
      <p:pic>
        <p:nvPicPr>
          <p:cNvPr id="3" name="Picture 2" descr="A diagram of a queue data structure&#10;&#10;Description automatically generated">
            <a:extLst>
              <a:ext uri="{FF2B5EF4-FFF2-40B4-BE49-F238E27FC236}">
                <a16:creationId xmlns:a16="http://schemas.microsoft.com/office/drawing/2014/main" id="{318AE4FE-AD82-C958-12BD-5A4D547E6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21" y="3082365"/>
            <a:ext cx="6474691" cy="3108543"/>
          </a:xfrm>
          <a:prstGeom prst="rect">
            <a:avLst/>
          </a:prstGeom>
        </p:spPr>
      </p:pic>
    </p:spTree>
    <p:extLst>
      <p:ext uri="{BB962C8B-B14F-4D97-AF65-F5344CB8AC3E}">
        <p14:creationId xmlns:p14="http://schemas.microsoft.com/office/powerpoint/2010/main" val="1320896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791965" y="4178978"/>
            <a:ext cx="7946683" cy="1600438"/>
          </a:xfrm>
          <a:prstGeom prst="rect">
            <a:avLst/>
          </a:prstGeom>
          <a:noFill/>
        </p:spPr>
        <p:txBody>
          <a:bodyPr wrap="square" rtlCol="0">
            <a:spAutoFit/>
          </a:bodyPr>
          <a:lstStyle/>
          <a:p>
            <a:pPr marL="171450" lvl="1" fontAlgn="base"/>
            <a:r>
              <a:rPr lang="en-US" b="1" dirty="0">
                <a:solidFill>
                  <a:srgbClr val="273239"/>
                </a:solidFill>
                <a:latin typeface="Aptos" panose="020B0004020202020204" pitchFamily="34" charset="0"/>
                <a:cs typeface="Times New Roman" panose="02020603050405020304" pitchFamily="18" charset="0"/>
              </a:rPr>
              <a:t>Basic Operations of Queue Data Structure: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Enqueue (Insert):</a:t>
            </a:r>
            <a:r>
              <a:rPr lang="en-US" sz="1600" dirty="0">
                <a:solidFill>
                  <a:srgbClr val="FF0000"/>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Adds an element to the rear of the queue.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Dequeue (Delete): </a:t>
            </a:r>
            <a:r>
              <a:rPr lang="en-US" sz="1600" dirty="0">
                <a:solidFill>
                  <a:srgbClr val="273239"/>
                </a:solidFill>
                <a:latin typeface="Aptos" panose="020B0004020202020204" pitchFamily="34" charset="0"/>
                <a:cs typeface="Times New Roman" panose="02020603050405020304" pitchFamily="18" charset="0"/>
              </a:rPr>
              <a:t>Removes and returns the element from the front of the queue.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Peek:</a:t>
            </a:r>
            <a:r>
              <a:rPr lang="en-US" sz="1600" dirty="0">
                <a:solidFill>
                  <a:srgbClr val="273239"/>
                </a:solidFill>
                <a:latin typeface="Aptos" panose="020B0004020202020204" pitchFamily="34" charset="0"/>
                <a:cs typeface="Times New Roman" panose="02020603050405020304" pitchFamily="18" charset="0"/>
              </a:rPr>
              <a:t> Returns the element at the front of the queue without removing it.</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Empty: </a:t>
            </a:r>
            <a:r>
              <a:rPr lang="en-US" sz="1600" dirty="0">
                <a:solidFill>
                  <a:srgbClr val="273239"/>
                </a:solidFill>
                <a:latin typeface="Aptos" panose="020B0004020202020204" pitchFamily="34" charset="0"/>
                <a:cs typeface="Times New Roman" panose="02020603050405020304" pitchFamily="18" charset="0"/>
              </a:rPr>
              <a:t>Checks if the queue is empty.</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Full: </a:t>
            </a:r>
            <a:r>
              <a:rPr lang="en-US" sz="1600" dirty="0">
                <a:solidFill>
                  <a:srgbClr val="273239"/>
                </a:solidFill>
                <a:latin typeface="Aptos" panose="020B0004020202020204" pitchFamily="34" charset="0"/>
                <a:cs typeface="Times New Roman" panose="02020603050405020304" pitchFamily="18" charset="0"/>
              </a:rPr>
              <a:t>Checks if the queue is full</a:t>
            </a:r>
          </a:p>
        </p:txBody>
      </p:sp>
      <p:pic>
        <p:nvPicPr>
          <p:cNvPr id="4" name="Picture 3" descr="A diagram of a type of queue&#10;&#10;Description automatically generated">
            <a:extLst>
              <a:ext uri="{FF2B5EF4-FFF2-40B4-BE49-F238E27FC236}">
                <a16:creationId xmlns:a16="http://schemas.microsoft.com/office/drawing/2014/main" id="{CFC72EE0-7749-0D0A-6328-C42BF771814C}"/>
              </a:ext>
            </a:extLst>
          </p:cNvPr>
          <p:cNvPicPr>
            <a:picLocks noChangeAspect="1"/>
          </p:cNvPicPr>
          <p:nvPr/>
        </p:nvPicPr>
        <p:blipFill rotWithShape="1">
          <a:blip r:embed="rId2">
            <a:extLst>
              <a:ext uri="{28A0092B-C50C-407E-A947-70E740481C1C}">
                <a14:useLocalDpi xmlns:a14="http://schemas.microsoft.com/office/drawing/2010/main" val="0"/>
              </a:ext>
            </a:extLst>
          </a:blip>
          <a:srcRect t="9611"/>
          <a:stretch/>
        </p:blipFill>
        <p:spPr>
          <a:xfrm>
            <a:off x="791965" y="364687"/>
            <a:ext cx="5622839" cy="3635182"/>
          </a:xfrm>
          <a:prstGeom prst="rect">
            <a:avLst/>
          </a:prstGeom>
        </p:spPr>
      </p:pic>
    </p:spTree>
    <p:extLst>
      <p:ext uri="{BB962C8B-B14F-4D97-AF65-F5344CB8AC3E}">
        <p14:creationId xmlns:p14="http://schemas.microsoft.com/office/powerpoint/2010/main" val="3941592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01392" y="719341"/>
            <a:ext cx="10246823" cy="3077766"/>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 Applications of Queue:</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Task scheduling in operating systems</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Data transfer in network communication</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Simulation of real-world systems (e.g., waiting lines)</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Priority queues for event processing queues for event processing</a:t>
            </a:r>
          </a:p>
          <a:p>
            <a:pPr marL="285750" indent="-285750" algn="l" fontAlgn="base">
              <a:buFont typeface="Wingdings" panose="05000000000000000000" pitchFamily="2" charset="2"/>
              <a:buChar char="q"/>
            </a:pPr>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Type Of Implementation Of Queue:</a:t>
            </a:r>
          </a:p>
          <a:p>
            <a:pPr algn="l" fontAlgn="base"/>
            <a:r>
              <a:rPr lang="en-US" sz="1600" b="1" dirty="0">
                <a:solidFill>
                  <a:srgbClr val="273239"/>
                </a:solidFill>
                <a:latin typeface="Aptos" panose="020B0004020202020204" pitchFamily="34" charset="0"/>
                <a:cs typeface="Times New Roman" panose="02020603050405020304" pitchFamily="18" charset="0"/>
              </a:rPr>
              <a:t>Array Implementation of Queue:</a:t>
            </a:r>
          </a:p>
          <a:p>
            <a:pPr algn="l" fontAlgn="base"/>
            <a:r>
              <a:rPr lang="en-US" sz="1600" b="1" dirty="0">
                <a:solidFill>
                  <a:srgbClr val="273239"/>
                </a:solidFill>
                <a:latin typeface="Aptos" panose="020B0004020202020204" pitchFamily="34" charset="0"/>
                <a:cs typeface="Times New Roman" panose="02020603050405020304" pitchFamily="18" charset="0"/>
              </a:rPr>
              <a:t> 	</a:t>
            </a:r>
            <a:r>
              <a:rPr lang="en-US" sz="1600" b="1" dirty="0">
                <a:solidFill>
                  <a:srgbClr val="FF0000"/>
                </a:solidFill>
                <a:latin typeface="Aptos" panose="020B0004020202020204" pitchFamily="34" charset="0"/>
                <a:cs typeface="Times New Roman" panose="02020603050405020304" pitchFamily="18" charset="0"/>
              </a:rPr>
              <a:t>Simple Queue</a:t>
            </a:r>
          </a:p>
          <a:p>
            <a:pPr algn="l" fontAlgn="base"/>
            <a:r>
              <a:rPr lang="en-US" sz="1600" b="1" dirty="0">
                <a:solidFill>
                  <a:srgbClr val="273239"/>
                </a:solidFill>
                <a:latin typeface="Aptos" panose="020B0004020202020204" pitchFamily="34" charset="0"/>
                <a:cs typeface="Times New Roman" panose="02020603050405020304" pitchFamily="18" charset="0"/>
              </a:rPr>
              <a:t> 		1.1 -&gt; Moving all element to left during dequeue.</a:t>
            </a:r>
          </a:p>
          <a:p>
            <a:pPr algn="l" fontAlgn="base"/>
            <a:r>
              <a:rPr lang="en-US" sz="1600" b="1" dirty="0">
                <a:solidFill>
                  <a:srgbClr val="273239"/>
                </a:solidFill>
                <a:latin typeface="Aptos" panose="020B0004020202020204" pitchFamily="34" charset="0"/>
                <a:cs typeface="Times New Roman" panose="02020603050405020304" pitchFamily="18" charset="0"/>
              </a:rPr>
              <a:t>		1.2 -&gt; Move front index by one.</a:t>
            </a:r>
          </a:p>
          <a:p>
            <a:pPr algn="l" fontAlgn="base"/>
            <a:r>
              <a:rPr lang="en-US" sz="1600" b="1" dirty="0">
                <a:solidFill>
                  <a:srgbClr val="273239"/>
                </a:solidFill>
                <a:latin typeface="Aptos" panose="020B0004020202020204" pitchFamily="34" charset="0"/>
                <a:cs typeface="Times New Roman" panose="02020603050405020304" pitchFamily="18" charset="0"/>
              </a:rPr>
              <a:t>	</a:t>
            </a:r>
            <a:r>
              <a:rPr lang="en-US" sz="1600" b="1" dirty="0">
                <a:solidFill>
                  <a:srgbClr val="FF0000"/>
                </a:solidFill>
                <a:latin typeface="Aptos" panose="020B0004020202020204" pitchFamily="34" charset="0"/>
                <a:cs typeface="Times New Roman" panose="02020603050405020304" pitchFamily="18" charset="0"/>
              </a:rPr>
              <a:t>Circular Queue </a:t>
            </a:r>
          </a:p>
        </p:txBody>
      </p:sp>
    </p:spTree>
    <p:extLst>
      <p:ext uri="{BB962C8B-B14F-4D97-AF65-F5344CB8AC3E}">
        <p14:creationId xmlns:p14="http://schemas.microsoft.com/office/powerpoint/2010/main" val="940577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782919" y="433014"/>
            <a:ext cx="10246823" cy="5755422"/>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Introduction To Bitwise Operators:</a:t>
            </a:r>
          </a:p>
          <a:p>
            <a:pPr algn="just" rtl="0" fontAlgn="base"/>
            <a:r>
              <a:rPr lang="en-US" b="1" dirty="0">
                <a:solidFill>
                  <a:srgbClr val="273239"/>
                </a:solidFill>
                <a:latin typeface="Aptos" panose="020B0004020202020204" pitchFamily="34" charset="0"/>
                <a:cs typeface="Times New Roman" panose="02020603050405020304" pitchFamily="18" charset="0"/>
              </a:rPr>
              <a:t>	</a:t>
            </a:r>
          </a:p>
          <a:p>
            <a:pPr algn="just" rtl="0" fontAlgn="base"/>
            <a:r>
              <a:rPr lang="en-US" b="1" dirty="0">
                <a:solidFill>
                  <a:srgbClr val="273239"/>
                </a:solidFill>
                <a:latin typeface="Aptos" panose="020B0004020202020204" pitchFamily="34" charset="0"/>
                <a:cs typeface="Times New Roman" panose="02020603050405020304" pitchFamily="18" charset="0"/>
              </a:rPr>
              <a:t>Bitwise OR (|) :</a:t>
            </a:r>
          </a:p>
          <a:p>
            <a:pPr algn="just" fontAlgn="base"/>
            <a:r>
              <a:rPr lang="en-US" sz="1600" dirty="0">
                <a:solidFill>
                  <a:srgbClr val="273239"/>
                </a:solidFill>
                <a:latin typeface="Aptos" panose="020B0004020202020204" pitchFamily="34" charset="0"/>
                <a:cs typeface="Times New Roman" panose="02020603050405020304" pitchFamily="18" charset="0"/>
              </a:rPr>
              <a:t>This operator is a binary operator, denoted by ‘|’. It returns bit by bit OR of input values, if either of the bits is 1, it gives 1, else it shows 0. </a:t>
            </a:r>
          </a:p>
          <a:p>
            <a:pPr algn="just" fontAlgn="base"/>
            <a:endParaRPr lang="en-US" b="1"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 Bitwise AND (&amp;) :</a:t>
            </a:r>
          </a:p>
          <a:p>
            <a:pPr algn="just" rtl="0" fontAlgn="base"/>
            <a:r>
              <a:rPr lang="en-US" sz="1600" dirty="0">
                <a:solidFill>
                  <a:srgbClr val="273239"/>
                </a:solidFill>
                <a:latin typeface="Aptos" panose="020B0004020202020204" pitchFamily="34" charset="0"/>
                <a:cs typeface="Times New Roman" panose="02020603050405020304" pitchFamily="18" charset="0"/>
              </a:rPr>
              <a:t>This operator is a binary operator, denoted by ‘&amp;.’ It returns bit by bit AND of input values, if both bits are 1, it gives 1, else it shows 0. </a:t>
            </a:r>
          </a:p>
          <a:p>
            <a:pPr algn="just"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Bitwise XOR (^) :</a:t>
            </a:r>
          </a:p>
          <a:p>
            <a:pPr algn="just" rtl="0" fontAlgn="base"/>
            <a:r>
              <a:rPr lang="en-US" sz="1600" dirty="0">
                <a:solidFill>
                  <a:srgbClr val="273239"/>
                </a:solidFill>
                <a:latin typeface="Aptos" panose="020B0004020202020204" pitchFamily="34" charset="0"/>
                <a:cs typeface="Times New Roman" panose="02020603050405020304" pitchFamily="18" charset="0"/>
              </a:rPr>
              <a:t>This operator is a binary operator, denoted by ‘^.’ It returns bit by bit XOR of input values, if corresponding bits are different, it gives 1, else it shows 0. </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Bitwise Complement (~):</a:t>
            </a:r>
          </a:p>
          <a:p>
            <a:pPr algn="just" rtl="0" fontAlgn="base"/>
            <a:r>
              <a:rPr lang="en-US" sz="1600" dirty="0">
                <a:solidFill>
                  <a:srgbClr val="273239"/>
                </a:solidFill>
                <a:latin typeface="Aptos" panose="020B0004020202020204" pitchFamily="34" charset="0"/>
                <a:cs typeface="Times New Roman" panose="02020603050405020304" pitchFamily="18" charset="0"/>
              </a:rPr>
              <a:t>This operator is a unary operator, denoted by ‘~.’ It returns the one’s complement representation of the input value, with all bits inverted, which means it makes every 0 to 1, and every 1 to 0. </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Left Shift Operator:</a:t>
            </a:r>
          </a:p>
          <a:p>
            <a:pPr algn="just" rtl="0" fontAlgn="base"/>
            <a:r>
              <a:rPr lang="en-US" sz="1600" dirty="0">
                <a:solidFill>
                  <a:srgbClr val="273239"/>
                </a:solidFill>
                <a:latin typeface="Aptos" panose="020B0004020202020204" pitchFamily="34" charset="0"/>
                <a:cs typeface="Times New Roman" panose="02020603050405020304" pitchFamily="18" charset="0"/>
              </a:rPr>
              <a:t>The left shift operator shifts all bits towards the left by a certain number of specified bits. It is denoted by &lt;&lt;.</a:t>
            </a:r>
          </a:p>
          <a:p>
            <a:pPr algn="just" rtl="0" fontAlgn="base"/>
            <a:r>
              <a:rPr lang="en-US" sz="1600" b="1" dirty="0">
                <a:solidFill>
                  <a:srgbClr val="273239"/>
                </a:solidFill>
                <a:latin typeface="Aptos" panose="020B0004020202020204" pitchFamily="34" charset="0"/>
                <a:cs typeface="Times New Roman" panose="02020603050405020304" pitchFamily="18" charset="0"/>
              </a:rPr>
              <a:t>General Formula</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a &lt;&lt; b  (a * 2^b ) </a:t>
            </a:r>
          </a:p>
          <a:p>
            <a:pPr algn="just" rtl="0" fontAlgn="base"/>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if a = 5 , a &lt;&lt; 3   (5* 2^3)  40 </a:t>
            </a: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03934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pic>
        <p:nvPicPr>
          <p:cNvPr id="3" name="Picture 2" descr="A table with numbers and symbols&#10;&#10;Description automatically generated">
            <a:extLst>
              <a:ext uri="{FF2B5EF4-FFF2-40B4-BE49-F238E27FC236}">
                <a16:creationId xmlns:a16="http://schemas.microsoft.com/office/drawing/2014/main" id="{A8245F8F-F79C-490C-A401-5D197C401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974" y="1941946"/>
            <a:ext cx="6340038" cy="4163291"/>
          </a:xfrm>
          <a:prstGeom prst="rect">
            <a:avLst/>
          </a:prstGeom>
        </p:spPr>
      </p:pic>
      <p:sp>
        <p:nvSpPr>
          <p:cNvPr id="4" name="TextBox 3">
            <a:extLst>
              <a:ext uri="{FF2B5EF4-FFF2-40B4-BE49-F238E27FC236}">
                <a16:creationId xmlns:a16="http://schemas.microsoft.com/office/drawing/2014/main" id="{B88A71AC-A7EA-493D-A784-99F76318E8E7}"/>
              </a:ext>
            </a:extLst>
          </p:cNvPr>
          <p:cNvSpPr txBox="1"/>
          <p:nvPr/>
        </p:nvSpPr>
        <p:spPr>
          <a:xfrm>
            <a:off x="782919" y="433014"/>
            <a:ext cx="10246823" cy="1107996"/>
          </a:xfrm>
          <a:prstGeom prst="rect">
            <a:avLst/>
          </a:prstGeom>
          <a:noFill/>
        </p:spPr>
        <p:txBody>
          <a:bodyPr wrap="square" rtlCol="0">
            <a:spAutoFit/>
          </a:bodyPr>
          <a:lstStyle/>
          <a:p>
            <a:pPr algn="just" rtl="0" fontAlgn="base"/>
            <a:r>
              <a:rPr lang="en-US" b="1" dirty="0">
                <a:solidFill>
                  <a:srgbClr val="273239"/>
                </a:solidFill>
                <a:latin typeface="Aptos" panose="020B0004020202020204" pitchFamily="34" charset="0"/>
                <a:cs typeface="Times New Roman" panose="02020603050405020304" pitchFamily="18" charset="0"/>
              </a:rPr>
              <a:t>Right Shift Operator </a:t>
            </a:r>
            <a:r>
              <a:rPr lang="en-US" sz="1600" dirty="0">
                <a:solidFill>
                  <a:srgbClr val="273239"/>
                </a:solidFill>
                <a:latin typeface="Aptos" panose="020B0004020202020204" pitchFamily="34" charset="0"/>
                <a:cs typeface="Times New Roman" panose="02020603050405020304" pitchFamily="18" charset="0"/>
              </a:rPr>
              <a:t>The right shift operator shifts all bits towards the right by a certain number of specified bits. It is denoted by &gt;&gt;.</a:t>
            </a:r>
          </a:p>
          <a:p>
            <a:pPr algn="just" rtl="0" fontAlgn="base"/>
            <a:r>
              <a:rPr lang="en-US" sz="1600" b="1" dirty="0">
                <a:solidFill>
                  <a:srgbClr val="273239"/>
                </a:solidFill>
                <a:latin typeface="Aptos" panose="020B0004020202020204" pitchFamily="34" charset="0"/>
                <a:cs typeface="Times New Roman" panose="02020603050405020304" pitchFamily="18" charset="0"/>
              </a:rPr>
              <a:t>General Formula</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a &gt;&gt; b  (a / 2^b ) </a:t>
            </a:r>
          </a:p>
          <a:p>
            <a:pPr algn="just" rtl="0" fontAlgn="base"/>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if a = 4 , a &lt;&lt; 3   (40 / 2^3)  5</a:t>
            </a: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17023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700867"/>
            <a:ext cx="9931263" cy="4462760"/>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Number Systems</a:t>
            </a:r>
            <a:r>
              <a:rPr lang="en-US" b="1" dirty="0">
                <a:solidFill>
                  <a:srgbClr val="273239"/>
                </a:solidFill>
                <a:latin typeface="Aptos" panose="020B0004020202020204" pitchFamily="34" charset="0"/>
                <a:cs typeface="Times New Roman" panose="02020603050405020304" pitchFamily="18" charset="0"/>
              </a:rPr>
              <a:t>:</a:t>
            </a:r>
          </a:p>
          <a:p>
            <a:pPr algn="just" rtl="0" fontAlgn="base"/>
            <a:endParaRPr lang="en-US" b="1"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Types Of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Binary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Octal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Decimal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Hexadecimal number system</a:t>
            </a:r>
          </a:p>
          <a:p>
            <a:pPr marL="800100" lvl="1" indent="-342900" algn="just">
              <a:buFont typeface="+mj-lt"/>
              <a:buAutoNum type="arabicPeriod"/>
            </a:pPr>
            <a:endParaRPr lang="en-IN"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Binary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It has only two digits '0' and '1' so its base is 2.</a:t>
            </a:r>
          </a:p>
          <a:p>
            <a:pPr algn="just"/>
            <a:endParaRPr lang="en-US"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Octal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dirty="0">
                <a:solidFill>
                  <a:srgbClr val="273239"/>
                </a:solidFill>
                <a:latin typeface="Aptos" panose="020B0004020202020204" pitchFamily="34" charset="0"/>
                <a:cs typeface="Times New Roman" panose="02020603050405020304" pitchFamily="18" charset="0"/>
              </a:rPr>
              <a:t>It has eight digits (0, 1, 2, 3, 4, 5, 6, 7) so its base is 8.</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Decimal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a:t>
            </a:r>
            <a:r>
              <a:rPr lang="en-US"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This number system has ten digits (0, 1, 2, 3, 4, 5, 6, 7, 8, 9) so its base is 10.</a:t>
            </a:r>
          </a:p>
          <a:p>
            <a:pPr algn="just"/>
            <a:endParaRPr lang="en-US"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Hexadecimal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dirty="0">
                <a:solidFill>
                  <a:srgbClr val="273239"/>
                </a:solidFill>
                <a:latin typeface="Aptos" panose="020B0004020202020204" pitchFamily="34" charset="0"/>
                <a:cs typeface="Times New Roman" panose="02020603050405020304" pitchFamily="18" charset="0"/>
              </a:rPr>
              <a:t>This number system has 16 digits that ranges from 0 to 9 and A to F. So, its base is 16. (0, 1, 2, 3, 4, 5, 6, 7, 8, 9 , A, B, C, D, E, F) .</a:t>
            </a:r>
          </a:p>
        </p:txBody>
      </p:sp>
    </p:spTree>
    <p:extLst>
      <p:ext uri="{BB962C8B-B14F-4D97-AF65-F5344CB8AC3E}">
        <p14:creationId xmlns:p14="http://schemas.microsoft.com/office/powerpoint/2010/main" val="3330450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700867"/>
            <a:ext cx="9931263" cy="5693866"/>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Convert One Number Systems To Other</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1</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Divide the decimal number to be converted by the value of the new base.</a:t>
            </a: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2</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Get the remainder from Step 1 as the rightmost digit (least significant digit) of new base number.</a:t>
            </a: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3</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Divide the quotient of the previous divide by the new base.</a:t>
            </a: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4</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Record the remainder from Step 3 as the next digit (to the left) of the new base number.</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Decimal To Binary </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a:t>
            </a:r>
            <a:r>
              <a:rPr lang="en-US" sz="1600" dirty="0">
                <a:solidFill>
                  <a:srgbClr val="273239"/>
                </a:solidFill>
                <a:latin typeface="Aptos" panose="020B0004020202020204" pitchFamily="34" charset="0"/>
                <a:cs typeface="Times New Roman" panose="02020603050405020304" pitchFamily="18" charset="0"/>
              </a:rPr>
              <a:t> </a:t>
            </a:r>
            <a:r>
              <a:rPr lang="en-IN" sz="1600" b="1" i="0" dirty="0">
                <a:solidFill>
                  <a:srgbClr val="333333"/>
                </a:solidFill>
                <a:effectLst/>
                <a:highlight>
                  <a:srgbClr val="FFFFFF"/>
                </a:highlight>
                <a:latin typeface="inter-bold"/>
              </a:rPr>
              <a:t>(152)</a:t>
            </a:r>
            <a:r>
              <a:rPr lang="en-IN" sz="1600" b="1" i="0" baseline="-25000" dirty="0">
                <a:solidFill>
                  <a:srgbClr val="333333"/>
                </a:solidFill>
                <a:effectLst/>
                <a:highlight>
                  <a:srgbClr val="FFFFFF"/>
                </a:highlight>
                <a:latin typeface="inter-bold"/>
              </a:rPr>
              <a:t>10</a:t>
            </a:r>
            <a:r>
              <a:rPr lang="en-IN" sz="1600" b="1" i="0" dirty="0">
                <a:solidFill>
                  <a:srgbClr val="333333"/>
                </a:solidFill>
                <a:effectLst/>
                <a:highlight>
                  <a:srgbClr val="FFFFFF"/>
                </a:highlight>
                <a:latin typeface="inter-bold"/>
              </a:rPr>
              <a:t>=(10011000)</a:t>
            </a:r>
            <a:r>
              <a:rPr lang="en-IN" sz="1600" b="1" i="0" baseline="-25000" dirty="0">
                <a:solidFill>
                  <a:srgbClr val="333333"/>
                </a:solidFill>
                <a:effectLst/>
                <a:highlight>
                  <a:srgbClr val="FFFFFF"/>
                </a:highlight>
                <a:latin typeface="inter-bold"/>
              </a:rPr>
              <a:t>2     ,  </a:t>
            </a:r>
            <a:r>
              <a:rPr lang="en-IN" sz="1600" b="1" i="0" dirty="0">
                <a:solidFill>
                  <a:srgbClr val="333333"/>
                </a:solidFill>
                <a:effectLst/>
                <a:highlight>
                  <a:srgbClr val="FFFFFF"/>
                </a:highlight>
                <a:latin typeface="inter-bold"/>
              </a:rPr>
              <a:t>(0.25)</a:t>
            </a:r>
            <a:r>
              <a:rPr lang="en-IN" sz="1600" b="1" i="0" baseline="-25000" dirty="0">
                <a:solidFill>
                  <a:srgbClr val="333333"/>
                </a:solidFill>
                <a:effectLst/>
                <a:highlight>
                  <a:srgbClr val="FFFFFF"/>
                </a:highlight>
                <a:latin typeface="inter-bold"/>
              </a:rPr>
              <a:t>10</a:t>
            </a:r>
            <a:r>
              <a:rPr lang="en-IN" sz="1600" b="1" i="0" dirty="0">
                <a:solidFill>
                  <a:srgbClr val="333333"/>
                </a:solidFill>
                <a:effectLst/>
                <a:highlight>
                  <a:srgbClr val="FFFFFF"/>
                </a:highlight>
                <a:latin typeface="inter-bold"/>
              </a:rPr>
              <a:t>=(.01)</a:t>
            </a:r>
            <a:r>
              <a:rPr lang="en-IN" sz="1600" b="1" i="0" baseline="-25000" dirty="0">
                <a:solidFill>
                  <a:srgbClr val="333333"/>
                </a:solidFill>
                <a:effectLst/>
                <a:highlight>
                  <a:srgbClr val="FFFFFF"/>
                </a:highlight>
                <a:latin typeface="inter-bold"/>
              </a:rPr>
              <a:t>2    </a:t>
            </a:r>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Binary To Decimal:</a:t>
            </a:r>
          </a:p>
          <a:p>
            <a:pPr algn="just"/>
            <a:r>
              <a:rPr lang="en-US" sz="1600" dirty="0">
                <a:solidFill>
                  <a:srgbClr val="273239"/>
                </a:solidFill>
                <a:latin typeface="Aptos" panose="020B0004020202020204" pitchFamily="34" charset="0"/>
                <a:cs typeface="Times New Roman" panose="02020603050405020304" pitchFamily="18" charset="0"/>
              </a:rPr>
              <a:t>(1010.01)2 </a:t>
            </a:r>
          </a:p>
          <a:p>
            <a:pPr algn="just"/>
            <a:r>
              <a:rPr lang="en-US" sz="1600" dirty="0">
                <a:solidFill>
                  <a:srgbClr val="273239"/>
                </a:solidFill>
                <a:latin typeface="Aptos" panose="020B0004020202020204" pitchFamily="34" charset="0"/>
                <a:cs typeface="Times New Roman" panose="02020603050405020304" pitchFamily="18" charset="0"/>
              </a:rPr>
              <a:t>1x23 + 0x22 + 1x21+ 0x20 + 0x2 -1 + 1x2 -2 = 8+0+2+0+0+0.25 = 10.25 </a:t>
            </a:r>
          </a:p>
          <a:p>
            <a:pPr algn="just"/>
            <a:r>
              <a:rPr lang="en-US" sz="1600" dirty="0">
                <a:solidFill>
                  <a:srgbClr val="273239"/>
                </a:solidFill>
                <a:latin typeface="Aptos" panose="020B0004020202020204" pitchFamily="34" charset="0"/>
                <a:cs typeface="Times New Roman" panose="02020603050405020304" pitchFamily="18" charset="0"/>
              </a:rPr>
              <a:t>(1010.01)2 = (10.25)10 </a:t>
            </a:r>
          </a:p>
        </p:txBody>
      </p:sp>
      <p:graphicFrame>
        <p:nvGraphicFramePr>
          <p:cNvPr id="2" name="Table 1">
            <a:extLst>
              <a:ext uri="{FF2B5EF4-FFF2-40B4-BE49-F238E27FC236}">
                <a16:creationId xmlns:a16="http://schemas.microsoft.com/office/drawing/2014/main" id="{43856045-261E-D87E-AB4B-CB6C0BD7075C}"/>
              </a:ext>
            </a:extLst>
          </p:cNvPr>
          <p:cNvGraphicFramePr>
            <a:graphicFrameLocks noGrp="1"/>
          </p:cNvGraphicFramePr>
          <p:nvPr>
            <p:extLst>
              <p:ext uri="{D42A27DB-BD31-4B8C-83A1-F6EECF244321}">
                <p14:modId xmlns:p14="http://schemas.microsoft.com/office/powerpoint/2010/main" val="1368037003"/>
              </p:ext>
            </p:extLst>
          </p:nvPr>
        </p:nvGraphicFramePr>
        <p:xfrm>
          <a:off x="1831250" y="3429000"/>
          <a:ext cx="3583710" cy="1183470"/>
        </p:xfrm>
        <a:graphic>
          <a:graphicData uri="http://schemas.openxmlformats.org/drawingml/2006/table">
            <a:tbl>
              <a:tblPr/>
              <a:tblGrid>
                <a:gridCol w="1194570">
                  <a:extLst>
                    <a:ext uri="{9D8B030D-6E8A-4147-A177-3AD203B41FA5}">
                      <a16:colId xmlns:a16="http://schemas.microsoft.com/office/drawing/2014/main" val="3486527309"/>
                    </a:ext>
                  </a:extLst>
                </a:gridCol>
                <a:gridCol w="1194570">
                  <a:extLst>
                    <a:ext uri="{9D8B030D-6E8A-4147-A177-3AD203B41FA5}">
                      <a16:colId xmlns:a16="http://schemas.microsoft.com/office/drawing/2014/main" val="3068664464"/>
                    </a:ext>
                  </a:extLst>
                </a:gridCol>
                <a:gridCol w="1194570">
                  <a:extLst>
                    <a:ext uri="{9D8B030D-6E8A-4147-A177-3AD203B41FA5}">
                      <a16:colId xmlns:a16="http://schemas.microsoft.com/office/drawing/2014/main" val="2107905463"/>
                    </a:ext>
                  </a:extLst>
                </a:gridCol>
              </a:tblGrid>
              <a:tr h="451950">
                <a:tc>
                  <a:txBody>
                    <a:bodyPr/>
                    <a:lstStyle/>
                    <a:p>
                      <a:pPr algn="l" fontAlgn="t"/>
                      <a:r>
                        <a:rPr lang="en-IN" sz="1600" dirty="0">
                          <a:solidFill>
                            <a:srgbClr val="000000"/>
                          </a:solidFill>
                          <a:effectLst/>
                          <a:highlight>
                            <a:srgbClr val="C7CCBE"/>
                          </a:highlight>
                          <a:latin typeface="times new roman" panose="02020603050405020304" pitchFamily="18" charset="0"/>
                        </a:rPr>
                        <a:t>Operation</a:t>
                      </a:r>
                    </a:p>
                  </a:txBody>
                  <a:tcPr marT="91440" marB="91440">
                    <a:lnL w="7620" cap="flat" cmpd="sng" algn="ctr">
                      <a:solidFill>
                        <a:srgbClr val="20890D"/>
                      </a:solidFill>
                      <a:prstDash val="solid"/>
                      <a:round/>
                      <a:headEnd type="none" w="med" len="med"/>
                      <a:tailEnd type="none" w="med" len="med"/>
                    </a:lnL>
                    <a:lnR w="7620" cap="flat" cmpd="sng" algn="ctr">
                      <a:solidFill>
                        <a:srgbClr val="20890D"/>
                      </a:solidFill>
                      <a:prstDash val="solid"/>
                      <a:round/>
                      <a:headEnd type="none" w="med" len="med"/>
                      <a:tailEnd type="none" w="med" len="med"/>
                    </a:lnR>
                    <a:lnT w="7620" cap="flat" cmpd="sng" algn="ctr">
                      <a:solidFill>
                        <a:srgbClr val="2089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highlight>
                            <a:srgbClr val="C7CCBE"/>
                          </a:highlight>
                          <a:latin typeface="times new roman" panose="02020603050405020304" pitchFamily="18" charset="0"/>
                        </a:rPr>
                        <a:t>Result</a:t>
                      </a:r>
                    </a:p>
                  </a:txBody>
                  <a:tcPr marT="91440" marB="91440">
                    <a:lnL w="7620" cap="flat" cmpd="sng" algn="ctr">
                      <a:solidFill>
                        <a:srgbClr val="20890D"/>
                      </a:solidFill>
                      <a:prstDash val="solid"/>
                      <a:round/>
                      <a:headEnd type="none" w="med" len="med"/>
                      <a:tailEnd type="none" w="med" len="med"/>
                    </a:lnL>
                    <a:lnR w="7620" cap="flat" cmpd="sng" algn="ctr">
                      <a:solidFill>
                        <a:srgbClr val="20890D"/>
                      </a:solidFill>
                      <a:prstDash val="solid"/>
                      <a:round/>
                      <a:headEnd type="none" w="med" len="med"/>
                      <a:tailEnd type="none" w="med" len="med"/>
                    </a:lnR>
                    <a:lnT w="7620" cap="flat" cmpd="sng" algn="ctr">
                      <a:solidFill>
                        <a:srgbClr val="2089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highlight>
                            <a:srgbClr val="C7CCBE"/>
                          </a:highlight>
                          <a:latin typeface="times new roman" panose="02020603050405020304" pitchFamily="18" charset="0"/>
                        </a:rPr>
                        <a:t>carry</a:t>
                      </a:r>
                    </a:p>
                  </a:txBody>
                  <a:tcPr marT="91440" marB="91440">
                    <a:lnL w="7620" cap="flat" cmpd="sng" algn="ctr">
                      <a:solidFill>
                        <a:srgbClr val="20890D"/>
                      </a:solidFill>
                      <a:prstDash val="solid"/>
                      <a:round/>
                      <a:headEnd type="none" w="med" len="med"/>
                      <a:tailEnd type="none" w="med" len="med"/>
                    </a:lnL>
                    <a:lnR w="7620" cap="flat" cmpd="sng" algn="ctr">
                      <a:solidFill>
                        <a:srgbClr val="20890D"/>
                      </a:solidFill>
                      <a:prstDash val="solid"/>
                      <a:round/>
                      <a:headEnd type="none" w="med" len="med"/>
                      <a:tailEnd type="none" w="med" len="med"/>
                    </a:lnR>
                    <a:lnT w="7620" cap="flat" cmpd="sng" algn="ctr">
                      <a:solidFill>
                        <a:srgbClr val="2089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29039096"/>
                  </a:ext>
                </a:extLst>
              </a:tr>
              <a:tr h="326410">
                <a:tc>
                  <a:txBody>
                    <a:bodyPr/>
                    <a:lstStyle/>
                    <a:p>
                      <a:pPr algn="just" fontAlgn="t"/>
                      <a:r>
                        <a:rPr lang="en-IN" sz="1600" dirty="0">
                          <a:solidFill>
                            <a:srgbClr val="333333"/>
                          </a:solidFill>
                          <a:effectLst/>
                          <a:latin typeface="inter-regular"/>
                        </a:rPr>
                        <a:t>0.25×2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0.50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43221598"/>
                  </a:ext>
                </a:extLst>
              </a:tr>
              <a:tr h="326410">
                <a:tc>
                  <a:txBody>
                    <a:bodyPr/>
                    <a:lstStyle/>
                    <a:p>
                      <a:pPr algn="just" fontAlgn="t"/>
                      <a:r>
                        <a:rPr lang="en-IN" sz="1600" dirty="0">
                          <a:solidFill>
                            <a:srgbClr val="333333"/>
                          </a:solidFill>
                          <a:effectLst/>
                          <a:latin typeface="inter-regular"/>
                        </a:rPr>
                        <a:t>0.50×2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11120595"/>
                  </a:ext>
                </a:extLst>
              </a:tr>
            </a:tbl>
          </a:graphicData>
        </a:graphic>
      </p:graphicFrame>
      <p:pic>
        <p:nvPicPr>
          <p:cNvPr id="7" name="Picture 6" descr="A screenshot of a math problem&#10;&#10;Description automatically generated">
            <a:extLst>
              <a:ext uri="{FF2B5EF4-FFF2-40B4-BE49-F238E27FC236}">
                <a16:creationId xmlns:a16="http://schemas.microsoft.com/office/drawing/2014/main" id="{A0B7ECA8-5002-1B24-E726-59F4A9F39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345" y="2694775"/>
            <a:ext cx="3000831" cy="2911698"/>
          </a:xfrm>
          <a:prstGeom prst="rect">
            <a:avLst/>
          </a:prstGeom>
        </p:spPr>
      </p:pic>
    </p:spTree>
    <p:extLst>
      <p:ext uri="{BB962C8B-B14F-4D97-AF65-F5344CB8AC3E}">
        <p14:creationId xmlns:p14="http://schemas.microsoft.com/office/powerpoint/2010/main" val="1717928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700867"/>
            <a:ext cx="9931263" cy="1384995"/>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Important Problem </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Find the  </a:t>
            </a:r>
            <a:r>
              <a:rPr lang="en-US" sz="1600" dirty="0" err="1">
                <a:solidFill>
                  <a:srgbClr val="273239"/>
                </a:solidFill>
                <a:latin typeface="Aptos" panose="020B0004020202020204" pitchFamily="34" charset="0"/>
                <a:cs typeface="Times New Roman" panose="02020603050405020304" pitchFamily="18" charset="0"/>
              </a:rPr>
              <a:t>i</a:t>
            </a:r>
            <a:r>
              <a:rPr lang="en-US" sz="1600" dirty="0">
                <a:solidFill>
                  <a:srgbClr val="273239"/>
                </a:solidFill>
                <a:latin typeface="Aptos" panose="020B0004020202020204" pitchFamily="34" charset="0"/>
                <a:cs typeface="Times New Roman" panose="02020603050405020304" pitchFamily="18" charset="0"/>
              </a:rPr>
              <a:t> bit</a:t>
            </a:r>
          </a:p>
          <a:p>
            <a:pPr algn="just"/>
            <a:r>
              <a:rPr lang="en-US" sz="1600" dirty="0">
                <a:solidFill>
                  <a:srgbClr val="273239"/>
                </a:solidFill>
                <a:latin typeface="Aptos" panose="020B0004020202020204" pitchFamily="34" charset="0"/>
                <a:cs typeface="Times New Roman" panose="02020603050405020304" pitchFamily="18" charset="0"/>
              </a:rPr>
              <a:t>Set the </a:t>
            </a:r>
            <a:r>
              <a:rPr lang="en-US" sz="1600" dirty="0" err="1">
                <a:solidFill>
                  <a:srgbClr val="273239"/>
                </a:solidFill>
                <a:latin typeface="Aptos" panose="020B0004020202020204" pitchFamily="34" charset="0"/>
                <a:cs typeface="Times New Roman" panose="02020603050405020304" pitchFamily="18" charset="0"/>
              </a:rPr>
              <a:t>i</a:t>
            </a:r>
            <a:r>
              <a:rPr lang="en-US" sz="1600" dirty="0">
                <a:solidFill>
                  <a:srgbClr val="273239"/>
                </a:solidFill>
                <a:latin typeface="Aptos" panose="020B0004020202020204" pitchFamily="34" charset="0"/>
                <a:cs typeface="Times New Roman" panose="02020603050405020304" pitchFamily="18" charset="0"/>
              </a:rPr>
              <a:t> bit</a:t>
            </a:r>
          </a:p>
          <a:p>
            <a:pPr algn="just"/>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55398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534613"/>
            <a:ext cx="9931263" cy="5724644"/>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String Data Type </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algn="just" fontAlgn="base"/>
            <a:r>
              <a:rPr lang="en-US" sz="1600" dirty="0">
                <a:solidFill>
                  <a:srgbClr val="273239"/>
                </a:solidFill>
                <a:latin typeface="Aptos" panose="020B0004020202020204" pitchFamily="34" charset="0"/>
                <a:cs typeface="Times New Roman" panose="02020603050405020304" pitchFamily="18" charset="0"/>
              </a:rPr>
              <a:t>Strings are the type of objects that can store the character of values and in Java, every character is stored in 16 bits. Using UTF 16-bit encoding. A string acts the same as an array of characters in Java.</a:t>
            </a:r>
          </a:p>
          <a:p>
            <a:pPr algn="just" rtl="0" fontAlgn="base"/>
            <a:endParaRPr lang="en-US" sz="1600" b="0" i="0" dirty="0">
              <a:solidFill>
                <a:srgbClr val="273239"/>
              </a:solidFill>
              <a:effectLst/>
              <a:latin typeface="Nunito" pitchFamily="2"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There are two ways to create a string in Java: </a:t>
            </a:r>
          </a:p>
          <a:p>
            <a:pPr algn="just" rtl="0"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algn="l"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String Literal </a:t>
            </a:r>
            <a:r>
              <a:rPr lang="en-US" sz="1600"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dirty="0">
                <a:solidFill>
                  <a:srgbClr val="273239"/>
                </a:solidFill>
                <a:latin typeface="Aptos" panose="020B0004020202020204" pitchFamily="34" charset="0"/>
                <a:cs typeface="Times New Roman" panose="02020603050405020304" pitchFamily="18" charset="0"/>
              </a:rPr>
              <a:t>To make Java more memory efficient (because no new objects are created if it exists already in the string constant pool). </a:t>
            </a:r>
          </a:p>
          <a:p>
            <a:pPr marL="285750" indent="-285750" algn="l"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Using new Keyword </a:t>
            </a:r>
            <a:r>
              <a:rPr lang="en-US" sz="1600"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Java creates a new String object in heap memory, even if the string already exists in the string pool. This means two objects could hold the same string, one in the pool and one in the heap.</a:t>
            </a:r>
          </a:p>
          <a:p>
            <a:pPr marL="285750" indent="-285750" algn="l" fontAlgn="base">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Key Points:</a:t>
            </a:r>
          </a:p>
          <a:p>
            <a:pPr marL="342900" indent="-342900" algn="l"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 compares object references (memory locations), so s1 == s2 is false.</a:t>
            </a:r>
          </a:p>
          <a:p>
            <a:pPr marL="342900" indent="-342900" algn="l"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.equals() compares the actual content of the strings, so s1.equals(s2) is true.</a:t>
            </a:r>
          </a:p>
          <a:p>
            <a:pPr marL="342900" indent="-342900" algn="l" fontAlgn="base">
              <a:buFont typeface="Wingdings" panose="05000000000000000000" pitchFamily="2" charset="2"/>
              <a:buChar char="ü"/>
            </a:pPr>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Why string objects are immutable in Java?</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sz="1600" dirty="0">
                <a:solidFill>
                  <a:srgbClr val="273239"/>
                </a:solidFill>
                <a:latin typeface="Aptos" panose="020B0004020202020204" pitchFamily="34" charset="0"/>
                <a:cs typeface="Times New Roman" panose="02020603050405020304" pitchFamily="18" charset="0"/>
              </a:rPr>
              <a:t>Because java uses the concept of string literal. Suppose there are 5 reference variables, all refer to one object “Sachin”. If one reference variable changes the value of the object, it will be affected by all the reference variables. That is why string objects are immutable in Java.</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89169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5284" y="562322"/>
            <a:ext cx="8915262" cy="4062651"/>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Pattern Problem</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algn="just" fontAlgn="base"/>
            <a:endParaRPr lang="en-US" sz="1600" b="1" dirty="0">
              <a:solidFill>
                <a:srgbClr val="273239"/>
              </a:solidFill>
              <a:latin typeface="Aptos" panose="020B0004020202020204" pitchFamily="34" charset="0"/>
              <a:cs typeface="Times New Roman" panose="02020603050405020304" pitchFamily="18" charset="0"/>
            </a:endParaRPr>
          </a:p>
          <a:p>
            <a:pPr algn="just" fontAlgn="base"/>
            <a:r>
              <a:rPr lang="en-US" b="1" dirty="0">
                <a:solidFill>
                  <a:srgbClr val="273239"/>
                </a:solidFill>
                <a:latin typeface="Aptos" panose="020B0004020202020204" pitchFamily="34" charset="0"/>
                <a:cs typeface="Times New Roman" panose="02020603050405020304" pitchFamily="18" charset="0"/>
              </a:rPr>
              <a:t>Steps Breakdown:</a:t>
            </a:r>
          </a:p>
          <a:p>
            <a:pPr algn="just" fontAlgn="base"/>
            <a:endParaRPr lang="en-US" b="1" dirty="0">
              <a:solidFill>
                <a:srgbClr val="273239"/>
              </a:solidFill>
              <a:latin typeface="Aptos" panose="020B0004020202020204" pitchFamily="34" charset="0"/>
              <a:cs typeface="Times New Roman" panose="02020603050405020304" pitchFamily="18" charset="0"/>
            </a:endParaRPr>
          </a:p>
          <a:p>
            <a:pPr algn="just" fontAlgn="base"/>
            <a:r>
              <a:rPr lang="en-US" sz="1600" dirty="0">
                <a:solidFill>
                  <a:srgbClr val="273239"/>
                </a:solidFill>
                <a:latin typeface="Aptos" panose="020B0004020202020204" pitchFamily="34" charset="0"/>
                <a:cs typeface="Times New Roman" panose="02020603050405020304" pitchFamily="18" charset="0"/>
              </a:rPr>
              <a:t>Step 1: Define the number of rows (n in this case).</a:t>
            </a:r>
          </a:p>
          <a:p>
            <a:pPr algn="just" fontAlgn="base"/>
            <a:r>
              <a:rPr lang="en-US" sz="1600" dirty="0">
                <a:solidFill>
                  <a:srgbClr val="273239"/>
                </a:solidFill>
                <a:latin typeface="Aptos" panose="020B0004020202020204" pitchFamily="34" charset="0"/>
                <a:cs typeface="Times New Roman" panose="02020603050405020304" pitchFamily="18" charset="0"/>
              </a:rPr>
              <a:t>Step 2: The outer for loop runs from 1 to n, controlling the number of rows.</a:t>
            </a:r>
          </a:p>
          <a:p>
            <a:pPr algn="just" fontAlgn="base"/>
            <a:r>
              <a:rPr lang="en-US" sz="1600" dirty="0">
                <a:solidFill>
                  <a:srgbClr val="273239"/>
                </a:solidFill>
                <a:latin typeface="Aptos" panose="020B0004020202020204" pitchFamily="34" charset="0"/>
                <a:cs typeface="Times New Roman" panose="02020603050405020304" pitchFamily="18" charset="0"/>
              </a:rPr>
              <a:t>Step 3: The inner for loop runs from 1 to </a:t>
            </a:r>
            <a:r>
              <a:rPr lang="en-US" sz="1600" dirty="0" err="1">
                <a:solidFill>
                  <a:srgbClr val="273239"/>
                </a:solidFill>
                <a:latin typeface="Aptos" panose="020B0004020202020204" pitchFamily="34" charset="0"/>
                <a:cs typeface="Times New Roman" panose="02020603050405020304" pitchFamily="18" charset="0"/>
              </a:rPr>
              <a:t>i</a:t>
            </a:r>
            <a:r>
              <a:rPr lang="en-US" sz="1600" dirty="0">
                <a:solidFill>
                  <a:srgbClr val="273239"/>
                </a:solidFill>
                <a:latin typeface="Aptos" panose="020B0004020202020204" pitchFamily="34" charset="0"/>
                <a:cs typeface="Times New Roman" panose="02020603050405020304" pitchFamily="18" charset="0"/>
              </a:rPr>
              <a:t>(the current row number), printing * for that row.</a:t>
            </a:r>
          </a:p>
          <a:p>
            <a:pPr algn="just" fontAlgn="base"/>
            <a:r>
              <a:rPr lang="en-US" sz="1600" dirty="0">
                <a:solidFill>
                  <a:srgbClr val="273239"/>
                </a:solidFill>
                <a:latin typeface="Aptos" panose="020B0004020202020204" pitchFamily="34" charset="0"/>
                <a:cs typeface="Times New Roman" panose="02020603050405020304" pitchFamily="18" charset="0"/>
              </a:rPr>
              <a:t>Step 4: After the inner loop finishes, a </a:t>
            </a:r>
            <a:r>
              <a:rPr lang="en-US" sz="1600" dirty="0" err="1">
                <a:solidFill>
                  <a:srgbClr val="273239"/>
                </a:solidFill>
                <a:latin typeface="Aptos" panose="020B0004020202020204" pitchFamily="34" charset="0"/>
                <a:cs typeface="Times New Roman" panose="02020603050405020304" pitchFamily="18" charset="0"/>
              </a:rPr>
              <a:t>System.out.println</a:t>
            </a:r>
            <a:r>
              <a:rPr lang="en-US" sz="1600" dirty="0">
                <a:solidFill>
                  <a:srgbClr val="273239"/>
                </a:solidFill>
                <a:latin typeface="Aptos" panose="020B0004020202020204" pitchFamily="34" charset="0"/>
                <a:cs typeface="Times New Roman" panose="02020603050405020304" pitchFamily="18" charset="0"/>
              </a:rPr>
              <a:t>() moves the cursor to the next line.</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462559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92457" y="481614"/>
            <a:ext cx="10182688" cy="4401205"/>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l" fontAlgn="base"/>
            <a:r>
              <a:rPr lang="en-US" sz="2000" b="1" dirty="0">
                <a:solidFill>
                  <a:srgbClr val="273239"/>
                </a:solidFill>
                <a:latin typeface="Aptos" panose="020B0004020202020204" pitchFamily="34" charset="0"/>
              </a:rPr>
              <a:t>Types of Algorithms</a:t>
            </a:r>
          </a:p>
          <a:p>
            <a:pPr algn="l" fontAlgn="base"/>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Hashing Algorithm:</a:t>
            </a:r>
            <a:r>
              <a:rPr lang="en-US" sz="1600" dirty="0">
                <a:solidFill>
                  <a:srgbClr val="273239"/>
                </a:solidFill>
                <a:latin typeface="Aptos" panose="020B0004020202020204" pitchFamily="34" charset="0"/>
                <a:cs typeface="Times New Roman" panose="02020603050405020304" pitchFamily="18" charset="0"/>
              </a:rPr>
              <a:t> Converts data into a </a:t>
            </a:r>
            <a:r>
              <a:rPr lang="en-US" sz="1600" dirty="0">
                <a:solidFill>
                  <a:srgbClr val="FF0000"/>
                </a:solidFill>
                <a:latin typeface="Aptos" panose="020B0004020202020204" pitchFamily="34" charset="0"/>
                <a:cs typeface="Times New Roman" panose="02020603050405020304" pitchFamily="18" charset="0"/>
              </a:rPr>
              <a:t>fixed-size hash value</a:t>
            </a:r>
            <a:r>
              <a:rPr lang="en-US" sz="1600" dirty="0">
                <a:solidFill>
                  <a:srgbClr val="273239"/>
                </a:solidFill>
                <a:latin typeface="Aptos" panose="020B0004020202020204" pitchFamily="34" charset="0"/>
                <a:cs typeface="Times New Roman" panose="02020603050405020304" pitchFamily="18" charset="0"/>
              </a:rPr>
              <a:t>, enabling rapid data access and retrieval in hash tables, commonly used in databases and password storage.</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Divide and Conquer Algorithm:</a:t>
            </a:r>
            <a:r>
              <a:rPr lang="en-US" sz="1600" dirty="0">
                <a:solidFill>
                  <a:srgbClr val="273239"/>
                </a:solidFill>
                <a:latin typeface="Aptos" panose="020B0004020202020204" pitchFamily="34" charset="0"/>
                <a:cs typeface="Times New Roman" panose="02020603050405020304" pitchFamily="18" charset="0"/>
              </a:rPr>
              <a:t> Breaks a complex problem into </a:t>
            </a:r>
            <a:r>
              <a:rPr lang="en-US" sz="1600" dirty="0">
                <a:solidFill>
                  <a:srgbClr val="FF0000"/>
                </a:solidFill>
                <a:latin typeface="Aptos" panose="020B0004020202020204" pitchFamily="34" charset="0"/>
                <a:cs typeface="Times New Roman" panose="02020603050405020304" pitchFamily="18" charset="0"/>
              </a:rPr>
              <a:t>smaller subproblems</a:t>
            </a:r>
            <a:r>
              <a:rPr lang="en-US" sz="1600" dirty="0">
                <a:solidFill>
                  <a:srgbClr val="273239"/>
                </a:solidFill>
                <a:latin typeface="Aptos" panose="020B0004020202020204" pitchFamily="34" charset="0"/>
                <a:cs typeface="Times New Roman" panose="02020603050405020304" pitchFamily="18" charset="0"/>
              </a:rPr>
              <a:t>, solves them independently, and then </a:t>
            </a:r>
            <a:r>
              <a:rPr lang="en-US" sz="1600" dirty="0">
                <a:solidFill>
                  <a:srgbClr val="FF0000"/>
                </a:solidFill>
                <a:latin typeface="Aptos" panose="020B0004020202020204" pitchFamily="34" charset="0"/>
                <a:cs typeface="Times New Roman" panose="02020603050405020304" pitchFamily="18" charset="0"/>
              </a:rPr>
              <a:t>combines their solutions</a:t>
            </a:r>
            <a:r>
              <a:rPr lang="en-US" sz="1600" dirty="0">
                <a:solidFill>
                  <a:srgbClr val="273239"/>
                </a:solidFill>
                <a:latin typeface="Aptos" panose="020B0004020202020204" pitchFamily="34" charset="0"/>
                <a:cs typeface="Times New Roman" panose="02020603050405020304" pitchFamily="18" charset="0"/>
              </a:rPr>
              <a:t> to address the original problem effectively.</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Greedy Algorithm:</a:t>
            </a:r>
            <a:r>
              <a:rPr lang="en-US" sz="1600" dirty="0">
                <a:solidFill>
                  <a:srgbClr val="273239"/>
                </a:solidFill>
                <a:latin typeface="Aptos" panose="020B0004020202020204" pitchFamily="34" charset="0"/>
                <a:cs typeface="Times New Roman" panose="02020603050405020304" pitchFamily="18" charset="0"/>
              </a:rPr>
              <a:t> Makes locally optimal choices at each step in the hope of finding a global optimum, useful for optimization problems but may not always lead to the best solution.</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Dynamic Programming Algorithm:</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FF0000"/>
                </a:solidFill>
                <a:latin typeface="Aptos" panose="020B0004020202020204" pitchFamily="34" charset="0"/>
                <a:cs typeface="Times New Roman" panose="02020603050405020304" pitchFamily="18" charset="0"/>
              </a:rPr>
              <a:t>Stores and reuses intermediate results</a:t>
            </a:r>
            <a:r>
              <a:rPr lang="en-US" sz="1600" dirty="0">
                <a:solidFill>
                  <a:srgbClr val="273239"/>
                </a:solidFill>
                <a:latin typeface="Aptos" panose="020B0004020202020204" pitchFamily="34" charset="0"/>
                <a:cs typeface="Times New Roman" panose="02020603050405020304" pitchFamily="18" charset="0"/>
              </a:rPr>
              <a:t> to avoid redundant computations, enhancing the efficiency of solving complex problems.</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Randomized Algorithm:</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FF0000"/>
                </a:solidFill>
                <a:latin typeface="Aptos" panose="020B0004020202020204" pitchFamily="34" charset="0"/>
                <a:cs typeface="Times New Roman" panose="02020603050405020304" pitchFamily="18" charset="0"/>
              </a:rPr>
              <a:t>Utilizes randomness in its steps</a:t>
            </a:r>
            <a:r>
              <a:rPr lang="en-US" sz="1600" dirty="0">
                <a:solidFill>
                  <a:srgbClr val="273239"/>
                </a:solidFill>
                <a:latin typeface="Aptos" panose="020B0004020202020204" pitchFamily="34" charset="0"/>
                <a:cs typeface="Times New Roman" panose="02020603050405020304" pitchFamily="18" charset="0"/>
              </a:rPr>
              <a:t> to achieve a solution, often used in situations where an approximate or probabilistic answer suffices.</a:t>
            </a:r>
          </a:p>
        </p:txBody>
      </p:sp>
    </p:spTree>
    <p:extLst>
      <p:ext uri="{BB962C8B-B14F-4D97-AF65-F5344CB8AC3E}">
        <p14:creationId xmlns:p14="http://schemas.microsoft.com/office/powerpoint/2010/main" val="851901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04870-3F55-E69C-F682-3736AE967A6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79197BA-EAAA-674D-E9E7-099363F945DF}"/>
              </a:ext>
            </a:extLst>
          </p:cNvPr>
          <p:cNvSpPr txBox="1"/>
          <p:nvPr/>
        </p:nvSpPr>
        <p:spPr>
          <a:xfrm>
            <a:off x="875284" y="562322"/>
            <a:ext cx="8915262" cy="2154436"/>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Recursion :</a:t>
            </a:r>
          </a:p>
          <a:p>
            <a:pPr fontAlgn="base"/>
            <a:r>
              <a:rPr lang="en-US" sz="1600" dirty="0">
                <a:solidFill>
                  <a:srgbClr val="273239"/>
                </a:solidFill>
                <a:latin typeface="Aptos" panose="020B0004020202020204" pitchFamily="34" charset="0"/>
                <a:cs typeface="Times New Roman" panose="02020603050405020304" pitchFamily="18" charset="0"/>
              </a:rPr>
              <a:t>In Java, Recursion is a process in which a function calls itself directly or indirectly is called recursion and the corresponding function is called a recursive function.</a:t>
            </a:r>
          </a:p>
          <a:p>
            <a:pPr algn="just"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Working of Recursion:</a:t>
            </a:r>
          </a:p>
          <a:p>
            <a:pPr algn="l" fontAlgn="base"/>
            <a:r>
              <a:rPr lang="en-US" sz="1600" dirty="0">
                <a:solidFill>
                  <a:srgbClr val="273239"/>
                </a:solidFill>
                <a:latin typeface="Aptos" panose="020B0004020202020204" pitchFamily="34" charset="0"/>
                <a:cs typeface="Times New Roman" panose="02020603050405020304" pitchFamily="18" charset="0"/>
              </a:rPr>
              <a:t>The idea is to represent a problem in terms of one or more smaller sub-problems and add base conditions that stop the recursion. For example, we compute factorial n if we know the factorial of (n-1). The base case for factorial would be n = 0. We return 1 when n = 0.</a:t>
            </a:r>
          </a:p>
        </p:txBody>
      </p:sp>
      <p:pic>
        <p:nvPicPr>
          <p:cNvPr id="3" name="Picture 2" descr="A close-up of a diagram&#10;&#10;Description automatically generated">
            <a:extLst>
              <a:ext uri="{FF2B5EF4-FFF2-40B4-BE49-F238E27FC236}">
                <a16:creationId xmlns:a16="http://schemas.microsoft.com/office/drawing/2014/main" id="{0EA16B58-2F4F-B39D-196F-986F7EF16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21" y="3428999"/>
            <a:ext cx="4933859" cy="2768599"/>
          </a:xfrm>
          <a:prstGeom prst="rect">
            <a:avLst/>
          </a:prstGeom>
        </p:spPr>
      </p:pic>
      <p:pic>
        <p:nvPicPr>
          <p:cNvPr id="5" name="Picture 4" descr="A diagram of a flowchart&#10;&#10;Description automatically generated">
            <a:extLst>
              <a:ext uri="{FF2B5EF4-FFF2-40B4-BE49-F238E27FC236}">
                <a16:creationId xmlns:a16="http://schemas.microsoft.com/office/drawing/2014/main" id="{95468AF0-F06C-881D-25DD-615351EAE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022" y="3429000"/>
            <a:ext cx="4933860" cy="2768600"/>
          </a:xfrm>
          <a:prstGeom prst="rect">
            <a:avLst/>
          </a:prstGeom>
        </p:spPr>
      </p:pic>
    </p:spTree>
    <p:extLst>
      <p:ext uri="{BB962C8B-B14F-4D97-AF65-F5344CB8AC3E}">
        <p14:creationId xmlns:p14="http://schemas.microsoft.com/office/powerpoint/2010/main" val="1078434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CDD0D-FB34-17DE-ADB3-9E0CB742768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80B08BA-25FF-3A48-AD87-7119DA70F7BF}"/>
              </a:ext>
            </a:extLst>
          </p:cNvPr>
          <p:cNvSpPr txBox="1"/>
          <p:nvPr/>
        </p:nvSpPr>
        <p:spPr>
          <a:xfrm>
            <a:off x="875284" y="562322"/>
            <a:ext cx="8915262" cy="2400657"/>
          </a:xfrm>
          <a:prstGeom prst="rect">
            <a:avLst/>
          </a:prstGeom>
          <a:noFill/>
        </p:spPr>
        <p:txBody>
          <a:bodyPr wrap="square" rtlCol="0">
            <a:spAutoFit/>
          </a:bodyPr>
          <a:lstStyle/>
          <a:p>
            <a:pPr algn="just" fontAlgn="base"/>
            <a:r>
              <a:rPr lang="en-IN" b="1" dirty="0">
                <a:solidFill>
                  <a:srgbClr val="273239"/>
                </a:solidFill>
                <a:latin typeface="Aptos" panose="020B0004020202020204" pitchFamily="34" charset="0"/>
                <a:cs typeface="Times New Roman" panose="02020603050405020304" pitchFamily="18" charset="0"/>
              </a:rPr>
              <a:t>Introduction to Hashing</a:t>
            </a:r>
          </a:p>
          <a:p>
            <a:pPr algn="just" fontAlgn="base"/>
            <a:r>
              <a:rPr lang="en-US" sz="1600" dirty="0">
                <a:solidFill>
                  <a:srgbClr val="273239"/>
                </a:solidFill>
                <a:latin typeface="Aptos" panose="020B0004020202020204" pitchFamily="34" charset="0"/>
                <a:cs typeface="Times New Roman" panose="02020603050405020304" pitchFamily="18" charset="0"/>
              </a:rPr>
              <a:t>Hashing refers to the process of generating a fixed-size output from an input of variable size using the mathematical formulas known as hash functions. This technique determines an index or location for the storage of an item in a data structure.</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What is Collision?</a:t>
            </a:r>
          </a:p>
          <a:p>
            <a:pPr algn="l" rtl="0" fontAlgn="base"/>
            <a:r>
              <a:rPr lang="en-US" sz="1600" dirty="0">
                <a:solidFill>
                  <a:srgbClr val="273239"/>
                </a:solidFill>
                <a:latin typeface="Aptos" panose="020B0004020202020204" pitchFamily="34" charset="0"/>
                <a:cs typeface="Times New Roman" panose="02020603050405020304" pitchFamily="18" charset="0"/>
              </a:rPr>
              <a:t>Collision in Hashing occurs when two different keys map to the same hash value. Hash collisions can be intentionally created for many hash algorithms. The probability of a hash collision depends on the size of the algorithm, the distribution of hash values and the efficiency of Hash function.</a:t>
            </a:r>
          </a:p>
        </p:txBody>
      </p:sp>
      <p:pic>
        <p:nvPicPr>
          <p:cNvPr id="3" name="Picture 2">
            <a:extLst>
              <a:ext uri="{FF2B5EF4-FFF2-40B4-BE49-F238E27FC236}">
                <a16:creationId xmlns:a16="http://schemas.microsoft.com/office/drawing/2014/main" id="{B1FE3600-7900-25B5-D40E-B1D210ECE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915" y="2962979"/>
            <a:ext cx="6858000" cy="3352800"/>
          </a:xfrm>
          <a:prstGeom prst="rect">
            <a:avLst/>
          </a:prstGeom>
        </p:spPr>
      </p:pic>
    </p:spTree>
    <p:extLst>
      <p:ext uri="{BB962C8B-B14F-4D97-AF65-F5344CB8AC3E}">
        <p14:creationId xmlns:p14="http://schemas.microsoft.com/office/powerpoint/2010/main" val="2839628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2E0EE-F4E9-C489-5B69-5E63B6A1850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0F2E7FB-A657-87E8-F808-406A0E058470}"/>
              </a:ext>
            </a:extLst>
          </p:cNvPr>
          <p:cNvSpPr txBox="1"/>
          <p:nvPr/>
        </p:nvSpPr>
        <p:spPr>
          <a:xfrm>
            <a:off x="875284" y="562322"/>
            <a:ext cx="8915262" cy="1846659"/>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Tree Data Structure</a:t>
            </a:r>
            <a:r>
              <a:rPr lang="en-US" b="1" dirty="0">
                <a:solidFill>
                  <a:srgbClr val="273239"/>
                </a:solidFill>
                <a:latin typeface="Aptos" panose="020B0004020202020204" pitchFamily="34" charset="0"/>
                <a:cs typeface="Times New Roman" panose="02020603050405020304" pitchFamily="18" charset="0"/>
              </a:rPr>
              <a:t>:</a:t>
            </a:r>
          </a:p>
          <a:p>
            <a:pPr algn="just" rtl="0" fontAlgn="base"/>
            <a:r>
              <a:rPr lang="en-US" sz="1600" dirty="0">
                <a:solidFill>
                  <a:srgbClr val="273239"/>
                </a:solidFill>
                <a:latin typeface="Aptos" panose="020B0004020202020204" pitchFamily="34" charset="0"/>
                <a:cs typeface="Times New Roman" panose="02020603050405020304" pitchFamily="18" charset="0"/>
              </a:rPr>
              <a:t>A tree data structure is a hierarchical structure that is used to represent and organize data in a way that is easy to navigate and search. It is a collection of nodes that are connected by edges and has a hierarchical relationship between the nodes. </a:t>
            </a:r>
          </a:p>
          <a:p>
            <a:pPr algn="just" rtl="0" fontAlgn="base"/>
            <a:r>
              <a:rPr lang="en-US" sz="1600" dirty="0">
                <a:solidFill>
                  <a:srgbClr val="273239"/>
                </a:solidFill>
                <a:latin typeface="Aptos" panose="020B0004020202020204" pitchFamily="34" charset="0"/>
                <a:cs typeface="Times New Roman" panose="02020603050405020304" pitchFamily="18" charset="0"/>
              </a:rPr>
              <a:t>The topmost node of the tree is called the </a:t>
            </a:r>
            <a:r>
              <a:rPr lang="en-US" sz="1600" b="1" dirty="0">
                <a:solidFill>
                  <a:srgbClr val="273239"/>
                </a:solidFill>
                <a:latin typeface="Aptos" panose="020B0004020202020204" pitchFamily="34" charset="0"/>
                <a:cs typeface="Times New Roman" panose="02020603050405020304" pitchFamily="18" charset="0"/>
              </a:rPr>
              <a:t>root</a:t>
            </a:r>
            <a:r>
              <a:rPr lang="en-US" sz="1600" dirty="0">
                <a:solidFill>
                  <a:srgbClr val="273239"/>
                </a:solidFill>
                <a:latin typeface="Aptos" panose="020B0004020202020204" pitchFamily="34" charset="0"/>
                <a:cs typeface="Times New Roman" panose="02020603050405020304" pitchFamily="18" charset="0"/>
              </a:rPr>
              <a:t>, and the nodes below it are called the </a:t>
            </a:r>
            <a:r>
              <a:rPr lang="en-US" sz="1600" b="1" dirty="0">
                <a:solidFill>
                  <a:srgbClr val="273239"/>
                </a:solidFill>
                <a:latin typeface="Aptos" panose="020B0004020202020204" pitchFamily="34" charset="0"/>
                <a:cs typeface="Times New Roman" panose="02020603050405020304" pitchFamily="18" charset="0"/>
              </a:rPr>
              <a:t>child nodes</a:t>
            </a:r>
            <a:r>
              <a:rPr lang="en-US" sz="1600" dirty="0">
                <a:solidFill>
                  <a:srgbClr val="273239"/>
                </a:solidFill>
                <a:latin typeface="Aptos" panose="020B0004020202020204" pitchFamily="34" charset="0"/>
                <a:cs typeface="Times New Roman" panose="02020603050405020304" pitchFamily="18" charset="0"/>
              </a:rPr>
              <a:t>. Each node can have multiple child nodes, and these child nodes can also have their own child nodes, forming a recursive structure.</a:t>
            </a:r>
          </a:p>
        </p:txBody>
      </p:sp>
      <p:pic>
        <p:nvPicPr>
          <p:cNvPr id="4" name="Picture 3" descr="A diagram of a tree&#10;&#10;Description automatically generated">
            <a:extLst>
              <a:ext uri="{FF2B5EF4-FFF2-40B4-BE49-F238E27FC236}">
                <a16:creationId xmlns:a16="http://schemas.microsoft.com/office/drawing/2014/main" id="{5133F456-61AA-580F-1DE2-EBA8B024B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84" y="2660073"/>
            <a:ext cx="6818608" cy="3528291"/>
          </a:xfrm>
          <a:prstGeom prst="rect">
            <a:avLst/>
          </a:prstGeom>
        </p:spPr>
      </p:pic>
    </p:spTree>
    <p:extLst>
      <p:ext uri="{BB962C8B-B14F-4D97-AF65-F5344CB8AC3E}">
        <p14:creationId xmlns:p14="http://schemas.microsoft.com/office/powerpoint/2010/main" val="2537830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B1CA1-2450-7197-A1DA-0BD5A976062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5CD37AD-A053-72A2-CC38-801D59DC82C8}"/>
              </a:ext>
            </a:extLst>
          </p:cNvPr>
          <p:cNvSpPr txBox="1"/>
          <p:nvPr/>
        </p:nvSpPr>
        <p:spPr>
          <a:xfrm>
            <a:off x="875284" y="562322"/>
            <a:ext cx="10402316" cy="4832092"/>
          </a:xfrm>
          <a:prstGeom prst="rect">
            <a:avLst/>
          </a:prstGeom>
          <a:noFill/>
        </p:spPr>
        <p:txBody>
          <a:bodyPr wrap="square" rtlCol="0">
            <a:spAutoFit/>
          </a:bodyPr>
          <a:lstStyle/>
          <a:p>
            <a:pPr fontAlgn="base"/>
            <a:r>
              <a:rPr lang="en-US" b="1" dirty="0">
                <a:solidFill>
                  <a:srgbClr val="273239"/>
                </a:solidFill>
                <a:latin typeface="Aptos" panose="020B0004020202020204" pitchFamily="34" charset="0"/>
                <a:cs typeface="Times New Roman" panose="02020603050405020304" pitchFamily="18" charset="0"/>
              </a:rPr>
              <a:t>Terminologies In Tree Data Structure: </a:t>
            </a:r>
          </a:p>
          <a:p>
            <a:pPr fontAlgn="base"/>
            <a:endParaRPr lang="en-US" b="1" dirty="0">
              <a:solidFill>
                <a:srgbClr val="273239"/>
              </a:solidFill>
              <a:latin typeface="Aptos" panose="020B0004020202020204" pitchFamily="34" charset="0"/>
              <a:cs typeface="Times New Roman" panose="02020603050405020304" pitchFamily="18" charset="0"/>
            </a:endParaRP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Parent Node:</a:t>
            </a:r>
            <a:r>
              <a:rPr lang="en-US" sz="1600" dirty="0">
                <a:solidFill>
                  <a:srgbClr val="273239"/>
                </a:solidFill>
                <a:latin typeface="Aptos" panose="020B0004020202020204" pitchFamily="34" charset="0"/>
                <a:cs typeface="Times New Roman" panose="02020603050405020304" pitchFamily="18" charset="0"/>
              </a:rPr>
              <a:t> The node which is a predecessor of a node is called the parent node of that node. {B} is the parent node of {D, 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Child Node:</a:t>
            </a:r>
            <a:r>
              <a:rPr lang="en-US" sz="1600" dirty="0">
                <a:solidFill>
                  <a:srgbClr val="273239"/>
                </a:solidFill>
                <a:latin typeface="Aptos" panose="020B0004020202020204" pitchFamily="34" charset="0"/>
                <a:cs typeface="Times New Roman" panose="02020603050405020304" pitchFamily="18" charset="0"/>
              </a:rPr>
              <a:t> The node which is the immediate successor of a node is called the child node of that node. Examples: {D, E} are the child nodes of {B}.</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Root Node:</a:t>
            </a:r>
            <a:r>
              <a:rPr lang="en-US" sz="1600" dirty="0">
                <a:solidFill>
                  <a:srgbClr val="273239"/>
                </a:solidFill>
                <a:latin typeface="Aptos" panose="020B0004020202020204" pitchFamily="34" charset="0"/>
                <a:cs typeface="Times New Roman" panose="02020603050405020304" pitchFamily="18" charset="0"/>
              </a:rPr>
              <a:t> The topmost node of a tree or the node which does not have any parent node is called the root node. {A} is the root node of the tree. A non-empty tree must contain exactly one root node and exactly one path from the root to all other nodes of the tree.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Leaf Node or External Node:</a:t>
            </a:r>
            <a:r>
              <a:rPr lang="en-US" sz="1600" dirty="0">
                <a:solidFill>
                  <a:srgbClr val="273239"/>
                </a:solidFill>
                <a:latin typeface="Aptos" panose="020B0004020202020204" pitchFamily="34" charset="0"/>
                <a:cs typeface="Times New Roman" panose="02020603050405020304" pitchFamily="18" charset="0"/>
              </a:rPr>
              <a:t> The nodes which do not have any child nodes are called leaf nodes. {I, J, K, F, G, H} are the leaf nodes of the tree.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Ancestor of a Node:</a:t>
            </a:r>
            <a:r>
              <a:rPr lang="en-US" sz="1600" dirty="0">
                <a:solidFill>
                  <a:srgbClr val="273239"/>
                </a:solidFill>
                <a:latin typeface="Aptos" panose="020B0004020202020204" pitchFamily="34" charset="0"/>
                <a:cs typeface="Times New Roman" panose="02020603050405020304" pitchFamily="18" charset="0"/>
              </a:rPr>
              <a:t> Any predecessor nodes on the path of the root to that node are called Ancestors of that node. {A,B} are the ancestor nodes of the node {E}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Descendant:</a:t>
            </a:r>
            <a:r>
              <a:rPr lang="en-US" sz="1600" dirty="0">
                <a:solidFill>
                  <a:srgbClr val="273239"/>
                </a:solidFill>
                <a:latin typeface="Aptos" panose="020B0004020202020204" pitchFamily="34" charset="0"/>
                <a:cs typeface="Times New Roman" panose="02020603050405020304" pitchFamily="18" charset="0"/>
              </a:rPr>
              <a:t> A node x is a descendant of another node y if and only if y is an ancestor of x.</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Sibling:</a:t>
            </a:r>
            <a:r>
              <a:rPr lang="en-US" sz="1600" dirty="0">
                <a:solidFill>
                  <a:srgbClr val="273239"/>
                </a:solidFill>
                <a:latin typeface="Aptos" panose="020B0004020202020204" pitchFamily="34" charset="0"/>
                <a:cs typeface="Times New Roman" panose="02020603050405020304" pitchFamily="18" charset="0"/>
              </a:rPr>
              <a:t> Children of the same parent node are called siblings. {D,E} are called siblings.</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Level of a node:</a:t>
            </a:r>
            <a:r>
              <a:rPr lang="en-US" sz="1600" dirty="0">
                <a:solidFill>
                  <a:srgbClr val="273239"/>
                </a:solidFill>
                <a:latin typeface="Aptos" panose="020B0004020202020204" pitchFamily="34" charset="0"/>
                <a:cs typeface="Times New Roman" panose="02020603050405020304" pitchFamily="18" charset="0"/>
              </a:rPr>
              <a:t> The count of edges on the path from the root node to that node. The root node has level 0.</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Internal node:</a:t>
            </a:r>
            <a:r>
              <a:rPr lang="en-US" sz="1600" dirty="0">
                <a:solidFill>
                  <a:srgbClr val="273239"/>
                </a:solidFill>
                <a:latin typeface="Aptos" panose="020B0004020202020204" pitchFamily="34" charset="0"/>
                <a:cs typeface="Times New Roman" panose="02020603050405020304" pitchFamily="18" charset="0"/>
              </a:rPr>
              <a:t> A node with at least one child is called Internal Node.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Neighbor of a Node:</a:t>
            </a:r>
            <a:r>
              <a:rPr lang="en-US" sz="1600" dirty="0">
                <a:solidFill>
                  <a:srgbClr val="273239"/>
                </a:solidFill>
                <a:latin typeface="Aptos" panose="020B0004020202020204" pitchFamily="34" charset="0"/>
                <a:cs typeface="Times New Roman" panose="02020603050405020304" pitchFamily="18" charset="0"/>
              </a:rPr>
              <a:t> Parent or child nodes of that node are called neighbors of that node.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Subtree:</a:t>
            </a:r>
            <a:r>
              <a:rPr lang="en-US" sz="1600" dirty="0">
                <a:solidFill>
                  <a:srgbClr val="273239"/>
                </a:solidFill>
                <a:latin typeface="Aptos" panose="020B0004020202020204" pitchFamily="34" charset="0"/>
                <a:cs typeface="Times New Roman" panose="02020603050405020304" pitchFamily="18" charset="0"/>
              </a:rPr>
              <a:t> Any node of the tree along with its descendant.</a:t>
            </a:r>
          </a:p>
        </p:txBody>
      </p:sp>
    </p:spTree>
    <p:extLst>
      <p:ext uri="{BB962C8B-B14F-4D97-AF65-F5344CB8AC3E}">
        <p14:creationId xmlns:p14="http://schemas.microsoft.com/office/powerpoint/2010/main" val="515775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53BF3-AA63-6F14-F660-A6F618ABBE6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75B6C63-1D2E-72AB-9A80-487048B38BE4}"/>
              </a:ext>
            </a:extLst>
          </p:cNvPr>
          <p:cNvSpPr txBox="1"/>
          <p:nvPr/>
        </p:nvSpPr>
        <p:spPr>
          <a:xfrm>
            <a:off x="875284" y="562322"/>
            <a:ext cx="9229298" cy="5416868"/>
          </a:xfrm>
          <a:prstGeom prst="rect">
            <a:avLst/>
          </a:prstGeom>
          <a:noFill/>
        </p:spPr>
        <p:txBody>
          <a:bodyPr wrap="square" rtlCol="0">
            <a:spAutoFit/>
          </a:bodyPr>
          <a:lstStyle/>
          <a:p>
            <a:pPr fontAlgn="base"/>
            <a:r>
              <a:rPr lang="en-US" b="1" dirty="0">
                <a:solidFill>
                  <a:srgbClr val="273239"/>
                </a:solidFill>
                <a:latin typeface="Aptos" panose="020B0004020202020204" pitchFamily="34" charset="0"/>
                <a:cs typeface="Times New Roman" panose="02020603050405020304" pitchFamily="18" charset="0"/>
              </a:rPr>
              <a:t>Types of Traversals</a:t>
            </a:r>
          </a:p>
          <a:p>
            <a:pPr fontAlgn="base"/>
            <a:r>
              <a:rPr lang="en-US" sz="1600" dirty="0">
                <a:solidFill>
                  <a:srgbClr val="273239"/>
                </a:solidFill>
                <a:latin typeface="Aptos" panose="020B0004020202020204" pitchFamily="34" charset="0"/>
                <a:cs typeface="Times New Roman" panose="02020603050405020304" pitchFamily="18" charset="0"/>
              </a:rPr>
              <a:t>To process nodes in a binary tree, three main types of depth-first traversal are commonly used:</a:t>
            </a:r>
          </a:p>
          <a:p>
            <a:pPr fontAlgn="base"/>
            <a:endParaRPr lang="en-US" sz="1600" dirty="0">
              <a:solidFill>
                <a:srgbClr val="273239"/>
              </a:solidFill>
              <a:latin typeface="Aptos" panose="020B0004020202020204" pitchFamily="34" charset="0"/>
              <a:cs typeface="Times New Roman" panose="02020603050405020304" pitchFamily="18" charset="0"/>
            </a:endParaRPr>
          </a:p>
          <a:p>
            <a:pPr fontAlgn="base"/>
            <a:r>
              <a:rPr lang="en-US" b="1" dirty="0" err="1">
                <a:solidFill>
                  <a:srgbClr val="273239"/>
                </a:solidFill>
                <a:latin typeface="Aptos" panose="020B0004020202020204" pitchFamily="34" charset="0"/>
                <a:cs typeface="Times New Roman" panose="02020603050405020304" pitchFamily="18" charset="0"/>
              </a:rPr>
              <a:t>Inorder</a:t>
            </a:r>
            <a:r>
              <a:rPr lang="en-US" b="1" dirty="0">
                <a:solidFill>
                  <a:srgbClr val="273239"/>
                </a:solidFill>
                <a:latin typeface="Aptos" panose="020B0004020202020204" pitchFamily="34" charset="0"/>
                <a:cs typeface="Times New Roman" panose="02020603050405020304" pitchFamily="18" charset="0"/>
              </a:rPr>
              <a:t> Traversal (Left, Root, Right): LRR</a:t>
            </a:r>
          </a:p>
          <a:p>
            <a:pPr fontAlgn="base"/>
            <a:r>
              <a:rPr lang="en-US" sz="1600" dirty="0">
                <a:solidFill>
                  <a:srgbClr val="273239"/>
                </a:solidFill>
                <a:latin typeface="Aptos" panose="020B0004020202020204" pitchFamily="34" charset="0"/>
                <a:cs typeface="Times New Roman" panose="02020603050405020304" pitchFamily="18" charset="0"/>
              </a:rPr>
              <a:t>Visits the left subtree, the root node, and then the right subtree.</a:t>
            </a:r>
          </a:p>
          <a:p>
            <a:pPr fontAlgn="base"/>
            <a:r>
              <a:rPr lang="en-US" sz="1600" dirty="0">
                <a:solidFill>
                  <a:srgbClr val="273239"/>
                </a:solidFill>
                <a:latin typeface="Aptos" panose="020B0004020202020204" pitchFamily="34" charset="0"/>
                <a:cs typeface="Times New Roman" panose="02020603050405020304" pitchFamily="18" charset="0"/>
              </a:rPr>
              <a:t>For binary search trees, this results in nodes being visited in ascending order.</a:t>
            </a:r>
          </a:p>
          <a:p>
            <a:pPr fontAlgn="base"/>
            <a:endParaRPr lang="en-US" sz="1600"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Preorder Traversal (Root, Left, Right): RLR</a:t>
            </a:r>
            <a:endParaRPr lang="en-US" sz="1600" dirty="0">
              <a:solidFill>
                <a:srgbClr val="273239"/>
              </a:solidFill>
              <a:latin typeface="Aptos" panose="020B0004020202020204" pitchFamily="34" charset="0"/>
              <a:cs typeface="Times New Roman" panose="02020603050405020304" pitchFamily="18" charset="0"/>
            </a:endParaRPr>
          </a:p>
          <a:p>
            <a:pPr fontAlgn="base"/>
            <a:r>
              <a:rPr lang="en-US" sz="1600" dirty="0">
                <a:solidFill>
                  <a:srgbClr val="273239"/>
                </a:solidFill>
                <a:latin typeface="Aptos" panose="020B0004020202020204" pitchFamily="34" charset="0"/>
                <a:cs typeface="Times New Roman" panose="02020603050405020304" pitchFamily="18" charset="0"/>
              </a:rPr>
              <a:t>Visits the root node first, followed by the left subtree and the right subtree.</a:t>
            </a:r>
          </a:p>
          <a:p>
            <a:pPr fontAlgn="base"/>
            <a:r>
              <a:rPr lang="en-US" sz="1600" dirty="0">
                <a:solidFill>
                  <a:srgbClr val="273239"/>
                </a:solidFill>
                <a:latin typeface="Aptos" panose="020B0004020202020204" pitchFamily="34" charset="0"/>
                <a:cs typeface="Times New Roman" panose="02020603050405020304" pitchFamily="18" charset="0"/>
              </a:rPr>
              <a:t>Often used to copy trees or create a prefix expression of an expression tree.</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err="1">
                <a:solidFill>
                  <a:srgbClr val="273239"/>
                </a:solidFill>
                <a:latin typeface="Aptos" panose="020B0004020202020204" pitchFamily="34" charset="0"/>
                <a:cs typeface="Times New Roman" panose="02020603050405020304" pitchFamily="18" charset="0"/>
              </a:rPr>
              <a:t>Postorder</a:t>
            </a:r>
            <a:r>
              <a:rPr lang="en-US" b="1" dirty="0">
                <a:solidFill>
                  <a:srgbClr val="273239"/>
                </a:solidFill>
                <a:latin typeface="Aptos" panose="020B0004020202020204" pitchFamily="34" charset="0"/>
                <a:cs typeface="Times New Roman" panose="02020603050405020304" pitchFamily="18" charset="0"/>
              </a:rPr>
              <a:t> Traversal (Left, Right, </a:t>
            </a:r>
            <a:r>
              <a:rPr lang="en-US" b="1">
                <a:solidFill>
                  <a:srgbClr val="273239"/>
                </a:solidFill>
                <a:latin typeface="Aptos" panose="020B0004020202020204" pitchFamily="34" charset="0"/>
                <a:cs typeface="Times New Roman" panose="02020603050405020304" pitchFamily="18" charset="0"/>
              </a:rPr>
              <a:t>Root): LRR</a:t>
            </a:r>
            <a:endParaRPr lang="en-US" b="1" dirty="0">
              <a:solidFill>
                <a:srgbClr val="273239"/>
              </a:solidFill>
              <a:latin typeface="Aptos" panose="020B0004020202020204" pitchFamily="34" charset="0"/>
              <a:cs typeface="Times New Roman" panose="02020603050405020304" pitchFamily="18" charset="0"/>
            </a:endParaRPr>
          </a:p>
          <a:p>
            <a:pPr fontAlgn="base"/>
            <a:r>
              <a:rPr lang="en-US" sz="1600" dirty="0">
                <a:solidFill>
                  <a:srgbClr val="273239"/>
                </a:solidFill>
                <a:latin typeface="Aptos" panose="020B0004020202020204" pitchFamily="34" charset="0"/>
                <a:cs typeface="Times New Roman" panose="02020603050405020304" pitchFamily="18" charset="0"/>
              </a:rPr>
              <a:t>Visits the left subtree, the right subtree, and then the root node.</a:t>
            </a:r>
          </a:p>
          <a:p>
            <a:pPr fontAlgn="base"/>
            <a:r>
              <a:rPr lang="en-US" sz="1600" dirty="0">
                <a:solidFill>
                  <a:srgbClr val="273239"/>
                </a:solidFill>
                <a:latin typeface="Aptos" panose="020B0004020202020204" pitchFamily="34" charset="0"/>
                <a:cs typeface="Times New Roman" panose="02020603050405020304" pitchFamily="18" charset="0"/>
              </a:rPr>
              <a:t>Useful for deleting or freeing nodes after processing children.</a:t>
            </a:r>
          </a:p>
          <a:p>
            <a:pPr fontAlgn="base"/>
            <a:endParaRPr lang="en-US" sz="1600" dirty="0">
              <a:solidFill>
                <a:srgbClr val="273239"/>
              </a:solidFill>
              <a:latin typeface="Aptos" panose="020B0004020202020204" pitchFamily="34" charset="0"/>
              <a:cs typeface="Times New Roman" panose="02020603050405020304" pitchFamily="18" charset="0"/>
            </a:endParaRPr>
          </a:p>
          <a:p>
            <a:pPr fontAlgn="base"/>
            <a:r>
              <a:rPr lang="en-US" sz="1600" dirty="0">
                <a:solidFill>
                  <a:srgbClr val="273239"/>
                </a:solidFill>
                <a:latin typeface="Aptos" panose="020B0004020202020204" pitchFamily="34" charset="0"/>
                <a:cs typeface="Times New Roman" panose="02020603050405020304" pitchFamily="18" charset="0"/>
              </a:rPr>
              <a:t>Example </a:t>
            </a:r>
          </a:p>
          <a:p>
            <a:pPr fontAlgn="base"/>
            <a:r>
              <a:rPr lang="en-IN" sz="1600" dirty="0"/>
              <a:t>   1 </a:t>
            </a:r>
          </a:p>
          <a:p>
            <a:pPr fontAlgn="base"/>
            <a:r>
              <a:rPr lang="en-IN" sz="1600" dirty="0"/>
              <a:t>  / \               </a:t>
            </a:r>
          </a:p>
          <a:p>
            <a:pPr fontAlgn="base"/>
            <a:r>
              <a:rPr lang="en-IN" sz="1600" dirty="0"/>
              <a:t>  2 3      </a:t>
            </a:r>
          </a:p>
          <a:p>
            <a:pPr fontAlgn="base"/>
            <a:r>
              <a:rPr lang="en-IN" sz="1600" dirty="0"/>
              <a:t> / \  </a:t>
            </a:r>
          </a:p>
          <a:p>
            <a:r>
              <a:rPr lang="en-IN" sz="1600" dirty="0"/>
              <a:t> 4 5</a:t>
            </a:r>
            <a:endParaRPr lang="en-US" sz="1600" dirty="0"/>
          </a:p>
        </p:txBody>
      </p:sp>
      <p:sp>
        <p:nvSpPr>
          <p:cNvPr id="2" name="TextBox 1">
            <a:extLst>
              <a:ext uri="{FF2B5EF4-FFF2-40B4-BE49-F238E27FC236}">
                <a16:creationId xmlns:a16="http://schemas.microsoft.com/office/drawing/2014/main" id="{A4C8993A-3BF6-4645-0EEB-BBBF61E85F9C}"/>
              </a:ext>
            </a:extLst>
          </p:cNvPr>
          <p:cNvSpPr txBox="1"/>
          <p:nvPr/>
        </p:nvSpPr>
        <p:spPr>
          <a:xfrm>
            <a:off x="2863272" y="4405744"/>
            <a:ext cx="3833091" cy="1169551"/>
          </a:xfrm>
          <a:prstGeom prst="rect">
            <a:avLst/>
          </a:prstGeom>
          <a:noFill/>
        </p:spPr>
        <p:txBody>
          <a:bodyPr wrap="square" rtlCol="0">
            <a:spAutoFit/>
          </a:bodyPr>
          <a:lstStyle/>
          <a:p>
            <a:r>
              <a:rPr lang="en-US" sz="1600" dirty="0">
                <a:solidFill>
                  <a:srgbClr val="273239"/>
                </a:solidFill>
                <a:latin typeface="Aptos" panose="020B0004020202020204" pitchFamily="34" charset="0"/>
                <a:cs typeface="Times New Roman" panose="02020603050405020304" pitchFamily="18" charset="0"/>
              </a:rPr>
              <a:t>The traversal outputs would be:</a:t>
            </a:r>
          </a:p>
          <a:p>
            <a:r>
              <a:rPr lang="en-US" b="1" dirty="0" err="1">
                <a:solidFill>
                  <a:srgbClr val="273239"/>
                </a:solidFill>
                <a:latin typeface="Aptos" panose="020B0004020202020204" pitchFamily="34" charset="0"/>
                <a:cs typeface="Times New Roman" panose="02020603050405020304" pitchFamily="18" charset="0"/>
              </a:rPr>
              <a:t>Inorder</a:t>
            </a:r>
            <a:r>
              <a:rPr lang="en-US" b="1" dirty="0">
                <a:solidFill>
                  <a:srgbClr val="273239"/>
                </a:solidFill>
                <a:latin typeface="Aptos" panose="020B0004020202020204" pitchFamily="34" charset="0"/>
                <a:cs typeface="Times New Roman" panose="02020603050405020304" pitchFamily="18" charset="0"/>
              </a:rPr>
              <a:t>: 4 2 5 1 3</a:t>
            </a:r>
          </a:p>
          <a:p>
            <a:r>
              <a:rPr lang="en-US" b="1" dirty="0">
                <a:solidFill>
                  <a:srgbClr val="273239"/>
                </a:solidFill>
                <a:latin typeface="Aptos" panose="020B0004020202020204" pitchFamily="34" charset="0"/>
                <a:cs typeface="Times New Roman" panose="02020603050405020304" pitchFamily="18" charset="0"/>
              </a:rPr>
              <a:t>Preorder: 1 2 4 5 3</a:t>
            </a:r>
          </a:p>
          <a:p>
            <a:r>
              <a:rPr lang="en-US" b="1" dirty="0" err="1">
                <a:solidFill>
                  <a:srgbClr val="273239"/>
                </a:solidFill>
                <a:latin typeface="Aptos" panose="020B0004020202020204" pitchFamily="34" charset="0"/>
                <a:cs typeface="Times New Roman" panose="02020603050405020304" pitchFamily="18" charset="0"/>
              </a:rPr>
              <a:t>Postorder</a:t>
            </a:r>
            <a:r>
              <a:rPr lang="en-US" b="1" dirty="0">
                <a:solidFill>
                  <a:srgbClr val="273239"/>
                </a:solidFill>
                <a:latin typeface="Aptos" panose="020B0004020202020204" pitchFamily="34" charset="0"/>
                <a:cs typeface="Times New Roman" panose="02020603050405020304" pitchFamily="18" charset="0"/>
              </a:rPr>
              <a:t>: 4 5 2 3 1</a:t>
            </a:r>
          </a:p>
        </p:txBody>
      </p:sp>
    </p:spTree>
    <p:extLst>
      <p:ext uri="{BB962C8B-B14F-4D97-AF65-F5344CB8AC3E}">
        <p14:creationId xmlns:p14="http://schemas.microsoft.com/office/powerpoint/2010/main" val="317450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5878532"/>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just"/>
            <a:r>
              <a:rPr lang="en-US" sz="2000" b="1" dirty="0">
                <a:solidFill>
                  <a:srgbClr val="273239"/>
                </a:solidFill>
                <a:latin typeface="Aptos" panose="020B0004020202020204" pitchFamily="34" charset="0"/>
              </a:rPr>
              <a:t>How to measure complexities ?</a:t>
            </a:r>
          </a:p>
          <a:p>
            <a:pPr algn="just"/>
            <a:endParaRPr lang="en-US" sz="1600" b="0" i="0" dirty="0">
              <a:solidFill>
                <a:srgbClr val="333333"/>
              </a:solidFill>
              <a:effectLst/>
              <a:latin typeface="Georgia" panose="02040502050405020303" pitchFamily="18" charset="0"/>
            </a:endParaRPr>
          </a:p>
          <a:p>
            <a:pPr marL="342900" indent="-342900" algn="just">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Time Complexity:</a:t>
            </a:r>
            <a:r>
              <a:rPr lang="en-US" sz="1600" dirty="0">
                <a:solidFill>
                  <a:srgbClr val="273239"/>
                </a:solidFill>
                <a:latin typeface="Aptos" panose="020B0004020202020204" pitchFamily="34" charset="0"/>
                <a:cs typeface="Times New Roman" panose="02020603050405020304" pitchFamily="18" charset="0"/>
              </a:rPr>
              <a:t> Time complexity is used to measure the amount of time required to execute the code.</a:t>
            </a:r>
          </a:p>
          <a:p>
            <a:pPr marL="342900" indent="-342900" algn="just">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Space Complexity: </a:t>
            </a:r>
            <a:r>
              <a:rPr lang="en-US" sz="1600" dirty="0">
                <a:solidFill>
                  <a:srgbClr val="273239"/>
                </a:solidFill>
                <a:latin typeface="Aptos" panose="020B0004020202020204" pitchFamily="34" charset="0"/>
                <a:cs typeface="Times New Roman" panose="02020603050405020304" pitchFamily="18" charset="0"/>
              </a:rPr>
              <a:t>Space complexity means the amount of space required to execute successfully the functionalities of the code.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You will also come across the term </a:t>
            </a:r>
            <a:r>
              <a:rPr lang="en-US" sz="1600" dirty="0">
                <a:solidFill>
                  <a:srgbClr val="FF0000"/>
                </a:solidFill>
                <a:latin typeface="Aptos" panose="020B0004020202020204" pitchFamily="34" charset="0"/>
                <a:cs typeface="Times New Roman" panose="02020603050405020304" pitchFamily="18" charset="0"/>
              </a:rPr>
              <a:t>Auxiliary Space</a:t>
            </a:r>
            <a:r>
              <a:rPr lang="en-US" sz="1600" dirty="0">
                <a:solidFill>
                  <a:srgbClr val="273239"/>
                </a:solidFill>
                <a:latin typeface="Aptos" panose="020B0004020202020204" pitchFamily="34" charset="0"/>
                <a:cs typeface="Times New Roman" panose="02020603050405020304" pitchFamily="18" charset="0"/>
              </a:rPr>
              <a:t> very commonly in DSA, which refers to the extra space used in the program other than the input data structure.</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fontAlgn="base"/>
            <a:r>
              <a:rPr lang="en-US" sz="1600" dirty="0">
                <a:solidFill>
                  <a:srgbClr val="273239"/>
                </a:solidFill>
                <a:latin typeface="Aptos" panose="020B0004020202020204" pitchFamily="34" charset="0"/>
                <a:cs typeface="Times New Roman" panose="02020603050405020304" pitchFamily="18" charset="0"/>
              </a:rPr>
              <a:t>Both of the above complexities are measured with respect to the </a:t>
            </a:r>
            <a:r>
              <a:rPr lang="en-US" sz="1600" dirty="0">
                <a:solidFill>
                  <a:srgbClr val="FF0000"/>
                </a:solidFill>
                <a:latin typeface="Aptos" panose="020B0004020202020204" pitchFamily="34" charset="0"/>
                <a:cs typeface="Times New Roman" panose="02020603050405020304" pitchFamily="18" charset="0"/>
              </a:rPr>
              <a:t>input parameters</a:t>
            </a:r>
            <a:r>
              <a:rPr lang="en-US" sz="1600" dirty="0">
                <a:solidFill>
                  <a:srgbClr val="273239"/>
                </a:solidFill>
                <a:latin typeface="Aptos" panose="020B0004020202020204" pitchFamily="34" charset="0"/>
                <a:cs typeface="Times New Roman" panose="02020603050405020304" pitchFamily="18" charset="0"/>
              </a:rPr>
              <a:t>. But here arises a problem. The time required for executing a code depends on several factors, such as: </a:t>
            </a:r>
          </a:p>
          <a:p>
            <a:pPr algn="just" fontAlgn="base"/>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number of operations performed in the program, </a:t>
            </a: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speed of the device, and also </a:t>
            </a: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speed of data transfer if being executed on an online platform.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So how can we determine which one is efficient?  </a:t>
            </a:r>
            <a:r>
              <a:rPr lang="en-US" sz="1600" dirty="0">
                <a:solidFill>
                  <a:srgbClr val="273239"/>
                </a:solidFill>
                <a:latin typeface="Aptos" panose="020B0004020202020204" pitchFamily="34" charset="0"/>
                <a:cs typeface="Times New Roman" panose="02020603050405020304" pitchFamily="18" charset="0"/>
              </a:rPr>
              <a:t>The answer is the use of </a:t>
            </a:r>
            <a:r>
              <a:rPr lang="en-US" sz="1600" dirty="0">
                <a:solidFill>
                  <a:srgbClr val="FF0000"/>
                </a:solidFill>
                <a:latin typeface="Aptos" panose="020B0004020202020204" pitchFamily="34" charset="0"/>
                <a:cs typeface="Times New Roman" panose="02020603050405020304" pitchFamily="18" charset="0"/>
              </a:rPr>
              <a:t>asymptotic notation</a:t>
            </a:r>
            <a:r>
              <a:rPr lang="en-US" sz="1600" dirty="0">
                <a:solidFill>
                  <a:srgbClr val="273239"/>
                </a:solidFill>
                <a:latin typeface="Aptos" panose="020B0004020202020204" pitchFamily="34" charset="0"/>
                <a:cs typeface="Times New Roman" panose="02020603050405020304" pitchFamily="18" charset="0"/>
              </a:rPr>
              <a:t>.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Asymptotic notation is a </a:t>
            </a:r>
            <a:r>
              <a:rPr lang="en-US" sz="1600" dirty="0">
                <a:solidFill>
                  <a:srgbClr val="FF0000"/>
                </a:solidFill>
                <a:latin typeface="Aptos" panose="020B0004020202020204" pitchFamily="34" charset="0"/>
                <a:cs typeface="Times New Roman" panose="02020603050405020304" pitchFamily="18" charset="0"/>
              </a:rPr>
              <a:t>mathematical tool</a:t>
            </a:r>
            <a:r>
              <a:rPr lang="en-US" sz="1600" dirty="0">
                <a:solidFill>
                  <a:srgbClr val="273239"/>
                </a:solidFill>
                <a:latin typeface="Aptos" panose="020B0004020202020204" pitchFamily="34" charset="0"/>
                <a:cs typeface="Times New Roman" panose="02020603050405020304" pitchFamily="18" charset="0"/>
              </a:rPr>
              <a:t> that calculates the required time in terms of </a:t>
            </a:r>
            <a:r>
              <a:rPr lang="en-US" sz="1600" dirty="0">
                <a:solidFill>
                  <a:srgbClr val="FF0000"/>
                </a:solidFill>
                <a:latin typeface="Aptos" panose="020B0004020202020204" pitchFamily="34" charset="0"/>
                <a:cs typeface="Times New Roman" panose="02020603050405020304" pitchFamily="18" charset="0"/>
              </a:rPr>
              <a:t>input size</a:t>
            </a:r>
            <a:r>
              <a:rPr lang="en-US" sz="1600" dirty="0">
                <a:solidFill>
                  <a:srgbClr val="273239"/>
                </a:solidFill>
                <a:latin typeface="Aptos" panose="020B0004020202020204" pitchFamily="34" charset="0"/>
                <a:cs typeface="Times New Roman" panose="02020603050405020304" pitchFamily="18" charset="0"/>
              </a:rPr>
              <a:t> and does not require the execution of the code. </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2581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5816977"/>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BIG O VS. BIG THETA VS. BIG OMEGA EXPLAINED</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a:t>
            </a:r>
            <a:r>
              <a:rPr lang="en-US" sz="1600" dirty="0">
                <a:solidFill>
                  <a:srgbClr val="273239"/>
                </a:solidFill>
                <a:latin typeface="Aptos" panose="020B0004020202020204" pitchFamily="34" charset="0"/>
                <a:cs typeface="Times New Roman" panose="02020603050405020304" pitchFamily="18" charset="0"/>
              </a:rPr>
              <a:t> This represents the worst-case performance for an algorithm, setting an upper bound on how slow your code can be. It’s noted as O(n²).</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Theta (Θ):</a:t>
            </a:r>
            <a:r>
              <a:rPr lang="en-US" sz="1600" dirty="0">
                <a:solidFill>
                  <a:srgbClr val="273239"/>
                </a:solidFill>
                <a:latin typeface="Aptos" panose="020B0004020202020204" pitchFamily="34" charset="0"/>
                <a:cs typeface="Times New Roman" panose="02020603050405020304" pitchFamily="18" charset="0"/>
              </a:rPr>
              <a:t> This represents the average, typical case performance for an algorithm. It’s noted as Θ(</a:t>
            </a:r>
            <a:r>
              <a:rPr lang="en-US" sz="1600" dirty="0" err="1">
                <a:solidFill>
                  <a:srgbClr val="273239"/>
                </a:solidFill>
                <a:latin typeface="Aptos" panose="020B0004020202020204" pitchFamily="34" charset="0"/>
                <a:cs typeface="Times New Roman" panose="02020603050405020304" pitchFamily="18" charset="0"/>
              </a:rPr>
              <a:t>n×p</a:t>
            </a:r>
            <a:r>
              <a:rPr lang="en-US" sz="1600" dirty="0">
                <a:solidFill>
                  <a:srgbClr val="273239"/>
                </a:solidFill>
                <a:latin typeface="Aptos" panose="020B0004020202020204" pitchFamily="34" charset="0"/>
                <a:cs typeface="Times New Roman" panose="02020603050405020304" pitchFamily="18" charset="0"/>
              </a:rPr>
              <a:t>).</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Omega (Ω):</a:t>
            </a:r>
            <a:r>
              <a:rPr lang="en-US" sz="1600" dirty="0">
                <a:solidFill>
                  <a:srgbClr val="273239"/>
                </a:solidFill>
                <a:latin typeface="Aptos" panose="020B0004020202020204" pitchFamily="34" charset="0"/>
                <a:cs typeface="Times New Roman" panose="02020603050405020304" pitchFamily="18" charset="0"/>
              </a:rPr>
              <a:t> This represents the best-case performance for an algorithm, setting a lower bound on how fast the code can perform. It’s noted as Ω(n).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 Notation Types :</a:t>
            </a: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Constant statement - O(1). </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Binary Search – O(log n) </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Linear Search – O(n)-&gt; O(10 X n)</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Heap Sort, Merge Sort - O(n log n).</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Bubble Sort, Insertion Sort, Selection Sort, Bucket Sort - O(</a:t>
            </a:r>
            <a:r>
              <a:rPr lang="en-IN" sz="1600" dirty="0" err="1">
                <a:solidFill>
                  <a:srgbClr val="273239"/>
                </a:solidFill>
                <a:latin typeface="Aptos" panose="020B0004020202020204" pitchFamily="34" charset="0"/>
                <a:cs typeface="Times New Roman" panose="02020603050405020304" pitchFamily="18" charset="0"/>
              </a:rPr>
              <a:t>n^c</a:t>
            </a:r>
            <a:r>
              <a:rPr lang="en-IN" sz="1600" dirty="0">
                <a:solidFill>
                  <a:srgbClr val="273239"/>
                </a:solidFill>
                <a:latin typeface="Aptos" panose="020B0004020202020204" pitchFamily="34" charset="0"/>
                <a:cs typeface="Times New Roman" panose="02020603050405020304" pitchFamily="18" charset="0"/>
              </a:rPr>
              <a:t>). (c=2)</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O(n ^ 2), O(n ^ 3), O(n ^ 3)</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Exponential algorithms like Tower of Hanoi - O(</a:t>
            </a:r>
            <a:r>
              <a:rPr lang="en-IN" sz="1600" dirty="0" err="1">
                <a:solidFill>
                  <a:srgbClr val="273239"/>
                </a:solidFill>
                <a:latin typeface="Aptos" panose="020B0004020202020204" pitchFamily="34" charset="0"/>
                <a:cs typeface="Times New Roman" panose="02020603050405020304" pitchFamily="18" charset="0"/>
              </a:rPr>
              <a:t>c^n</a:t>
            </a:r>
            <a:r>
              <a:rPr lang="en-IN" sz="1600" dirty="0">
                <a:solidFill>
                  <a:srgbClr val="273239"/>
                </a:solidFill>
                <a:latin typeface="Aptos" panose="020B0004020202020204" pitchFamily="34" charset="0"/>
                <a:cs typeface="Times New Roman" panose="02020603050405020304" pitchFamily="18" charset="0"/>
              </a:rPr>
              <a:t>). (c=2)</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O(n!) -&gt; 5*4*3*2*1</a:t>
            </a:r>
          </a:p>
          <a:p>
            <a:pPr marL="285750" indent="-285750" algn="l">
              <a:buFont typeface="Wingdings" panose="05000000000000000000" pitchFamily="2" charset="2"/>
              <a:buChar char="Ø"/>
            </a:pPr>
            <a:endParaRPr lang="en-IN"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9085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1692771"/>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BIG O Graph</a:t>
            </a:r>
          </a:p>
          <a:p>
            <a:pPr algn="just"/>
            <a:endParaRPr lang="en-US" sz="2000" b="1" dirty="0">
              <a:solidFill>
                <a:srgbClr val="273239"/>
              </a:solidFill>
              <a:latin typeface="Aptos" panose="020B0004020202020204" pitchFamily="34" charset="0"/>
              <a:cs typeface="Times New Roman" panose="02020603050405020304" pitchFamily="18" charset="0"/>
            </a:endParaRPr>
          </a:p>
          <a:p>
            <a:pPr algn="just"/>
            <a:endParaRPr lang="en-IN"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endParaRPr lang="en-IN"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pic>
        <p:nvPicPr>
          <p:cNvPr id="2050" name="Picture 2" descr="How to calculate Big O notation time complexity | Stackademic">
            <a:extLst>
              <a:ext uri="{FF2B5EF4-FFF2-40B4-BE49-F238E27FC236}">
                <a16:creationId xmlns:a16="http://schemas.microsoft.com/office/drawing/2014/main" id="{AE7898E0-6CF0-3EE7-327B-C751F6367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630" y="1350792"/>
            <a:ext cx="8217764" cy="478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218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74703" y="579269"/>
            <a:ext cx="10111667" cy="4585871"/>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Cheat Code To Solve Problem:</a:t>
            </a:r>
            <a:endParaRPr lang="en-US" sz="1600" b="1"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  =&gt; O(n!)</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[20]  =&gt; O(2^n, 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[100]  =&gt; O(n^4)</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[400]  =&gt; O(n^3)</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[2000]  =&gt; O(log n, 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[10^4]  =&gt; O(n^2)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[10^6]  =&gt; O(n log n)</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[10^8]  =&gt; O(n),O(log n)</a:t>
            </a:r>
          </a:p>
          <a:p>
            <a:endParaRPr lang="en-IN" sz="2400" b="1" dirty="0">
              <a:solidFill>
                <a:srgbClr val="273239"/>
              </a:solidFill>
              <a:latin typeface="Aptos" panose="020B0004020202020204" pitchFamily="34" charset="0"/>
              <a:cs typeface="Times New Roman" panose="02020603050405020304" pitchFamily="18" charset="0"/>
            </a:endParaRPr>
          </a:p>
          <a:p>
            <a:r>
              <a:rPr lang="en-IN" sz="2400" b="1" dirty="0">
                <a:solidFill>
                  <a:srgbClr val="273239"/>
                </a:solidFill>
                <a:latin typeface="Aptos" panose="020B0004020202020204" pitchFamily="34" charset="0"/>
                <a:cs typeface="Times New Roman" panose="02020603050405020304" pitchFamily="18" charset="0"/>
              </a:rPr>
              <a:t>Brute Force Algorithm -&gt; n^3</a:t>
            </a: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561768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6067</TotalTime>
  <Words>7283</Words>
  <Application>Microsoft Office PowerPoint</Application>
  <PresentationFormat>Widescreen</PresentationFormat>
  <Paragraphs>630</Paragraphs>
  <Slides>54</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54</vt:i4>
      </vt:variant>
    </vt:vector>
  </HeadingPairs>
  <TitlesOfParts>
    <vt:vector size="70" baseType="lpstr">
      <vt:lpstr>Aptos</vt:lpstr>
      <vt:lpstr>Aptos Display</vt:lpstr>
      <vt:lpstr>Arial</vt:lpstr>
      <vt:lpstr>Georgia</vt:lpstr>
      <vt:lpstr>inherit</vt:lpstr>
      <vt:lpstr>inter-bold</vt:lpstr>
      <vt:lpstr>inter-regular</vt:lpstr>
      <vt:lpstr>Nunito</vt:lpstr>
      <vt:lpstr>Source Sans 3</vt:lpstr>
      <vt:lpstr>system-ui</vt:lpstr>
      <vt:lpstr>times new roman</vt:lpstr>
      <vt:lpstr>Trebuchet MS</vt:lpstr>
      <vt:lpstr>Verdana</vt:lpstr>
      <vt:lpstr>Wingdings</vt:lpstr>
      <vt:lpstr>Wingdings 3</vt:lpstr>
      <vt:lpstr>Facet</vt:lpstr>
      <vt:lpstr>Data Structure and Algorithms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Algorithms</dc:title>
  <dc:creator>Dilli Babu, Nandha Kumar (525-Extern-Nandha Kumar)</dc:creator>
  <cp:lastModifiedBy>Dilli Babu, Nandha Kumar (525-Extern-Nandha Kumar)</cp:lastModifiedBy>
  <cp:revision>525</cp:revision>
  <dcterms:created xsi:type="dcterms:W3CDTF">2023-12-25T17:33:27Z</dcterms:created>
  <dcterms:modified xsi:type="dcterms:W3CDTF">2024-12-08T16:42:01Z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2024-01-22T01:49:32Z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8fb0de4e-4524-40c0-bb06-017600526584</vt:lpwstr>
  </property>
  <property fmtid="{D5CDD505-2E9C-101B-9397-08002B2CF9AE}" pid="8" name="MSIP_Label_924dbb1d-991d-4bbd-aad5-33bac1d8ffaf_ContentBits">
    <vt:lpwstr>0</vt:lpwstr>
  </property>
</Properties>
</file>