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75" r:id="rId22"/>
    <p:sldId id="276" r:id="rId23"/>
    <p:sldId id="277"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6/21/2021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PREDICTING SATISFACTION OF AIRLINE PASSENGERS</a:t>
            </a:r>
            <a:endParaRPr lang="en-IN" dirty="0"/>
          </a:p>
        </p:txBody>
      </p:sp>
    </p:spTree>
    <p:extLst>
      <p:ext uri="{BB962C8B-B14F-4D97-AF65-F5344CB8AC3E}">
        <p14:creationId xmlns:p14="http://schemas.microsoft.com/office/powerpoint/2010/main" val="6001461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6608"/>
            <a:ext cx="8596668" cy="1320800"/>
          </a:xfrm>
        </p:spPr>
        <p:txBody>
          <a:bodyPr/>
          <a:lstStyle/>
          <a:p>
            <a:r>
              <a:rPr lang="en-IN" dirty="0" smtClean="0"/>
              <a:t>GRAPHS </a:t>
            </a:r>
            <a:endParaRPr lang="en-IN" dirty="0"/>
          </a:p>
        </p:txBody>
      </p:sp>
      <p:sp>
        <p:nvSpPr>
          <p:cNvPr id="3" name="Content Placeholder 2"/>
          <p:cNvSpPr>
            <a:spLocks noGrp="1"/>
          </p:cNvSpPr>
          <p:nvPr>
            <p:ph idx="1"/>
          </p:nvPr>
        </p:nvSpPr>
        <p:spPr>
          <a:xfrm>
            <a:off x="677334" y="777008"/>
            <a:ext cx="8596668" cy="3880773"/>
          </a:xfrm>
        </p:spPr>
        <p:txBody>
          <a:bodyPr>
            <a:normAutofit/>
          </a:bodyPr>
          <a:lstStyle/>
          <a:p>
            <a:pPr marL="0" indent="0">
              <a:buNone/>
            </a:pPr>
            <a:r>
              <a:rPr lang="en-IN" sz="2000" dirty="0" smtClean="0"/>
              <a:t>Graphs</a:t>
            </a:r>
            <a:r>
              <a:rPr lang="en-IN" sz="2000" dirty="0"/>
              <a:t> play </a:t>
            </a:r>
            <a:r>
              <a:rPr lang="en-IN" sz="2000" dirty="0" smtClean="0"/>
              <a:t>an important </a:t>
            </a:r>
            <a:r>
              <a:rPr lang="en-IN" sz="2000" dirty="0"/>
              <a:t> role </a:t>
            </a:r>
            <a:r>
              <a:rPr lang="en-IN" sz="2000" dirty="0" smtClean="0"/>
              <a:t>in displaying and</a:t>
            </a:r>
            <a:r>
              <a:rPr lang="en-IN" sz="2000" dirty="0"/>
              <a:t> </a:t>
            </a:r>
            <a:r>
              <a:rPr lang="en-IN" sz="2000" dirty="0" smtClean="0"/>
              <a:t>analysing</a:t>
            </a:r>
            <a:r>
              <a:rPr lang="en-IN" sz="2000" dirty="0"/>
              <a:t> quantitative data</a:t>
            </a:r>
            <a:r>
              <a:rPr lang="en-IN" sz="2000" dirty="0" smtClean="0"/>
              <a:t>.</a:t>
            </a:r>
          </a:p>
          <a:p>
            <a:r>
              <a:rPr lang="en-IN" sz="2000" dirty="0" smtClean="0"/>
              <a:t>Here is a customized graph showing passenger satisfaction based on the purpose of travel:</a:t>
            </a:r>
          </a:p>
          <a:p>
            <a:pPr marL="0" indent="0">
              <a:buNone/>
            </a:pP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1940" y="3089565"/>
            <a:ext cx="7356799" cy="222861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477" y="2230582"/>
            <a:ext cx="4263463" cy="4627418"/>
          </a:xfrm>
          <a:prstGeom prst="rect">
            <a:avLst/>
          </a:prstGeom>
        </p:spPr>
      </p:pic>
    </p:spTree>
    <p:extLst>
      <p:ext uri="{BB962C8B-B14F-4D97-AF65-F5344CB8AC3E}">
        <p14:creationId xmlns:p14="http://schemas.microsoft.com/office/powerpoint/2010/main" val="607657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5043" y="193243"/>
            <a:ext cx="8596668" cy="3880773"/>
          </a:xfrm>
        </p:spPr>
        <p:txBody>
          <a:bodyPr/>
          <a:lstStyle/>
          <a:p>
            <a:r>
              <a:rPr lang="en-IN" dirty="0" smtClean="0"/>
              <a:t>This graph shows passenger satisfaction based on type of customer(whether first time or regular customer):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2917" y="2549237"/>
            <a:ext cx="6997133" cy="202492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771" y="1620982"/>
            <a:ext cx="6851215" cy="5116852"/>
          </a:xfrm>
          <a:prstGeom prst="rect">
            <a:avLst/>
          </a:prstGeom>
        </p:spPr>
      </p:pic>
    </p:spTree>
    <p:extLst>
      <p:ext uri="{BB962C8B-B14F-4D97-AF65-F5344CB8AC3E}">
        <p14:creationId xmlns:p14="http://schemas.microsoft.com/office/powerpoint/2010/main" val="4025047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3739" y="220953"/>
            <a:ext cx="8596668" cy="3880773"/>
          </a:xfrm>
        </p:spPr>
        <p:txBody>
          <a:bodyPr/>
          <a:lstStyle/>
          <a:p>
            <a:r>
              <a:rPr lang="en-IN" dirty="0" smtClean="0"/>
              <a:t>Here this graph shows overall passengers satisfaction irrespective of the categories and feature: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193" y="866680"/>
            <a:ext cx="9660948" cy="16710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193" y="2393131"/>
            <a:ext cx="4119880" cy="4471577"/>
          </a:xfrm>
          <a:prstGeom prst="rect">
            <a:avLst/>
          </a:prstGeom>
        </p:spPr>
      </p:pic>
    </p:spTree>
    <p:extLst>
      <p:ext uri="{BB962C8B-B14F-4D97-AF65-F5344CB8AC3E}">
        <p14:creationId xmlns:p14="http://schemas.microsoft.com/office/powerpoint/2010/main" val="542879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FEATURE SELECTION</a:t>
            </a:r>
            <a:endParaRPr lang="en-IN" dirty="0"/>
          </a:p>
        </p:txBody>
      </p:sp>
      <p:sp>
        <p:nvSpPr>
          <p:cNvPr id="3" name="Content Placeholder 2"/>
          <p:cNvSpPr>
            <a:spLocks noGrp="1"/>
          </p:cNvSpPr>
          <p:nvPr>
            <p:ph idx="1"/>
          </p:nvPr>
        </p:nvSpPr>
        <p:spPr>
          <a:xfrm>
            <a:off x="677334" y="1930400"/>
            <a:ext cx="8596668" cy="3880773"/>
          </a:xfrm>
        </p:spPr>
        <p:txBody>
          <a:bodyPr/>
          <a:lstStyle/>
          <a:p>
            <a:pPr marL="0" indent="0">
              <a:buNone/>
            </a:pPr>
            <a:r>
              <a:rPr lang="en-IN" dirty="0" smtClean="0"/>
              <a:t>KERNEL DENSITY ESTIMATION:</a:t>
            </a:r>
          </a:p>
          <a:p>
            <a:pPr marL="0" indent="0">
              <a:buNone/>
            </a:pPr>
            <a:r>
              <a:rPr lang="en-IN" dirty="0" smtClean="0"/>
              <a:t>Now with the help of</a:t>
            </a:r>
            <a:r>
              <a:rPr lang="en-IN" dirty="0"/>
              <a:t> </a:t>
            </a:r>
            <a:r>
              <a:rPr lang="en-IN" b="1" dirty="0"/>
              <a:t>KDE</a:t>
            </a:r>
            <a:r>
              <a:rPr lang="en-IN" dirty="0" smtClean="0"/>
              <a:t>, </a:t>
            </a:r>
            <a:r>
              <a:rPr lang="en-IN" dirty="0"/>
              <a:t>a technique that let's you create a smooth curve given a set of data. This can be useful if you want to visualize just the “shape” of some data, as a kind of continuous replacement for the discrete </a:t>
            </a:r>
            <a:r>
              <a:rPr lang="en-IN" dirty="0" smtClean="0"/>
              <a:t>histogram.</a:t>
            </a:r>
          </a:p>
          <a:p>
            <a:pPr marL="0" indent="0">
              <a:buNone/>
            </a:pPr>
            <a:endParaRPr lang="en-IN" dirty="0" smtClean="0"/>
          </a:p>
          <a:p>
            <a:pPr marL="0" indent="0">
              <a:buNone/>
            </a:pPr>
            <a:r>
              <a:rPr lang="en-IN" dirty="0" smtClean="0"/>
              <a:t>This helps us in determining the important features(variables) that matters in passengers satisfaction. We can remove all the other features which does not play any roll in customers satisfaction prediction.</a:t>
            </a:r>
          </a:p>
          <a:p>
            <a:pPr marL="0" indent="0">
              <a:buNone/>
            </a:pPr>
            <a:endParaRPr lang="en-IN" dirty="0"/>
          </a:p>
          <a:p>
            <a:pPr marL="0" indent="0">
              <a:buNone/>
            </a:pPr>
            <a:r>
              <a:rPr lang="en-IN" dirty="0" smtClean="0"/>
              <a:t>The next slide contains KDE plots:</a:t>
            </a:r>
            <a:endParaRPr lang="en-IN" dirty="0"/>
          </a:p>
        </p:txBody>
      </p:sp>
    </p:spTree>
    <p:extLst>
      <p:ext uri="{BB962C8B-B14F-4D97-AF65-F5344CB8AC3E}">
        <p14:creationId xmlns:p14="http://schemas.microsoft.com/office/powerpoint/2010/main" val="1712280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076" y="215197"/>
            <a:ext cx="10058400" cy="6642803"/>
          </a:xfrm>
          <a:prstGeom prst="rect">
            <a:avLst/>
          </a:prstGeom>
        </p:spPr>
      </p:pic>
    </p:spTree>
    <p:extLst>
      <p:ext uri="{BB962C8B-B14F-4D97-AF65-F5344CB8AC3E}">
        <p14:creationId xmlns:p14="http://schemas.microsoft.com/office/powerpoint/2010/main" val="3456476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5551" y="788989"/>
            <a:ext cx="9949103" cy="4932938"/>
          </a:xfrm>
        </p:spPr>
        <p:txBody>
          <a:bodyPr>
            <a:normAutofit/>
          </a:bodyPr>
          <a:lstStyle/>
          <a:p>
            <a:pPr marL="0" indent="0">
              <a:buNone/>
            </a:pPr>
            <a:r>
              <a:rPr lang="en-IN" sz="2000" dirty="0" smtClean="0"/>
              <a:t>CORELLATION HEATMAP:</a:t>
            </a:r>
          </a:p>
          <a:p>
            <a:pPr marL="0" indent="0">
              <a:buNone/>
            </a:pPr>
            <a:r>
              <a:rPr lang="en-IN" sz="2000" dirty="0"/>
              <a:t>In statistics, </a:t>
            </a:r>
            <a:r>
              <a:rPr lang="en-IN" sz="2000" b="1" dirty="0"/>
              <a:t>correlation </a:t>
            </a:r>
            <a:r>
              <a:rPr lang="en-IN" sz="2000" dirty="0"/>
              <a:t>or </a:t>
            </a:r>
            <a:r>
              <a:rPr lang="en-IN" sz="2000" b="1" dirty="0"/>
              <a:t>dependence </a:t>
            </a:r>
            <a:r>
              <a:rPr lang="en-IN" sz="2000" dirty="0"/>
              <a:t>is any statistical relationship, whether causal or not, between two random variables or bivariate data. In the broadest sense </a:t>
            </a:r>
            <a:r>
              <a:rPr lang="en-IN" sz="2000" b="1" dirty="0"/>
              <a:t>correlation</a:t>
            </a:r>
            <a:r>
              <a:rPr lang="en-IN" sz="2000" dirty="0"/>
              <a:t> is any statistical association, though it commonly refers to the degree to which a pair of variables are linearly </a:t>
            </a:r>
            <a:r>
              <a:rPr lang="en-IN" sz="2000" dirty="0" smtClean="0"/>
              <a:t>related.</a:t>
            </a:r>
          </a:p>
          <a:p>
            <a:pPr marL="0" indent="0">
              <a:buNone/>
            </a:pPr>
            <a:endParaRPr lang="en-IN" sz="2000" dirty="0"/>
          </a:p>
          <a:p>
            <a:pPr marL="0" indent="0">
              <a:buNone/>
            </a:pPr>
            <a:r>
              <a:rPr lang="en-IN" sz="2000" dirty="0"/>
              <a:t>Correlations are useful because they can indicate a predictive relationship that can be exploited in practice</a:t>
            </a:r>
            <a:r>
              <a:rPr lang="en-IN" sz="2000" dirty="0" smtClean="0"/>
              <a:t>.</a:t>
            </a:r>
          </a:p>
          <a:p>
            <a:pPr marL="0" indent="0">
              <a:buNone/>
            </a:pPr>
            <a:endParaRPr lang="en-IN" sz="2000" dirty="0" smtClean="0"/>
          </a:p>
          <a:p>
            <a:pPr marL="0" indent="0">
              <a:buNone/>
            </a:pPr>
            <a:r>
              <a:rPr lang="en-IN" sz="2000" dirty="0"/>
              <a:t>A </a:t>
            </a:r>
            <a:r>
              <a:rPr lang="en-IN" sz="2000" b="1" dirty="0"/>
              <a:t>correlation heatmap</a:t>
            </a:r>
            <a:r>
              <a:rPr lang="en-IN" sz="2000" dirty="0"/>
              <a:t> uses </a:t>
            </a:r>
            <a:r>
              <a:rPr lang="en-IN" sz="2000" dirty="0" smtClean="0"/>
              <a:t>coloured </a:t>
            </a:r>
            <a:r>
              <a:rPr lang="en-IN" sz="2000" dirty="0"/>
              <a:t>cells, typically in a monochromatic scale, to show a 2D </a:t>
            </a:r>
            <a:r>
              <a:rPr lang="en-IN" sz="2000" b="1" dirty="0"/>
              <a:t>correlation</a:t>
            </a:r>
            <a:r>
              <a:rPr lang="en-IN" sz="2000" dirty="0"/>
              <a:t> matrix (table) between two discrete dimensions or event types</a:t>
            </a:r>
            <a:r>
              <a:rPr lang="en-IN" sz="2000" dirty="0" smtClean="0"/>
              <a:t>.</a:t>
            </a:r>
            <a:r>
              <a:rPr lang="en-IN" sz="2000" dirty="0"/>
              <a:t> </a:t>
            </a:r>
            <a:r>
              <a:rPr lang="en-IN" sz="2000" b="1" dirty="0"/>
              <a:t>Correlation </a:t>
            </a:r>
            <a:r>
              <a:rPr lang="en-IN" sz="2000" b="1" dirty="0"/>
              <a:t>heatmaps</a:t>
            </a:r>
            <a:r>
              <a:rPr lang="en-IN" sz="2000" dirty="0"/>
              <a:t> are ideal for comparing the measurement for each pair of dimension </a:t>
            </a:r>
            <a:r>
              <a:rPr lang="en-IN" sz="2000" dirty="0" smtClean="0"/>
              <a:t>values.</a:t>
            </a:r>
            <a:endParaRPr lang="en-IN" sz="2000" dirty="0"/>
          </a:p>
        </p:txBody>
      </p:sp>
    </p:spTree>
    <p:extLst>
      <p:ext uri="{BB962C8B-B14F-4D97-AF65-F5344CB8AC3E}">
        <p14:creationId xmlns:p14="http://schemas.microsoft.com/office/powerpoint/2010/main" val="38501997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854" y="198932"/>
            <a:ext cx="6997779" cy="6659068"/>
          </a:xfrm>
          <a:prstGeom prst="rect">
            <a:avLst/>
          </a:prstGeom>
        </p:spPr>
      </p:pic>
    </p:spTree>
    <p:extLst>
      <p:ext uri="{BB962C8B-B14F-4D97-AF65-F5344CB8AC3E}">
        <p14:creationId xmlns:p14="http://schemas.microsoft.com/office/powerpoint/2010/main" val="3530551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054" y="720437"/>
            <a:ext cx="8983057" cy="5099253"/>
          </a:xfrm>
        </p:spPr>
        <p:txBody>
          <a:bodyPr>
            <a:normAutofit/>
          </a:bodyPr>
          <a:lstStyle/>
          <a:p>
            <a:pPr marL="0" indent="0">
              <a:buNone/>
            </a:pPr>
            <a:r>
              <a:rPr lang="en-IN" sz="2000" dirty="0" smtClean="0"/>
              <a:t>LASSO PATH:</a:t>
            </a:r>
          </a:p>
          <a:p>
            <a:pPr marL="0" indent="0">
              <a:buNone/>
            </a:pPr>
            <a:r>
              <a:rPr lang="en-IN" sz="2000" dirty="0"/>
              <a:t>In statistics and machine learning, </a:t>
            </a:r>
            <a:r>
              <a:rPr lang="en-IN" sz="2000" b="1" dirty="0"/>
              <a:t>lasso</a:t>
            </a:r>
            <a:r>
              <a:rPr lang="en-IN" sz="2000" dirty="0"/>
              <a:t> (</a:t>
            </a:r>
            <a:r>
              <a:rPr lang="en-IN" sz="2000" b="1" dirty="0"/>
              <a:t>least absolute shrinkage and selection operator</a:t>
            </a:r>
            <a:r>
              <a:rPr lang="en-IN" sz="2000" dirty="0"/>
              <a:t>; also </a:t>
            </a:r>
            <a:r>
              <a:rPr lang="en-IN" sz="2000" b="1" dirty="0"/>
              <a:t>Lasso</a:t>
            </a:r>
            <a:r>
              <a:rPr lang="en-IN" sz="2000" dirty="0"/>
              <a:t> or </a:t>
            </a:r>
            <a:r>
              <a:rPr lang="en-IN" sz="2000" b="1" dirty="0"/>
              <a:t>LASSO</a:t>
            </a:r>
            <a:r>
              <a:rPr lang="en-IN" sz="2000" dirty="0"/>
              <a:t>) is a regression analysis method that performs both variable selection and regularization in order to enhance the prediction accuracy and interpretability of the resulting statistical </a:t>
            </a:r>
            <a:r>
              <a:rPr lang="en-IN" sz="2000" dirty="0" smtClean="0"/>
              <a:t>model.</a:t>
            </a:r>
          </a:p>
          <a:p>
            <a:pPr marL="0" indent="0">
              <a:buNone/>
            </a:pPr>
            <a:endParaRPr lang="en-IN" sz="2000" dirty="0"/>
          </a:p>
          <a:p>
            <a:pPr marL="0" indent="0">
              <a:buNone/>
            </a:pPr>
            <a:r>
              <a:rPr lang="en-IN" sz="2000" dirty="0"/>
              <a:t>Lasso was originally formulated for linear regression models. This simple case reveals a substantial amount about the estimator. These include its relationship to ridge regression and best subset selection and the connections between lasso coefficient estimates and so-called soft </a:t>
            </a:r>
            <a:r>
              <a:rPr lang="en-IN" sz="2000" dirty="0"/>
              <a:t>thresholding</a:t>
            </a:r>
            <a:r>
              <a:rPr lang="en-IN" sz="2000" dirty="0"/>
              <a:t>. It also reveals that (like standard linear regression) the coefficient estimates do not need to be unique if covariates are collinear.</a:t>
            </a:r>
            <a:endParaRPr lang="en-IN" sz="2000" dirty="0"/>
          </a:p>
        </p:txBody>
      </p:sp>
    </p:spTree>
    <p:extLst>
      <p:ext uri="{BB962C8B-B14F-4D97-AF65-F5344CB8AC3E}">
        <p14:creationId xmlns:p14="http://schemas.microsoft.com/office/powerpoint/2010/main" val="1930750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86" y="668522"/>
            <a:ext cx="10528341" cy="5676860"/>
          </a:xfrm>
          <a:prstGeom prst="rect">
            <a:avLst/>
          </a:prstGeom>
        </p:spPr>
      </p:pic>
    </p:spTree>
    <p:extLst>
      <p:ext uri="{BB962C8B-B14F-4D97-AF65-F5344CB8AC3E}">
        <p14:creationId xmlns:p14="http://schemas.microsoft.com/office/powerpoint/2010/main" val="27957892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TO DROP</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smtClean="0"/>
              <a:t>After analysing the dataset thoroughly we understand which features play important role in passengers satisfaction and which does not.</a:t>
            </a:r>
          </a:p>
          <a:p>
            <a:pPr marL="0" indent="0">
              <a:buNone/>
            </a:pPr>
            <a:r>
              <a:rPr lang="en-SG" sz="2400" dirty="0"/>
              <a:t>Features to </a:t>
            </a:r>
            <a:r>
              <a:rPr lang="en-SG" sz="2400" dirty="0" smtClean="0"/>
              <a:t>drop:</a:t>
            </a:r>
          </a:p>
          <a:p>
            <a:r>
              <a:rPr lang="en-SG" dirty="0" smtClean="0"/>
              <a:t>Gender</a:t>
            </a:r>
            <a:endParaRPr lang="en-SG" dirty="0"/>
          </a:p>
          <a:p>
            <a:r>
              <a:rPr lang="en-SG" dirty="0"/>
              <a:t>Age</a:t>
            </a:r>
          </a:p>
          <a:p>
            <a:r>
              <a:rPr lang="en-SG" dirty="0"/>
              <a:t>Gate Location</a:t>
            </a:r>
          </a:p>
          <a:p>
            <a:r>
              <a:rPr lang="en-SG" dirty="0"/>
              <a:t>Total Delay</a:t>
            </a:r>
          </a:p>
          <a:p>
            <a:r>
              <a:rPr lang="en-SG" dirty="0"/>
              <a:t>Flight Distance</a:t>
            </a:r>
          </a:p>
          <a:p>
            <a:r>
              <a:rPr lang="en-SG" dirty="0"/>
              <a:t>Departure/Arrival Time Convenience</a:t>
            </a:r>
          </a:p>
          <a:p>
            <a:pPr marL="0" indent="0">
              <a:buNone/>
            </a:pPr>
            <a:r>
              <a:rPr lang="en-IN" dirty="0" smtClean="0"/>
              <a:t> </a:t>
            </a:r>
            <a:endParaRPr lang="en-IN" dirty="0"/>
          </a:p>
        </p:txBody>
      </p:sp>
    </p:spTree>
    <p:extLst>
      <p:ext uri="{BB962C8B-B14F-4D97-AF65-F5344CB8AC3E}">
        <p14:creationId xmlns:p14="http://schemas.microsoft.com/office/powerpoint/2010/main" val="1407863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2" y="490532"/>
            <a:ext cx="4248582" cy="4305738"/>
          </a:xfrm>
          <a:prstGeom prst="rect">
            <a:avLst/>
          </a:prstGeom>
        </p:spPr>
      </p:pic>
      <p:sp>
        <p:nvSpPr>
          <p:cNvPr id="5" name="TextBox 4"/>
          <p:cNvSpPr txBox="1"/>
          <p:nvPr/>
        </p:nvSpPr>
        <p:spPr>
          <a:xfrm>
            <a:off x="969818" y="5292436"/>
            <a:ext cx="4267200" cy="1200329"/>
          </a:xfrm>
          <a:prstGeom prst="rect">
            <a:avLst/>
          </a:prstGeom>
          <a:noFill/>
        </p:spPr>
        <p:txBody>
          <a:bodyPr wrap="square" rtlCol="0">
            <a:spAutoFit/>
          </a:bodyPr>
          <a:lstStyle/>
          <a:p>
            <a:r>
              <a:rPr lang="en-IN" dirty="0" smtClean="0"/>
              <a:t>Presented By:</a:t>
            </a:r>
          </a:p>
          <a:p>
            <a:r>
              <a:rPr lang="en-IN" dirty="0" smtClean="0"/>
              <a:t>S.S.Nandhakumar</a:t>
            </a:r>
            <a:r>
              <a:rPr lang="en-IN" dirty="0" smtClean="0"/>
              <a:t> MDS2032022</a:t>
            </a:r>
          </a:p>
          <a:p>
            <a:r>
              <a:rPr lang="en-IN" dirty="0" smtClean="0"/>
              <a:t>S.Navin</a:t>
            </a:r>
            <a:r>
              <a:rPr lang="en-IN" dirty="0" smtClean="0"/>
              <a:t> MDS2032026</a:t>
            </a:r>
          </a:p>
          <a:p>
            <a:r>
              <a:rPr lang="en-IN" dirty="0" smtClean="0"/>
              <a:t>V.Vishnu</a:t>
            </a:r>
            <a:r>
              <a:rPr lang="en-IN" dirty="0" smtClean="0"/>
              <a:t> </a:t>
            </a:r>
            <a:r>
              <a:rPr lang="en-IN" dirty="0" smtClean="0"/>
              <a:t>Vikash</a:t>
            </a:r>
            <a:r>
              <a:rPr lang="en-IN" dirty="0"/>
              <a:t> </a:t>
            </a:r>
            <a:r>
              <a:rPr lang="en-IN" dirty="0" smtClean="0"/>
              <a:t>MDS2032050</a:t>
            </a:r>
            <a:endParaRPr lang="en-IN" dirty="0"/>
          </a:p>
        </p:txBody>
      </p:sp>
    </p:spTree>
    <p:extLst>
      <p:ext uri="{BB962C8B-B14F-4D97-AF65-F5344CB8AC3E}">
        <p14:creationId xmlns:p14="http://schemas.microsoft.com/office/powerpoint/2010/main" val="2730539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054" y="803564"/>
            <a:ext cx="8983057" cy="5833544"/>
          </a:xfrm>
        </p:spPr>
        <p:txBody>
          <a:bodyPr/>
          <a:lstStyle/>
          <a:p>
            <a:pPr marL="0" indent="0">
              <a:buNone/>
            </a:pPr>
            <a:r>
              <a:rPr lang="en-IN" b="1" dirty="0" smtClean="0"/>
              <a:t>AFTER ANALYSING THE DATASET THERE ARE FEW CONCLUSIONS:</a:t>
            </a:r>
          </a:p>
          <a:p>
            <a:pPr marL="0" indent="0">
              <a:buNone/>
            </a:pPr>
            <a:endParaRPr lang="en-IN" b="1" dirty="0" smtClean="0"/>
          </a:p>
          <a:p>
            <a:pPr marL="0" indent="0">
              <a:buNone/>
            </a:pPr>
            <a:endParaRPr lang="en-IN" dirty="0" smtClean="0"/>
          </a:p>
          <a:p>
            <a:r>
              <a:rPr lang="en-SG" dirty="0"/>
              <a:t>Airlines should highly focus on </a:t>
            </a:r>
            <a:r>
              <a:rPr lang="en-SG" b="1" dirty="0"/>
              <a:t>inflight </a:t>
            </a:r>
            <a:r>
              <a:rPr lang="en-SG" b="1" dirty="0" err="1"/>
              <a:t>wi-fi</a:t>
            </a:r>
            <a:r>
              <a:rPr lang="en-SG" b="1" dirty="0"/>
              <a:t> experience</a:t>
            </a:r>
            <a:r>
              <a:rPr lang="en-SG" dirty="0" smtClean="0"/>
              <a:t>.</a:t>
            </a:r>
          </a:p>
          <a:p>
            <a:r>
              <a:rPr lang="en-SG" b="1" dirty="0"/>
              <a:t>Ease of online booking </a:t>
            </a:r>
            <a:r>
              <a:rPr lang="en-SG" dirty="0"/>
              <a:t>is important for business customers</a:t>
            </a:r>
            <a:r>
              <a:rPr lang="en-SG" dirty="0" smtClean="0"/>
              <a:t>.</a:t>
            </a:r>
          </a:p>
          <a:p>
            <a:r>
              <a:rPr lang="en-SG" dirty="0" smtClean="0"/>
              <a:t>The airlines should provide better on-board service.</a:t>
            </a:r>
          </a:p>
          <a:p>
            <a:r>
              <a:rPr lang="en-SG" dirty="0" smtClean="0"/>
              <a:t>Need to concentrate more on economy class passengers.</a:t>
            </a:r>
          </a:p>
          <a:p>
            <a:r>
              <a:rPr lang="en-SG" dirty="0" smtClean="0"/>
              <a:t>The customers are satisfied with the food and services.</a:t>
            </a:r>
          </a:p>
          <a:p>
            <a:r>
              <a:rPr lang="en-SG" dirty="0" smtClean="0"/>
              <a:t>The customers like the seat comfort.</a:t>
            </a:r>
          </a:p>
          <a:p>
            <a:pPr marL="0" indent="0">
              <a:buNone/>
            </a:pPr>
            <a:endParaRPr lang="en-SG" dirty="0"/>
          </a:p>
          <a:p>
            <a:endParaRPr lang="en-SG" dirty="0"/>
          </a:p>
          <a:p>
            <a:endParaRPr lang="en-IN" dirty="0"/>
          </a:p>
        </p:txBody>
      </p:sp>
    </p:spTree>
    <p:extLst>
      <p:ext uri="{BB962C8B-B14F-4D97-AF65-F5344CB8AC3E}">
        <p14:creationId xmlns:p14="http://schemas.microsoft.com/office/powerpoint/2010/main" val="3495279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CONFUSION MATRIX</a:t>
            </a:r>
            <a:endParaRPr lang="en-IN" dirty="0"/>
          </a:p>
        </p:txBody>
      </p:sp>
      <p:sp>
        <p:nvSpPr>
          <p:cNvPr id="3" name="Content Placeholder 2"/>
          <p:cNvSpPr>
            <a:spLocks noGrp="1"/>
          </p:cNvSpPr>
          <p:nvPr>
            <p:ph idx="1"/>
          </p:nvPr>
        </p:nvSpPr>
        <p:spPr>
          <a:xfrm>
            <a:off x="387928" y="1537855"/>
            <a:ext cx="11042072" cy="5569527"/>
          </a:xfrm>
        </p:spPr>
        <p:txBody>
          <a:bodyPr/>
          <a:lstStyle/>
          <a:p>
            <a:pPr marL="0" indent="0">
              <a:buNone/>
            </a:pPr>
            <a:r>
              <a:rPr lang="en-IN" dirty="0"/>
              <a:t>A </a:t>
            </a:r>
            <a:r>
              <a:rPr lang="en-IN" b="1" dirty="0"/>
              <a:t>confusion matrix</a:t>
            </a:r>
            <a:r>
              <a:rPr lang="en-IN" dirty="0"/>
              <a:t>, in predictive analytics, is a two-by-two table that tells us the rate of false positives, false negatives, true positives and true </a:t>
            </a:r>
            <a:r>
              <a:rPr lang="en-IN" dirty="0" smtClean="0"/>
              <a:t>negatives</a:t>
            </a:r>
            <a:r>
              <a:rPr lang="en-IN" dirty="0"/>
              <a:t> for a test or </a:t>
            </a:r>
            <a:r>
              <a:rPr lang="en-IN" dirty="0" smtClean="0"/>
              <a:t>predictor</a:t>
            </a:r>
            <a:r>
              <a:rPr lang="en-IN" dirty="0"/>
              <a:t>.</a:t>
            </a:r>
            <a:r>
              <a:rPr lang="en-IN" dirty="0" smtClean="0"/>
              <a:t> </a:t>
            </a:r>
          </a:p>
          <a:p>
            <a:pPr marL="0" indent="0">
              <a:buNone/>
            </a:pPr>
            <a:r>
              <a:rPr lang="en-IN" dirty="0"/>
              <a:t>Suppose your confusion matrix is a simple 2 by 2 table, given by</a:t>
            </a:r>
            <a:r>
              <a:rPr lang="en-IN" dirty="0" smtClean="0"/>
              <a:t>:</a:t>
            </a:r>
          </a:p>
          <a:p>
            <a:pPr marL="0" indent="0">
              <a:buNone/>
            </a:pPr>
            <a:endParaRPr lang="en-IN" dirty="0" smtClean="0"/>
          </a:p>
          <a:p>
            <a:pPr marL="0" indent="0">
              <a:buNone/>
            </a:pPr>
            <a:endParaRPr lang="en-IN" dirty="0"/>
          </a:p>
          <a:p>
            <a:pPr marL="0" indent="0">
              <a:buNone/>
            </a:pPr>
            <a:endParaRPr lang="en-IN" dirty="0" smtClean="0"/>
          </a:p>
          <a:p>
            <a:pPr marL="0" indent="0" fontAlgn="base">
              <a:buNone/>
            </a:pPr>
            <a:endParaRPr lang="en-IN" dirty="0" smtClean="0"/>
          </a:p>
          <a:p>
            <a:pPr marL="0" indent="0" fontAlgn="base">
              <a:buNone/>
            </a:pPr>
            <a:endParaRPr lang="en-IN" dirty="0"/>
          </a:p>
          <a:p>
            <a:pPr marL="0" indent="0" fontAlgn="base">
              <a:buNone/>
            </a:pPr>
            <a:r>
              <a:rPr lang="en-IN" dirty="0" smtClean="0"/>
              <a:t>Here</a:t>
            </a:r>
            <a:r>
              <a:rPr lang="en-IN" dirty="0"/>
              <a:t> </a:t>
            </a:r>
            <a:r>
              <a:rPr lang="en-IN" b="1" dirty="0"/>
              <a:t>a</a:t>
            </a:r>
            <a:r>
              <a:rPr lang="en-IN" dirty="0"/>
              <a:t> is the number of true negatives, and </a:t>
            </a:r>
            <a:r>
              <a:rPr lang="en-IN" b="1" dirty="0"/>
              <a:t>d</a:t>
            </a:r>
            <a:r>
              <a:rPr lang="en-IN" dirty="0"/>
              <a:t> the number of true positives. </a:t>
            </a:r>
            <a:r>
              <a:rPr lang="en-IN" b="1" dirty="0"/>
              <a:t>b</a:t>
            </a:r>
            <a:r>
              <a:rPr lang="en-IN" dirty="0"/>
              <a:t> is the number of false positives, and </a:t>
            </a:r>
            <a:r>
              <a:rPr lang="en-IN" b="1" dirty="0"/>
              <a:t>c</a:t>
            </a:r>
            <a:r>
              <a:rPr lang="en-IN" dirty="0"/>
              <a:t> is the number of false negatives.</a:t>
            </a:r>
          </a:p>
          <a:p>
            <a:pPr marL="0" indent="0" fontAlgn="base">
              <a:buNone/>
            </a:pPr>
            <a:r>
              <a:rPr lang="en-IN" dirty="0"/>
              <a:t>The </a:t>
            </a:r>
            <a:r>
              <a:rPr lang="en-IN" b="1" dirty="0"/>
              <a:t>accuracy</a:t>
            </a:r>
            <a:r>
              <a:rPr lang="en-IN" dirty="0"/>
              <a:t> of the prediction or test is defined as (a + d)/(a + c + d + e).</a:t>
            </a:r>
          </a:p>
          <a:p>
            <a:pPr marL="0" indent="0">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858655"/>
            <a:ext cx="5179012" cy="1588654"/>
          </a:xfrm>
          <a:prstGeom prst="rect">
            <a:avLst/>
          </a:prstGeom>
        </p:spPr>
      </p:pic>
    </p:spTree>
    <p:extLst>
      <p:ext uri="{BB962C8B-B14F-4D97-AF65-F5344CB8AC3E}">
        <p14:creationId xmlns:p14="http://schemas.microsoft.com/office/powerpoint/2010/main" val="15220874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182" y="748145"/>
            <a:ext cx="8719820" cy="5293217"/>
          </a:xfrm>
        </p:spPr>
        <p:txBody>
          <a:bodyPr/>
          <a:lstStyle/>
          <a:p>
            <a:pPr marL="0" indent="0">
              <a:buNone/>
            </a:pPr>
            <a:r>
              <a:rPr lang="en-IN" dirty="0" smtClean="0"/>
              <a:t>Therefore according to our confusion matrix:</a:t>
            </a:r>
          </a:p>
          <a:p>
            <a:pPr marL="0" indent="0">
              <a:buNone/>
            </a:pPr>
            <a:endParaRPr lang="en-IN" dirty="0"/>
          </a:p>
          <a:p>
            <a:pPr marL="0" indent="0">
              <a:buNone/>
            </a:pPr>
            <a:r>
              <a:rPr lang="en-IN" dirty="0"/>
              <a:t>The </a:t>
            </a:r>
            <a:r>
              <a:rPr lang="en-IN" b="1" dirty="0"/>
              <a:t>accuracy</a:t>
            </a:r>
            <a:r>
              <a:rPr lang="en-IN" dirty="0"/>
              <a:t> of the prediction or test is defined as (a + d)/(a + c + d + e).</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782" y="2042350"/>
            <a:ext cx="5136061" cy="4433132"/>
          </a:xfrm>
          <a:prstGeom prst="rect">
            <a:avLst/>
          </a:prstGeom>
        </p:spPr>
      </p:pic>
      <p:sp>
        <p:nvSpPr>
          <p:cNvPr id="5" name="TextBox 4"/>
          <p:cNvSpPr txBox="1"/>
          <p:nvPr/>
        </p:nvSpPr>
        <p:spPr>
          <a:xfrm>
            <a:off x="6608616" y="3612585"/>
            <a:ext cx="3344257" cy="646331"/>
          </a:xfrm>
          <a:prstGeom prst="rect">
            <a:avLst/>
          </a:prstGeom>
          <a:noFill/>
        </p:spPr>
        <p:txBody>
          <a:bodyPr wrap="square" rtlCol="0">
            <a:spAutoFit/>
          </a:bodyPr>
          <a:lstStyle/>
          <a:p>
            <a:r>
              <a:rPr lang="en-SG" b="1" dirty="0"/>
              <a:t>PRECISION = 99.1%</a:t>
            </a:r>
          </a:p>
          <a:p>
            <a:endParaRPr lang="en-IN" dirty="0"/>
          </a:p>
        </p:txBody>
      </p:sp>
    </p:spTree>
    <p:extLst>
      <p:ext uri="{BB962C8B-B14F-4D97-AF65-F5344CB8AC3E}">
        <p14:creationId xmlns:p14="http://schemas.microsoft.com/office/powerpoint/2010/main" val="6088882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DEVELOPEMENTS</a:t>
            </a:r>
            <a:endParaRPr lang="en-IN" dirty="0"/>
          </a:p>
        </p:txBody>
      </p:sp>
      <p:sp>
        <p:nvSpPr>
          <p:cNvPr id="3" name="Content Placeholder 2"/>
          <p:cNvSpPr>
            <a:spLocks noGrp="1"/>
          </p:cNvSpPr>
          <p:nvPr>
            <p:ph idx="1"/>
          </p:nvPr>
        </p:nvSpPr>
        <p:spPr/>
        <p:txBody>
          <a:bodyPr/>
          <a:lstStyle/>
          <a:p>
            <a:r>
              <a:rPr lang="en-IN" dirty="0" smtClean="0"/>
              <a:t>Can add more features for checking passengers satisfaction</a:t>
            </a:r>
          </a:p>
          <a:p>
            <a:r>
              <a:rPr lang="en-IN" dirty="0" smtClean="0"/>
              <a:t>Collect more data and check satisfaction</a:t>
            </a:r>
          </a:p>
          <a:p>
            <a:r>
              <a:rPr lang="en-IN" dirty="0" smtClean="0"/>
              <a:t>Improve the precision value</a:t>
            </a:r>
          </a:p>
          <a:p>
            <a:r>
              <a:rPr lang="en-IN" dirty="0" smtClean="0"/>
              <a:t>Drop all unwanted features</a:t>
            </a:r>
          </a:p>
          <a:p>
            <a:r>
              <a:rPr lang="en-IN" dirty="0" smtClean="0"/>
              <a:t>Personal review and feedback can also be added.</a:t>
            </a:r>
          </a:p>
          <a:p>
            <a:r>
              <a:rPr lang="en-IN" dirty="0" smtClean="0"/>
              <a:t>Flight booking services can also be added</a:t>
            </a:r>
          </a:p>
          <a:p>
            <a:endParaRPr lang="en-IN" dirty="0"/>
          </a:p>
        </p:txBody>
      </p:sp>
    </p:spTree>
    <p:extLst>
      <p:ext uri="{BB962C8B-B14F-4D97-AF65-F5344CB8AC3E}">
        <p14:creationId xmlns:p14="http://schemas.microsoft.com/office/powerpoint/2010/main" val="31335668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79" y="2604655"/>
            <a:ext cx="8596668" cy="1320800"/>
          </a:xfrm>
        </p:spPr>
        <p:txBody>
          <a:bodyPr>
            <a:normAutofit/>
          </a:bodyPr>
          <a:lstStyle/>
          <a:p>
            <a:pPr algn="ctr"/>
            <a:r>
              <a:rPr lang="en-IN" sz="5400" dirty="0" smtClean="0"/>
              <a:t>THANK YOU!!!</a:t>
            </a:r>
            <a:endParaRPr lang="en-IN" sz="5400" dirty="0"/>
          </a:p>
        </p:txBody>
      </p:sp>
    </p:spTree>
    <p:extLst>
      <p:ext uri="{BB962C8B-B14F-4D97-AF65-F5344CB8AC3E}">
        <p14:creationId xmlns:p14="http://schemas.microsoft.com/office/powerpoint/2010/main" val="826666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normAutofit/>
          </a:bodyPr>
          <a:lstStyle/>
          <a:p>
            <a:pPr marL="0" indent="0">
              <a:buNone/>
            </a:pPr>
            <a:r>
              <a:rPr lang="en-IN" sz="2000" dirty="0"/>
              <a:t>In the aviation industry, high-grade customer satisfaction is a key factor to run the business, as the airline industry is very competitive and customer loyalty varies with small changes in the services. Therefore, companies need to understand the customers’ need to deliver unparalleled experiences to retain customers. Using the customer’s satisfaction </a:t>
            </a:r>
            <a:r>
              <a:rPr lang="en-IN" sz="2000" dirty="0" smtClean="0"/>
              <a:t>dataset, </a:t>
            </a:r>
            <a:r>
              <a:rPr lang="en-IN" sz="2000" dirty="0"/>
              <a:t>we here </a:t>
            </a:r>
            <a:r>
              <a:rPr lang="en-IN" sz="2000" dirty="0" smtClean="0"/>
              <a:t>to analysis </a:t>
            </a:r>
            <a:r>
              <a:rPr lang="en-IN" sz="2000" dirty="0"/>
              <a:t>the reasons for customer experience being satisfied or not. Based on that, improvements will be made to provide better service by the airline company. Also, as part of the analysis, we will be able to understand several factors which improve customer satisfaction level.</a:t>
            </a:r>
            <a:r>
              <a:rPr lang="en-IN" sz="2000" dirty="0" smtClean="0"/>
              <a:t> </a:t>
            </a:r>
            <a:endParaRPr lang="en-IN" sz="2000" dirty="0"/>
          </a:p>
        </p:txBody>
      </p:sp>
    </p:spTree>
    <p:extLst>
      <p:ext uri="{BB962C8B-B14F-4D97-AF65-F5344CB8AC3E}">
        <p14:creationId xmlns:p14="http://schemas.microsoft.com/office/powerpoint/2010/main" val="4293880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normAutofit/>
          </a:bodyPr>
          <a:lstStyle/>
          <a:p>
            <a:pPr marL="0" indent="0">
              <a:buNone/>
            </a:pPr>
            <a:r>
              <a:rPr lang="en-IN" sz="2000" dirty="0" smtClean="0"/>
              <a:t>The main aim of this project is to determine the relative importance of each parameter with regards to their contribution to passenger satisfaction using both analytical techniques and predictive algorithm.</a:t>
            </a:r>
          </a:p>
          <a:p>
            <a:pPr marL="0" indent="0">
              <a:buNone/>
            </a:pPr>
            <a:endParaRPr lang="en-IN" sz="2000" dirty="0"/>
          </a:p>
          <a:p>
            <a:pPr marL="0" indent="0">
              <a:buNone/>
            </a:pPr>
            <a:r>
              <a:rPr lang="en-IN" sz="2000" dirty="0" smtClean="0"/>
              <a:t>Specific objectives are:</a:t>
            </a:r>
          </a:p>
          <a:p>
            <a:r>
              <a:rPr lang="en-IN" sz="2000" dirty="0" smtClean="0"/>
              <a:t>To analysis the dataset and understand which variable plays an important role in passengers satisfaction.</a:t>
            </a:r>
          </a:p>
          <a:p>
            <a:r>
              <a:rPr lang="en-IN" sz="2000" dirty="0" smtClean="0"/>
              <a:t>And to predict their satisfaction on the basis of their feedback.</a:t>
            </a:r>
          </a:p>
          <a:p>
            <a:r>
              <a:rPr lang="en-IN" sz="2000" dirty="0" smtClean="0"/>
              <a:t>And to check the accuracy of the prediction.</a:t>
            </a:r>
            <a:endParaRPr lang="en-IN" sz="2000" dirty="0"/>
          </a:p>
        </p:txBody>
      </p:sp>
    </p:spTree>
    <p:extLst>
      <p:ext uri="{BB962C8B-B14F-4D97-AF65-F5344CB8AC3E}">
        <p14:creationId xmlns:p14="http://schemas.microsoft.com/office/powerpoint/2010/main" val="465356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a:t>
            </a:r>
            <a:endParaRPr lang="en-IN" dirty="0"/>
          </a:p>
        </p:txBody>
      </p:sp>
      <p:sp>
        <p:nvSpPr>
          <p:cNvPr id="3" name="Content Placeholder 2"/>
          <p:cNvSpPr>
            <a:spLocks noGrp="1"/>
          </p:cNvSpPr>
          <p:nvPr>
            <p:ph idx="1"/>
          </p:nvPr>
        </p:nvSpPr>
        <p:spPr/>
        <p:txBody>
          <a:bodyPr>
            <a:normAutofit/>
          </a:bodyPr>
          <a:lstStyle/>
          <a:p>
            <a:r>
              <a:rPr lang="en-IN" sz="2000" dirty="0" smtClean="0"/>
              <a:t>Our dataset of passengers feedback and rating was downloaded from </a:t>
            </a:r>
            <a:r>
              <a:rPr lang="en-IN" sz="2000" dirty="0"/>
              <a:t>K</a:t>
            </a:r>
            <a:r>
              <a:rPr lang="en-IN" sz="2000" dirty="0" smtClean="0"/>
              <a:t>aggle</a:t>
            </a:r>
            <a:r>
              <a:rPr lang="en-IN" sz="2000" dirty="0" smtClean="0"/>
              <a:t> and imported into the program.</a:t>
            </a:r>
          </a:p>
          <a:p>
            <a:r>
              <a:rPr lang="en-IN" sz="2000" dirty="0" smtClean="0"/>
              <a:t>The dataset contains over 1,29,880 entries.</a:t>
            </a:r>
          </a:p>
          <a:p>
            <a:r>
              <a:rPr lang="en-IN" sz="2000" dirty="0" smtClean="0"/>
              <a:t>It contains passengers personal information such as ID, gender, purpose of travel and age.</a:t>
            </a:r>
          </a:p>
          <a:p>
            <a:r>
              <a:rPr lang="en-IN" sz="2000" dirty="0" smtClean="0"/>
              <a:t>It also contains their details of their flight class (Economy, Business, Eco-Plus), type of customer(first time or regular customer) and flight distance.</a:t>
            </a:r>
          </a:p>
          <a:p>
            <a:r>
              <a:rPr lang="en-IN" sz="2000" dirty="0" smtClean="0"/>
              <a:t>And it also contains passengers ratings and feedback on different categories and features of the flight(Wi-Fi, Leg room, Food, etc.).      </a:t>
            </a:r>
          </a:p>
        </p:txBody>
      </p:sp>
    </p:spTree>
    <p:extLst>
      <p:ext uri="{BB962C8B-B14F-4D97-AF65-F5344CB8AC3E}">
        <p14:creationId xmlns:p14="http://schemas.microsoft.com/office/powerpoint/2010/main" val="76984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346" y="401062"/>
            <a:ext cx="8470438" cy="679593"/>
          </a:xfrm>
        </p:spPr>
        <p:txBody>
          <a:bodyPr>
            <a:normAutofit/>
          </a:bodyPr>
          <a:lstStyle/>
          <a:p>
            <a:pPr marL="0" indent="0">
              <a:buNone/>
            </a:pPr>
            <a:r>
              <a:rPr lang="en-IN" sz="2000" dirty="0" smtClean="0"/>
              <a:t>A sample part of our dataset(</a:t>
            </a:r>
            <a:r>
              <a:rPr lang="en-IN" sz="2000" dirty="0" smtClean="0"/>
              <a:t>Airline_dataset</a:t>
            </a:r>
            <a:r>
              <a:rPr lang="en-IN" sz="2000" dirty="0" smtClean="0"/>
              <a:t>).</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47" y="1080655"/>
            <a:ext cx="11913502" cy="5472545"/>
          </a:xfrm>
          <a:prstGeom prst="rect">
            <a:avLst/>
          </a:prstGeom>
        </p:spPr>
      </p:pic>
    </p:spTree>
    <p:extLst>
      <p:ext uri="{BB962C8B-B14F-4D97-AF65-F5344CB8AC3E}">
        <p14:creationId xmlns:p14="http://schemas.microsoft.com/office/powerpoint/2010/main" val="2441193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IMPORTING DATA </a:t>
            </a:r>
            <a:endParaRPr lang="en-IN" dirty="0"/>
          </a:p>
        </p:txBody>
      </p:sp>
      <p:sp>
        <p:nvSpPr>
          <p:cNvPr id="3" name="Content Placeholder 2"/>
          <p:cNvSpPr>
            <a:spLocks noGrp="1"/>
          </p:cNvSpPr>
          <p:nvPr>
            <p:ph idx="1"/>
          </p:nvPr>
        </p:nvSpPr>
        <p:spPr>
          <a:xfrm>
            <a:off x="677334" y="1412443"/>
            <a:ext cx="8596668" cy="3880773"/>
          </a:xfrm>
        </p:spPr>
        <p:txBody>
          <a:bodyPr/>
          <a:lstStyle/>
          <a:p>
            <a:pPr marL="0" indent="0">
              <a:buNone/>
            </a:pPr>
            <a:r>
              <a:rPr lang="en-IN" dirty="0" smtClean="0"/>
              <a:t>All the important python library and the DATASET are imported into python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930400"/>
            <a:ext cx="11605026" cy="4539673"/>
          </a:xfrm>
          <a:prstGeom prst="rect">
            <a:avLst/>
          </a:prstGeom>
        </p:spPr>
      </p:pic>
    </p:spTree>
    <p:extLst>
      <p:ext uri="{BB962C8B-B14F-4D97-AF65-F5344CB8AC3E}">
        <p14:creationId xmlns:p14="http://schemas.microsoft.com/office/powerpoint/2010/main" val="2914015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516" y="220953"/>
            <a:ext cx="8596668" cy="3880773"/>
          </a:xfrm>
        </p:spPr>
        <p:txBody>
          <a:bodyPr/>
          <a:lstStyle/>
          <a:p>
            <a:pPr marL="0" indent="0">
              <a:buNone/>
            </a:pPr>
            <a:r>
              <a:rPr lang="en-IN" dirty="0" smtClean="0"/>
              <a:t>Here is the information of DATASET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515" y="692727"/>
            <a:ext cx="8092593" cy="6091930"/>
          </a:xfrm>
          <a:prstGeom prst="rect">
            <a:avLst/>
          </a:prstGeom>
        </p:spPr>
      </p:pic>
    </p:spTree>
    <p:extLst>
      <p:ext uri="{BB962C8B-B14F-4D97-AF65-F5344CB8AC3E}">
        <p14:creationId xmlns:p14="http://schemas.microsoft.com/office/powerpoint/2010/main" val="4051922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EXPLORATORY DATA ANALYSIS AND FEATURE SELECTION</a:t>
            </a:r>
            <a:r>
              <a:rPr lang="en-IN" b="1" dirty="0"/>
              <a:t/>
            </a:r>
            <a:br>
              <a:rPr lang="en-IN" b="1" dirty="0"/>
            </a:br>
            <a:endParaRPr lang="en-IN" dirty="0"/>
          </a:p>
        </p:txBody>
      </p:sp>
      <p:sp>
        <p:nvSpPr>
          <p:cNvPr id="3" name="Content Placeholder 2"/>
          <p:cNvSpPr>
            <a:spLocks noGrp="1"/>
          </p:cNvSpPr>
          <p:nvPr>
            <p:ph idx="1"/>
          </p:nvPr>
        </p:nvSpPr>
        <p:spPr/>
        <p:txBody>
          <a:bodyPr/>
          <a:lstStyle/>
          <a:p>
            <a:pPr marL="0" indent="0">
              <a:buNone/>
            </a:pPr>
            <a:r>
              <a:rPr lang="en-IN" sz="2000" b="1" dirty="0"/>
              <a:t>Create visualizations to first understand business problem, and also identify important features for model building:</a:t>
            </a:r>
          </a:p>
          <a:p>
            <a:r>
              <a:rPr lang="en-IN" sz="2000" dirty="0"/>
              <a:t>Find out proportion of classes in target, and split them by Type of Travel and Type of Customers (To understand trend of satisfaction - useful later in model evaluation)</a:t>
            </a:r>
          </a:p>
          <a:p>
            <a:r>
              <a:rPr lang="en-IN" sz="2000" dirty="0"/>
              <a:t>Identify feature significance for model through visualizing </a:t>
            </a:r>
            <a:r>
              <a:rPr lang="en-IN" sz="2000" dirty="0" smtClean="0"/>
              <a:t>Graph </a:t>
            </a:r>
            <a:r>
              <a:rPr lang="en-IN" sz="2000" dirty="0"/>
              <a:t>plots, LASSO path and </a:t>
            </a:r>
            <a:r>
              <a:rPr lang="en-IN" sz="2000" dirty="0" smtClean="0"/>
              <a:t> correlation heatmap</a:t>
            </a:r>
            <a:r>
              <a:rPr lang="en-IN" sz="2000" dirty="0"/>
              <a:t>.</a:t>
            </a:r>
          </a:p>
          <a:p>
            <a:r>
              <a:rPr lang="en-IN" sz="2000" dirty="0"/>
              <a:t>After evaluation and discreet selection, </a:t>
            </a:r>
            <a:r>
              <a:rPr lang="en-IN" sz="2000" dirty="0" smtClean="0"/>
              <a:t>We </a:t>
            </a:r>
            <a:r>
              <a:rPr lang="en-IN" sz="2000" dirty="0"/>
              <a:t>have decided to drop 'Gender, 'Total Delay','Flight Distance','Age','Gate Location' and 'Departure/Arrival Time Convenience'</a:t>
            </a:r>
          </a:p>
          <a:p>
            <a:pPr marL="0" indent="0">
              <a:buNone/>
            </a:pPr>
            <a:endParaRPr lang="en-IN" dirty="0"/>
          </a:p>
        </p:txBody>
      </p:sp>
    </p:spTree>
    <p:extLst>
      <p:ext uri="{BB962C8B-B14F-4D97-AF65-F5344CB8AC3E}">
        <p14:creationId xmlns:p14="http://schemas.microsoft.com/office/powerpoint/2010/main" val="1952349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9348</TotalTime>
  <Words>632</Words>
  <Application>Microsoft Office PowerPoint</Application>
  <PresentationFormat>Widescreen</PresentationFormat>
  <Paragraphs>93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Trebuchet MS</vt:lpstr>
      <vt:lpstr>Wingdings 3</vt:lpstr>
      <vt:lpstr>Facet</vt:lpstr>
      <vt:lpstr>PREDICTING SATISFACTION OF AIRLINE PASSENGERS</vt:lpstr>
      <vt:lpstr>PowerPoint Presentation</vt:lpstr>
      <vt:lpstr>ABSTRACT</vt:lpstr>
      <vt:lpstr>OBJECTIVE</vt:lpstr>
      <vt:lpstr>DATASET </vt:lpstr>
      <vt:lpstr>PowerPoint Presentation</vt:lpstr>
      <vt:lpstr>IMPORTING DATA </vt:lpstr>
      <vt:lpstr>PowerPoint Presentation</vt:lpstr>
      <vt:lpstr>EXPLORATORY DATA ANALYSIS AND FEATURE SELECTION </vt:lpstr>
      <vt:lpstr>GRAPHS </vt:lpstr>
      <vt:lpstr>PowerPoint Presentation</vt:lpstr>
      <vt:lpstr>PowerPoint Presentation</vt:lpstr>
      <vt:lpstr>FEATURE SELECTION</vt:lpstr>
      <vt:lpstr>PowerPoint Presentation</vt:lpstr>
      <vt:lpstr>PowerPoint Presentation</vt:lpstr>
      <vt:lpstr>PowerPoint Presentation</vt:lpstr>
      <vt:lpstr>PowerPoint Presentation</vt:lpstr>
      <vt:lpstr>PowerPoint Presentation</vt:lpstr>
      <vt:lpstr>FEATURES TO DROP</vt:lpstr>
      <vt:lpstr>PowerPoint Presentation</vt:lpstr>
      <vt:lpstr>CONFUSION MATRIX</vt:lpstr>
      <vt:lpstr>PowerPoint Presentation</vt:lpstr>
      <vt:lpstr>FUTURE DEVELOPEMENTS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SATISFACTION OF AIRLINE PASSENGERS</dc:title>
  <dc:creator>HP</dc:creator>
  <cp:lastModifiedBy>HP</cp:lastModifiedBy>
  <cp:revision>24</cp:revision>
  <dcterms:created xsi:type="dcterms:W3CDTF">2021-06-21T05:22:31Z</dcterms:created>
  <dcterms:modified xsi:type="dcterms:W3CDTF">2021-06-27T17:11:09Z</dcterms:modified>
</cp:coreProperties>
</file>