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AD69-49B9-4063-BC11-9C80623BF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8837" y="2462234"/>
            <a:ext cx="8915399" cy="112628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SplashPaintZone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8D8C1-06EF-4256-87D3-B35464BE6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644" y="3764902"/>
            <a:ext cx="4450458" cy="529341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Automobile Workshop Management website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9630A0-B100-4B1C-8BE5-B19F6D77F3A2}"/>
              </a:ext>
            </a:extLst>
          </p:cNvPr>
          <p:cNvSpPr txBox="1">
            <a:spLocks/>
          </p:cNvSpPr>
          <p:nvPr/>
        </p:nvSpPr>
        <p:spPr>
          <a:xfrm>
            <a:off x="8166848" y="4617248"/>
            <a:ext cx="3299012" cy="18112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Nandhana C Reghu</a:t>
            </a:r>
          </a:p>
          <a:p>
            <a:r>
              <a:rPr lang="en-US" dirty="0">
                <a:solidFill>
                  <a:schemeClr val="tx1"/>
                </a:solidFill>
              </a:rPr>
              <a:t>Integrated MCA</a:t>
            </a:r>
          </a:p>
          <a:p>
            <a:r>
              <a:rPr lang="en-US" dirty="0">
                <a:solidFill>
                  <a:schemeClr val="tx1"/>
                </a:solidFill>
              </a:rPr>
              <a:t>SEM 9</a:t>
            </a:r>
          </a:p>
          <a:p>
            <a:r>
              <a:rPr lang="en-US" dirty="0">
                <a:solidFill>
                  <a:schemeClr val="tx1"/>
                </a:solidFill>
              </a:rPr>
              <a:t>Roll No: 40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77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AA70CD-C130-3F3F-5658-836060AF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1D1E6-71A7-6390-BA52-B58A50FB5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0114" y="3642097"/>
            <a:ext cx="4450668" cy="8604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SplashPaintZone</a:t>
            </a:r>
          </a:p>
        </p:txBody>
      </p:sp>
    </p:spTree>
    <p:extLst>
      <p:ext uri="{BB962C8B-B14F-4D97-AF65-F5344CB8AC3E}">
        <p14:creationId xmlns:p14="http://schemas.microsoft.com/office/powerpoint/2010/main" val="211839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CB7B-F6CA-4035-95C8-7EB35F46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350" y="113121"/>
            <a:ext cx="5600816" cy="729561"/>
          </a:xfrm>
        </p:spPr>
        <p:txBody>
          <a:bodyPr>
            <a:normAutofit/>
          </a:bodyPr>
          <a:lstStyle/>
          <a:p>
            <a:r>
              <a:rPr lang="en-US" dirty="0"/>
              <a:t> 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C934-FDD3-463D-B2F8-6191C5D6B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882" y="842682"/>
            <a:ext cx="10182259" cy="5782054"/>
          </a:xfrm>
        </p:spPr>
        <p:txBody>
          <a:bodyPr>
            <a:noAutofit/>
          </a:bodyPr>
          <a:lstStyle/>
          <a:p>
            <a:pPr marR="226695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The automobile industry plays a crucial role in vehicle aesthetics and protection. To succeed in this competitive sector, automobile painting workshops must embrace modern technologies and user-friendly online platforms.</a:t>
            </a:r>
          </a:p>
          <a:p>
            <a:pPr marR="226695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This is a personalized automobile painting workshop management website project aims to create an interactive and user-friendly platform that enhances the customer experience and streamlines the process of selecting and booking automobile painting services. </a:t>
            </a:r>
          </a:p>
          <a:p>
            <a:pPr marL="0" marR="226695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	The project aims to cater to different modules as:</a:t>
            </a:r>
            <a:endParaRPr lang="en-IN" sz="1400" dirty="0">
              <a:solidFill>
                <a:schemeClr val="tx1"/>
              </a:solidFill>
            </a:endParaRPr>
          </a:p>
          <a:p>
            <a:pPr marR="226695" lvl="1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Customers</a:t>
            </a:r>
            <a:endParaRPr lang="en-IN" sz="1200" dirty="0">
              <a:solidFill>
                <a:schemeClr val="tx1"/>
              </a:solidFill>
            </a:endParaRPr>
          </a:p>
          <a:p>
            <a:pPr marR="226695" lvl="1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Employees</a:t>
            </a:r>
            <a:endParaRPr lang="en-IN" sz="1200" dirty="0">
              <a:solidFill>
                <a:schemeClr val="tx1"/>
              </a:solidFill>
            </a:endParaRPr>
          </a:p>
          <a:p>
            <a:pPr marR="226695" lvl="1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Admin</a:t>
            </a:r>
            <a:endParaRPr lang="en-IN" sz="1200" dirty="0">
              <a:solidFill>
                <a:schemeClr val="tx1"/>
              </a:solidFill>
            </a:endParaRPr>
          </a:p>
          <a:p>
            <a:pPr marR="226695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The website provides a comprehensive range of modules designed to showcase services, facilitate pricing inquiries, enable appointment scheduling, and faster customer engagement.</a:t>
            </a:r>
            <a:endParaRPr lang="en-IN" sz="1400" dirty="0">
              <a:solidFill>
                <a:schemeClr val="tx1"/>
              </a:solidFill>
            </a:endParaRPr>
          </a:p>
          <a:p>
            <a:pPr marR="226695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The services section provides detailed information about the various painting services offered, including complete car repainting, touch-up painting, and custom designs. </a:t>
            </a:r>
            <a:b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200" dirty="0"/>
              <a:t>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6813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2149-8162-408A-B66C-10D79EE1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630" y="157945"/>
            <a:ext cx="3377569" cy="684737"/>
          </a:xfrm>
        </p:spPr>
        <p:txBody>
          <a:bodyPr/>
          <a:lstStyle/>
          <a:p>
            <a:r>
              <a:rPr lang="en-US" dirty="0"/>
              <a:t>Functionalities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2281-040D-453C-8711-F44448FE7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595" y="1103938"/>
            <a:ext cx="10140670" cy="5240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>
                <a:solidFill>
                  <a:schemeClr val="tx1"/>
                </a:solidFill>
              </a:rPr>
              <a:t>Admin Module</a:t>
            </a:r>
          </a:p>
          <a:p>
            <a:pPr>
              <a:buAutoNum type="arabicPeriod"/>
            </a:pPr>
            <a:r>
              <a:rPr lang="en-US" sz="1300" dirty="0">
                <a:solidFill>
                  <a:schemeClr val="tx1"/>
                </a:solidFill>
              </a:rPr>
              <a:t>Login </a:t>
            </a:r>
          </a:p>
          <a:p>
            <a:pPr>
              <a:buAutoNum type="arabicPeriod"/>
            </a:pPr>
            <a:r>
              <a:rPr lang="en-US" sz="1300" dirty="0">
                <a:solidFill>
                  <a:schemeClr val="tx1"/>
                </a:solidFill>
              </a:rPr>
              <a:t>Dashboard: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It contains the field of the appointment, customer, employee, services management,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 	    metrices and feedbacks from the users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3. Customer management: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A section where the admin can view and manage customer information, including their contact details, service 		    history, preferences associated with individual customers.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Save the data for the future customer contact.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4. Service management: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This module contains the list of services, their description, duration and cost of services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Admin can update, delete and add the services and descriptions 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5. Employee management: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A section where the admin can view and manage employee information, including their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    names, contact details, year of joining and salary details</a:t>
            </a:r>
          </a:p>
        </p:txBody>
      </p:sp>
    </p:spTree>
    <p:extLst>
      <p:ext uri="{BB962C8B-B14F-4D97-AF65-F5344CB8AC3E}">
        <p14:creationId xmlns:p14="http://schemas.microsoft.com/office/powerpoint/2010/main" val="204549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7560B-D2D5-4FFE-85EC-862EE55FC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404" y="1393005"/>
            <a:ext cx="8183438" cy="4410636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6. Appointment management: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It has customer scheduling functionality, including name, services, method of 	delivery, date of submission, and confirmation of status with the ability to cancel and 	approve</a:t>
            </a:r>
          </a:p>
          <a:p>
            <a:pPr marL="0" indent="0">
              <a:buNone/>
            </a:pPr>
            <a:endParaRPr lang="en-US" sz="13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7. Feedback management: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Admin can manage the feedback and ratings from the customer</a:t>
            </a:r>
            <a:endParaRPr lang="en-IN" sz="13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07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439E-D940-4AD7-BAE4-16DD5A609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807" y="908545"/>
            <a:ext cx="10051023" cy="4456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</a:rPr>
              <a:t>Customer Module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1. User Registration and Login: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Create account of user using the name, phone number, email and the place.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Login using phone number and authentication using OTP.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2. Profile customization: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Customer can change the registration details and add the address for pick up services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3. Rating and Reviews: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The user can add the reviews and rating through the review button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4. Painting assessment: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The customer can upload the image and find the scratches to determine the painting is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required or not with the details given by user.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Technique the scratch detection using the image processing.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05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6ED45-1D98-44C6-A74E-CA3A81FF7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611" y="1088936"/>
            <a:ext cx="10033093" cy="4444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5. Appointment Scheduling: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Customer can schedule an appointment for the services. Select the services and car model name is  		 	    specified,  select the mode of services i.e., the pick-up or drop-off services and color selection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Customer can view the order in the account profile and the status from the admin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Customer will receive message of confirmation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Reschedule and cancellation can also perform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6. Appointment status: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Customer can view the appointment of the service i.e., which painting to performed, mode of 		submission, 	   price and status</a:t>
            </a:r>
          </a:p>
          <a:p>
            <a:pPr marL="0" indent="0">
              <a:buNone/>
            </a:pPr>
            <a:r>
              <a:rPr lang="en-US" sz="1300" b="1" u="sng" dirty="0">
                <a:solidFill>
                  <a:schemeClr val="tx1"/>
                </a:solidFill>
              </a:rPr>
              <a:t>Employee Module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They can login through the website for view and update their personal information, contact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details, work schedules and their salaries status.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	• They can view the appointments details about the services.</a:t>
            </a:r>
          </a:p>
          <a:p>
            <a:pPr marL="0" indent="0">
              <a:buNone/>
            </a:pPr>
            <a:endParaRPr lang="en-US" sz="1300" dirty="0">
              <a:solidFill>
                <a:schemeClr val="tx1"/>
              </a:solidFill>
            </a:endParaRPr>
          </a:p>
          <a:p>
            <a:endParaRPr lang="en-IN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0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E7FB-6891-4052-9AFE-B2D0E6A7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997" y="175875"/>
            <a:ext cx="3063804" cy="693702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0C01-B098-4387-8ADA-5DF69602C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997" y="766940"/>
            <a:ext cx="9916552" cy="5820472"/>
          </a:xfrm>
        </p:spPr>
        <p:txBody>
          <a:bodyPr>
            <a:noAutofit/>
          </a:bodyPr>
          <a:lstStyle/>
          <a:p>
            <a:pPr marL="0" marR="546735" indent="0">
              <a:lnSpc>
                <a:spcPct val="150000"/>
              </a:lnSpc>
              <a:buNone/>
              <a:tabLst>
                <a:tab pos="762000" algn="l"/>
                <a:tab pos="762635" algn="l"/>
              </a:tabLst>
            </a:pPr>
            <a:r>
              <a:rPr lang="en-US" sz="1400" dirty="0">
                <a:solidFill>
                  <a:schemeClr val="tx1"/>
                </a:solidFill>
              </a:rPr>
              <a:t>1. </a:t>
            </a:r>
            <a:r>
              <a:rPr lang="en-US" sz="1400" b="1" dirty="0">
                <a:solidFill>
                  <a:schemeClr val="tx1"/>
                </a:solidFill>
              </a:rPr>
              <a:t>Real-Time Progress Tracking:**</a:t>
            </a:r>
          </a:p>
          <a:p>
            <a:pPr marL="0" marR="546735" indent="0">
              <a:lnSpc>
                <a:spcPct val="150000"/>
              </a:lnSpc>
              <a:buNone/>
              <a:tabLst>
                <a:tab pos="762000" algn="l"/>
                <a:tab pos="762635" algn="l"/>
              </a:tabLst>
            </a:pPr>
            <a:r>
              <a:rPr lang="en-US" sz="1400" dirty="0">
                <a:solidFill>
                  <a:schemeClr val="tx1"/>
                </a:solidFill>
              </a:rPr>
              <a:t>   - Implement real-time tracking of vehicle repair progress for transparency and updates for customers.</a:t>
            </a:r>
          </a:p>
          <a:p>
            <a:pPr marL="0" marR="546735" indent="0">
              <a:lnSpc>
                <a:spcPct val="150000"/>
              </a:lnSpc>
              <a:buNone/>
              <a:tabLst>
                <a:tab pos="762000" algn="l"/>
                <a:tab pos="762635" algn="l"/>
              </a:tabLst>
            </a:pPr>
            <a:r>
              <a:rPr lang="en-US" sz="1400" dirty="0">
                <a:solidFill>
                  <a:schemeClr val="tx1"/>
                </a:solidFill>
              </a:rPr>
              <a:t>2. </a:t>
            </a:r>
            <a:r>
              <a:rPr lang="en-US" sz="1400" b="1" dirty="0">
                <a:solidFill>
                  <a:schemeClr val="tx1"/>
                </a:solidFill>
              </a:rPr>
              <a:t>Payment Gateway Integration:**</a:t>
            </a:r>
          </a:p>
          <a:p>
            <a:pPr marL="0" marR="546735" indent="0">
              <a:lnSpc>
                <a:spcPct val="150000"/>
              </a:lnSpc>
              <a:buNone/>
              <a:tabLst>
                <a:tab pos="762000" algn="l"/>
                <a:tab pos="762635" algn="l"/>
              </a:tabLst>
            </a:pPr>
            <a:r>
              <a:rPr lang="en-US" sz="1400" dirty="0">
                <a:solidFill>
                  <a:schemeClr val="tx1"/>
                </a:solidFill>
              </a:rPr>
              <a:t>   - Incorporate a secure payment gateway for online transactions, simplifying the payment process.</a:t>
            </a:r>
          </a:p>
          <a:p>
            <a:pPr marL="0" marR="546735" indent="0">
              <a:lnSpc>
                <a:spcPct val="150000"/>
              </a:lnSpc>
              <a:buNone/>
              <a:tabLst>
                <a:tab pos="762000" algn="l"/>
                <a:tab pos="762635" algn="l"/>
              </a:tabLst>
            </a:pPr>
            <a:r>
              <a:rPr lang="en-US" sz="1400" dirty="0">
                <a:solidFill>
                  <a:schemeClr val="tx1"/>
                </a:solidFill>
              </a:rPr>
              <a:t>3. </a:t>
            </a:r>
            <a:r>
              <a:rPr lang="en-US" sz="1400" b="1" dirty="0">
                <a:solidFill>
                  <a:schemeClr val="tx1"/>
                </a:solidFill>
              </a:rPr>
              <a:t>Customer Portal:**</a:t>
            </a:r>
          </a:p>
          <a:p>
            <a:pPr marL="0" marR="546735" indent="0">
              <a:lnSpc>
                <a:spcPct val="150000"/>
              </a:lnSpc>
              <a:buNone/>
              <a:tabLst>
                <a:tab pos="762000" algn="l"/>
                <a:tab pos="762635" algn="l"/>
              </a:tabLst>
            </a:pPr>
            <a:r>
              <a:rPr lang="en-US" sz="1400" dirty="0">
                <a:solidFill>
                  <a:schemeClr val="tx1"/>
                </a:solidFill>
              </a:rPr>
              <a:t>   - Develop a customer portal for users to create accounts, manage repair history, and access invoices and payment records.</a:t>
            </a:r>
          </a:p>
          <a:p>
            <a:pPr marL="0" marR="546735" indent="0">
              <a:lnSpc>
                <a:spcPct val="150000"/>
              </a:lnSpc>
              <a:buNone/>
              <a:tabLst>
                <a:tab pos="762000" algn="l"/>
                <a:tab pos="762635" algn="l"/>
              </a:tabLst>
            </a:pPr>
            <a:r>
              <a:rPr lang="en-US" sz="1400" dirty="0">
                <a:solidFill>
                  <a:schemeClr val="tx1"/>
                </a:solidFill>
              </a:rPr>
              <a:t>4</a:t>
            </a:r>
            <a:r>
              <a:rPr lang="en-US" sz="1400" b="1" dirty="0">
                <a:solidFill>
                  <a:schemeClr val="tx1"/>
                </a:solidFill>
              </a:rPr>
              <a:t>.  Mobile Application:**</a:t>
            </a:r>
          </a:p>
          <a:p>
            <a:pPr marL="0" marR="546735" indent="0">
              <a:lnSpc>
                <a:spcPct val="150000"/>
              </a:lnSpc>
              <a:buNone/>
              <a:tabLst>
                <a:tab pos="762000" algn="l"/>
                <a:tab pos="762635" algn="l"/>
              </a:tabLst>
            </a:pPr>
            <a:r>
              <a:rPr lang="en-US" sz="1400" dirty="0">
                <a:solidFill>
                  <a:schemeClr val="tx1"/>
                </a:solidFill>
              </a:rPr>
              <a:t>   - Create a mobile application version for wider accessibility, enabling appointment scheduling and on-the-go access.</a:t>
            </a:r>
          </a:p>
          <a:p>
            <a:pPr marL="0" marR="546735" indent="0">
              <a:lnSpc>
                <a:spcPct val="150000"/>
              </a:lnSpc>
              <a:buNone/>
              <a:tabLst>
                <a:tab pos="762000" algn="l"/>
                <a:tab pos="762635" algn="l"/>
              </a:tabLst>
            </a:pPr>
            <a:r>
              <a:rPr lang="en-US" sz="1400" dirty="0">
                <a:solidFill>
                  <a:schemeClr val="tx1"/>
                </a:solidFill>
              </a:rPr>
              <a:t>5.  </a:t>
            </a:r>
            <a:r>
              <a:rPr lang="en-US" sz="1400" b="1" dirty="0">
                <a:solidFill>
                  <a:schemeClr val="tx1"/>
                </a:solidFill>
              </a:rPr>
              <a:t>AI-Driven Chatbots:**</a:t>
            </a:r>
          </a:p>
          <a:p>
            <a:pPr marL="0" marR="546735" indent="0">
              <a:lnSpc>
                <a:spcPct val="150000"/>
              </a:lnSpc>
              <a:buNone/>
              <a:tabLst>
                <a:tab pos="762000" algn="l"/>
                <a:tab pos="762635" algn="l"/>
              </a:tabLst>
            </a:pPr>
            <a:r>
              <a:rPr lang="en-US" sz="1400" dirty="0">
                <a:solidFill>
                  <a:schemeClr val="tx1"/>
                </a:solidFill>
              </a:rPr>
              <a:t>   - Explore AI-driven chatbots or customer support features to provide instant assistance and answers to        FAQs, reducing response times.</a:t>
            </a:r>
          </a:p>
          <a:p>
            <a:pPr marL="0" marR="546735" indent="0">
              <a:lnSpc>
                <a:spcPct val="150000"/>
              </a:lnSpc>
              <a:buNone/>
              <a:tabLst>
                <a:tab pos="762000" algn="l"/>
                <a:tab pos="762635" algn="l"/>
              </a:tabLst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219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27D17-0BA7-492F-9851-DB19BBE6F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610" y="237931"/>
            <a:ext cx="9782082" cy="63821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6. </a:t>
            </a:r>
            <a:r>
              <a:rPr lang="en-US" sz="1400" b="1" dirty="0"/>
              <a:t>Partnerships:**</a:t>
            </a:r>
          </a:p>
          <a:p>
            <a:pPr marL="0" indent="0">
              <a:buNone/>
            </a:pPr>
            <a:r>
              <a:rPr lang="en-US" sz="1400" dirty="0"/>
              <a:t>   	- Consider partnerships with insurance companies or car rental services to offer comprehensive solutions 	during repairs.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7. </a:t>
            </a:r>
            <a:r>
              <a:rPr lang="en-US" sz="1400" b="1" dirty="0"/>
              <a:t>Enhanced User Satisfaction:**</a:t>
            </a:r>
          </a:p>
          <a:p>
            <a:pPr marL="0" indent="0">
              <a:buNone/>
            </a:pPr>
            <a:r>
              <a:rPr lang="en-US" sz="1400" dirty="0"/>
              <a:t>   	- Focus on user satisfaction and convenience to meet the evolving needs of the automobile industry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8. </a:t>
            </a:r>
            <a:r>
              <a:rPr lang="en-US" sz="1400" b="1" dirty="0"/>
              <a:t>Transparency and Updates:**</a:t>
            </a:r>
          </a:p>
          <a:p>
            <a:pPr marL="0" indent="0">
              <a:buNone/>
            </a:pPr>
            <a:r>
              <a:rPr lang="en-US" sz="1400" dirty="0"/>
              <a:t>  	 - Provide transparency and regular updates to customers about their vehicle's status during repairs.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9. </a:t>
            </a:r>
            <a:r>
              <a:rPr lang="en-US" sz="1400" b="1" dirty="0"/>
              <a:t>Security and Payment Convenience:**</a:t>
            </a:r>
          </a:p>
          <a:p>
            <a:pPr marL="0" indent="0">
              <a:buNone/>
            </a:pPr>
            <a:r>
              <a:rPr lang="en-US" sz="1400" dirty="0"/>
              <a:t>   	- Ensure secure online transactions and a convenient payment process for customers.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10. </a:t>
            </a:r>
            <a:r>
              <a:rPr lang="en-US" sz="1400" b="1" dirty="0"/>
              <a:t>Customer Loyalty:**</a:t>
            </a:r>
          </a:p>
          <a:p>
            <a:pPr marL="0" indent="0">
              <a:buNone/>
            </a:pPr>
            <a:r>
              <a:rPr lang="en-US" sz="1400" dirty="0"/>
              <a:t> 	 - Build a customer loyalty program through personalized portals and services.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11</a:t>
            </a:r>
            <a:r>
              <a:rPr lang="en-US" sz="1400" b="1" dirty="0"/>
              <a:t>. Mobile Accessibility:**</a:t>
            </a:r>
          </a:p>
          <a:p>
            <a:pPr marL="0" indent="0">
              <a:buNone/>
            </a:pPr>
            <a:r>
              <a:rPr lang="en-US" sz="1400" dirty="0"/>
              <a:t>   	 - Improve accessibility with a mobile app for users who prefer on-the-go access.</a:t>
            </a:r>
          </a:p>
          <a:p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8304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D49E-62AB-10B9-B95E-FD5B55B3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6763-A0C8-92B2-B37D-39408882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>
                <a:solidFill>
                  <a:srgbClr val="5F5F5F"/>
                </a:solidFill>
                <a:latin typeface="Söhne"/>
              </a:rPr>
              <a:t>Web </a:t>
            </a:r>
            <a:r>
              <a:rPr lang="en-US" sz="2000" b="1" dirty="0">
                <a:latin typeface="Söhne"/>
              </a:rPr>
              <a:t>Development Stack</a:t>
            </a:r>
            <a:r>
              <a:rPr lang="en-US" sz="2000" b="1" dirty="0">
                <a:solidFill>
                  <a:srgbClr val="5F5F5F"/>
                </a:solidFill>
                <a:latin typeface="Söhne"/>
              </a:rPr>
              <a:t>:</a:t>
            </a:r>
          </a:p>
          <a:p>
            <a:pPr algn="just"/>
            <a:endParaRPr lang="en-US" sz="2000" b="1" dirty="0">
              <a:solidFill>
                <a:srgbClr val="5F5F5F"/>
              </a:solidFill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HTML, CSS: Structure and design web pages.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Bootstrap: Creates a responsive and user-friendly interface.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SQLite: Efficient data management and storage.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Django Framework: The foundation for platform development</a:t>
            </a:r>
            <a:r>
              <a:rPr lang="en-IN" sz="1800" b="1" dirty="0">
                <a:latin typeface="Söhne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Google Authentication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Deep Learning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9817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198</TotalTime>
  <Words>947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Söhne</vt:lpstr>
      <vt:lpstr>Times New Roman</vt:lpstr>
      <vt:lpstr>Wingdings 3</vt:lpstr>
      <vt:lpstr>Wisp</vt:lpstr>
      <vt:lpstr>SplashPaintZone</vt:lpstr>
      <vt:lpstr> Abstract</vt:lpstr>
      <vt:lpstr>Functionalities </vt:lpstr>
      <vt:lpstr>PowerPoint Presentation</vt:lpstr>
      <vt:lpstr>PowerPoint Presentation</vt:lpstr>
      <vt:lpstr>PowerPoint Presentation</vt:lpstr>
      <vt:lpstr>Future Scope</vt:lpstr>
      <vt:lpstr>PowerPoint Presentation</vt:lpstr>
      <vt:lpstr>Technologies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Gentle Haloes</dc:title>
  <dc:creator>HP</dc:creator>
  <cp:lastModifiedBy>Nandhana C Reghu</cp:lastModifiedBy>
  <cp:revision>13</cp:revision>
  <dcterms:created xsi:type="dcterms:W3CDTF">2023-10-25T03:13:14Z</dcterms:created>
  <dcterms:modified xsi:type="dcterms:W3CDTF">2023-10-25T08:24:29Z</dcterms:modified>
</cp:coreProperties>
</file>