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6"/>
  </p:notesMasterIdLst>
  <p:sldIdLst>
    <p:sldId id="256" r:id="rId2"/>
    <p:sldId id="257" r:id="rId3"/>
    <p:sldId id="258" r:id="rId4"/>
    <p:sldId id="264" r:id="rId5"/>
    <p:sldId id="288" r:id="rId6"/>
    <p:sldId id="289" r:id="rId7"/>
    <p:sldId id="269" r:id="rId8"/>
    <p:sldId id="290" r:id="rId9"/>
    <p:sldId id="274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79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22" r:id="rId31"/>
    <p:sldId id="313" r:id="rId32"/>
    <p:sldId id="314" r:id="rId33"/>
    <p:sldId id="323" r:id="rId34"/>
    <p:sldId id="315" r:id="rId35"/>
    <p:sldId id="311" r:id="rId36"/>
    <p:sldId id="316" r:id="rId37"/>
    <p:sldId id="317" r:id="rId38"/>
    <p:sldId id="319" r:id="rId39"/>
    <p:sldId id="318" r:id="rId40"/>
    <p:sldId id="320" r:id="rId41"/>
    <p:sldId id="321" r:id="rId42"/>
    <p:sldId id="312" r:id="rId43"/>
    <p:sldId id="286" r:id="rId44"/>
    <p:sldId id="287" r:id="rId45"/>
  </p:sldIdLst>
  <p:sldSz cx="9144000" cy="5143500" type="screen16x9"/>
  <p:notesSz cx="6858000" cy="9144000"/>
  <p:embeddedFontLst>
    <p:embeddedFont>
      <p:font typeface="Maven Pro" pitchFamily="2" charset="77"/>
      <p:regular r:id="rId47"/>
      <p:bold r:id="rId48"/>
    </p:embeddedFont>
    <p:embeddedFont>
      <p:font typeface="Nunito" pitchFamily="2" charset="77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74"/>
  </p:normalViewPr>
  <p:slideViewPr>
    <p:cSldViewPr snapToGrid="0">
      <p:cViewPr>
        <p:scale>
          <a:sx n="155" d="100"/>
          <a:sy n="155" d="100"/>
        </p:scale>
        <p:origin x="400" y="-2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9690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102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040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262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862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128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2569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db4930614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db4930614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7842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367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781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9989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8db4930614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8db4930614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c6f73a04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c6f73a04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db4930614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db4930614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27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2968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db4930614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db4930614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569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8db4930614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8db4930614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222218"/>
            <a:ext cx="4255500" cy="22644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Finding Time Dependent Shortest Paths over Large Graphs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792050" y="3607900"/>
            <a:ext cx="4319400" cy="13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dirty="0"/>
              <a:t>Presented by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it" sz="2400" dirty="0"/>
              <a:t>	Nandhana Sakthivel</a:t>
            </a:r>
            <a:endParaRPr sz="2400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</a:pP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Discrete Time Algorithm</a:t>
            </a:r>
            <a:endParaRPr dirty="0"/>
          </a:p>
        </p:txBody>
      </p:sp>
      <p:sp>
        <p:nvSpPr>
          <p:cNvPr id="289" name="Google Shape;289;p15"/>
          <p:cNvSpPr txBox="1">
            <a:spLocks noGrp="1"/>
          </p:cNvSpPr>
          <p:nvPr>
            <p:ph type="body" idx="1"/>
          </p:nvPr>
        </p:nvSpPr>
        <p:spPr>
          <a:xfrm>
            <a:off x="1303800" y="1451570"/>
            <a:ext cx="7030500" cy="3202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600" dirty="0">
                <a:highlight>
                  <a:srgbClr val="FFFFFF"/>
                </a:highlight>
              </a:rPr>
              <a:t>They find </a:t>
            </a:r>
            <a:r>
              <a:rPr lang="en-IN" sz="1600" b="1" dirty="0">
                <a:highlight>
                  <a:srgbClr val="FFFFFF"/>
                </a:highlight>
              </a:rPr>
              <a:t>approximate LTT </a:t>
            </a:r>
            <a:r>
              <a:rPr lang="en-IN" sz="1600" dirty="0">
                <a:highlight>
                  <a:srgbClr val="FFFFFF"/>
                </a:highlight>
              </a:rPr>
              <a:t>by globally </a:t>
            </a:r>
            <a:r>
              <a:rPr lang="en-IN" sz="1600" b="1" dirty="0">
                <a:highlight>
                  <a:srgbClr val="FFFFFF"/>
                </a:highlight>
              </a:rPr>
              <a:t>discretizing time interval into time points</a:t>
            </a:r>
            <a:r>
              <a:rPr lang="en-IN" sz="1600" dirty="0">
                <a:highlight>
                  <a:srgbClr val="FFFFFF"/>
                </a:highlight>
              </a:rPr>
              <a:t>. In brief, given a graph GT (V, E, W ), a discrete-time approach discretizes the starting-time interval T = [</a:t>
            </a:r>
            <a:r>
              <a:rPr lang="en-IN" sz="1600" dirty="0" err="1">
                <a:highlight>
                  <a:srgbClr val="FFFFFF"/>
                </a:highlight>
              </a:rPr>
              <a:t>ts</a:t>
            </a:r>
            <a:r>
              <a:rPr lang="en-IN" sz="1600" dirty="0">
                <a:highlight>
                  <a:srgbClr val="FFFFFF"/>
                </a:highlight>
              </a:rPr>
              <a:t> , </a:t>
            </a:r>
            <a:r>
              <a:rPr lang="en-IN" sz="1600" dirty="0" err="1">
                <a:highlight>
                  <a:srgbClr val="FFFFFF"/>
                </a:highlight>
              </a:rPr>
              <a:t>te</a:t>
            </a:r>
            <a:r>
              <a:rPr lang="en-IN" sz="1600" dirty="0">
                <a:highlight>
                  <a:srgbClr val="FFFFFF"/>
                </a:highlight>
              </a:rPr>
              <a:t> ] into </a:t>
            </a:r>
            <a:r>
              <a:rPr lang="en-IN" sz="1600" b="1" dirty="0">
                <a:highlight>
                  <a:srgbClr val="FFFFFF"/>
                </a:highlight>
              </a:rPr>
              <a:t>k time points evenly</a:t>
            </a:r>
            <a:r>
              <a:rPr lang="en-IN" sz="1600" dirty="0">
                <a:highlight>
                  <a:srgbClr val="FFFFFF"/>
                </a:highlight>
              </a:rPr>
              <a:t>, and constructs a static graph G′T (V ′ , E ′ , W ′ ) by making </a:t>
            </a:r>
            <a:r>
              <a:rPr lang="en-IN" sz="1600" b="1" dirty="0">
                <a:highlight>
                  <a:srgbClr val="FFFFFF"/>
                </a:highlight>
              </a:rPr>
              <a:t>k copies of each node and each edge</a:t>
            </a:r>
            <a:r>
              <a:rPr lang="en-IN" sz="1600" dirty="0">
                <a:highlight>
                  <a:srgbClr val="FFFFFF"/>
                </a:highlight>
              </a:rPr>
              <a:t>, respectively. </a:t>
            </a:r>
          </a:p>
          <a:p>
            <a:pPr marL="146050" indent="0">
              <a:buNone/>
            </a:pPr>
            <a:endParaRPr lang="en-IN" sz="1600" dirty="0">
              <a:highlight>
                <a:srgbClr val="FFFFFF"/>
              </a:highlight>
            </a:endParaRPr>
          </a:p>
          <a:p>
            <a:r>
              <a:rPr lang="en-IN" sz="1600" dirty="0"/>
              <a:t>Thus, |V ′| = </a:t>
            </a:r>
            <a:r>
              <a:rPr lang="en-IN" sz="1600" dirty="0" err="1"/>
              <a:t>k|V</a:t>
            </a:r>
            <a:r>
              <a:rPr lang="en-IN" sz="1600" dirty="0"/>
              <a:t> |, |E′| = </a:t>
            </a:r>
            <a:r>
              <a:rPr lang="en-IN" sz="1600" dirty="0" err="1"/>
              <a:t>k|E</a:t>
            </a:r>
            <a:r>
              <a:rPr lang="en-IN" sz="1600" dirty="0"/>
              <a:t>|, and </a:t>
            </a:r>
            <a:r>
              <a:rPr lang="en-IN" sz="1600" b="1" dirty="0"/>
              <a:t>edge delay function W ′ is static</a:t>
            </a:r>
            <a:r>
              <a:rPr lang="en-IN" sz="1600" dirty="0"/>
              <a:t>. For each edge (vi′,</a:t>
            </a:r>
            <a:r>
              <a:rPr lang="en-IN" sz="1600" dirty="0" err="1"/>
              <a:t>vj</a:t>
            </a:r>
            <a:r>
              <a:rPr lang="en-IN" sz="1600" dirty="0"/>
              <a:t>′) ∈ E′, </a:t>
            </a:r>
            <a:r>
              <a:rPr lang="en-IN" sz="1600" b="1" dirty="0"/>
              <a:t>edge delay function </a:t>
            </a:r>
            <a:r>
              <a:rPr lang="en-IN" sz="1600" b="1" dirty="0" err="1"/>
              <a:t>wi</a:t>
            </a:r>
            <a:r>
              <a:rPr lang="en-IN" sz="1600" b="1" dirty="0"/>
              <a:t>′,j</a:t>
            </a:r>
            <a:r>
              <a:rPr lang="en-IN" sz="1600" dirty="0"/>
              <a:t> is equal to the value of </a:t>
            </a:r>
            <a:r>
              <a:rPr lang="en-IN" sz="1600" b="1" dirty="0" err="1"/>
              <a:t>wi,j</a:t>
            </a:r>
            <a:r>
              <a:rPr lang="en-IN" sz="1600" b="1" dirty="0"/>
              <a:t>(t) on a time point</a:t>
            </a:r>
            <a:r>
              <a:rPr lang="en-IN" sz="1600" dirty="0"/>
              <a:t>. </a:t>
            </a:r>
          </a:p>
          <a:p>
            <a:pPr marL="615950" lvl="1" indent="0">
              <a:buNone/>
            </a:pPr>
            <a:endParaRPr lang="en-IN" dirty="0"/>
          </a:p>
          <a:p>
            <a:endParaRPr lang="en-IN" dirty="0"/>
          </a:p>
          <a:p>
            <a:endParaRPr lang="en-IN" dirty="0">
              <a:highlight>
                <a:srgbClr val="FFFFFF"/>
              </a:highlight>
            </a:endParaRPr>
          </a:p>
          <a:p>
            <a:endParaRPr lang="en-IN" sz="1600" dirty="0">
              <a:highlight>
                <a:srgbClr val="FFFFFF"/>
              </a:highlight>
            </a:endParaRPr>
          </a:p>
          <a:p>
            <a:endParaRPr lang="en-IN" sz="1600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51161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Drawbacks</a:t>
            </a:r>
            <a:endParaRPr dirty="0"/>
          </a:p>
        </p:txBody>
      </p:sp>
      <p:sp>
        <p:nvSpPr>
          <p:cNvPr id="289" name="Google Shape;289;p15"/>
          <p:cNvSpPr txBox="1">
            <a:spLocks noGrp="1"/>
          </p:cNvSpPr>
          <p:nvPr>
            <p:ph type="body" idx="1"/>
          </p:nvPr>
        </p:nvSpPr>
        <p:spPr>
          <a:xfrm>
            <a:off x="1303800" y="1451570"/>
            <a:ext cx="7030500" cy="3202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600" dirty="0">
                <a:highlight>
                  <a:srgbClr val="FFFFFF"/>
                </a:highlight>
              </a:rPr>
              <a:t>The </a:t>
            </a:r>
            <a:r>
              <a:rPr lang="en-IN" sz="1600" b="1" dirty="0">
                <a:highlight>
                  <a:srgbClr val="FFFFFF"/>
                </a:highlight>
              </a:rPr>
              <a:t>difference </a:t>
            </a:r>
            <a:r>
              <a:rPr lang="en-IN" sz="1600" dirty="0">
                <a:highlight>
                  <a:srgbClr val="FFFFFF"/>
                </a:highlight>
              </a:rPr>
              <a:t>between </a:t>
            </a:r>
            <a:r>
              <a:rPr lang="en-IN" sz="1600" b="1" dirty="0">
                <a:highlight>
                  <a:srgbClr val="FFFFFF"/>
                </a:highlight>
              </a:rPr>
              <a:t>LTT obtained using this approach </a:t>
            </a:r>
            <a:r>
              <a:rPr lang="en-IN" sz="1600" dirty="0">
                <a:highlight>
                  <a:srgbClr val="FFFFFF"/>
                </a:highlight>
              </a:rPr>
              <a:t>and the </a:t>
            </a:r>
            <a:r>
              <a:rPr lang="en-IN" sz="1600" b="1" dirty="0">
                <a:highlight>
                  <a:srgbClr val="FFFFFF"/>
                </a:highlight>
              </a:rPr>
              <a:t>optimal LTT (i.e. min LTT) </a:t>
            </a:r>
            <a:r>
              <a:rPr lang="en-IN" sz="1600" dirty="0">
                <a:highlight>
                  <a:srgbClr val="FFFFFF"/>
                </a:highlight>
              </a:rPr>
              <a:t>is called </a:t>
            </a:r>
            <a:r>
              <a:rPr lang="en-IN" sz="1600" b="1" dirty="0">
                <a:highlight>
                  <a:srgbClr val="FFFFFF"/>
                </a:highlight>
              </a:rPr>
              <a:t>LTT error </a:t>
            </a:r>
            <a:r>
              <a:rPr lang="en-IN" sz="1600" dirty="0">
                <a:highlight>
                  <a:srgbClr val="FFFFFF"/>
                </a:highlight>
              </a:rPr>
              <a:t>is </a:t>
            </a:r>
            <a:r>
              <a:rPr lang="en-IN" sz="1600" b="1" dirty="0">
                <a:highlight>
                  <a:srgbClr val="FFFFFF"/>
                </a:highlight>
              </a:rPr>
              <a:t>very sensitive </a:t>
            </a:r>
            <a:r>
              <a:rPr lang="en-IN" sz="1600" dirty="0">
                <a:highlight>
                  <a:srgbClr val="FFFFFF"/>
                </a:highlight>
              </a:rPr>
              <a:t>to the </a:t>
            </a:r>
            <a:r>
              <a:rPr lang="en-IN" sz="1600" b="1" dirty="0">
                <a:highlight>
                  <a:srgbClr val="FFFFFF"/>
                </a:highlight>
              </a:rPr>
              <a:t>value of k </a:t>
            </a:r>
            <a:r>
              <a:rPr lang="en-IN" sz="1600" dirty="0">
                <a:highlight>
                  <a:srgbClr val="FFFFFF"/>
                </a:highlight>
              </a:rPr>
              <a:t>and it is </a:t>
            </a:r>
            <a:r>
              <a:rPr lang="en-IN" sz="1600" b="1" dirty="0">
                <a:highlight>
                  <a:srgbClr val="FFFFFF"/>
                </a:highlight>
              </a:rPr>
              <a:t>unbounded</a:t>
            </a:r>
            <a:r>
              <a:rPr lang="en-IN" sz="1600" dirty="0">
                <a:highlight>
                  <a:srgbClr val="FFFFFF"/>
                </a:highlight>
              </a:rPr>
              <a:t>. </a:t>
            </a:r>
          </a:p>
          <a:p>
            <a:endParaRPr lang="en-IN" sz="1600" dirty="0">
              <a:highlight>
                <a:srgbClr val="FFFFFF"/>
              </a:highlight>
            </a:endParaRPr>
          </a:p>
          <a:p>
            <a:r>
              <a:rPr lang="en-IN" sz="1600" dirty="0">
                <a:highlight>
                  <a:srgbClr val="FFFFFF"/>
                </a:highlight>
              </a:rPr>
              <a:t>This is because the </a:t>
            </a:r>
            <a:r>
              <a:rPr lang="en-IN" sz="1600" b="1" dirty="0">
                <a:highlight>
                  <a:srgbClr val="FFFFFF"/>
                </a:highlight>
              </a:rPr>
              <a:t>optimal starting time t∗ </a:t>
            </a:r>
            <a:r>
              <a:rPr lang="en-IN" sz="1600" dirty="0">
                <a:highlight>
                  <a:srgbClr val="FFFFFF"/>
                </a:highlight>
              </a:rPr>
              <a:t>for LTT(vs , </a:t>
            </a:r>
            <a:r>
              <a:rPr lang="en-IN" sz="1600" dirty="0" err="1">
                <a:highlight>
                  <a:srgbClr val="FFFFFF"/>
                </a:highlight>
              </a:rPr>
              <a:t>ve</a:t>
            </a:r>
            <a:r>
              <a:rPr lang="en-IN" sz="1600" dirty="0">
                <a:highlight>
                  <a:srgbClr val="FFFFFF"/>
                </a:highlight>
              </a:rPr>
              <a:t> , T ) can be </a:t>
            </a:r>
            <a:r>
              <a:rPr lang="en-IN" sz="1600" b="1" dirty="0">
                <a:highlight>
                  <a:srgbClr val="FFFFFF"/>
                </a:highlight>
              </a:rPr>
              <a:t>always</a:t>
            </a:r>
            <a:r>
              <a:rPr lang="en-IN" sz="1600" dirty="0">
                <a:highlight>
                  <a:srgbClr val="FFFFFF"/>
                </a:highlight>
              </a:rPr>
              <a:t> </a:t>
            </a:r>
            <a:r>
              <a:rPr lang="en-IN" sz="1600" b="1" dirty="0">
                <a:highlight>
                  <a:srgbClr val="FFFFFF"/>
                </a:highlight>
              </a:rPr>
              <a:t>between any two of the k time points</a:t>
            </a:r>
            <a:r>
              <a:rPr lang="en-IN" sz="1600" dirty="0">
                <a:highlight>
                  <a:srgbClr val="FFFFFF"/>
                </a:highlight>
              </a:rPr>
              <a:t>, and the </a:t>
            </a:r>
            <a:r>
              <a:rPr lang="en-IN" sz="1600" b="1" dirty="0">
                <a:highlight>
                  <a:srgbClr val="FFFFFF"/>
                </a:highlight>
              </a:rPr>
              <a:t>LTT error is generated in an accumulative way </a:t>
            </a:r>
            <a:r>
              <a:rPr lang="en-IN" sz="1600" dirty="0">
                <a:highlight>
                  <a:srgbClr val="FFFFFF"/>
                </a:highlight>
              </a:rPr>
              <a:t>along vs to </a:t>
            </a:r>
            <a:r>
              <a:rPr lang="en-IN" sz="1600" dirty="0" err="1">
                <a:highlight>
                  <a:srgbClr val="FFFFFF"/>
                </a:highlight>
              </a:rPr>
              <a:t>ve</a:t>
            </a:r>
            <a:r>
              <a:rPr lang="en-IN" sz="1600" dirty="0">
                <a:highlight>
                  <a:srgbClr val="FFFFFF"/>
                </a:highlight>
              </a:rPr>
              <a:t> paths. Hence, the LTT error is unbounded.</a:t>
            </a:r>
          </a:p>
          <a:p>
            <a:pPr marL="615950" lvl="1" indent="0">
              <a:buNone/>
            </a:pPr>
            <a:endParaRPr lang="en-IN" dirty="0"/>
          </a:p>
          <a:p>
            <a:endParaRPr lang="en-IN" dirty="0"/>
          </a:p>
          <a:p>
            <a:pPr marL="146050" indent="0">
              <a:buNone/>
            </a:pPr>
            <a:endParaRPr lang="en-IN" dirty="0">
              <a:highlight>
                <a:srgbClr val="FFFFFF"/>
              </a:highlight>
            </a:endParaRPr>
          </a:p>
          <a:p>
            <a:endParaRPr lang="en-IN" sz="1600" dirty="0">
              <a:highlight>
                <a:srgbClr val="FFFFFF"/>
              </a:highlight>
            </a:endParaRPr>
          </a:p>
          <a:p>
            <a:endParaRPr lang="en-IN" sz="1600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58420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Bellman-Ford based Algorithm</a:t>
            </a:r>
            <a:endParaRPr dirty="0"/>
          </a:p>
        </p:txBody>
      </p:sp>
      <p:sp>
        <p:nvSpPr>
          <p:cNvPr id="289" name="Google Shape;289;p15"/>
          <p:cNvSpPr txBox="1">
            <a:spLocks noGrp="1"/>
          </p:cNvSpPr>
          <p:nvPr>
            <p:ph type="body" idx="1"/>
          </p:nvPr>
        </p:nvSpPr>
        <p:spPr>
          <a:xfrm>
            <a:off x="1303800" y="1451570"/>
            <a:ext cx="7030500" cy="3202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15950" lvl="1" indent="0">
              <a:buNone/>
            </a:pPr>
            <a:endParaRPr lang="en-IN" dirty="0"/>
          </a:p>
          <a:p>
            <a:endParaRPr lang="en-IN" dirty="0"/>
          </a:p>
          <a:p>
            <a:endParaRPr lang="en-IN" dirty="0">
              <a:highlight>
                <a:srgbClr val="FFFFFF"/>
              </a:highlight>
            </a:endParaRPr>
          </a:p>
          <a:p>
            <a:endParaRPr lang="en-IN" sz="1600" dirty="0">
              <a:highlight>
                <a:srgbClr val="FFFFFF"/>
              </a:highlight>
            </a:endParaRPr>
          </a:p>
          <a:p>
            <a:pPr marL="146050" indent="0">
              <a:buNone/>
            </a:pPr>
            <a:endParaRPr lang="en-IN" sz="1600" dirty="0">
              <a:highlight>
                <a:srgbClr val="FFFFFF"/>
              </a:highlight>
            </a:endParaRPr>
          </a:p>
          <a:p>
            <a:pPr marL="146050" indent="0">
              <a:buNone/>
            </a:pPr>
            <a:endParaRPr lang="en-IN" sz="1600" dirty="0">
              <a:highlight>
                <a:srgbClr val="FFFFFF"/>
              </a:highlight>
            </a:endParaRPr>
          </a:p>
          <a:p>
            <a:pPr marL="146050" indent="0">
              <a:buNone/>
            </a:pPr>
            <a:endParaRPr lang="en-IN" sz="1600" dirty="0">
              <a:highlight>
                <a:srgbClr val="FFFFFF"/>
              </a:highlight>
            </a:endParaRPr>
          </a:p>
          <a:p>
            <a:pPr marL="146050" indent="0">
              <a:buNone/>
            </a:pPr>
            <a:endParaRPr lang="en-IN" sz="1600" dirty="0">
              <a:highlight>
                <a:srgbClr val="FFFFFF"/>
              </a:highlight>
            </a:endParaRPr>
          </a:p>
          <a:p>
            <a:pPr marL="146050" indent="0">
              <a:buNone/>
            </a:pPr>
            <a:r>
              <a:rPr lang="en-IN" sz="1600" b="1" dirty="0" err="1">
                <a:highlight>
                  <a:srgbClr val="FFFFFF"/>
                </a:highlight>
              </a:rPr>
              <a:t>gl</a:t>
            </a:r>
            <a:r>
              <a:rPr lang="en-IN" sz="1600" b="1" dirty="0">
                <a:highlight>
                  <a:srgbClr val="FFFFFF"/>
                </a:highlight>
              </a:rPr>
              <a:t>(t)</a:t>
            </a:r>
            <a:r>
              <a:rPr lang="en-IN" sz="1600" dirty="0">
                <a:highlight>
                  <a:srgbClr val="FFFFFF"/>
                </a:highlight>
              </a:rPr>
              <a:t> be the </a:t>
            </a:r>
            <a:r>
              <a:rPr lang="en-IN" sz="1600" b="1" dirty="0">
                <a:highlight>
                  <a:srgbClr val="FFFFFF"/>
                </a:highlight>
              </a:rPr>
              <a:t>earliest arrival time </a:t>
            </a:r>
            <a:r>
              <a:rPr lang="en-IN" sz="1600" dirty="0">
                <a:highlight>
                  <a:srgbClr val="FFFFFF"/>
                </a:highlight>
              </a:rPr>
              <a:t>at </a:t>
            </a:r>
            <a:r>
              <a:rPr lang="en-IN" sz="1600" b="1" dirty="0">
                <a:highlight>
                  <a:srgbClr val="FFFFFF"/>
                </a:highlight>
              </a:rPr>
              <a:t>node </a:t>
            </a:r>
            <a:r>
              <a:rPr lang="en-IN" sz="1600" b="1" dirty="0" err="1">
                <a:highlight>
                  <a:srgbClr val="FFFFFF"/>
                </a:highlight>
              </a:rPr>
              <a:t>vl</a:t>
            </a:r>
            <a:r>
              <a:rPr lang="en-IN" sz="1600" b="1" dirty="0">
                <a:highlight>
                  <a:srgbClr val="FFFFFF"/>
                </a:highlight>
              </a:rPr>
              <a:t>, from source vs, for starting time t</a:t>
            </a:r>
            <a:r>
              <a:rPr lang="en-IN" sz="1600" dirty="0">
                <a:highlight>
                  <a:srgbClr val="FFFFFF"/>
                </a:highlight>
              </a:rPr>
              <a:t>, and let function </a:t>
            </a:r>
            <a:r>
              <a:rPr lang="en-IN" sz="1600" b="1" dirty="0" err="1">
                <a:highlight>
                  <a:srgbClr val="FFFFFF"/>
                </a:highlight>
              </a:rPr>
              <a:t>hk,l</a:t>
            </a:r>
            <a:r>
              <a:rPr lang="en-IN" sz="1600" b="1" dirty="0">
                <a:highlight>
                  <a:srgbClr val="FFFFFF"/>
                </a:highlight>
              </a:rPr>
              <a:t>(t)</a:t>
            </a:r>
            <a:r>
              <a:rPr lang="en-IN" sz="1600" dirty="0">
                <a:highlight>
                  <a:srgbClr val="FFFFFF"/>
                </a:highlight>
              </a:rPr>
              <a:t> be the </a:t>
            </a:r>
            <a:r>
              <a:rPr lang="en-IN" sz="1600" b="1" dirty="0">
                <a:highlight>
                  <a:srgbClr val="FFFFFF"/>
                </a:highlight>
              </a:rPr>
              <a:t>earliest arrival time </a:t>
            </a:r>
            <a:r>
              <a:rPr lang="en-IN" sz="1600" dirty="0">
                <a:highlight>
                  <a:srgbClr val="FFFFFF"/>
                </a:highlight>
              </a:rPr>
              <a:t>at </a:t>
            </a:r>
            <a:r>
              <a:rPr lang="en-IN" sz="1600" b="1" dirty="0" err="1">
                <a:highlight>
                  <a:srgbClr val="FFFFFF"/>
                </a:highlight>
              </a:rPr>
              <a:t>vl</a:t>
            </a:r>
            <a:r>
              <a:rPr lang="en-IN" sz="1600" b="1" dirty="0">
                <a:highlight>
                  <a:srgbClr val="FFFFFF"/>
                </a:highlight>
              </a:rPr>
              <a:t>, from source vs via edge (</a:t>
            </a:r>
            <a:r>
              <a:rPr lang="en-IN" sz="1600" b="1" dirty="0" err="1">
                <a:highlight>
                  <a:srgbClr val="FFFFFF"/>
                </a:highlight>
              </a:rPr>
              <a:t>vk,vl</a:t>
            </a:r>
            <a:r>
              <a:rPr lang="en-IN" sz="1600" b="1" dirty="0">
                <a:highlight>
                  <a:srgbClr val="FFFFFF"/>
                </a:highlight>
              </a:rPr>
              <a:t>), for starting time t</a:t>
            </a:r>
            <a:r>
              <a:rPr lang="en-IN" sz="1600" dirty="0">
                <a:highlight>
                  <a:srgbClr val="FFFFFF"/>
                </a:highlight>
              </a:rPr>
              <a:t>. </a:t>
            </a:r>
          </a:p>
          <a:p>
            <a:pPr marL="146050" indent="0">
              <a:buNone/>
            </a:pPr>
            <a:endParaRPr lang="en-IN" sz="1600" dirty="0">
              <a:highlight>
                <a:srgbClr val="FFFFFF"/>
              </a:highlight>
            </a:endParaRPr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9FCFFF89-6699-D34F-BAC9-C97BE1B34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0" y="1511300"/>
            <a:ext cx="55880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22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Drawbacks</a:t>
            </a:r>
            <a:endParaRPr dirty="0"/>
          </a:p>
        </p:txBody>
      </p:sp>
      <p:sp>
        <p:nvSpPr>
          <p:cNvPr id="289" name="Google Shape;289;p15"/>
          <p:cNvSpPr txBox="1">
            <a:spLocks noGrp="1"/>
          </p:cNvSpPr>
          <p:nvPr>
            <p:ph type="body" idx="1"/>
          </p:nvPr>
        </p:nvSpPr>
        <p:spPr>
          <a:xfrm>
            <a:off x="1303800" y="1451570"/>
            <a:ext cx="7030500" cy="34679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600" dirty="0">
                <a:highlight>
                  <a:srgbClr val="FFFFFF"/>
                </a:highlight>
              </a:rPr>
              <a:t>OR algorithm – </a:t>
            </a:r>
            <a:r>
              <a:rPr lang="en-IN" sz="1600" dirty="0" err="1">
                <a:highlight>
                  <a:srgbClr val="FFFFFF"/>
                </a:highlight>
              </a:rPr>
              <a:t>Orda</a:t>
            </a:r>
            <a:r>
              <a:rPr lang="en-IN" sz="1600" dirty="0">
                <a:highlight>
                  <a:srgbClr val="FFFFFF"/>
                </a:highlight>
              </a:rPr>
              <a:t> and Rom proposed generalized version of Bellman -Ford algorithm.</a:t>
            </a:r>
          </a:p>
          <a:p>
            <a:pPr marL="146050" indent="0">
              <a:buNone/>
            </a:pPr>
            <a:endParaRPr lang="en-IN" sz="1600" dirty="0">
              <a:highlight>
                <a:srgbClr val="FFFFFF"/>
              </a:highlight>
            </a:endParaRPr>
          </a:p>
          <a:p>
            <a:r>
              <a:rPr lang="en-IN" sz="1600" dirty="0">
                <a:highlight>
                  <a:srgbClr val="FFFFFF"/>
                </a:highlight>
              </a:rPr>
              <a:t>The </a:t>
            </a:r>
            <a:r>
              <a:rPr lang="en-IN" sz="1600" b="1" dirty="0">
                <a:highlight>
                  <a:srgbClr val="FFFFFF"/>
                </a:highlight>
              </a:rPr>
              <a:t>high complexity </a:t>
            </a:r>
            <a:r>
              <a:rPr lang="en-IN" sz="1600" dirty="0">
                <a:highlight>
                  <a:srgbClr val="FFFFFF"/>
                </a:highlight>
              </a:rPr>
              <a:t>makes it infeasible to use it for </a:t>
            </a:r>
            <a:r>
              <a:rPr lang="en-IN" sz="1600" b="1" dirty="0">
                <a:highlight>
                  <a:srgbClr val="FFFFFF"/>
                </a:highlight>
              </a:rPr>
              <a:t>larger graphs</a:t>
            </a:r>
            <a:r>
              <a:rPr lang="en-IN" sz="1600" dirty="0">
                <a:highlight>
                  <a:srgbClr val="FFFFFF"/>
                </a:highlight>
              </a:rPr>
              <a:t>. </a:t>
            </a:r>
          </a:p>
          <a:p>
            <a:endParaRPr lang="en-IN" sz="1600" dirty="0">
              <a:highlight>
                <a:srgbClr val="FFFFFF"/>
              </a:highlight>
            </a:endParaRPr>
          </a:p>
          <a:p>
            <a:r>
              <a:rPr lang="en-IN" sz="1600" dirty="0">
                <a:highlight>
                  <a:srgbClr val="FFFFFF"/>
                </a:highlight>
              </a:rPr>
              <a:t>OR takes a strategy of determining path toward destination (</a:t>
            </a:r>
            <a:r>
              <a:rPr lang="en-IN" sz="1600" dirty="0" err="1">
                <a:highlight>
                  <a:srgbClr val="FFFFFF"/>
                </a:highlight>
              </a:rPr>
              <a:t>ve</a:t>
            </a:r>
            <a:r>
              <a:rPr lang="en-IN" sz="1600" dirty="0">
                <a:highlight>
                  <a:srgbClr val="FFFFFF"/>
                </a:highlight>
              </a:rPr>
              <a:t>) while refining the arrival time functions, </a:t>
            </a:r>
            <a:r>
              <a:rPr lang="en-IN" sz="1600" dirty="0" err="1">
                <a:highlight>
                  <a:srgbClr val="FFFFFF"/>
                </a:highlight>
              </a:rPr>
              <a:t>gi</a:t>
            </a:r>
            <a:r>
              <a:rPr lang="en-IN" sz="1600" dirty="0">
                <a:highlight>
                  <a:srgbClr val="FFFFFF"/>
                </a:highlight>
              </a:rPr>
              <a:t>(t), in the whole interval T. We call such an algorithm a </a:t>
            </a:r>
            <a:r>
              <a:rPr lang="en-IN" sz="1600" b="1" dirty="0">
                <a:highlight>
                  <a:srgbClr val="FFFFFF"/>
                </a:highlight>
              </a:rPr>
              <a:t>path selection </a:t>
            </a:r>
            <a:r>
              <a:rPr lang="en-IN" sz="1600" dirty="0">
                <a:highlight>
                  <a:srgbClr val="FFFFFF"/>
                </a:highlight>
              </a:rPr>
              <a:t>and </a:t>
            </a:r>
            <a:r>
              <a:rPr lang="en-IN" sz="1600" b="1" dirty="0">
                <a:highlight>
                  <a:srgbClr val="FFFFFF"/>
                </a:highlight>
              </a:rPr>
              <a:t>time refinement </a:t>
            </a:r>
            <a:r>
              <a:rPr lang="en-IN" sz="1600" dirty="0">
                <a:highlight>
                  <a:srgbClr val="FFFFFF"/>
                </a:highlight>
              </a:rPr>
              <a:t>approach</a:t>
            </a:r>
          </a:p>
          <a:p>
            <a:endParaRPr lang="en-IN" sz="1600" dirty="0">
              <a:highlight>
                <a:srgbClr val="FFFFFF"/>
              </a:highlight>
            </a:endParaRPr>
          </a:p>
          <a:p>
            <a:r>
              <a:rPr lang="en-IN" sz="1600" b="1" dirty="0">
                <a:highlight>
                  <a:srgbClr val="FFFFFF"/>
                </a:highlight>
              </a:rPr>
              <a:t>After some iterations, </a:t>
            </a:r>
            <a:r>
              <a:rPr lang="en-IN" sz="1600" b="1" dirty="0" err="1">
                <a:highlight>
                  <a:srgbClr val="FFFFFF"/>
                </a:highlight>
              </a:rPr>
              <a:t>gi</a:t>
            </a:r>
            <a:r>
              <a:rPr lang="en-IN" sz="1600" b="1" dirty="0">
                <a:highlight>
                  <a:srgbClr val="FFFFFF"/>
                </a:highlight>
              </a:rPr>
              <a:t>(t) might have converged in a subinterval of T</a:t>
            </a:r>
            <a:r>
              <a:rPr lang="en-IN" sz="1600" dirty="0">
                <a:highlight>
                  <a:srgbClr val="FFFFFF"/>
                </a:highlight>
              </a:rPr>
              <a:t>, but algorithm OR cannot recognize this, and still needs to </a:t>
            </a:r>
            <a:r>
              <a:rPr lang="en-IN" sz="1600" b="1" dirty="0">
                <a:highlight>
                  <a:srgbClr val="FFFFFF"/>
                </a:highlight>
              </a:rPr>
              <a:t>recalculate </a:t>
            </a:r>
            <a:r>
              <a:rPr lang="en-IN" sz="1600" b="1" dirty="0" err="1">
                <a:highlight>
                  <a:srgbClr val="FFFFFF"/>
                </a:highlight>
              </a:rPr>
              <a:t>gi</a:t>
            </a:r>
            <a:r>
              <a:rPr lang="en-IN" sz="1600" b="1" dirty="0">
                <a:highlight>
                  <a:srgbClr val="FFFFFF"/>
                </a:highlight>
              </a:rPr>
              <a:t>(t) and </a:t>
            </a:r>
            <a:r>
              <a:rPr lang="en-IN" sz="1600" b="1" dirty="0" err="1">
                <a:highlight>
                  <a:srgbClr val="FFFFFF"/>
                </a:highlight>
              </a:rPr>
              <a:t>hk,j</a:t>
            </a:r>
            <a:r>
              <a:rPr lang="en-IN" sz="1600" b="1" dirty="0">
                <a:highlight>
                  <a:srgbClr val="FFFFFF"/>
                </a:highlight>
              </a:rPr>
              <a:t>(t) in the whole interval T</a:t>
            </a:r>
            <a:r>
              <a:rPr lang="en-IN" sz="1600" dirty="0">
                <a:highlight>
                  <a:srgbClr val="FFFFFF"/>
                </a:highlight>
              </a:rPr>
              <a:t>.</a:t>
            </a:r>
          </a:p>
          <a:p>
            <a:pPr marL="615950" lvl="1" indent="0">
              <a:buNone/>
            </a:pPr>
            <a:endParaRPr lang="en-IN" dirty="0"/>
          </a:p>
          <a:p>
            <a:endParaRPr lang="en-IN" dirty="0"/>
          </a:p>
          <a:p>
            <a:pPr marL="146050" indent="0">
              <a:buNone/>
            </a:pPr>
            <a:endParaRPr lang="en-IN" dirty="0">
              <a:highlight>
                <a:srgbClr val="FFFFFF"/>
              </a:highlight>
            </a:endParaRPr>
          </a:p>
          <a:p>
            <a:endParaRPr lang="en-IN" sz="1600" dirty="0">
              <a:highlight>
                <a:srgbClr val="FFFFFF"/>
              </a:highlight>
            </a:endParaRPr>
          </a:p>
          <a:p>
            <a:endParaRPr lang="en-IN" sz="1600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74467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A* Algorithm</a:t>
            </a:r>
            <a:endParaRPr dirty="0"/>
          </a:p>
        </p:txBody>
      </p:sp>
      <p:sp>
        <p:nvSpPr>
          <p:cNvPr id="289" name="Google Shape;289;p15"/>
          <p:cNvSpPr txBox="1">
            <a:spLocks noGrp="1"/>
          </p:cNvSpPr>
          <p:nvPr>
            <p:ph type="body" idx="1"/>
          </p:nvPr>
        </p:nvSpPr>
        <p:spPr>
          <a:xfrm>
            <a:off x="1303800" y="1252728"/>
            <a:ext cx="7030500" cy="34015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600" dirty="0">
                <a:highlight>
                  <a:srgbClr val="FFFFFF"/>
                </a:highlight>
              </a:rPr>
              <a:t>The main idea is to maintain </a:t>
            </a:r>
            <a:r>
              <a:rPr lang="en-IN" sz="1600" b="1" dirty="0">
                <a:highlight>
                  <a:srgbClr val="FFFFFF"/>
                </a:highlight>
              </a:rPr>
              <a:t>a priority queue Q</a:t>
            </a:r>
            <a:r>
              <a:rPr lang="en-IN" sz="1600" dirty="0">
                <a:highlight>
                  <a:srgbClr val="FFFFFF"/>
                </a:highlight>
              </a:rPr>
              <a:t> of all paths to be expanded. </a:t>
            </a:r>
          </a:p>
          <a:p>
            <a:r>
              <a:rPr lang="en-IN" sz="1600" dirty="0">
                <a:highlight>
                  <a:srgbClr val="FFFFFF"/>
                </a:highlight>
              </a:rPr>
              <a:t>Let pk be a path from source vs to a node </a:t>
            </a:r>
            <a:r>
              <a:rPr lang="en-IN" sz="1600" dirty="0" err="1">
                <a:highlight>
                  <a:srgbClr val="FFFFFF"/>
                </a:highlight>
              </a:rPr>
              <a:t>vk</a:t>
            </a:r>
            <a:r>
              <a:rPr lang="en-IN" sz="1600" dirty="0">
                <a:highlight>
                  <a:srgbClr val="FFFFFF"/>
                </a:highlight>
              </a:rPr>
              <a:t>. </a:t>
            </a:r>
            <a:r>
              <a:rPr lang="en-IN" sz="1600" b="1" dirty="0">
                <a:highlight>
                  <a:srgbClr val="FFFFFF"/>
                </a:highlight>
              </a:rPr>
              <a:t>Note:</a:t>
            </a:r>
            <a:r>
              <a:rPr lang="en-IN" sz="1600" dirty="0">
                <a:highlight>
                  <a:srgbClr val="FFFFFF"/>
                </a:highlight>
              </a:rPr>
              <a:t> there are possibly multiple paths from vs to </a:t>
            </a:r>
            <a:r>
              <a:rPr lang="en-IN" sz="1600" dirty="0" err="1">
                <a:highlight>
                  <a:srgbClr val="FFFFFF"/>
                </a:highlight>
              </a:rPr>
              <a:t>vk</a:t>
            </a:r>
            <a:r>
              <a:rPr lang="en-IN" sz="1600" dirty="0">
                <a:highlight>
                  <a:srgbClr val="FFFFFF"/>
                </a:highlight>
              </a:rPr>
              <a:t> in GT , and all of them may be maintained in Q at the same time.</a:t>
            </a:r>
          </a:p>
          <a:p>
            <a:r>
              <a:rPr lang="en-IN" sz="1600" dirty="0">
                <a:highlight>
                  <a:srgbClr val="FFFFFF"/>
                </a:highlight>
              </a:rPr>
              <a:t>Each distinct vs-</a:t>
            </a:r>
            <a:r>
              <a:rPr lang="en-IN" sz="1600" dirty="0" err="1">
                <a:highlight>
                  <a:srgbClr val="FFFFFF"/>
                </a:highlight>
              </a:rPr>
              <a:t>vk</a:t>
            </a:r>
            <a:r>
              <a:rPr lang="en-IN" sz="1600" dirty="0">
                <a:highlight>
                  <a:srgbClr val="FFFFFF"/>
                </a:highlight>
              </a:rPr>
              <a:t> path pk is associated with a function, </a:t>
            </a:r>
          </a:p>
          <a:p>
            <a:pPr marL="146050" indent="0">
              <a:buNone/>
            </a:pPr>
            <a:r>
              <a:rPr lang="en-IN" sz="1600" b="1" dirty="0">
                <a:highlight>
                  <a:srgbClr val="FFFFFF"/>
                </a:highlight>
              </a:rPr>
              <a:t>      </a:t>
            </a:r>
            <a:r>
              <a:rPr lang="en-IN" sz="1600" b="1" dirty="0" err="1">
                <a:highlight>
                  <a:srgbClr val="FFFFFF"/>
                </a:highlight>
              </a:rPr>
              <a:t>fpk</a:t>
            </a:r>
            <a:r>
              <a:rPr lang="en-IN" sz="1600" b="1" dirty="0">
                <a:highlight>
                  <a:srgbClr val="FFFFFF"/>
                </a:highlight>
              </a:rPr>
              <a:t> (t) = </a:t>
            </a:r>
            <a:r>
              <a:rPr lang="en-IN" sz="1600" b="1" dirty="0" err="1">
                <a:highlight>
                  <a:srgbClr val="FFFFFF"/>
                </a:highlight>
              </a:rPr>
              <a:t>gpk</a:t>
            </a:r>
            <a:r>
              <a:rPr lang="en-IN" sz="1600" b="1" dirty="0">
                <a:highlight>
                  <a:srgbClr val="FFFFFF"/>
                </a:highlight>
              </a:rPr>
              <a:t> (t) + </a:t>
            </a:r>
            <a:r>
              <a:rPr lang="en-IN" sz="1600" b="1" dirty="0" err="1">
                <a:highlight>
                  <a:srgbClr val="FFFFFF"/>
                </a:highlight>
              </a:rPr>
              <a:t>dk,e</a:t>
            </a:r>
            <a:r>
              <a:rPr lang="en-IN" sz="1600" b="1" dirty="0">
                <a:highlight>
                  <a:srgbClr val="FFFFFF"/>
                </a:highlight>
              </a:rPr>
              <a:t> − t. </a:t>
            </a:r>
          </a:p>
          <a:p>
            <a:r>
              <a:rPr lang="en-IN" sz="1600" dirty="0">
                <a:highlight>
                  <a:srgbClr val="FFFFFF"/>
                </a:highlight>
              </a:rPr>
              <a:t>Here, </a:t>
            </a:r>
            <a:r>
              <a:rPr lang="en-IN" sz="1600" b="1" dirty="0" err="1">
                <a:highlight>
                  <a:srgbClr val="FFFFFF"/>
                </a:highlight>
              </a:rPr>
              <a:t>gpk</a:t>
            </a:r>
            <a:r>
              <a:rPr lang="en-IN" sz="1600" b="1" dirty="0">
                <a:highlight>
                  <a:srgbClr val="FFFFFF"/>
                </a:highlight>
              </a:rPr>
              <a:t> (t)</a:t>
            </a:r>
            <a:r>
              <a:rPr lang="en-IN" sz="1600" dirty="0">
                <a:highlight>
                  <a:srgbClr val="FFFFFF"/>
                </a:highlight>
              </a:rPr>
              <a:t> is </a:t>
            </a:r>
            <a:r>
              <a:rPr lang="en-IN" sz="1600" b="1" dirty="0">
                <a:highlight>
                  <a:srgbClr val="FFFFFF"/>
                </a:highlight>
              </a:rPr>
              <a:t>the arrival time </a:t>
            </a:r>
            <a:r>
              <a:rPr lang="en-IN" sz="1600" dirty="0">
                <a:highlight>
                  <a:srgbClr val="FFFFFF"/>
                </a:highlight>
              </a:rPr>
              <a:t>from source vs to </a:t>
            </a:r>
            <a:r>
              <a:rPr lang="en-IN" sz="1600" dirty="0" err="1">
                <a:highlight>
                  <a:srgbClr val="FFFFFF"/>
                </a:highlight>
              </a:rPr>
              <a:t>vk</a:t>
            </a:r>
            <a:r>
              <a:rPr lang="en-IN" sz="1600" dirty="0">
                <a:highlight>
                  <a:srgbClr val="FFFFFF"/>
                </a:highlight>
              </a:rPr>
              <a:t> along path pk for starting time t; </a:t>
            </a:r>
            <a:r>
              <a:rPr lang="en-IN" sz="1600" b="1" dirty="0" err="1">
                <a:highlight>
                  <a:srgbClr val="FFFFFF"/>
                </a:highlight>
              </a:rPr>
              <a:t>dk,e</a:t>
            </a:r>
            <a:r>
              <a:rPr lang="en-IN" sz="1600" b="1" dirty="0">
                <a:highlight>
                  <a:srgbClr val="FFFFFF"/>
                </a:highlight>
              </a:rPr>
              <a:t> </a:t>
            </a:r>
            <a:r>
              <a:rPr lang="en-IN" sz="1600" dirty="0">
                <a:highlight>
                  <a:srgbClr val="FFFFFF"/>
                </a:highlight>
              </a:rPr>
              <a:t>is a </a:t>
            </a:r>
            <a:r>
              <a:rPr lang="en-IN" sz="1600" b="1" dirty="0">
                <a:highlight>
                  <a:srgbClr val="FFFFFF"/>
                </a:highlight>
              </a:rPr>
              <a:t>lower bound estimation of the travel time from </a:t>
            </a:r>
            <a:r>
              <a:rPr lang="en-IN" sz="1600" b="1" dirty="0" err="1">
                <a:highlight>
                  <a:srgbClr val="FFFFFF"/>
                </a:highlight>
              </a:rPr>
              <a:t>vk</a:t>
            </a:r>
            <a:r>
              <a:rPr lang="en-IN" sz="1600" b="1" dirty="0">
                <a:highlight>
                  <a:srgbClr val="FFFFFF"/>
                </a:highlight>
              </a:rPr>
              <a:t> to destination </a:t>
            </a:r>
            <a:r>
              <a:rPr lang="en-IN" sz="1600" b="1" dirty="0" err="1">
                <a:highlight>
                  <a:srgbClr val="FFFFFF"/>
                </a:highlight>
              </a:rPr>
              <a:t>ve</a:t>
            </a:r>
            <a:r>
              <a:rPr lang="en-IN" sz="1600" dirty="0">
                <a:highlight>
                  <a:srgbClr val="FFFFFF"/>
                </a:highlight>
              </a:rPr>
              <a:t>; </a:t>
            </a:r>
            <a:r>
              <a:rPr lang="en-IN" sz="1600" b="1" dirty="0" err="1">
                <a:highlight>
                  <a:srgbClr val="FFFFFF"/>
                </a:highlight>
              </a:rPr>
              <a:t>fpk</a:t>
            </a:r>
            <a:r>
              <a:rPr lang="en-IN" sz="1600" b="1" dirty="0">
                <a:highlight>
                  <a:srgbClr val="FFFFFF"/>
                </a:highlight>
              </a:rPr>
              <a:t> (t)</a:t>
            </a:r>
            <a:r>
              <a:rPr lang="en-IN" sz="1600" dirty="0">
                <a:highlight>
                  <a:srgbClr val="FFFFFF"/>
                </a:highlight>
              </a:rPr>
              <a:t> is the </a:t>
            </a:r>
            <a:r>
              <a:rPr lang="en-IN" sz="1600" b="1" dirty="0">
                <a:highlight>
                  <a:srgbClr val="FFFFFF"/>
                </a:highlight>
              </a:rPr>
              <a:t>estimated travel time from source vs to destination </a:t>
            </a:r>
            <a:r>
              <a:rPr lang="en-IN" sz="1600" b="1" dirty="0" err="1">
                <a:highlight>
                  <a:srgbClr val="FFFFFF"/>
                </a:highlight>
              </a:rPr>
              <a:t>ve</a:t>
            </a:r>
            <a:r>
              <a:rPr lang="en-IN" sz="1600" b="1" dirty="0">
                <a:highlight>
                  <a:srgbClr val="FFFFFF"/>
                </a:highlight>
              </a:rPr>
              <a:t> along path pk for starting time t</a:t>
            </a:r>
            <a:r>
              <a:rPr lang="en-IN" sz="1600" dirty="0">
                <a:highlight>
                  <a:srgbClr val="FFFFFF"/>
                </a:highlight>
              </a:rPr>
              <a:t>. </a:t>
            </a:r>
          </a:p>
          <a:p>
            <a:r>
              <a:rPr lang="en-IN" sz="1600" b="1" dirty="0">
                <a:highlight>
                  <a:srgbClr val="FFFFFF"/>
                </a:highlight>
              </a:rPr>
              <a:t>Note:</a:t>
            </a:r>
            <a:r>
              <a:rPr lang="en-IN" sz="1600" dirty="0">
                <a:highlight>
                  <a:srgbClr val="FFFFFF"/>
                </a:highlight>
              </a:rPr>
              <a:t> Here, we are finding a point k in-between the source and destination.</a:t>
            </a:r>
          </a:p>
          <a:p>
            <a:pPr marL="146050" indent="0">
              <a:buNone/>
            </a:pPr>
            <a:endParaRPr lang="en-IN" sz="1600" dirty="0">
              <a:highlight>
                <a:srgbClr val="FFFFFF"/>
              </a:highlight>
            </a:endParaRPr>
          </a:p>
          <a:p>
            <a:pPr marL="146050" indent="0">
              <a:buNone/>
            </a:pPr>
            <a:endParaRPr lang="en-IN" dirty="0"/>
          </a:p>
          <a:p>
            <a:pPr marL="146050" indent="0">
              <a:buNone/>
            </a:pPr>
            <a:endParaRPr lang="en-IN" dirty="0">
              <a:highlight>
                <a:srgbClr val="FFFFFF"/>
              </a:highlight>
            </a:endParaRPr>
          </a:p>
          <a:p>
            <a:endParaRPr lang="en-IN" sz="1600" dirty="0">
              <a:highlight>
                <a:srgbClr val="FFFFFF"/>
              </a:highlight>
            </a:endParaRPr>
          </a:p>
          <a:p>
            <a:endParaRPr lang="en-IN" sz="1600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91570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A* Algorithm</a:t>
            </a:r>
            <a:endParaRPr dirty="0"/>
          </a:p>
        </p:txBody>
      </p:sp>
      <p:sp>
        <p:nvSpPr>
          <p:cNvPr id="289" name="Google Shape;289;p15"/>
          <p:cNvSpPr txBox="1">
            <a:spLocks noGrp="1"/>
          </p:cNvSpPr>
          <p:nvPr>
            <p:ph type="body" idx="1"/>
          </p:nvPr>
        </p:nvSpPr>
        <p:spPr>
          <a:xfrm>
            <a:off x="1303800" y="1252728"/>
            <a:ext cx="7030500" cy="34015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600" dirty="0">
                <a:highlight>
                  <a:srgbClr val="FFFFFF"/>
                </a:highlight>
              </a:rPr>
              <a:t>In each iteration, it picks the path pi from the priority queue Q to expand, such that </a:t>
            </a:r>
            <a:r>
              <a:rPr lang="en-IN" sz="1600" b="1" dirty="0">
                <a:highlight>
                  <a:srgbClr val="FFFFFF"/>
                </a:highlight>
              </a:rPr>
              <a:t>min{</a:t>
            </a:r>
            <a:r>
              <a:rPr lang="en-IN" sz="1600" b="1" dirty="0" err="1">
                <a:highlight>
                  <a:srgbClr val="FFFFFF"/>
                </a:highlight>
              </a:rPr>
              <a:t>fpi</a:t>
            </a:r>
            <a:r>
              <a:rPr lang="en-IN" sz="1600" b="1" dirty="0">
                <a:highlight>
                  <a:srgbClr val="FFFFFF"/>
                </a:highlight>
              </a:rPr>
              <a:t> (t)} </a:t>
            </a:r>
            <a:r>
              <a:rPr lang="en-IN" sz="1600" dirty="0">
                <a:highlight>
                  <a:srgbClr val="FFFFFF"/>
                </a:highlight>
              </a:rPr>
              <a:t>is </a:t>
            </a:r>
            <a:r>
              <a:rPr lang="en-IN" sz="1600" b="1" dirty="0">
                <a:highlight>
                  <a:srgbClr val="FFFFFF"/>
                </a:highlight>
              </a:rPr>
              <a:t>the minimum among all paths pk’s in Q</a:t>
            </a:r>
            <a:r>
              <a:rPr lang="en-IN" sz="1600" dirty="0">
                <a:highlight>
                  <a:srgbClr val="FFFFFF"/>
                </a:highlight>
              </a:rPr>
              <a:t>. </a:t>
            </a:r>
          </a:p>
          <a:p>
            <a:pPr marL="146050" indent="0">
              <a:buNone/>
            </a:pPr>
            <a:endParaRPr lang="en-IN" sz="1600" dirty="0">
              <a:highlight>
                <a:srgbClr val="FFFFFF"/>
              </a:highlight>
            </a:endParaRPr>
          </a:p>
          <a:p>
            <a:r>
              <a:rPr lang="en-IN" sz="1600" dirty="0"/>
              <a:t>This is also a </a:t>
            </a:r>
            <a:r>
              <a:rPr lang="en-IN" sz="1600" b="1" dirty="0"/>
              <a:t>path-selection and time-refinement </a:t>
            </a:r>
            <a:r>
              <a:rPr lang="en-IN" sz="1600" dirty="0"/>
              <a:t>approach. The </a:t>
            </a:r>
            <a:r>
              <a:rPr lang="en-IN" sz="1600" b="1" i="1" dirty="0"/>
              <a:t>path-selection</a:t>
            </a:r>
            <a:r>
              <a:rPr lang="en-IN" sz="1600" i="1" dirty="0"/>
              <a:t> </a:t>
            </a:r>
            <a:r>
              <a:rPr lang="en-IN" sz="1600" dirty="0"/>
              <a:t>is </a:t>
            </a:r>
            <a:r>
              <a:rPr lang="en-IN" sz="1600" b="1" dirty="0"/>
              <a:t>done explicitly in the path extension from pk to pl</a:t>
            </a:r>
            <a:r>
              <a:rPr lang="en-IN" sz="1600" dirty="0"/>
              <a:t>, followed by the </a:t>
            </a:r>
            <a:r>
              <a:rPr lang="en-IN" sz="1600" b="1" i="1" dirty="0"/>
              <a:t>time-refinement </a:t>
            </a:r>
            <a:r>
              <a:rPr lang="en-IN" sz="1600" dirty="0"/>
              <a:t>done in the </a:t>
            </a:r>
            <a:r>
              <a:rPr lang="en-IN" sz="1600" b="1" dirty="0"/>
              <a:t>computation of </a:t>
            </a:r>
            <a:r>
              <a:rPr lang="en-IN" sz="1600" b="1" dirty="0" err="1"/>
              <a:t>gpl</a:t>
            </a:r>
            <a:r>
              <a:rPr lang="en-IN" sz="1600" b="1" dirty="0"/>
              <a:t> (t) and </a:t>
            </a:r>
            <a:r>
              <a:rPr lang="en-IN" sz="1600" b="1" dirty="0" err="1"/>
              <a:t>fpl</a:t>
            </a:r>
            <a:r>
              <a:rPr lang="en-IN" sz="1600" b="1" dirty="0"/>
              <a:t> (t)</a:t>
            </a:r>
            <a:r>
              <a:rPr lang="en-IN" sz="1600" dirty="0"/>
              <a:t>. The </a:t>
            </a:r>
            <a:r>
              <a:rPr lang="en-IN" sz="1600" i="1" dirty="0"/>
              <a:t>path-selection </a:t>
            </a:r>
            <a:r>
              <a:rPr lang="en-IN" sz="1600" dirty="0"/>
              <a:t>and the </a:t>
            </a:r>
            <a:r>
              <a:rPr lang="en-IN" sz="1600" i="1" dirty="0"/>
              <a:t>time-refinement </a:t>
            </a:r>
            <a:r>
              <a:rPr lang="en-IN" sz="1600" dirty="0"/>
              <a:t>here are </a:t>
            </a:r>
            <a:r>
              <a:rPr lang="en-IN" sz="1600" b="1" dirty="0"/>
              <a:t>coupled even more closely </a:t>
            </a:r>
            <a:r>
              <a:rPr lang="en-IN" sz="1600" dirty="0"/>
              <a:t>than those in OR. </a:t>
            </a:r>
          </a:p>
          <a:p>
            <a:pPr marL="146050" indent="0">
              <a:buNone/>
            </a:pPr>
            <a:endParaRPr lang="en-IN" sz="1600" dirty="0">
              <a:highlight>
                <a:srgbClr val="FFFFFF"/>
              </a:highlight>
            </a:endParaRPr>
          </a:p>
          <a:p>
            <a:endParaRPr lang="en-IN" sz="1600" dirty="0">
              <a:highlight>
                <a:srgbClr val="FFFFFF"/>
              </a:highlight>
            </a:endParaRPr>
          </a:p>
          <a:p>
            <a:pPr marL="146050" indent="0">
              <a:buNone/>
            </a:pPr>
            <a:endParaRPr lang="en-IN" dirty="0"/>
          </a:p>
          <a:p>
            <a:pPr marL="146050" indent="0">
              <a:buNone/>
            </a:pPr>
            <a:endParaRPr lang="en-IN" dirty="0">
              <a:highlight>
                <a:srgbClr val="FFFFFF"/>
              </a:highlight>
            </a:endParaRPr>
          </a:p>
          <a:p>
            <a:endParaRPr lang="en-IN" sz="1600" dirty="0">
              <a:highlight>
                <a:srgbClr val="FFFFFF"/>
              </a:highlight>
            </a:endParaRPr>
          </a:p>
          <a:p>
            <a:endParaRPr lang="en-IN" sz="1600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478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Drawbacks</a:t>
            </a:r>
            <a:endParaRPr dirty="0"/>
          </a:p>
        </p:txBody>
      </p:sp>
      <p:sp>
        <p:nvSpPr>
          <p:cNvPr id="289" name="Google Shape;289;p15"/>
          <p:cNvSpPr txBox="1">
            <a:spLocks noGrp="1"/>
          </p:cNvSpPr>
          <p:nvPr>
            <p:ph type="body" idx="1"/>
          </p:nvPr>
        </p:nvSpPr>
        <p:spPr>
          <a:xfrm>
            <a:off x="1303800" y="1451570"/>
            <a:ext cx="7030500" cy="3202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600" dirty="0">
                <a:highlight>
                  <a:srgbClr val="FFFFFF"/>
                </a:highlight>
              </a:rPr>
              <a:t>Algorithm A* is </a:t>
            </a:r>
            <a:r>
              <a:rPr lang="en-IN" sz="1600" b="1" dirty="0">
                <a:highlight>
                  <a:srgbClr val="FFFFFF"/>
                </a:highlight>
              </a:rPr>
              <a:t>efficient only when estimation can assist pruning the search space effectively, and vs and </a:t>
            </a:r>
            <a:r>
              <a:rPr lang="en-IN" sz="1600" b="1" dirty="0" err="1">
                <a:highlight>
                  <a:srgbClr val="FFFFFF"/>
                </a:highlight>
              </a:rPr>
              <a:t>ve</a:t>
            </a:r>
            <a:r>
              <a:rPr lang="en-IN" sz="1600" b="1" dirty="0">
                <a:highlight>
                  <a:srgbClr val="FFFFFF"/>
                </a:highlight>
              </a:rPr>
              <a:t> are closed to each other in graph GT</a:t>
            </a:r>
            <a:r>
              <a:rPr lang="en-IN" sz="1600" dirty="0">
                <a:highlight>
                  <a:srgbClr val="FFFFFF"/>
                </a:highlight>
              </a:rPr>
              <a:t> . </a:t>
            </a:r>
          </a:p>
          <a:p>
            <a:endParaRPr lang="en-IN" sz="1600" dirty="0">
              <a:highlight>
                <a:srgbClr val="FFFFFF"/>
              </a:highlight>
            </a:endParaRPr>
          </a:p>
          <a:p>
            <a:r>
              <a:rPr lang="en-IN" sz="1600" dirty="0">
                <a:highlight>
                  <a:srgbClr val="FFFFFF"/>
                </a:highlight>
              </a:rPr>
              <a:t>It is difficult to find such estimation </a:t>
            </a:r>
            <a:r>
              <a:rPr lang="en-IN" sz="1600" b="1" dirty="0" err="1">
                <a:highlight>
                  <a:srgbClr val="FFFFFF"/>
                </a:highlight>
              </a:rPr>
              <a:t>dk,e</a:t>
            </a:r>
            <a:r>
              <a:rPr lang="en-IN" sz="1600" b="1" dirty="0">
                <a:highlight>
                  <a:srgbClr val="FFFFFF"/>
                </a:highlight>
              </a:rPr>
              <a:t> in general graphs, and it is infeasible to use A*</a:t>
            </a:r>
            <a:r>
              <a:rPr lang="en-IN" sz="1600" dirty="0">
                <a:highlight>
                  <a:srgbClr val="FFFFFF"/>
                </a:highlight>
              </a:rPr>
              <a:t> to handle large time-dependent graphs, where </a:t>
            </a:r>
            <a:r>
              <a:rPr lang="en-IN" sz="1600" dirty="0" err="1">
                <a:highlight>
                  <a:srgbClr val="FFFFFF"/>
                </a:highlight>
              </a:rPr>
              <a:t>ve</a:t>
            </a:r>
            <a:r>
              <a:rPr lang="en-IN" sz="1600" dirty="0">
                <a:highlight>
                  <a:srgbClr val="FFFFFF"/>
                </a:highlight>
              </a:rPr>
              <a:t> may be </a:t>
            </a:r>
            <a:r>
              <a:rPr lang="en-IN" sz="1600" b="1" dirty="0">
                <a:highlight>
                  <a:srgbClr val="FFFFFF"/>
                </a:highlight>
              </a:rPr>
              <a:t>far away </a:t>
            </a:r>
            <a:r>
              <a:rPr lang="en-IN" sz="1600" dirty="0">
                <a:highlight>
                  <a:srgbClr val="FFFFFF"/>
                </a:highlight>
              </a:rPr>
              <a:t>from vs. </a:t>
            </a:r>
          </a:p>
          <a:p>
            <a:endParaRPr lang="en-IN" sz="1600" dirty="0">
              <a:highlight>
                <a:srgbClr val="FFFFFF"/>
              </a:highlight>
            </a:endParaRPr>
          </a:p>
          <a:p>
            <a:pPr marL="615950" lvl="1" indent="0">
              <a:buNone/>
            </a:pPr>
            <a:endParaRPr lang="en-IN" dirty="0"/>
          </a:p>
          <a:p>
            <a:endParaRPr lang="en-IN" dirty="0"/>
          </a:p>
          <a:p>
            <a:pPr marL="146050" indent="0">
              <a:buNone/>
            </a:pPr>
            <a:endParaRPr lang="en-IN" dirty="0">
              <a:highlight>
                <a:srgbClr val="FFFFFF"/>
              </a:highlight>
            </a:endParaRPr>
          </a:p>
          <a:p>
            <a:endParaRPr lang="en-IN" sz="1600" dirty="0">
              <a:highlight>
                <a:srgbClr val="FFFFFF"/>
              </a:highlight>
            </a:endParaRPr>
          </a:p>
          <a:p>
            <a:endParaRPr lang="en-IN" sz="1600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54507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New Dijkstra based algorithm (Solution)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Outline</a:t>
            </a:r>
            <a:endParaRPr dirty="0"/>
          </a:p>
        </p:txBody>
      </p:sp>
      <p:sp>
        <p:nvSpPr>
          <p:cNvPr id="289" name="Google Shape;289;p15"/>
          <p:cNvSpPr txBox="1">
            <a:spLocks noGrp="1"/>
          </p:cNvSpPr>
          <p:nvPr>
            <p:ph type="body" idx="1"/>
          </p:nvPr>
        </p:nvSpPr>
        <p:spPr>
          <a:xfrm>
            <a:off x="1303800" y="1451570"/>
            <a:ext cx="7030500" cy="3202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15950" lvl="1" indent="0">
              <a:buNone/>
            </a:pPr>
            <a:endParaRPr lang="en-IN" dirty="0"/>
          </a:p>
          <a:p>
            <a:endParaRPr lang="en-IN" dirty="0"/>
          </a:p>
          <a:p>
            <a:endParaRPr lang="en-IN" dirty="0">
              <a:highlight>
                <a:srgbClr val="FFFFFF"/>
              </a:highlight>
            </a:endParaRPr>
          </a:p>
          <a:p>
            <a:endParaRPr lang="en-IN" sz="1600" dirty="0">
              <a:highlight>
                <a:srgbClr val="FFFFFF"/>
              </a:highlight>
            </a:endParaRPr>
          </a:p>
          <a:p>
            <a:endParaRPr lang="en-IN" sz="1600" dirty="0">
              <a:highlight>
                <a:srgbClr val="FFFFFF"/>
              </a:highlight>
            </a:endParaRP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F3C91814-9A71-4542-92D3-4098B0B1B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772" y="1376934"/>
            <a:ext cx="5664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42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Dijkstra-Based Time-Refinement algorithm</a:t>
            </a:r>
            <a:endParaRPr dirty="0"/>
          </a:p>
        </p:txBody>
      </p:sp>
      <p:sp>
        <p:nvSpPr>
          <p:cNvPr id="289" name="Google Shape;289;p15"/>
          <p:cNvSpPr txBox="1">
            <a:spLocks noGrp="1"/>
          </p:cNvSpPr>
          <p:nvPr>
            <p:ph type="body" idx="1"/>
          </p:nvPr>
        </p:nvSpPr>
        <p:spPr>
          <a:xfrm>
            <a:off x="1303800" y="1451570"/>
            <a:ext cx="7030500" cy="3202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15950" lvl="1" indent="0">
              <a:buNone/>
            </a:pPr>
            <a:endParaRPr lang="en-IN" dirty="0"/>
          </a:p>
          <a:p>
            <a:endParaRPr lang="en-IN" dirty="0"/>
          </a:p>
          <a:p>
            <a:endParaRPr lang="en-IN" dirty="0">
              <a:highlight>
                <a:srgbClr val="FFFFFF"/>
              </a:highlight>
            </a:endParaRPr>
          </a:p>
          <a:p>
            <a:endParaRPr lang="en-IN" sz="1600" dirty="0">
              <a:highlight>
                <a:srgbClr val="FFFFFF"/>
              </a:highlight>
            </a:endParaRPr>
          </a:p>
          <a:p>
            <a:endParaRPr lang="en-IN" sz="1600" dirty="0">
              <a:highlight>
                <a:srgbClr val="FFFFFF"/>
              </a:highlight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A7FBE34-55E3-5A4D-9F56-D35AF5B50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077" y="1569092"/>
            <a:ext cx="3227179" cy="35744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C9C119-4816-AC48-A70B-CF36AE3D5091}"/>
              </a:ext>
            </a:extLst>
          </p:cNvPr>
          <p:cNvSpPr txBox="1"/>
          <p:nvPr/>
        </p:nvSpPr>
        <p:spPr>
          <a:xfrm>
            <a:off x="5477256" y="2438400"/>
            <a:ext cx="3312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complexity: </a:t>
            </a:r>
            <a:r>
              <a:rPr lang="en-IN" dirty="0"/>
              <a:t>O((n log n + m)</a:t>
            </a:r>
            <a:r>
              <a:rPr lang="el-GR" dirty="0"/>
              <a:t>α(</a:t>
            </a:r>
            <a:r>
              <a:rPr lang="en-IN" dirty="0"/>
              <a:t>T ))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2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Problem Scenario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Fast Path Selection Algorithm</a:t>
            </a:r>
            <a:endParaRPr dirty="0"/>
          </a:p>
        </p:txBody>
      </p:sp>
      <p:sp>
        <p:nvSpPr>
          <p:cNvPr id="289" name="Google Shape;289;p15"/>
          <p:cNvSpPr txBox="1">
            <a:spLocks noGrp="1"/>
          </p:cNvSpPr>
          <p:nvPr>
            <p:ph type="body" idx="1"/>
          </p:nvPr>
        </p:nvSpPr>
        <p:spPr>
          <a:xfrm>
            <a:off x="1303800" y="1451570"/>
            <a:ext cx="7030500" cy="3202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15950" lvl="1" indent="0">
              <a:buNone/>
            </a:pPr>
            <a:endParaRPr lang="en-IN" dirty="0"/>
          </a:p>
          <a:p>
            <a:endParaRPr lang="en-IN" dirty="0"/>
          </a:p>
          <a:p>
            <a:endParaRPr lang="en-IN" dirty="0">
              <a:highlight>
                <a:srgbClr val="FFFFFF"/>
              </a:highlight>
            </a:endParaRPr>
          </a:p>
          <a:p>
            <a:endParaRPr lang="en-IN" sz="1600" dirty="0">
              <a:highlight>
                <a:srgbClr val="FFFFFF"/>
              </a:highlight>
            </a:endParaRPr>
          </a:p>
          <a:p>
            <a:endParaRPr lang="en-IN" sz="1600" dirty="0">
              <a:highlight>
                <a:srgbClr val="FFFFFF"/>
              </a:highlight>
            </a:endParaRPr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5073068B-C053-674F-ACCE-8BF4C1742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760" y="1529978"/>
            <a:ext cx="4793488" cy="31922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BD86BF-ED29-CA42-B12C-5234DC9F2D3D}"/>
              </a:ext>
            </a:extLst>
          </p:cNvPr>
          <p:cNvSpPr txBox="1"/>
          <p:nvPr/>
        </p:nvSpPr>
        <p:spPr>
          <a:xfrm>
            <a:off x="1853048" y="4620280"/>
            <a:ext cx="2331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complexity:</a:t>
            </a:r>
            <a:r>
              <a:rPr lang="en-IN" dirty="0"/>
              <a:t>O(m</a:t>
            </a:r>
            <a:r>
              <a:rPr lang="el-GR" dirty="0"/>
              <a:t>α(</a:t>
            </a:r>
            <a:r>
              <a:rPr lang="en-IN" dirty="0"/>
              <a:t>T))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5067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F68682-BDE8-CA40-A5EE-1F24618A9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graphs</a:t>
            </a:r>
          </a:p>
        </p:txBody>
      </p:sp>
    </p:spTree>
    <p:extLst>
      <p:ext uri="{BB962C8B-B14F-4D97-AF65-F5344CB8AC3E}">
        <p14:creationId xmlns:p14="http://schemas.microsoft.com/office/powerpoint/2010/main" val="2027350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EFCBBE-A21E-1847-8DA8-F236DFB05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graphs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CA590-615C-9E42-B60F-A085789D4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600" b="1" dirty="0"/>
              <a:t>FIFO</a:t>
            </a:r>
            <a:r>
              <a:rPr lang="en-IN" sz="1600" dirty="0"/>
              <a:t> : Time-dependent graph GT (V, E, W ) is a FIFO </a:t>
            </a:r>
            <a:r>
              <a:rPr lang="en-IN" sz="1600" i="1" dirty="0"/>
              <a:t>graph</a:t>
            </a:r>
            <a:r>
              <a:rPr lang="en-IN" sz="1600" dirty="0"/>
              <a:t>, </a:t>
            </a:r>
            <a:r>
              <a:rPr lang="en-IN" sz="1600" dirty="0" err="1"/>
              <a:t>iff</a:t>
            </a:r>
            <a:r>
              <a:rPr lang="en-IN" sz="1600" dirty="0"/>
              <a:t> every edge (</a:t>
            </a:r>
            <a:r>
              <a:rPr lang="en-IN" sz="1600" dirty="0" err="1"/>
              <a:t>vi,vj</a:t>
            </a:r>
            <a:r>
              <a:rPr lang="en-IN" sz="1600" dirty="0"/>
              <a:t>) has </a:t>
            </a:r>
            <a:r>
              <a:rPr lang="en-IN" sz="1600" b="1" dirty="0"/>
              <a:t>FIFO </a:t>
            </a:r>
            <a:r>
              <a:rPr lang="en-IN" sz="1600" b="1" i="1" dirty="0"/>
              <a:t>property</a:t>
            </a:r>
            <a:r>
              <a:rPr lang="en-IN" sz="1600" dirty="0"/>
              <a:t>. </a:t>
            </a:r>
          </a:p>
          <a:p>
            <a:r>
              <a:rPr lang="en-IN" sz="1600" b="1" dirty="0"/>
              <a:t>FIFO Property: </a:t>
            </a:r>
            <a:r>
              <a:rPr lang="en-IN" sz="1600" dirty="0"/>
              <a:t>An edge (vi, </a:t>
            </a:r>
            <a:r>
              <a:rPr lang="en-IN" sz="1600" dirty="0" err="1"/>
              <a:t>vj</a:t>
            </a:r>
            <a:r>
              <a:rPr lang="en-IN" sz="1600" dirty="0"/>
              <a:t> ) has FIFO property,</a:t>
            </a:r>
          </a:p>
          <a:p>
            <a:pPr marL="146050" indent="0">
              <a:buNone/>
            </a:pPr>
            <a:r>
              <a:rPr lang="en-IN" sz="1600" dirty="0"/>
              <a:t>      </a:t>
            </a:r>
            <a:r>
              <a:rPr lang="en-IN" sz="1600" dirty="0" err="1"/>
              <a:t>iff</a:t>
            </a:r>
            <a:r>
              <a:rPr lang="en-IN" sz="1600" dirty="0"/>
              <a:t> </a:t>
            </a:r>
            <a:r>
              <a:rPr lang="en-IN" sz="1600" b="1" dirty="0" err="1"/>
              <a:t>wi,j</a:t>
            </a:r>
            <a:r>
              <a:rPr lang="en-IN" sz="1600" b="1" dirty="0"/>
              <a:t> (t0) ≤ t∆ + </a:t>
            </a:r>
            <a:r>
              <a:rPr lang="en-IN" sz="1600" b="1" dirty="0" err="1"/>
              <a:t>wi,j</a:t>
            </a:r>
            <a:r>
              <a:rPr lang="en-IN" sz="1600" b="1" dirty="0"/>
              <a:t> (t0 + t∆)</a:t>
            </a:r>
            <a:r>
              <a:rPr lang="en-IN" sz="1600" dirty="0"/>
              <a:t> for </a:t>
            </a:r>
            <a:r>
              <a:rPr lang="en-IN" sz="1600" b="1" dirty="0"/>
              <a:t>t∆ ≥0</a:t>
            </a:r>
            <a:r>
              <a:rPr lang="en-IN" sz="1600" dirty="0"/>
              <a:t>, or</a:t>
            </a:r>
          </a:p>
          <a:p>
            <a:pPr marL="146050" indent="0">
              <a:buNone/>
            </a:pPr>
            <a:r>
              <a:rPr lang="en-IN" sz="1600" dirty="0"/>
              <a:t>      </a:t>
            </a:r>
            <a:r>
              <a:rPr lang="en-IN" sz="1600" b="1" dirty="0"/>
              <a:t>t1 +</a:t>
            </a:r>
            <a:r>
              <a:rPr lang="en-IN" sz="1600" b="1" dirty="0" err="1"/>
              <a:t>wi,j</a:t>
            </a:r>
            <a:r>
              <a:rPr lang="en-IN" sz="1600" b="1" dirty="0"/>
              <a:t>(t1) ≤ t2 +</a:t>
            </a:r>
            <a:r>
              <a:rPr lang="en-IN" sz="1600" b="1" dirty="0" err="1"/>
              <a:t>wi,j</a:t>
            </a:r>
            <a:r>
              <a:rPr lang="en-IN" sz="1600" b="1" dirty="0"/>
              <a:t>(t2) </a:t>
            </a:r>
            <a:r>
              <a:rPr lang="en-IN" sz="1600" dirty="0"/>
              <a:t>for </a:t>
            </a:r>
            <a:r>
              <a:rPr lang="en-IN" sz="1600" b="1" dirty="0"/>
              <a:t>t1 ≤t2</a:t>
            </a:r>
            <a:r>
              <a:rPr lang="en-IN" sz="1600" dirty="0"/>
              <a:t>. </a:t>
            </a:r>
          </a:p>
          <a:p>
            <a:r>
              <a:rPr lang="en-IN" sz="1600" b="1" dirty="0"/>
              <a:t>No Waiting in FIFO Graphs:</a:t>
            </a:r>
            <a:r>
              <a:rPr lang="en-IN" sz="1600" dirty="0"/>
              <a:t> </a:t>
            </a:r>
            <a:r>
              <a:rPr lang="en-IN" sz="1600" i="1" dirty="0"/>
              <a:t>For a given query </a:t>
            </a:r>
            <a:r>
              <a:rPr lang="en-IN" sz="1600" dirty="0"/>
              <a:t>LTT(vs , </a:t>
            </a:r>
            <a:r>
              <a:rPr lang="en-IN" sz="1600" dirty="0" err="1"/>
              <a:t>ve</a:t>
            </a:r>
            <a:r>
              <a:rPr lang="en-IN" sz="1600" dirty="0"/>
              <a:t> , T ) </a:t>
            </a:r>
            <a:r>
              <a:rPr lang="en-IN" sz="1600" i="1" dirty="0"/>
              <a:t>on a </a:t>
            </a:r>
            <a:r>
              <a:rPr lang="en-IN" sz="1600" dirty="0"/>
              <a:t>FIFO </a:t>
            </a:r>
            <a:r>
              <a:rPr lang="en-IN" sz="1600" i="1" dirty="0"/>
              <a:t>time-dependent graph </a:t>
            </a:r>
            <a:r>
              <a:rPr lang="en-IN" sz="1600" dirty="0"/>
              <a:t>GT </a:t>
            </a:r>
            <a:r>
              <a:rPr lang="en-IN" sz="1600" i="1" dirty="0"/>
              <a:t>, there exists an optimal </a:t>
            </a:r>
            <a:r>
              <a:rPr lang="en-IN" sz="1600" dirty="0"/>
              <a:t>vs </a:t>
            </a:r>
            <a:r>
              <a:rPr lang="en-IN" sz="1600" i="1" dirty="0"/>
              <a:t>to </a:t>
            </a:r>
            <a:r>
              <a:rPr lang="en-IN" sz="1600" dirty="0" err="1"/>
              <a:t>ve</a:t>
            </a:r>
            <a:r>
              <a:rPr lang="en-IN" sz="1600" dirty="0"/>
              <a:t> </a:t>
            </a:r>
            <a:r>
              <a:rPr lang="en-IN" sz="1600" i="1" dirty="0"/>
              <a:t>path </a:t>
            </a:r>
            <a:r>
              <a:rPr lang="en-IN" sz="1600" dirty="0"/>
              <a:t>p∗ </a:t>
            </a:r>
            <a:r>
              <a:rPr lang="en-IN" sz="1600" i="1" dirty="0"/>
              <a:t>along which the optimal waiting time </a:t>
            </a:r>
            <a:r>
              <a:rPr lang="en-US" sz="1600" i="1" dirty="0"/>
              <a:t>w</a:t>
            </a:r>
            <a:r>
              <a:rPr lang="el-GR" sz="1600" dirty="0"/>
              <a:t>∗(</a:t>
            </a:r>
            <a:r>
              <a:rPr lang="en-IN" sz="1600" dirty="0"/>
              <a:t>vi) = 0 </a:t>
            </a:r>
            <a:r>
              <a:rPr lang="en-IN" sz="1600" i="1" dirty="0"/>
              <a:t>for every </a:t>
            </a:r>
            <a:r>
              <a:rPr lang="en-IN" sz="1600" dirty="0"/>
              <a:t>vi </a:t>
            </a:r>
            <a:r>
              <a:rPr lang="en-IN" sz="1600" i="1" dirty="0"/>
              <a:t>on </a:t>
            </a:r>
            <a:r>
              <a:rPr lang="en-IN" sz="1600" dirty="0"/>
              <a:t>p∗</a:t>
            </a:r>
            <a:r>
              <a:rPr lang="en-IN" sz="1600" i="1" dirty="0"/>
              <a:t>. </a:t>
            </a:r>
            <a:endParaRPr lang="en-IN" sz="1600" dirty="0"/>
          </a:p>
          <a:p>
            <a:endParaRPr lang="en-IN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69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5A0CB-05FC-4542-90E6-471598C9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Refinement for FIFO Graphs</a:t>
            </a:r>
          </a:p>
        </p:txBody>
      </p:sp>
    </p:spTree>
    <p:extLst>
      <p:ext uri="{BB962C8B-B14F-4D97-AF65-F5344CB8AC3E}">
        <p14:creationId xmlns:p14="http://schemas.microsoft.com/office/powerpoint/2010/main" val="755468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040CA6-FAFB-6A46-9F92-A275DC12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Refinement for FIFO graphs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71FAF-6084-DF44-A446-FE9559C1E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75"/>
          </a:xfrm>
        </p:spPr>
        <p:txBody>
          <a:bodyPr/>
          <a:lstStyle/>
          <a:p>
            <a:r>
              <a:rPr lang="en-IN" sz="1600" dirty="0"/>
              <a:t>Here, by time-refinement we mean two things: </a:t>
            </a:r>
            <a:r>
              <a:rPr lang="en-IN" sz="1600" b="1" i="1" dirty="0"/>
              <a:t>arrival-time function refinement </a:t>
            </a:r>
            <a:r>
              <a:rPr lang="en-IN" sz="1600" b="1" dirty="0"/>
              <a:t>of </a:t>
            </a:r>
            <a:r>
              <a:rPr lang="en-IN" sz="1600" b="1" dirty="0" err="1"/>
              <a:t>gi</a:t>
            </a:r>
            <a:r>
              <a:rPr lang="en-IN" sz="1600" b="1" dirty="0"/>
              <a:t>(t)</a:t>
            </a:r>
            <a:r>
              <a:rPr lang="en-IN" sz="1600" dirty="0"/>
              <a:t> and </a:t>
            </a:r>
            <a:r>
              <a:rPr lang="en-IN" sz="1600" b="1" i="1" dirty="0"/>
              <a:t>starting-time interval refinement </a:t>
            </a:r>
            <a:r>
              <a:rPr lang="en-IN" sz="1600" b="1" dirty="0"/>
              <a:t>of the starting-time subinterval </a:t>
            </a:r>
            <a:r>
              <a:rPr lang="en-IN" sz="1600" b="1" dirty="0" err="1"/>
              <a:t>Ii</a:t>
            </a:r>
            <a:r>
              <a:rPr lang="en-IN" sz="1600" b="1" dirty="0"/>
              <a:t> = [</a:t>
            </a:r>
            <a:r>
              <a:rPr lang="en-IN" sz="1600" b="1" dirty="0" err="1"/>
              <a:t>ts</a:t>
            </a:r>
            <a:r>
              <a:rPr lang="en-IN" sz="1600" b="1" dirty="0"/>
              <a:t> , </a:t>
            </a:r>
            <a:r>
              <a:rPr lang="el-GR" sz="1600" b="1" dirty="0"/>
              <a:t>τ</a:t>
            </a:r>
            <a:r>
              <a:rPr lang="en-IN" sz="1600" b="1" dirty="0" err="1"/>
              <a:t>i</a:t>
            </a:r>
            <a:r>
              <a:rPr lang="en-IN" sz="1600" b="1" dirty="0"/>
              <a:t> ]</a:t>
            </a:r>
            <a:r>
              <a:rPr lang="en-IN" sz="1600" dirty="0"/>
              <a:t>, for every node vi in GT . </a:t>
            </a:r>
          </a:p>
          <a:p>
            <a:r>
              <a:rPr lang="en-IN" sz="1600" dirty="0"/>
              <a:t>Our algorithm uses a priority queue, Q, which initially contains pairs (</a:t>
            </a:r>
            <a:r>
              <a:rPr lang="el-GR" sz="1600" dirty="0"/>
              <a:t>τ</a:t>
            </a:r>
            <a:r>
              <a:rPr lang="en-IN" sz="1600" dirty="0" err="1"/>
              <a:t>i</a:t>
            </a:r>
            <a:r>
              <a:rPr lang="en-IN" sz="1600" dirty="0"/>
              <a:t> , </a:t>
            </a:r>
            <a:r>
              <a:rPr lang="en-IN" sz="1600" dirty="0" err="1"/>
              <a:t>gi</a:t>
            </a:r>
            <a:r>
              <a:rPr lang="en-IN" sz="1600" dirty="0"/>
              <a:t> (t))’s for all nodes vi ∈ GT in the ascending order of </a:t>
            </a:r>
            <a:r>
              <a:rPr lang="en-IN" sz="1600" dirty="0" err="1"/>
              <a:t>gi</a:t>
            </a:r>
            <a:r>
              <a:rPr lang="en-IN" sz="1600" dirty="0"/>
              <a:t> (</a:t>
            </a:r>
            <a:r>
              <a:rPr lang="el-GR" sz="1600" dirty="0"/>
              <a:t>τ</a:t>
            </a:r>
            <a:r>
              <a:rPr lang="en-IN" sz="1600" dirty="0" err="1"/>
              <a:t>i</a:t>
            </a:r>
            <a:r>
              <a:rPr lang="en-IN" sz="1600" dirty="0"/>
              <a:t> ). The top pair in Q is (</a:t>
            </a:r>
            <a:r>
              <a:rPr lang="el-GR" sz="1600" dirty="0"/>
              <a:t>τ</a:t>
            </a:r>
            <a:r>
              <a:rPr lang="en-IN" sz="1600" dirty="0"/>
              <a:t>s , </a:t>
            </a:r>
            <a:r>
              <a:rPr lang="en-IN" sz="1600" dirty="0" err="1"/>
              <a:t>gs</a:t>
            </a:r>
            <a:r>
              <a:rPr lang="en-IN" sz="1600" dirty="0"/>
              <a:t> (t)) initially. </a:t>
            </a:r>
          </a:p>
          <a:p>
            <a:r>
              <a:rPr lang="en-IN" sz="1600" dirty="0"/>
              <a:t>In every iteration in the while loop, </a:t>
            </a:r>
            <a:r>
              <a:rPr lang="en-IN" sz="1600" b="1" dirty="0"/>
              <a:t>the starting-time interval refinement is conducted in line 6-9 and line 14, and the arrival-time function refinement is conducted in line 10-13</a:t>
            </a:r>
            <a:r>
              <a:rPr lang="en-IN" sz="1600" dirty="0"/>
              <a:t>. </a:t>
            </a:r>
          </a:p>
          <a:p>
            <a:r>
              <a:rPr lang="en-IN" sz="1600" dirty="0"/>
              <a:t>Starting time interval is the departure time.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817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5624-9AFF-574E-A5ED-47522372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Time Refinement (departure time)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1B1EA-EB60-D940-BE4F-E89B4C35D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600" dirty="0"/>
              <a:t>In every iteration, it first dequeues the top pair from Q, denoted as (</a:t>
            </a:r>
            <a:r>
              <a:rPr lang="el-GR" sz="1600" dirty="0"/>
              <a:t>τ</a:t>
            </a:r>
            <a:r>
              <a:rPr lang="en-IN" sz="1600" dirty="0" err="1"/>
              <a:t>i</a:t>
            </a:r>
            <a:r>
              <a:rPr lang="en-IN" sz="1600" dirty="0"/>
              <a:t>, </a:t>
            </a:r>
            <a:r>
              <a:rPr lang="en-IN" sz="1600" dirty="0" err="1"/>
              <a:t>gi</a:t>
            </a:r>
            <a:r>
              <a:rPr lang="en-IN" sz="1600" dirty="0"/>
              <a:t>(t)) (line 6). </a:t>
            </a:r>
          </a:p>
          <a:p>
            <a:r>
              <a:rPr lang="en-IN" sz="1600" dirty="0"/>
              <a:t>After dequeuing, it will use the current top pair in Q, denoted as (</a:t>
            </a:r>
            <a:r>
              <a:rPr lang="el-GR" sz="1600" dirty="0"/>
              <a:t>τ</a:t>
            </a:r>
            <a:r>
              <a:rPr lang="en-IN" sz="1600" dirty="0"/>
              <a:t>k , </a:t>
            </a:r>
            <a:r>
              <a:rPr lang="en-IN" sz="1600" dirty="0" err="1"/>
              <a:t>gk</a:t>
            </a:r>
            <a:r>
              <a:rPr lang="en-IN" sz="1600" dirty="0"/>
              <a:t> (t)), as the basis for starting-time interval refinement (line 7 - The operation head(Q) retrieves the top pair but does not dequeue it from Q). </a:t>
            </a:r>
          </a:p>
          <a:p>
            <a:r>
              <a:rPr lang="en-IN" sz="1600" dirty="0"/>
              <a:t>Therefore, </a:t>
            </a:r>
            <a:r>
              <a:rPr lang="en-IN" sz="1600" dirty="0" err="1"/>
              <a:t>gi</a:t>
            </a:r>
            <a:r>
              <a:rPr lang="en-IN" sz="1600" dirty="0"/>
              <a:t>(</a:t>
            </a:r>
            <a:r>
              <a:rPr lang="el-GR" sz="1600" dirty="0"/>
              <a:t>τ</a:t>
            </a:r>
            <a:r>
              <a:rPr lang="en-IN" sz="1600" dirty="0" err="1"/>
              <a:t>i</a:t>
            </a:r>
            <a:r>
              <a:rPr lang="en-IN" sz="1600" dirty="0"/>
              <a:t>) is the earliest arrival time from source node vs, followed by </a:t>
            </a:r>
            <a:r>
              <a:rPr lang="en-IN" sz="1600" dirty="0" err="1"/>
              <a:t>gk</a:t>
            </a:r>
            <a:r>
              <a:rPr lang="en-IN" sz="1600" dirty="0"/>
              <a:t>(</a:t>
            </a:r>
            <a:r>
              <a:rPr lang="el-GR" sz="1600" dirty="0"/>
              <a:t>τ</a:t>
            </a:r>
            <a:r>
              <a:rPr lang="en-IN" sz="1600" dirty="0"/>
              <a:t>k), among all pairs (</a:t>
            </a:r>
            <a:r>
              <a:rPr lang="el-GR" sz="1600" dirty="0"/>
              <a:t>τ</a:t>
            </a:r>
            <a:r>
              <a:rPr lang="en-IN" sz="1600" dirty="0" err="1"/>
              <a:t>l,gl</a:t>
            </a:r>
            <a:r>
              <a:rPr lang="en-IN" sz="1600" dirty="0"/>
              <a:t>(t))’s in Q.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52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304EC-2978-FA48-A274-32ADF885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Arrival Time Refinement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9411C-BE33-6B43-8805-D70884710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216152"/>
            <a:ext cx="7126968" cy="3822191"/>
          </a:xfrm>
        </p:spPr>
        <p:txBody>
          <a:bodyPr/>
          <a:lstStyle/>
          <a:p>
            <a:r>
              <a:rPr lang="en-IN" sz="1600" dirty="0"/>
              <a:t>The </a:t>
            </a:r>
            <a:r>
              <a:rPr lang="en-IN" sz="1600" b="1" dirty="0"/>
              <a:t>arrival- time function </a:t>
            </a:r>
            <a:r>
              <a:rPr lang="en-IN" sz="1600" b="1" dirty="0" err="1"/>
              <a:t>gi</a:t>
            </a:r>
            <a:r>
              <a:rPr lang="en-IN" sz="1600" b="1" dirty="0"/>
              <a:t> (t), for node vi </a:t>
            </a:r>
            <a:r>
              <a:rPr lang="en-IN" sz="1600" dirty="0"/>
              <a:t>, is well-refined as the earliest vs -vi arrival-time function in both the </a:t>
            </a:r>
            <a:r>
              <a:rPr lang="en-IN" sz="1600" b="1" dirty="0"/>
              <a:t>original starting-time subinterval, </a:t>
            </a:r>
            <a:r>
              <a:rPr lang="en-IN" sz="1600" b="1" dirty="0" err="1"/>
              <a:t>Ii</a:t>
            </a:r>
            <a:r>
              <a:rPr lang="en-IN" sz="1600" b="1" dirty="0"/>
              <a:t> = [</a:t>
            </a:r>
            <a:r>
              <a:rPr lang="en-IN" sz="1600" b="1" dirty="0" err="1"/>
              <a:t>ts</a:t>
            </a:r>
            <a:r>
              <a:rPr lang="en-IN" sz="1600" b="1" dirty="0"/>
              <a:t> , </a:t>
            </a:r>
            <a:r>
              <a:rPr lang="el-GR" sz="1600" b="1" dirty="0"/>
              <a:t>τ</a:t>
            </a:r>
            <a:r>
              <a:rPr lang="en-IN" sz="1600" b="1" dirty="0" err="1"/>
              <a:t>i</a:t>
            </a:r>
            <a:r>
              <a:rPr lang="en-IN" sz="1600" b="1" dirty="0"/>
              <a:t> ], and the enlarged one, </a:t>
            </a:r>
            <a:r>
              <a:rPr lang="en-IN" sz="1600" b="1" dirty="0" err="1"/>
              <a:t>Ii</a:t>
            </a:r>
            <a:r>
              <a:rPr lang="en-IN" sz="1600" b="1" dirty="0"/>
              <a:t>′ = [</a:t>
            </a:r>
            <a:r>
              <a:rPr lang="en-IN" sz="1600" b="1" dirty="0" err="1"/>
              <a:t>ts</a:t>
            </a:r>
            <a:r>
              <a:rPr lang="en-IN" sz="1600" b="1" dirty="0"/>
              <a:t> , </a:t>
            </a:r>
            <a:r>
              <a:rPr lang="el-GR" sz="1600" b="1" dirty="0"/>
              <a:t>τ</a:t>
            </a:r>
            <a:r>
              <a:rPr lang="en-IN" sz="1600" b="1" dirty="0" err="1"/>
              <a:t>i</a:t>
            </a:r>
            <a:r>
              <a:rPr lang="en-IN" sz="1600" b="1" dirty="0"/>
              <a:t>′ ], in the previous and the current iterations</a:t>
            </a:r>
            <a:r>
              <a:rPr lang="en-IN" sz="1600" dirty="0"/>
              <a:t>, respectively. </a:t>
            </a:r>
          </a:p>
          <a:p>
            <a:r>
              <a:rPr lang="en-IN" sz="1600" dirty="0"/>
              <a:t>It can then be used to </a:t>
            </a:r>
            <a:r>
              <a:rPr lang="en-IN" sz="1600" b="1" dirty="0"/>
              <a:t>refine arrival-time functions, </a:t>
            </a:r>
            <a:r>
              <a:rPr lang="en-IN" sz="1600" b="1" dirty="0" err="1"/>
              <a:t>gj</a:t>
            </a:r>
            <a:r>
              <a:rPr lang="en-IN" sz="1600" b="1" dirty="0"/>
              <a:t> (t), in starting-time subinterval [</a:t>
            </a:r>
            <a:r>
              <a:rPr lang="el-GR" sz="1600" b="1" dirty="0"/>
              <a:t>τ</a:t>
            </a:r>
            <a:r>
              <a:rPr lang="en-IN" sz="1600" b="1" dirty="0" err="1"/>
              <a:t>i</a:t>
            </a:r>
            <a:r>
              <a:rPr lang="en-IN" sz="1600" b="1" dirty="0"/>
              <a:t> , </a:t>
            </a:r>
            <a:r>
              <a:rPr lang="el-GR" sz="1600" b="1" dirty="0"/>
              <a:t>τ</a:t>
            </a:r>
            <a:r>
              <a:rPr lang="en-IN" sz="1600" b="1" dirty="0" err="1"/>
              <a:t>i</a:t>
            </a:r>
            <a:r>
              <a:rPr lang="en-IN" sz="1600" b="1" dirty="0"/>
              <a:t>′ ] for all of vi’s outgoing </a:t>
            </a:r>
            <a:r>
              <a:rPr lang="en-IN" sz="1600" b="1" dirty="0" err="1"/>
              <a:t>neighbors</a:t>
            </a:r>
            <a:r>
              <a:rPr lang="en-IN" sz="1600" b="1" dirty="0"/>
              <a:t> </a:t>
            </a:r>
            <a:r>
              <a:rPr lang="en-IN" sz="1600" b="1" dirty="0" err="1"/>
              <a:t>vj</a:t>
            </a:r>
            <a:r>
              <a:rPr lang="en-IN" sz="1600" b="1" dirty="0"/>
              <a:t> ((</a:t>
            </a:r>
            <a:r>
              <a:rPr lang="en-IN" sz="1600" b="1" dirty="0" err="1"/>
              <a:t>vi,vj</a:t>
            </a:r>
            <a:r>
              <a:rPr lang="en-IN" sz="1600" b="1" dirty="0"/>
              <a:t>) ∈ E). It is done in line 10-13</a:t>
            </a:r>
            <a:r>
              <a:rPr lang="en-IN" sz="1600" dirty="0"/>
              <a:t>. </a:t>
            </a:r>
          </a:p>
          <a:p>
            <a:r>
              <a:rPr lang="en-IN" sz="1600" dirty="0"/>
              <a:t>After </a:t>
            </a:r>
            <a:r>
              <a:rPr lang="en-IN" sz="1600" b="1" dirty="0"/>
              <a:t>arrival-time function refinement, </a:t>
            </a:r>
            <a:r>
              <a:rPr lang="el-GR" sz="1600" b="1" dirty="0"/>
              <a:t>τ</a:t>
            </a:r>
            <a:r>
              <a:rPr lang="en-IN" sz="1600" b="1" dirty="0" err="1"/>
              <a:t>i</a:t>
            </a:r>
            <a:r>
              <a:rPr lang="en-IN" sz="1600" b="1" dirty="0"/>
              <a:t> is set as </a:t>
            </a:r>
            <a:r>
              <a:rPr lang="el-GR" sz="1600" b="1" dirty="0"/>
              <a:t>τ</a:t>
            </a:r>
            <a:r>
              <a:rPr lang="en-IN" sz="1600" b="1" dirty="0" err="1"/>
              <a:t>i</a:t>
            </a:r>
            <a:r>
              <a:rPr lang="en-IN" sz="1600" b="1" dirty="0"/>
              <a:t>′ </a:t>
            </a:r>
            <a:r>
              <a:rPr lang="en-IN" sz="1600" dirty="0"/>
              <a:t>(line 14). If in the entire interval T = [</a:t>
            </a:r>
            <a:r>
              <a:rPr lang="en-IN" sz="1600" dirty="0" err="1"/>
              <a:t>ts,te</a:t>
            </a:r>
            <a:r>
              <a:rPr lang="en-IN" sz="1600" dirty="0"/>
              <a:t>], for node vi, </a:t>
            </a:r>
            <a:r>
              <a:rPr lang="en-IN" sz="1600" dirty="0" err="1"/>
              <a:t>gi</a:t>
            </a:r>
            <a:r>
              <a:rPr lang="en-IN" sz="1600" dirty="0"/>
              <a:t>(t) has </a:t>
            </a:r>
            <a:r>
              <a:rPr lang="en-IN" sz="1600" b="1" dirty="0"/>
              <a:t>been well-refined, as specified in the condition “</a:t>
            </a:r>
            <a:r>
              <a:rPr lang="el-GR" sz="1600" b="1" dirty="0"/>
              <a:t>τ</a:t>
            </a:r>
            <a:r>
              <a:rPr lang="en-IN" sz="1600" b="1" dirty="0" err="1"/>
              <a:t>i</a:t>
            </a:r>
            <a:r>
              <a:rPr lang="en-IN" sz="1600" b="1" dirty="0"/>
              <a:t> ≥ </a:t>
            </a:r>
            <a:r>
              <a:rPr lang="en-IN" sz="1600" b="1" dirty="0" err="1"/>
              <a:t>te</a:t>
            </a:r>
            <a:r>
              <a:rPr lang="en-IN" sz="1600" b="1" dirty="0"/>
              <a:t>” (line 15)</a:t>
            </a:r>
            <a:r>
              <a:rPr lang="en-IN" sz="1600" dirty="0"/>
              <a:t>, </a:t>
            </a:r>
            <a:r>
              <a:rPr lang="en-IN" sz="1600" b="1" dirty="0"/>
              <a:t>the algorithm further checks whether vi is the destination</a:t>
            </a:r>
            <a:r>
              <a:rPr lang="en-IN" sz="1600" dirty="0"/>
              <a:t>. If true, it terminates in line 17. If </a:t>
            </a:r>
            <a:r>
              <a:rPr lang="en-IN" sz="1600" b="1" dirty="0" err="1"/>
              <a:t>gi</a:t>
            </a:r>
            <a:r>
              <a:rPr lang="en-IN" sz="1600" b="1" dirty="0"/>
              <a:t>(t) has not been well-refined in the entire starting-time interval, pair (</a:t>
            </a:r>
            <a:r>
              <a:rPr lang="el-GR" sz="1600" b="1" dirty="0"/>
              <a:t>τ</a:t>
            </a:r>
            <a:r>
              <a:rPr lang="en-IN" sz="1600" b="1" dirty="0" err="1"/>
              <a:t>i,gi</a:t>
            </a:r>
            <a:r>
              <a:rPr lang="en-IN" sz="1600" b="1" dirty="0"/>
              <a:t>(t)) is enqueued back into Q (line 19) for further time refinement</a:t>
            </a:r>
            <a:r>
              <a:rPr lang="en-IN" sz="1600" dirty="0"/>
              <a:t>. </a:t>
            </a:r>
          </a:p>
          <a:p>
            <a:endParaRPr lang="en-IN" sz="1600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02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75942-A882-F241-956A-263412954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335023"/>
            <a:ext cx="7763256" cy="2724913"/>
          </a:xfrm>
        </p:spPr>
        <p:txBody>
          <a:bodyPr/>
          <a:lstStyle/>
          <a:p>
            <a:r>
              <a:rPr lang="en-IN" sz="6000" dirty="0"/>
              <a:t>O((n log n + m)</a:t>
            </a:r>
            <a:r>
              <a:rPr lang="el-GR" sz="6000" dirty="0"/>
              <a:t>α(</a:t>
            </a:r>
            <a:r>
              <a:rPr lang="en-IN" sz="6000" dirty="0"/>
              <a:t>T )) </a:t>
            </a:r>
            <a:br>
              <a:rPr lang="en-IN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1181C-8145-0441-8BC3-CE15F93A0E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sz="2400" dirty="0"/>
              <a:t>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4017185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6011-8266-5844-ADDA-6C3678E5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625" y="182880"/>
            <a:ext cx="6366900" cy="2453145"/>
          </a:xfrm>
        </p:spPr>
        <p:txBody>
          <a:bodyPr/>
          <a:lstStyle/>
          <a:p>
            <a:br>
              <a:rPr lang="en-IN" i="1" dirty="0"/>
            </a:br>
            <a:r>
              <a:rPr lang="en-IN" sz="6000" dirty="0"/>
              <a:t>O((n + m)</a:t>
            </a:r>
            <a:r>
              <a:rPr lang="el-GR" sz="6000" dirty="0"/>
              <a:t>α(</a:t>
            </a:r>
            <a:r>
              <a:rPr lang="en-IN" sz="6000" dirty="0"/>
              <a:t>T )) </a:t>
            </a:r>
            <a:endParaRPr lang="en-US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4A7A6-B95A-DE40-B23A-4A382E4A4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</p:spPr>
        <p:txBody>
          <a:bodyPr/>
          <a:lstStyle/>
          <a:p>
            <a:pPr marL="146050" indent="0">
              <a:buNone/>
            </a:pPr>
            <a:r>
              <a:rPr lang="en-US" sz="2400" dirty="0"/>
              <a:t>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4124943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92D5-3BCF-6E4D-A471-46D7501B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and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5C630-ACED-E646-B807-A031910DE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143000"/>
            <a:ext cx="7030500" cy="3388650"/>
          </a:xfrm>
        </p:spPr>
        <p:txBody>
          <a:bodyPr/>
          <a:lstStyle/>
          <a:p>
            <a:r>
              <a:rPr lang="en-IN" sz="1600" dirty="0"/>
              <a:t>A time-dependent graph GT (V, E, W ) is maintained using an </a:t>
            </a:r>
            <a:r>
              <a:rPr lang="en-IN" sz="1600" b="1" dirty="0"/>
              <a:t>edge representation</a:t>
            </a:r>
            <a:r>
              <a:rPr lang="en-IN" sz="1600" dirty="0"/>
              <a:t>, where an edge is stored as a triple (</a:t>
            </a:r>
            <a:r>
              <a:rPr lang="en-IN" sz="1600" dirty="0" err="1"/>
              <a:t>vi,vj,wi,j</a:t>
            </a:r>
            <a:r>
              <a:rPr lang="en-IN" sz="1600" dirty="0"/>
              <a:t>(t)). </a:t>
            </a:r>
            <a:r>
              <a:rPr lang="en-IN" sz="1600" b="1" dirty="0"/>
              <a:t>The edges can be stored in a table</a:t>
            </a:r>
            <a:r>
              <a:rPr lang="en-IN" sz="1600" dirty="0"/>
              <a:t>. </a:t>
            </a:r>
          </a:p>
          <a:p>
            <a:r>
              <a:rPr lang="en-IN" sz="1600" dirty="0"/>
              <a:t>The </a:t>
            </a:r>
            <a:r>
              <a:rPr lang="en-IN" sz="1600" b="1" dirty="0"/>
              <a:t>first column (vi) and the second column (</a:t>
            </a:r>
            <a:r>
              <a:rPr lang="en-IN" sz="1600" b="1" dirty="0" err="1"/>
              <a:t>vj</a:t>
            </a:r>
            <a:r>
              <a:rPr lang="en-IN" sz="1600" b="1" dirty="0"/>
              <a:t>) are fixed-size whereas the third column (edge-delay function) is variable-size</a:t>
            </a:r>
            <a:r>
              <a:rPr lang="en-IN" sz="1600" dirty="0"/>
              <a:t>. Two B+-trees are built on the top of the table. One is built on the first column (vi), and the other is built on the second column (</a:t>
            </a:r>
            <a:r>
              <a:rPr lang="en-IN" sz="1600" dirty="0" err="1"/>
              <a:t>vj</a:t>
            </a:r>
            <a:r>
              <a:rPr lang="en-IN" sz="1600" dirty="0"/>
              <a:t>). They can efficiently support all the necessary operations </a:t>
            </a:r>
            <a:r>
              <a:rPr lang="en-IN" sz="1600" dirty="0" err="1"/>
              <a:t>w.r.t.</a:t>
            </a:r>
            <a:r>
              <a:rPr lang="en-IN" sz="1600" dirty="0"/>
              <a:t> GT . </a:t>
            </a:r>
          </a:p>
          <a:p>
            <a:r>
              <a:rPr lang="en-IN" sz="1600" dirty="0"/>
              <a:t>The priority queue Q sorts (</a:t>
            </a:r>
            <a:r>
              <a:rPr lang="el-GR" sz="1600" dirty="0"/>
              <a:t>τ</a:t>
            </a:r>
            <a:r>
              <a:rPr lang="en-IN" sz="1600" dirty="0" err="1"/>
              <a:t>i,gi</a:t>
            </a:r>
            <a:r>
              <a:rPr lang="en-IN" sz="1600" dirty="0"/>
              <a:t>(t)) in the ascending order of </a:t>
            </a:r>
            <a:r>
              <a:rPr lang="en-IN" sz="1600" dirty="0" err="1"/>
              <a:t>gi</a:t>
            </a:r>
            <a:r>
              <a:rPr lang="en-IN" sz="1600" dirty="0"/>
              <a:t>(</a:t>
            </a:r>
            <a:r>
              <a:rPr lang="el-GR" sz="1600" dirty="0"/>
              <a:t>τ</a:t>
            </a:r>
            <a:r>
              <a:rPr lang="en-IN" sz="1600" dirty="0" err="1"/>
              <a:t>i</a:t>
            </a:r>
            <a:r>
              <a:rPr lang="en-IN" sz="1600" dirty="0"/>
              <a:t>). </a:t>
            </a:r>
            <a:r>
              <a:rPr lang="en-IN" sz="1600" b="1" dirty="0"/>
              <a:t>Every element of Q in our storage model is a pointer pointing to the corresponding pair (</a:t>
            </a:r>
            <a:r>
              <a:rPr lang="el-GR" sz="1600" b="1" dirty="0"/>
              <a:t>τ</a:t>
            </a:r>
            <a:r>
              <a:rPr lang="en-IN" sz="1600" b="1" dirty="0" err="1"/>
              <a:t>i</a:t>
            </a:r>
            <a:r>
              <a:rPr lang="en-IN" sz="1600" b="1" dirty="0"/>
              <a:t> , </a:t>
            </a:r>
            <a:r>
              <a:rPr lang="en-IN" sz="1600" b="1" dirty="0" err="1"/>
              <a:t>gi</a:t>
            </a:r>
            <a:r>
              <a:rPr lang="en-IN" sz="1600" b="1" dirty="0"/>
              <a:t> (</a:t>
            </a:r>
            <a:r>
              <a:rPr lang="el-GR" sz="1600" b="1" dirty="0"/>
              <a:t>τ</a:t>
            </a:r>
            <a:r>
              <a:rPr lang="en-IN" sz="1600" b="1" dirty="0" err="1"/>
              <a:t>i</a:t>
            </a:r>
            <a:r>
              <a:rPr lang="en-IN" sz="1600" b="1" dirty="0"/>
              <a:t> )) which is maintained in I - Table</a:t>
            </a:r>
            <a:r>
              <a:rPr lang="en-IN" sz="1600" dirty="0"/>
              <a:t>. </a:t>
            </a:r>
          </a:p>
          <a:p>
            <a:r>
              <a:rPr lang="en-IN" sz="1600" dirty="0"/>
              <a:t>Since N-Index and priority queue Q are not large, they can be maintained in memory. When GT is too large to be stored in the main memory, we maintain AT-Table, I-Table, and GT on disk.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34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Scenario</a:t>
            </a:r>
            <a:endParaRPr dirty="0"/>
          </a:p>
        </p:txBody>
      </p:sp>
      <p:sp>
        <p:nvSpPr>
          <p:cNvPr id="289" name="Google Shape;289;p15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7025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550"/>
              <a:buFont typeface="Maven Pro"/>
              <a:buChar char="●"/>
            </a:pPr>
            <a:r>
              <a:rPr lang="en-US" sz="1550" dirty="0">
                <a:solidFill>
                  <a:srgbClr val="202122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In this paper, we study how to answer queries of finding </a:t>
            </a:r>
            <a:r>
              <a:rPr lang="en-US" sz="1550" b="1" dirty="0">
                <a:solidFill>
                  <a:srgbClr val="202122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the best departure time that minimizes the total travel time </a:t>
            </a:r>
            <a:r>
              <a:rPr lang="en-US" sz="1550" dirty="0">
                <a:solidFill>
                  <a:srgbClr val="202122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from a place to another, over a road network, where the traffic conditions dynamically change from time to time.</a:t>
            </a:r>
          </a:p>
          <a:p>
            <a:pPr marL="457200" lvl="0" indent="-327025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550"/>
              <a:buFont typeface="Maven Pro"/>
              <a:buChar char="●"/>
            </a:pPr>
            <a:r>
              <a:rPr lang="en-US" sz="1550" dirty="0">
                <a:solidFill>
                  <a:srgbClr val="202122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Due to the increasing interest in dynamic management of transportation system, there are needs to find out shortest path over larger graphs. E.g.: Road networks. </a:t>
            </a:r>
          </a:p>
          <a:p>
            <a:pPr marL="457200" lvl="0" indent="-327025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550"/>
              <a:buFont typeface="Maven Pro"/>
              <a:buChar char="●"/>
            </a:pPr>
            <a:r>
              <a:rPr lang="en-US" sz="1550" dirty="0">
                <a:solidFill>
                  <a:srgbClr val="202122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When traffic information is known for a longer time period, we can provide the user with how fast one can travel from one place to another as fast as possible.</a:t>
            </a:r>
          </a:p>
          <a:p>
            <a:pPr marL="457200" lvl="0" indent="-327025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550"/>
              <a:buFont typeface="Maven Pro"/>
              <a:buChar char="●"/>
            </a:pPr>
            <a:endParaRPr sz="1550" dirty="0">
              <a:solidFill>
                <a:srgbClr val="202122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Runtime Data Structure</a:t>
            </a:r>
            <a:endParaRPr dirty="0"/>
          </a:p>
        </p:txBody>
      </p:sp>
      <p:sp>
        <p:nvSpPr>
          <p:cNvPr id="289" name="Google Shape;289;p15"/>
          <p:cNvSpPr txBox="1">
            <a:spLocks noGrp="1"/>
          </p:cNvSpPr>
          <p:nvPr>
            <p:ph type="body" idx="1"/>
          </p:nvPr>
        </p:nvSpPr>
        <p:spPr>
          <a:xfrm>
            <a:off x="1303800" y="1451570"/>
            <a:ext cx="7030500" cy="3202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15950" lvl="1" indent="0">
              <a:buNone/>
            </a:pPr>
            <a:endParaRPr lang="en-IN" dirty="0"/>
          </a:p>
          <a:p>
            <a:endParaRPr lang="en-IN" dirty="0"/>
          </a:p>
          <a:p>
            <a:endParaRPr lang="en-IN" dirty="0">
              <a:highlight>
                <a:srgbClr val="FFFFFF"/>
              </a:highlight>
            </a:endParaRPr>
          </a:p>
          <a:p>
            <a:endParaRPr lang="en-IN" sz="1600" dirty="0">
              <a:highlight>
                <a:srgbClr val="FFFFFF"/>
              </a:highlight>
            </a:endParaRPr>
          </a:p>
          <a:p>
            <a:endParaRPr lang="en-IN" sz="1600" dirty="0">
              <a:highlight>
                <a:srgbClr val="FFFFFF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73068B-C053-674F-ACCE-8BF4C17420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62760" y="2178070"/>
            <a:ext cx="4793488" cy="18960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4E6459-1C9C-4A4A-8C02-75F64434FCD0}"/>
              </a:ext>
            </a:extLst>
          </p:cNvPr>
          <p:cNvSpPr txBox="1"/>
          <p:nvPr/>
        </p:nvSpPr>
        <p:spPr>
          <a:xfrm>
            <a:off x="1886465" y="4165201"/>
            <a:ext cx="4357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AT–Table: </a:t>
            </a:r>
            <a:r>
              <a:rPr lang="en-US" dirty="0"/>
              <a:t>Arrival time</a:t>
            </a:r>
          </a:p>
          <a:p>
            <a:r>
              <a:rPr lang="en-US" b="1" dirty="0"/>
              <a:t>I-Table:</a:t>
            </a:r>
            <a:r>
              <a:rPr lang="en-US" dirty="0"/>
              <a:t> Departure /Starting time</a:t>
            </a:r>
          </a:p>
        </p:txBody>
      </p:sp>
    </p:spTree>
    <p:extLst>
      <p:ext uri="{BB962C8B-B14F-4D97-AF65-F5344CB8AC3E}">
        <p14:creationId xmlns:p14="http://schemas.microsoft.com/office/powerpoint/2010/main" val="1882010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FC32-26BD-464F-AE87-3E3A53C7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Non-FIFO graphs</a:t>
            </a:r>
          </a:p>
        </p:txBody>
      </p:sp>
    </p:spTree>
    <p:extLst>
      <p:ext uri="{BB962C8B-B14F-4D97-AF65-F5344CB8AC3E}">
        <p14:creationId xmlns:p14="http://schemas.microsoft.com/office/powerpoint/2010/main" val="3556094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0289-B42E-E640-9BD8-0D241414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A95C7-F53C-1745-8815-275FAEEAA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435608"/>
            <a:ext cx="7030500" cy="3096042"/>
          </a:xfrm>
        </p:spPr>
        <p:txBody>
          <a:bodyPr/>
          <a:lstStyle/>
          <a:p>
            <a:r>
              <a:rPr lang="en-IN" sz="1600" dirty="0"/>
              <a:t>For each edge-delay function </a:t>
            </a:r>
            <a:r>
              <a:rPr lang="en-IN" sz="1600" dirty="0" err="1"/>
              <a:t>wi</a:t>
            </a:r>
            <a:r>
              <a:rPr lang="en-IN" sz="1600" dirty="0"/>
              <a:t>′,j (t) in the non-FIFO graph G′T , we define </a:t>
            </a:r>
            <a:r>
              <a:rPr lang="en-IN" sz="1600" dirty="0" err="1"/>
              <a:t>wi,j</a:t>
            </a:r>
            <a:r>
              <a:rPr lang="en-IN" sz="1600" dirty="0"/>
              <a:t> (t) to construct a FIFO graph GT . 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r>
              <a:rPr lang="en-IN" sz="1600" b="1" dirty="0"/>
              <a:t>∆</a:t>
            </a:r>
            <a:r>
              <a:rPr lang="en-IN" sz="1600" b="1" dirty="0" err="1"/>
              <a:t>i,j</a:t>
            </a:r>
            <a:r>
              <a:rPr lang="en-IN" sz="1600" b="1" dirty="0"/>
              <a:t> (t) </a:t>
            </a:r>
            <a:r>
              <a:rPr lang="en-IN" sz="1600" dirty="0"/>
              <a:t>is </a:t>
            </a:r>
            <a:r>
              <a:rPr lang="en-IN" sz="1600" b="1" dirty="0"/>
              <a:t>the optimal waiting time to traverse edge (vi , </a:t>
            </a:r>
            <a:r>
              <a:rPr lang="en-IN" sz="1600" b="1" dirty="0" err="1"/>
              <a:t>vj</a:t>
            </a:r>
            <a:r>
              <a:rPr lang="en-IN" sz="1600" b="1" dirty="0"/>
              <a:t> ), if arriving at vi at time t</a:t>
            </a:r>
            <a:r>
              <a:rPr lang="en-IN" sz="1600" dirty="0"/>
              <a:t>. If there are multiple possible values of t∆ to </a:t>
            </a:r>
            <a:r>
              <a:rPr lang="en-IN" sz="1600" b="1" dirty="0"/>
              <a:t>minimize </a:t>
            </a:r>
            <a:r>
              <a:rPr lang="en-IN" sz="1600" b="1" dirty="0" err="1"/>
              <a:t>wi</a:t>
            </a:r>
            <a:r>
              <a:rPr lang="en-IN" sz="1600" b="1" dirty="0"/>
              <a:t>′,j(t + t∆) + t∆, we select any of them as ∆</a:t>
            </a:r>
            <a:r>
              <a:rPr lang="en-IN" sz="1600" b="1" dirty="0" err="1"/>
              <a:t>i,j</a:t>
            </a:r>
            <a:r>
              <a:rPr lang="en-IN" sz="1600" b="1" dirty="0"/>
              <a:t>(t). </a:t>
            </a:r>
          </a:p>
          <a:p>
            <a:pPr marL="146050" indent="0">
              <a:buNone/>
            </a:pPr>
            <a:endParaRPr lang="en-IN" sz="1600" dirty="0"/>
          </a:p>
          <a:p>
            <a:endParaRPr lang="en-IN" sz="16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BAE6C-0780-7F46-B03D-7FCE045CA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010" y="2114362"/>
            <a:ext cx="4131072" cy="9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55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0289-B42E-E640-9BD8-0D241414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A95C7-F53C-1745-8815-275FAEEAA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435608"/>
            <a:ext cx="7030500" cy="3096042"/>
          </a:xfrm>
        </p:spPr>
        <p:txBody>
          <a:bodyPr/>
          <a:lstStyle/>
          <a:p>
            <a:r>
              <a:rPr lang="en-IN" sz="1600" dirty="0"/>
              <a:t>We show in the figure above, that we can transform such a non-FIFO graph G′T (V, E, W ′) into a FIFO graph GT (V, E, W ) where both V and E remain unchanged. Then we can process LTT(vs , </a:t>
            </a:r>
            <a:r>
              <a:rPr lang="en-IN" sz="1600" dirty="0" err="1"/>
              <a:t>ve</a:t>
            </a:r>
            <a:r>
              <a:rPr lang="en-IN" sz="1600" dirty="0"/>
              <a:t> , T ) on the FIFO graph GT using our proposed TWO-STEP-LTT algorithm. </a:t>
            </a:r>
          </a:p>
          <a:p>
            <a:pPr marL="146050" indent="0">
              <a:buNone/>
            </a:pPr>
            <a:endParaRPr lang="en-IN" sz="1600" dirty="0"/>
          </a:p>
          <a:p>
            <a:r>
              <a:rPr lang="en-IN" sz="1600" dirty="0"/>
              <a:t>The optimal path p∗ found in GT can be converted into an optimal path p′∗ in the original non- FIFO graph G′T , by inserting some waiting time on each node in path p∗. </a:t>
            </a:r>
          </a:p>
        </p:txBody>
      </p:sp>
    </p:spTree>
    <p:extLst>
      <p:ext uri="{BB962C8B-B14F-4D97-AF65-F5344CB8AC3E}">
        <p14:creationId xmlns:p14="http://schemas.microsoft.com/office/powerpoint/2010/main" val="2087769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9A7ED-EF00-EA49-8FEE-615BA7CE0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Studies</a:t>
            </a:r>
          </a:p>
        </p:txBody>
      </p:sp>
    </p:spTree>
    <p:extLst>
      <p:ext uri="{BB962C8B-B14F-4D97-AF65-F5344CB8AC3E}">
        <p14:creationId xmlns:p14="http://schemas.microsoft.com/office/powerpoint/2010/main" val="4130508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65DC-C0B0-A446-A9E6-FDE02ED1A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65D92-9EEB-7D48-9FC5-AE4669196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2130552"/>
            <a:ext cx="7030500" cy="512064"/>
          </a:xfrm>
        </p:spPr>
        <p:txBody>
          <a:bodyPr/>
          <a:lstStyle/>
          <a:p>
            <a:r>
              <a:rPr lang="en-IN" sz="1600" dirty="0"/>
              <a:t>We use a real dataset with </a:t>
            </a:r>
            <a:r>
              <a:rPr lang="en-IN" sz="1600" b="1" dirty="0"/>
              <a:t>16,326 nodes and 26,528 edges</a:t>
            </a:r>
            <a:r>
              <a:rPr lang="en-IN" sz="1600" dirty="0"/>
              <a:t>, representing the road-map in the Maryland State in US. The dataset is extracted from the </a:t>
            </a:r>
            <a:r>
              <a:rPr lang="en-IN" sz="1600" b="1" dirty="0"/>
              <a:t>US Census Bureau 2005 TIGER/Line4 </a:t>
            </a:r>
          </a:p>
          <a:p>
            <a:pPr marL="1460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212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E511-EBFB-1445-A1D5-FB590182E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1(</a:t>
            </a:r>
            <a:r>
              <a:rPr lang="en-IN" dirty="0"/>
              <a:t>Graph-Scalability):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5EB4E-436B-894D-A2EB-A41FE143E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380744"/>
            <a:ext cx="7030500" cy="3150906"/>
          </a:xfrm>
        </p:spPr>
        <p:txBody>
          <a:bodyPr/>
          <a:lstStyle/>
          <a:p>
            <a:r>
              <a:rPr lang="en-IN" sz="1600" dirty="0"/>
              <a:t>For query </a:t>
            </a:r>
            <a:r>
              <a:rPr lang="en-IN" sz="1600" b="1" dirty="0"/>
              <a:t>LTT(vs, </a:t>
            </a:r>
            <a:r>
              <a:rPr lang="en-IN" sz="1600" b="1" dirty="0" err="1"/>
              <a:t>ve,T</a:t>
            </a:r>
            <a:r>
              <a:rPr lang="en-IN" sz="1600" b="1" dirty="0"/>
              <a:t>)</a:t>
            </a:r>
            <a:r>
              <a:rPr lang="en-IN" sz="1600" dirty="0"/>
              <a:t>,</a:t>
            </a:r>
            <a:r>
              <a:rPr lang="en-IN" sz="1600" b="1" dirty="0"/>
              <a:t> </a:t>
            </a:r>
            <a:r>
              <a:rPr lang="en-IN" sz="1600" dirty="0"/>
              <a:t>we </a:t>
            </a:r>
            <a:r>
              <a:rPr lang="en-IN" sz="1600" b="1" dirty="0"/>
              <a:t>fix starting-time interval T = [0, 500], and vary (</a:t>
            </a:r>
            <a:r>
              <a:rPr lang="en-IN" sz="1600" b="1" dirty="0" err="1"/>
              <a:t>i</a:t>
            </a:r>
            <a:r>
              <a:rPr lang="en-IN" sz="1600" b="1" dirty="0"/>
              <a:t>) the number of nodes, and (ii) the number of edges, in the time-dependent graph. </a:t>
            </a:r>
          </a:p>
          <a:p>
            <a:r>
              <a:rPr lang="en-IN" sz="1600" dirty="0"/>
              <a:t>The average processing time of </a:t>
            </a:r>
            <a:r>
              <a:rPr lang="en-IN" sz="1600" b="1" dirty="0"/>
              <a:t>DOT</a:t>
            </a:r>
            <a:r>
              <a:rPr lang="en-IN" sz="1600" dirty="0"/>
              <a:t> is about </a:t>
            </a:r>
            <a:r>
              <a:rPr lang="en-IN" sz="1600" b="1" dirty="0"/>
              <a:t>10 times larger </a:t>
            </a:r>
            <a:r>
              <a:rPr lang="en-IN" sz="1600" dirty="0"/>
              <a:t>than our </a:t>
            </a:r>
            <a:r>
              <a:rPr lang="en-IN" sz="1600" b="1" dirty="0"/>
              <a:t>TWO-STEP-LTT</a:t>
            </a:r>
            <a:r>
              <a:rPr lang="en-IN" sz="1600" dirty="0"/>
              <a:t> consistently. </a:t>
            </a:r>
          </a:p>
          <a:p>
            <a:r>
              <a:rPr lang="en-IN" sz="1600" b="1" dirty="0"/>
              <a:t>TWO-STEP-LTT</a:t>
            </a:r>
            <a:r>
              <a:rPr lang="en-IN" sz="1600" dirty="0"/>
              <a:t> </a:t>
            </a:r>
            <a:r>
              <a:rPr lang="en-IN" sz="1600" b="1" dirty="0"/>
              <a:t>outperforms OR </a:t>
            </a:r>
            <a:r>
              <a:rPr lang="en-IN" sz="1600" dirty="0"/>
              <a:t>when the number of </a:t>
            </a:r>
            <a:r>
              <a:rPr lang="en-IN" sz="1600" b="1" dirty="0"/>
              <a:t>nodes is &gt; 80</a:t>
            </a:r>
            <a:r>
              <a:rPr lang="en-IN" sz="1600" dirty="0"/>
              <a:t>. </a:t>
            </a:r>
          </a:p>
          <a:p>
            <a:r>
              <a:rPr lang="en-IN" sz="1600" b="1" dirty="0"/>
              <a:t>A* algorithm </a:t>
            </a:r>
            <a:r>
              <a:rPr lang="en-IN" sz="1600" dirty="0"/>
              <a:t>is the </a:t>
            </a:r>
            <a:r>
              <a:rPr lang="en-IN" sz="1600" b="1" dirty="0"/>
              <a:t>fastest</a:t>
            </a:r>
            <a:r>
              <a:rPr lang="en-IN" sz="1600" dirty="0"/>
              <a:t> when there </a:t>
            </a:r>
            <a:r>
              <a:rPr lang="en-IN" sz="1600" b="1" dirty="0"/>
              <a:t>are less than 1K nodes</a:t>
            </a:r>
            <a:r>
              <a:rPr lang="en-IN" sz="1600" dirty="0"/>
              <a:t>, but it becomes </a:t>
            </a:r>
            <a:r>
              <a:rPr lang="en-IN" sz="1600" b="1" dirty="0"/>
              <a:t>slower than TWO-STEP-LTT </a:t>
            </a:r>
            <a:r>
              <a:rPr lang="en-IN" sz="1600" dirty="0"/>
              <a:t>when there are </a:t>
            </a:r>
            <a:r>
              <a:rPr lang="en-IN" sz="1600" b="1" dirty="0"/>
              <a:t>more than 1K nodes. </a:t>
            </a:r>
          </a:p>
          <a:p>
            <a:r>
              <a:rPr lang="en-IN" sz="1600" dirty="0"/>
              <a:t>The </a:t>
            </a:r>
            <a:r>
              <a:rPr lang="en-IN" sz="1600" b="1" dirty="0"/>
              <a:t>average processing time </a:t>
            </a:r>
            <a:r>
              <a:rPr lang="en-IN" sz="1600" dirty="0"/>
              <a:t>of </a:t>
            </a:r>
            <a:r>
              <a:rPr lang="en-IN" sz="1600" b="1" dirty="0"/>
              <a:t>A* algorithm increases exponentially</a:t>
            </a:r>
            <a:r>
              <a:rPr lang="en-IN" sz="1600" dirty="0"/>
              <a:t>, and it cannot finish for most queries in this experiment when the </a:t>
            </a:r>
            <a:r>
              <a:rPr lang="en-IN" sz="1600" b="1" dirty="0"/>
              <a:t>number of nodes is &gt; 4K</a:t>
            </a:r>
            <a:r>
              <a:rPr lang="en-IN" sz="1600" dirty="0"/>
              <a:t>, because its </a:t>
            </a:r>
            <a:r>
              <a:rPr lang="en-IN" sz="1600" b="1" dirty="0"/>
              <a:t>search space is exponentially </a:t>
            </a:r>
            <a:r>
              <a:rPr lang="en-IN" sz="1600" b="1" dirty="0" err="1"/>
              <a:t>w.r.t.</a:t>
            </a:r>
            <a:r>
              <a:rPr lang="en-IN" sz="1600" b="1" dirty="0"/>
              <a:t> the size of graph</a:t>
            </a:r>
            <a:r>
              <a:rPr lang="en-IN" sz="1600" dirty="0"/>
              <a:t>. 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237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E511-EBFB-1445-A1D5-FB590182E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1(</a:t>
            </a:r>
            <a:r>
              <a:rPr lang="en-IN" dirty="0"/>
              <a:t>Graph-Scalability):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5EB4E-436B-894D-A2EB-A41FE143E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380744"/>
            <a:ext cx="7030500" cy="3150906"/>
          </a:xfrm>
        </p:spPr>
        <p:txBody>
          <a:bodyPr/>
          <a:lstStyle/>
          <a:p>
            <a:r>
              <a:rPr lang="en-IN" sz="1600" b="1" dirty="0"/>
              <a:t>TWO-STEP-LTT</a:t>
            </a:r>
            <a:r>
              <a:rPr lang="en-IN" sz="1600" dirty="0"/>
              <a:t> outperforms </a:t>
            </a:r>
            <a:r>
              <a:rPr lang="en-IN" sz="1600" b="1" dirty="0"/>
              <a:t>OR </a:t>
            </a:r>
            <a:r>
              <a:rPr lang="en-IN" sz="1600" dirty="0"/>
              <a:t>significantly when the graph is large in size. The </a:t>
            </a:r>
            <a:r>
              <a:rPr lang="en-IN" sz="1600" b="1" dirty="0"/>
              <a:t>average memory consumed by OR is 5 times larger than TWO-STEP-LTT</a:t>
            </a:r>
            <a:r>
              <a:rPr lang="en-IN" sz="1600" dirty="0"/>
              <a:t>, because OR maintains two sets of functions.</a:t>
            </a:r>
          </a:p>
          <a:p>
            <a:r>
              <a:rPr lang="en-IN" sz="1600" dirty="0"/>
              <a:t>The </a:t>
            </a:r>
            <a:r>
              <a:rPr lang="en-IN" sz="1600" b="1" dirty="0"/>
              <a:t>memory consumed by DOT is 50 times larger than TWO-STEP-LTT</a:t>
            </a:r>
            <a:r>
              <a:rPr lang="en-IN" sz="1600" dirty="0"/>
              <a:t> consistently. </a:t>
            </a:r>
            <a:r>
              <a:rPr lang="en-IN" sz="1600" b="1" dirty="0"/>
              <a:t>A* algorithm </a:t>
            </a:r>
            <a:r>
              <a:rPr lang="en-IN" sz="1600" dirty="0"/>
              <a:t>consumes much </a:t>
            </a:r>
            <a:r>
              <a:rPr lang="en-IN" sz="1600" b="1" dirty="0"/>
              <a:t>more than TWO-STEP-LTT</a:t>
            </a:r>
            <a:r>
              <a:rPr lang="en-IN" sz="1600" dirty="0"/>
              <a:t> does when the </a:t>
            </a:r>
            <a:r>
              <a:rPr lang="en-IN" sz="1600" b="1" dirty="0"/>
              <a:t>number of nodes is &gt; 1K</a:t>
            </a:r>
            <a:r>
              <a:rPr lang="en-IN" sz="1600" dirty="0"/>
              <a:t>. </a:t>
            </a:r>
          </a:p>
          <a:p>
            <a:r>
              <a:rPr lang="en-IN" sz="1600" dirty="0"/>
              <a:t>Second, we vary </a:t>
            </a:r>
            <a:r>
              <a:rPr lang="en-IN" sz="1600" b="1" dirty="0"/>
              <a:t>the density of GT </a:t>
            </a:r>
            <a:r>
              <a:rPr lang="en-IN" sz="1600" dirty="0"/>
              <a:t>by </a:t>
            </a:r>
            <a:r>
              <a:rPr lang="en-IN" sz="1600" b="1" dirty="0"/>
              <a:t>fixing the number of nodes as 2K while changing the number of edges</a:t>
            </a:r>
            <a:r>
              <a:rPr lang="en-IN" sz="1600" dirty="0"/>
              <a:t>. </a:t>
            </a:r>
          </a:p>
          <a:p>
            <a:r>
              <a:rPr lang="en-IN" sz="1600" dirty="0"/>
              <a:t>The </a:t>
            </a:r>
            <a:r>
              <a:rPr lang="en-IN" sz="1600" b="1" dirty="0"/>
              <a:t>average processing time increases when the number of edges increases</a:t>
            </a:r>
            <a:r>
              <a:rPr lang="en-IN" sz="1600" dirty="0"/>
              <a:t>. </a:t>
            </a:r>
            <a:r>
              <a:rPr lang="en-IN" sz="1600" b="1" dirty="0"/>
              <a:t>TWO-STEP-LTT</a:t>
            </a:r>
            <a:r>
              <a:rPr lang="en-IN" sz="1600" dirty="0"/>
              <a:t> significantly outperforms </a:t>
            </a:r>
            <a:r>
              <a:rPr lang="en-IN" sz="1600" b="1" dirty="0"/>
              <a:t>DOT and A*algorithm</a:t>
            </a:r>
            <a:r>
              <a:rPr lang="en-IN" sz="1600" dirty="0"/>
              <a:t> in all the cases and </a:t>
            </a:r>
            <a:r>
              <a:rPr lang="en-IN" sz="1600" b="1" dirty="0"/>
              <a:t>outperforms</a:t>
            </a:r>
            <a:r>
              <a:rPr lang="en-IN" sz="1600" dirty="0"/>
              <a:t> </a:t>
            </a:r>
            <a:r>
              <a:rPr lang="en-IN" sz="1600" b="1" dirty="0"/>
              <a:t>A*algorithm </a:t>
            </a:r>
            <a:r>
              <a:rPr lang="en-IN" sz="1600" dirty="0"/>
              <a:t>when the </a:t>
            </a:r>
            <a:r>
              <a:rPr lang="en-IN" sz="1600" b="1" dirty="0"/>
              <a:t>number of edges is &gt; 2K</a:t>
            </a:r>
            <a:r>
              <a:rPr lang="en-IN" sz="1600" dirty="0"/>
              <a:t>. 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5155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E511-EBFB-1445-A1D5-FB590182E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1(</a:t>
            </a:r>
            <a:r>
              <a:rPr lang="en-IN" dirty="0"/>
              <a:t>Graph-Scalability):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5EB4E-436B-894D-A2EB-A41FE143E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380744"/>
            <a:ext cx="7030500" cy="3150906"/>
          </a:xfrm>
        </p:spPr>
        <p:txBody>
          <a:bodyPr/>
          <a:lstStyle/>
          <a:p>
            <a:r>
              <a:rPr lang="en-IN" sz="1600" b="1" dirty="0"/>
              <a:t>A* algorithm </a:t>
            </a:r>
            <a:r>
              <a:rPr lang="en-IN" sz="1600" dirty="0"/>
              <a:t>cannot find </a:t>
            </a:r>
            <a:r>
              <a:rPr lang="en-IN" sz="1600" b="1" dirty="0"/>
              <a:t>LTT in reasonable time </a:t>
            </a:r>
            <a:r>
              <a:rPr lang="en-IN" sz="1600" dirty="0"/>
              <a:t>for most queries tested when the </a:t>
            </a:r>
            <a:r>
              <a:rPr lang="en-IN" sz="1600" b="1" dirty="0"/>
              <a:t>number of edges is &gt; 4K</a:t>
            </a:r>
            <a:r>
              <a:rPr lang="en-IN" sz="1600" dirty="0"/>
              <a:t>. In terms of memory consumption, </a:t>
            </a:r>
          </a:p>
          <a:p>
            <a:r>
              <a:rPr lang="en-IN" sz="1600" b="1" dirty="0"/>
              <a:t>TWO-STEP-LTT</a:t>
            </a:r>
            <a:r>
              <a:rPr lang="en-IN" sz="1600" dirty="0"/>
              <a:t> </a:t>
            </a:r>
            <a:r>
              <a:rPr lang="en-IN" sz="1600" b="1" dirty="0"/>
              <a:t>performs the best followed by OR and then DOT</a:t>
            </a:r>
            <a:r>
              <a:rPr lang="en-IN" sz="1600" dirty="0"/>
              <a:t>. The amount of memory </a:t>
            </a:r>
            <a:r>
              <a:rPr lang="en-IN" sz="1600" b="1" dirty="0"/>
              <a:t>A* algorithm </a:t>
            </a:r>
            <a:r>
              <a:rPr lang="en-IN" sz="1600" dirty="0"/>
              <a:t>consumes </a:t>
            </a:r>
            <a:r>
              <a:rPr lang="en-IN" sz="1600" b="1" dirty="0"/>
              <a:t>is exponentially proportional to the number of edges</a:t>
            </a:r>
            <a:r>
              <a:rPr lang="en-IN" sz="1600" dirty="0"/>
              <a:t>. </a:t>
            </a:r>
          </a:p>
          <a:p>
            <a:r>
              <a:rPr lang="en-IN" sz="1600" dirty="0"/>
              <a:t>The </a:t>
            </a:r>
            <a:r>
              <a:rPr lang="en-IN" sz="1600" b="1" dirty="0"/>
              <a:t>error becomes smaller when the number of edges increases, because with more edges, the average distance between two nodes becomes smaller, which decreases the LTT error</a:t>
            </a:r>
            <a:r>
              <a:rPr lang="en-IN" sz="1600" dirty="0"/>
              <a:t>. </a:t>
            </a:r>
          </a:p>
          <a:p>
            <a:pPr marL="146050" indent="0">
              <a:buNone/>
            </a:pPr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853110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F258-AD24-DC4E-B72A-178E7D80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Experiment-2 (Query-Scalability)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058D6-31EB-8D46-AA09-C8CDBD0AC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307592"/>
            <a:ext cx="7030500" cy="3224058"/>
          </a:xfrm>
        </p:spPr>
        <p:txBody>
          <a:bodyPr/>
          <a:lstStyle/>
          <a:p>
            <a:r>
              <a:rPr lang="en-IN" sz="1600" dirty="0"/>
              <a:t>We use </a:t>
            </a:r>
            <a:r>
              <a:rPr lang="en-IN" sz="1600" b="1" dirty="0"/>
              <a:t>GT (with 2K nodes and 3K edges). </a:t>
            </a:r>
            <a:r>
              <a:rPr lang="en-IN" sz="1600" dirty="0"/>
              <a:t>For </a:t>
            </a:r>
            <a:r>
              <a:rPr lang="en-IN" sz="1600" b="1" dirty="0"/>
              <a:t>query LTT(</a:t>
            </a:r>
            <a:r>
              <a:rPr lang="en-IN" sz="1600" b="1" dirty="0" err="1"/>
              <a:t>vs,ve,T</a:t>
            </a:r>
            <a:r>
              <a:rPr lang="en-IN" sz="1600" b="1" dirty="0"/>
              <a:t>), (</a:t>
            </a:r>
            <a:r>
              <a:rPr lang="en-IN" sz="1600" b="1" dirty="0" err="1"/>
              <a:t>i</a:t>
            </a:r>
            <a:r>
              <a:rPr lang="en-IN" sz="1600" b="1" dirty="0"/>
              <a:t>) we vary the number of nodes on the shortest vs-</a:t>
            </a:r>
            <a:r>
              <a:rPr lang="en-IN" sz="1600" b="1" dirty="0" err="1"/>
              <a:t>ve</a:t>
            </a:r>
            <a:r>
              <a:rPr lang="en-IN" sz="1600" b="1" dirty="0"/>
              <a:t> path (ii) we change the length of starting- time interval T  .</a:t>
            </a:r>
          </a:p>
          <a:p>
            <a:r>
              <a:rPr lang="en-IN" sz="1600" b="1" dirty="0"/>
              <a:t>Time/memory consumed by DOT and OR </a:t>
            </a:r>
            <a:r>
              <a:rPr lang="en-IN" sz="1600" dirty="0"/>
              <a:t>are nearly </a:t>
            </a:r>
            <a:r>
              <a:rPr lang="en-IN" sz="1600" b="1" dirty="0"/>
              <a:t>unchanged</a:t>
            </a:r>
            <a:r>
              <a:rPr lang="en-IN" sz="1600" dirty="0"/>
              <a:t>, because </a:t>
            </a:r>
            <a:r>
              <a:rPr lang="en-IN" sz="1600" b="1" dirty="0"/>
              <a:t>they cannot terminate until the LTT from vs to every other node is determined</a:t>
            </a:r>
            <a:r>
              <a:rPr lang="en-IN" sz="1600" dirty="0"/>
              <a:t>. </a:t>
            </a:r>
            <a:r>
              <a:rPr lang="en-IN" sz="1600" b="1" dirty="0"/>
              <a:t>A* algorithm performs well if the vs-</a:t>
            </a:r>
            <a:r>
              <a:rPr lang="en-IN" sz="1600" b="1" dirty="0" err="1"/>
              <a:t>ve</a:t>
            </a:r>
            <a:r>
              <a:rPr lang="en-IN" sz="1600" b="1" dirty="0"/>
              <a:t> distance is &lt; 15, but quickly deteriorates otherwise</a:t>
            </a:r>
            <a:r>
              <a:rPr lang="en-IN" sz="1600" dirty="0"/>
              <a:t>. </a:t>
            </a:r>
          </a:p>
          <a:p>
            <a:r>
              <a:rPr lang="en-IN" sz="1600" b="1" dirty="0"/>
              <a:t>TWO-STEP-LTT</a:t>
            </a:r>
            <a:r>
              <a:rPr lang="en-IN" sz="1600" dirty="0"/>
              <a:t> constantly </a:t>
            </a:r>
            <a:r>
              <a:rPr lang="en-IN" sz="1600" b="1" dirty="0"/>
              <a:t>outperforms A*algorithm </a:t>
            </a:r>
            <a:r>
              <a:rPr lang="en-IN" sz="1600" dirty="0"/>
              <a:t>after the </a:t>
            </a:r>
            <a:r>
              <a:rPr lang="en-IN" sz="1600" b="1" dirty="0"/>
              <a:t>vs-</a:t>
            </a:r>
            <a:r>
              <a:rPr lang="en-IN" sz="1600" b="1" dirty="0" err="1"/>
              <a:t>ve</a:t>
            </a:r>
            <a:r>
              <a:rPr lang="en-IN" sz="1600" dirty="0"/>
              <a:t> </a:t>
            </a:r>
            <a:r>
              <a:rPr lang="en-IN" sz="1600" b="1" dirty="0"/>
              <a:t>distance is &gt; 16 </a:t>
            </a:r>
            <a:r>
              <a:rPr lang="en-IN" sz="1600" dirty="0"/>
              <a:t>on both time and memory consumed, because the size of the </a:t>
            </a:r>
            <a:r>
              <a:rPr lang="en-IN" sz="1600" b="1" dirty="0"/>
              <a:t>search space</a:t>
            </a:r>
            <a:r>
              <a:rPr lang="en-IN" sz="1600" dirty="0"/>
              <a:t> in </a:t>
            </a:r>
            <a:r>
              <a:rPr lang="en-IN" sz="1600" b="1" dirty="0"/>
              <a:t>A* algorithm </a:t>
            </a:r>
            <a:r>
              <a:rPr lang="en-IN" sz="1600" dirty="0"/>
              <a:t>increases exponentially </a:t>
            </a:r>
            <a:r>
              <a:rPr lang="en-IN" sz="1600" dirty="0" err="1"/>
              <a:t>w.r.t.</a:t>
            </a:r>
            <a:r>
              <a:rPr lang="en-IN" sz="1600" dirty="0"/>
              <a:t> </a:t>
            </a:r>
            <a:r>
              <a:rPr lang="en-IN" sz="1600" b="1" dirty="0"/>
              <a:t>vs-</a:t>
            </a:r>
            <a:r>
              <a:rPr lang="en-IN" sz="1600" b="1" dirty="0" err="1"/>
              <a:t>ve</a:t>
            </a:r>
            <a:r>
              <a:rPr lang="en-IN" sz="1600" dirty="0"/>
              <a:t> distance.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640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Time Dependent Graph (Data Structure)</a:t>
            </a: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F258-AD24-DC4E-B72A-178E7D80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Experiment-2 (Query-Scalability)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058D6-31EB-8D46-AA09-C8CDBD0AC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307592"/>
            <a:ext cx="7030500" cy="3224058"/>
          </a:xfrm>
        </p:spPr>
        <p:txBody>
          <a:bodyPr/>
          <a:lstStyle/>
          <a:p>
            <a:r>
              <a:rPr lang="en-IN" sz="1600" dirty="0"/>
              <a:t>The </a:t>
            </a:r>
            <a:r>
              <a:rPr lang="en-IN" sz="1600" b="1" dirty="0"/>
              <a:t>average/max LTT error of DOT </a:t>
            </a:r>
            <a:r>
              <a:rPr lang="en-IN" sz="1600" dirty="0"/>
              <a:t>which becomes larger, while the </a:t>
            </a:r>
            <a:r>
              <a:rPr lang="en-IN" sz="1600" b="1" dirty="0"/>
              <a:t>number of nodes on the vs-</a:t>
            </a:r>
            <a:r>
              <a:rPr lang="en-IN" sz="1600" b="1" dirty="0" err="1"/>
              <a:t>ve</a:t>
            </a:r>
            <a:r>
              <a:rPr lang="en-IN" sz="1600" b="1" dirty="0"/>
              <a:t> </a:t>
            </a:r>
            <a:r>
              <a:rPr lang="en-IN" sz="1600" dirty="0"/>
              <a:t>shortest path increases. </a:t>
            </a:r>
          </a:p>
          <a:p>
            <a:r>
              <a:rPr lang="en-IN" sz="1600" dirty="0"/>
              <a:t>Second, we vary the </a:t>
            </a:r>
            <a:r>
              <a:rPr lang="en-IN" sz="1600" b="1" dirty="0"/>
              <a:t>length of starting-time interval T from 50 to 1,000</a:t>
            </a:r>
            <a:r>
              <a:rPr lang="en-IN" sz="1600" dirty="0"/>
              <a:t> and report the average of processing time and memory </a:t>
            </a:r>
          </a:p>
          <a:p>
            <a:r>
              <a:rPr lang="en-IN" sz="1600" dirty="0"/>
              <a:t>It is shown that all algorithms need </a:t>
            </a:r>
            <a:r>
              <a:rPr lang="en-IN" sz="1600" b="1" dirty="0"/>
              <a:t>additional time/memory with the length of interval T increases</a:t>
            </a:r>
            <a:r>
              <a:rPr lang="en-IN" sz="1600" dirty="0"/>
              <a:t>, because the </a:t>
            </a:r>
            <a:r>
              <a:rPr lang="en-IN" sz="1600" b="1" dirty="0"/>
              <a:t>increment of |T| incurs both additional function-operation time and search space. TWO-STEP-LTT out- performs the others consistently as it already have the time subinterval enlargement in arrival time refinement.</a:t>
            </a:r>
            <a:endParaRPr lang="en-IN" sz="1600" dirty="0"/>
          </a:p>
          <a:p>
            <a:endParaRPr lang="en-IN" sz="1600" dirty="0"/>
          </a:p>
          <a:p>
            <a:pPr marL="146050" indent="0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423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F258-AD24-DC4E-B72A-178E7D80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Experiment-3 (Edge-Delay Function)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058D6-31EB-8D46-AA09-C8CDBD0AC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307592"/>
            <a:ext cx="7030500" cy="3224058"/>
          </a:xfrm>
        </p:spPr>
        <p:txBody>
          <a:bodyPr/>
          <a:lstStyle/>
          <a:p>
            <a:r>
              <a:rPr lang="en-IN" sz="1600" dirty="0"/>
              <a:t>We test the effect of </a:t>
            </a:r>
            <a:r>
              <a:rPr lang="en-IN" sz="1600" b="1" dirty="0"/>
              <a:t>edge- delay functions on the processing time of TWO-STEP-LTT and OR, since both request larger numbers of function operations than the other two</a:t>
            </a:r>
            <a:r>
              <a:rPr lang="en-IN" sz="1600" dirty="0"/>
              <a:t>. We use </a:t>
            </a:r>
            <a:r>
              <a:rPr lang="en-IN" sz="1600" b="1" dirty="0"/>
              <a:t>GT, and fix T = [0, 500]</a:t>
            </a:r>
            <a:r>
              <a:rPr lang="en-IN" sz="1600" dirty="0"/>
              <a:t>. </a:t>
            </a:r>
          </a:p>
          <a:p>
            <a:r>
              <a:rPr lang="en-IN" sz="1600" b="1" dirty="0"/>
              <a:t>TWO-STEP- LTT outperforms OR</a:t>
            </a:r>
            <a:r>
              <a:rPr lang="en-IN" sz="1600" dirty="0"/>
              <a:t>. </a:t>
            </a:r>
          </a:p>
          <a:p>
            <a:r>
              <a:rPr lang="en-IN" sz="1600" dirty="0"/>
              <a:t>When </a:t>
            </a:r>
            <a:r>
              <a:rPr lang="en-IN" sz="1600" b="1" dirty="0"/>
              <a:t>w∆ increases, both TWO-STEP-LTT and OR </a:t>
            </a:r>
            <a:r>
              <a:rPr lang="en-IN" sz="1600" dirty="0"/>
              <a:t>consume more time, because resulting functions </a:t>
            </a:r>
            <a:r>
              <a:rPr lang="en-IN" sz="1600" dirty="0" err="1"/>
              <a:t>gi</a:t>
            </a:r>
            <a:r>
              <a:rPr lang="en-IN" sz="1600" dirty="0"/>
              <a:t>(t)’s can be more complicated, and hence require more function-operation time in both. </a:t>
            </a:r>
            <a:r>
              <a:rPr lang="en-IN" sz="1600" b="1" dirty="0"/>
              <a:t>TWO-STEP-LTT again outperforms OR</a:t>
            </a:r>
            <a:r>
              <a:rPr lang="en-IN" sz="1600" dirty="0"/>
              <a:t> in this test. </a:t>
            </a:r>
          </a:p>
          <a:p>
            <a:endParaRPr lang="en-IN" sz="1600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1482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D5161-04B7-F140-B136-EC3C6618B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A4535-ED32-5145-96FB-B29FAB4CA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75"/>
          </a:xfrm>
        </p:spPr>
        <p:txBody>
          <a:bodyPr/>
          <a:lstStyle/>
          <a:p>
            <a:r>
              <a:rPr lang="en-US" sz="1600" b="1" dirty="0"/>
              <a:t>Dynamic Shortest Path (DSP): </a:t>
            </a:r>
            <a:r>
              <a:rPr lang="en-IN" sz="1600" dirty="0"/>
              <a:t>The DSP problem is to recompute shortest-paths repeatedly, while the underneath graph with constant edge delays is allowed to be updated from time to time. </a:t>
            </a:r>
          </a:p>
          <a:p>
            <a:r>
              <a:rPr lang="en-US" sz="1600" b="1" dirty="0"/>
              <a:t>Hierarchy Based Method: </a:t>
            </a:r>
            <a:r>
              <a:rPr lang="en-IN" sz="1600" dirty="0"/>
              <a:t>Hierarchy-based methods partition the graph into small fragments and materialize the shortest-paths between border nodes in different fragments. The shortest-path between two nodes in the graph is obtained by combining the shortest-paths from different fragments. </a:t>
            </a:r>
          </a:p>
          <a:p>
            <a:endParaRPr lang="en-IN" sz="1600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160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References</a:t>
            </a:r>
            <a:endParaRPr/>
          </a:p>
        </p:txBody>
      </p:sp>
      <p:sp>
        <p:nvSpPr>
          <p:cNvPr id="468" name="Google Shape;468;p43"/>
          <p:cNvSpPr txBox="1">
            <a:spLocks noGrp="1"/>
          </p:cNvSpPr>
          <p:nvPr>
            <p:ph type="body" idx="1"/>
          </p:nvPr>
        </p:nvSpPr>
        <p:spPr>
          <a:xfrm>
            <a:off x="1303800" y="1280160"/>
            <a:ext cx="7030500" cy="3251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>
              <a:spcBef>
                <a:spcPts val="1600"/>
              </a:spcBef>
              <a:spcAft>
                <a:spcPts val="1600"/>
              </a:spcAft>
            </a:pPr>
            <a:r>
              <a:rPr lang="en-IN" dirty="0"/>
              <a:t>Ding, J. X. Yu, and L. Qin. Finding time-dependent shortest paths over large graphs. Proceedings of the 11th international conference on Extending database technology Advances in database technology EDBT 08, page 205, 2008</a:t>
            </a:r>
          </a:p>
          <a:p>
            <a:pPr marL="742950" indent="-285750">
              <a:spcBef>
                <a:spcPts val="1600"/>
              </a:spcBef>
              <a:spcAft>
                <a:spcPts val="1600"/>
              </a:spcAft>
            </a:pPr>
            <a:r>
              <a:rPr lang="en-IN" dirty="0"/>
              <a:t>X. Cai, T. </a:t>
            </a:r>
            <a:r>
              <a:rPr lang="en-IN" dirty="0" err="1"/>
              <a:t>Kloks</a:t>
            </a:r>
            <a:r>
              <a:rPr lang="en-IN" dirty="0"/>
              <a:t>, and C. K. Wong. Time-varying shortest path problems with constraints. </a:t>
            </a:r>
            <a:r>
              <a:rPr lang="en-IN" i="1" dirty="0"/>
              <a:t>Networks</a:t>
            </a:r>
            <a:r>
              <a:rPr lang="en-IN" dirty="0"/>
              <a:t>, 29(3):141–150, 1997. </a:t>
            </a:r>
          </a:p>
          <a:p>
            <a:pPr marL="742950" indent="-285750">
              <a:spcBef>
                <a:spcPts val="1600"/>
              </a:spcBef>
              <a:spcAft>
                <a:spcPts val="1600"/>
              </a:spcAft>
            </a:pPr>
            <a:r>
              <a:rPr lang="en-IN" dirty="0"/>
              <a:t>I. </a:t>
            </a:r>
            <a:r>
              <a:rPr lang="en-IN" dirty="0" err="1"/>
              <a:t>Chabini</a:t>
            </a:r>
            <a:r>
              <a:rPr lang="en-IN" dirty="0"/>
              <a:t>. Discrete dynamic shortest path problems in transportation applications: Complexity and algorithms with optimal run time. </a:t>
            </a:r>
            <a:r>
              <a:rPr lang="en-IN" i="1" dirty="0"/>
              <a:t>Transportation Research Record</a:t>
            </a:r>
            <a:r>
              <a:rPr lang="en-IN" dirty="0"/>
              <a:t>, 1645:170–175, 1998 </a:t>
            </a:r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lang="en-IN" dirty="0"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4"/>
          <p:cNvSpPr txBox="1">
            <a:spLocks noGrp="1"/>
          </p:cNvSpPr>
          <p:nvPr>
            <p:ph type="title" idx="4294967295"/>
          </p:nvPr>
        </p:nvSpPr>
        <p:spPr>
          <a:xfrm>
            <a:off x="823875" y="20721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Thank you!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Time dependent graph</a:t>
            </a:r>
            <a:endParaRPr dirty="0"/>
          </a:p>
        </p:txBody>
      </p:sp>
      <p:sp>
        <p:nvSpPr>
          <p:cNvPr id="289" name="Google Shape;289;p15"/>
          <p:cNvSpPr txBox="1">
            <a:spLocks noGrp="1"/>
          </p:cNvSpPr>
          <p:nvPr>
            <p:ph type="body" idx="1"/>
          </p:nvPr>
        </p:nvSpPr>
        <p:spPr>
          <a:xfrm>
            <a:off x="1303800" y="1451570"/>
            <a:ext cx="7030500" cy="3202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27025">
              <a:buClr>
                <a:srgbClr val="202122"/>
              </a:buClr>
              <a:buSzPts val="1550"/>
              <a:buFont typeface="Maven Pro"/>
              <a:buChar char="●"/>
            </a:pPr>
            <a:r>
              <a:rPr lang="en-US" sz="1550" dirty="0">
                <a:solidFill>
                  <a:srgbClr val="202122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A </a:t>
            </a:r>
            <a:r>
              <a:rPr lang="en-US" sz="1550" b="1" dirty="0">
                <a:solidFill>
                  <a:srgbClr val="202122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time dependent graph </a:t>
            </a:r>
            <a:r>
              <a:rPr lang="en-US" sz="1550" dirty="0">
                <a:solidFill>
                  <a:srgbClr val="202122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is defined as </a:t>
            </a:r>
            <a:r>
              <a:rPr lang="en-US" sz="1550" b="1" dirty="0">
                <a:solidFill>
                  <a:srgbClr val="202122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GT(V,E,W)</a:t>
            </a:r>
            <a:r>
              <a:rPr lang="en-US" sz="1550" dirty="0">
                <a:solidFill>
                  <a:srgbClr val="202122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: V = {vi} is a set of nodes; </a:t>
            </a:r>
            <a:r>
              <a:rPr lang="en-IN" sz="1600" dirty="0">
                <a:highlight>
                  <a:srgbClr val="FFFFFF"/>
                </a:highlight>
              </a:rPr>
              <a:t>E ⊆ V × V is a set of edges; W is a set of positive- valued edge delay functions. For every edge (</a:t>
            </a:r>
            <a:r>
              <a:rPr lang="en-IN" sz="1600" dirty="0" err="1">
                <a:highlight>
                  <a:srgbClr val="FFFFFF"/>
                </a:highlight>
              </a:rPr>
              <a:t>vi,vj</a:t>
            </a:r>
            <a:r>
              <a:rPr lang="en-IN" sz="1600" dirty="0">
                <a:highlight>
                  <a:srgbClr val="FFFFFF"/>
                </a:highlight>
              </a:rPr>
              <a:t>) ∈ E, there is a function </a:t>
            </a:r>
            <a:r>
              <a:rPr lang="en-IN" sz="1600" dirty="0" err="1">
                <a:highlight>
                  <a:srgbClr val="FFFFFF"/>
                </a:highlight>
              </a:rPr>
              <a:t>wi,j</a:t>
            </a:r>
            <a:r>
              <a:rPr lang="en-IN" sz="1600" dirty="0">
                <a:highlight>
                  <a:srgbClr val="FFFFFF"/>
                </a:highlight>
              </a:rPr>
              <a:t>(t) ∈ W, where t is a time variable in a time domain T . An </a:t>
            </a:r>
            <a:r>
              <a:rPr lang="en-IN" sz="1600" b="1" i="1" dirty="0">
                <a:highlight>
                  <a:srgbClr val="FFFFFF"/>
                </a:highlight>
              </a:rPr>
              <a:t>edge-delay function </a:t>
            </a:r>
            <a:r>
              <a:rPr lang="en-IN" sz="1600" b="1" dirty="0" err="1">
                <a:highlight>
                  <a:srgbClr val="FFFFFF"/>
                </a:highlight>
              </a:rPr>
              <a:t>wi,j</a:t>
            </a:r>
            <a:r>
              <a:rPr lang="en-IN" sz="1600" b="1" dirty="0">
                <a:highlight>
                  <a:srgbClr val="FFFFFF"/>
                </a:highlight>
              </a:rPr>
              <a:t>(t)</a:t>
            </a:r>
            <a:r>
              <a:rPr lang="en-IN" sz="1600" dirty="0">
                <a:highlight>
                  <a:srgbClr val="FFFFFF"/>
                </a:highlight>
              </a:rPr>
              <a:t> specifies how much time it takes to travel from vi to </a:t>
            </a:r>
            <a:r>
              <a:rPr lang="en-IN" sz="1600" dirty="0" err="1">
                <a:highlight>
                  <a:srgbClr val="FFFFFF"/>
                </a:highlight>
              </a:rPr>
              <a:t>vj</a:t>
            </a:r>
            <a:r>
              <a:rPr lang="en-IN" sz="1600" dirty="0">
                <a:highlight>
                  <a:srgbClr val="FFFFFF"/>
                </a:highlight>
              </a:rPr>
              <a:t> , if departing vi at time t. </a:t>
            </a:r>
          </a:p>
          <a:p>
            <a:pPr lvl="0" indent="-327025">
              <a:buClr>
                <a:srgbClr val="202122"/>
              </a:buClr>
              <a:buSzPts val="1550"/>
              <a:buFont typeface="Maven Pro"/>
              <a:buChar char="●"/>
            </a:pPr>
            <a:r>
              <a:rPr lang="en-IN" sz="1600" dirty="0">
                <a:highlight>
                  <a:srgbClr val="FFFFFF"/>
                </a:highlight>
              </a:rPr>
              <a:t>We concentrate on finding the </a:t>
            </a:r>
            <a:r>
              <a:rPr lang="en-IN" sz="1600" b="1" i="1" dirty="0">
                <a:highlight>
                  <a:srgbClr val="FFFFFF"/>
                </a:highlight>
              </a:rPr>
              <a:t>least total travel time </a:t>
            </a:r>
            <a:r>
              <a:rPr lang="en-IN" sz="1600" b="1" dirty="0">
                <a:highlight>
                  <a:srgbClr val="FFFFFF"/>
                </a:highlight>
              </a:rPr>
              <a:t>(LTT) </a:t>
            </a:r>
            <a:r>
              <a:rPr lang="en-IN" sz="1600" dirty="0">
                <a:highlight>
                  <a:srgbClr val="FFFFFF"/>
                </a:highlight>
              </a:rPr>
              <a:t>from source node (vs) to destination node (</a:t>
            </a:r>
            <a:r>
              <a:rPr lang="en-IN" sz="1600" dirty="0" err="1">
                <a:highlight>
                  <a:srgbClr val="FFFFFF"/>
                </a:highlight>
              </a:rPr>
              <a:t>ve</a:t>
            </a:r>
            <a:r>
              <a:rPr lang="en-IN" sz="1600" dirty="0">
                <a:highlight>
                  <a:srgbClr val="FFFFFF"/>
                </a:highlight>
              </a:rPr>
              <a:t>) when the </a:t>
            </a:r>
            <a:r>
              <a:rPr lang="en-IN" sz="1600" i="1" dirty="0">
                <a:highlight>
                  <a:srgbClr val="FFFFFF"/>
                </a:highlight>
              </a:rPr>
              <a:t>starting time </a:t>
            </a:r>
            <a:r>
              <a:rPr lang="en-IN" sz="1600" dirty="0">
                <a:highlight>
                  <a:srgbClr val="FFFFFF"/>
                </a:highlight>
              </a:rPr>
              <a:t>t (departure time from the source), can be selected in a user- given </a:t>
            </a:r>
            <a:r>
              <a:rPr lang="en-IN" sz="1600" i="1" dirty="0">
                <a:highlight>
                  <a:srgbClr val="FFFFFF"/>
                </a:highlight>
              </a:rPr>
              <a:t>starting-time interval </a:t>
            </a:r>
            <a:r>
              <a:rPr lang="en-IN" sz="1600" dirty="0">
                <a:highlight>
                  <a:srgbClr val="FFFFFF"/>
                </a:highlight>
              </a:rPr>
              <a:t>T = [</a:t>
            </a:r>
            <a:r>
              <a:rPr lang="en-IN" sz="1600" dirty="0" err="1">
                <a:highlight>
                  <a:srgbClr val="FFFFFF"/>
                </a:highlight>
              </a:rPr>
              <a:t>ts</a:t>
            </a:r>
            <a:r>
              <a:rPr lang="en-IN" sz="1600" dirty="0">
                <a:highlight>
                  <a:srgbClr val="FFFFFF"/>
                </a:highlight>
              </a:rPr>
              <a:t> , </a:t>
            </a:r>
            <a:r>
              <a:rPr lang="en-IN" sz="1600" dirty="0" err="1">
                <a:highlight>
                  <a:srgbClr val="FFFFFF"/>
                </a:highlight>
              </a:rPr>
              <a:t>te</a:t>
            </a:r>
            <a:r>
              <a:rPr lang="en-IN" sz="1600" dirty="0">
                <a:highlight>
                  <a:srgbClr val="FFFFFF"/>
                </a:highlight>
              </a:rPr>
              <a:t> ] ⊆ T . Such a query is called an </a:t>
            </a:r>
            <a:r>
              <a:rPr lang="en-IN" sz="1600" b="1" dirty="0">
                <a:highlight>
                  <a:srgbClr val="FFFFFF"/>
                </a:highlight>
              </a:rPr>
              <a:t>LTT </a:t>
            </a:r>
            <a:r>
              <a:rPr lang="en-IN" sz="1600" b="1" i="1" dirty="0">
                <a:highlight>
                  <a:srgbClr val="FFFFFF"/>
                </a:highlight>
              </a:rPr>
              <a:t>query</a:t>
            </a:r>
            <a:r>
              <a:rPr lang="en-IN" sz="1600" dirty="0">
                <a:highlight>
                  <a:srgbClr val="FFFFFF"/>
                </a:highlight>
              </a:rPr>
              <a:t>, denoted as LTT(vs , </a:t>
            </a:r>
            <a:r>
              <a:rPr lang="en-IN" sz="1600" dirty="0" err="1">
                <a:highlight>
                  <a:srgbClr val="FFFFFF"/>
                </a:highlight>
              </a:rPr>
              <a:t>ve</a:t>
            </a:r>
            <a:r>
              <a:rPr lang="en-IN" sz="1600" dirty="0">
                <a:highlight>
                  <a:srgbClr val="FFFFFF"/>
                </a:highlight>
              </a:rPr>
              <a:t> , T ). </a:t>
            </a:r>
          </a:p>
          <a:p>
            <a:pPr marL="130175" indent="0">
              <a:buClr>
                <a:srgbClr val="202122"/>
              </a:buClr>
              <a:buSzPts val="1550"/>
              <a:buNone/>
            </a:pPr>
            <a:endParaRPr lang="en-IN" dirty="0"/>
          </a:p>
          <a:p>
            <a:pPr lvl="0" indent="-327025">
              <a:buClr>
                <a:srgbClr val="202122"/>
              </a:buClr>
              <a:buSzPts val="1550"/>
              <a:buFont typeface="Maven Pro"/>
              <a:buChar char="●"/>
            </a:pPr>
            <a:endParaRPr lang="en-IN" sz="1600" dirty="0">
              <a:highlight>
                <a:srgbClr val="FFFFFF"/>
              </a:highlight>
            </a:endParaRPr>
          </a:p>
          <a:p>
            <a:pPr lvl="0" indent="-327025">
              <a:buClr>
                <a:srgbClr val="202122"/>
              </a:buClr>
              <a:buSzPts val="1550"/>
              <a:buFont typeface="Maven Pro"/>
              <a:buChar char="●"/>
            </a:pPr>
            <a:endParaRPr sz="1550" dirty="0">
              <a:solidFill>
                <a:srgbClr val="202122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2790646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Time dependent graph</a:t>
            </a:r>
            <a:endParaRPr dirty="0"/>
          </a:p>
        </p:txBody>
      </p:sp>
      <p:sp>
        <p:nvSpPr>
          <p:cNvPr id="289" name="Google Shape;289;p15"/>
          <p:cNvSpPr txBox="1">
            <a:spLocks noGrp="1"/>
          </p:cNvSpPr>
          <p:nvPr>
            <p:ph type="body" idx="1"/>
          </p:nvPr>
        </p:nvSpPr>
        <p:spPr>
          <a:xfrm>
            <a:off x="1303800" y="1451570"/>
            <a:ext cx="7030500" cy="3202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27025">
              <a:buClr>
                <a:srgbClr val="202122"/>
              </a:buClr>
              <a:buSzPts val="1550"/>
              <a:buFont typeface="Maven Pro"/>
              <a:buChar char="●"/>
            </a:pPr>
            <a:r>
              <a:rPr lang="en-IN" sz="1600" b="1" dirty="0">
                <a:highlight>
                  <a:srgbClr val="FFFFFF"/>
                </a:highlight>
              </a:rPr>
              <a:t>Note:</a:t>
            </a:r>
            <a:r>
              <a:rPr lang="en-IN" sz="1600" dirty="0">
                <a:highlight>
                  <a:srgbClr val="FFFFFF"/>
                </a:highlight>
              </a:rPr>
              <a:t>  Travel time = Arrival time - Starting time</a:t>
            </a:r>
          </a:p>
          <a:p>
            <a:pPr indent="-327025">
              <a:buClr>
                <a:srgbClr val="202122"/>
              </a:buClr>
              <a:buSzPts val="1550"/>
              <a:buFont typeface="Maven Pro"/>
              <a:buChar char="●"/>
            </a:pPr>
            <a:r>
              <a:rPr lang="en-IN" sz="1600" dirty="0">
                <a:highlight>
                  <a:srgbClr val="FFFFFF"/>
                </a:highlight>
              </a:rPr>
              <a:t>In order to find LTT, we allow </a:t>
            </a:r>
            <a:r>
              <a:rPr lang="en-IN" sz="1600" b="1" i="1" dirty="0">
                <a:highlight>
                  <a:srgbClr val="FFFFFF"/>
                </a:highlight>
              </a:rPr>
              <a:t>waiting time</a:t>
            </a:r>
            <a:r>
              <a:rPr lang="en-IN" sz="1600" dirty="0">
                <a:highlight>
                  <a:srgbClr val="FFFFFF"/>
                </a:highlight>
              </a:rPr>
              <a:t>, denoted as </a:t>
            </a:r>
            <a:r>
              <a:rPr lang="en-US" sz="1600" dirty="0">
                <a:highlight>
                  <a:srgbClr val="FFFFFF"/>
                </a:highlight>
              </a:rPr>
              <a:t>w</a:t>
            </a:r>
            <a:r>
              <a:rPr lang="el-GR" sz="1600" dirty="0">
                <a:highlight>
                  <a:srgbClr val="FFFFFF"/>
                </a:highlight>
              </a:rPr>
              <a:t>(</a:t>
            </a:r>
            <a:r>
              <a:rPr lang="en-IN" sz="1600" dirty="0">
                <a:highlight>
                  <a:srgbClr val="FFFFFF"/>
                </a:highlight>
              </a:rPr>
              <a:t>vi), at each node vi. That is, when arriving at node vi, we can wait for a time period </a:t>
            </a:r>
            <a:r>
              <a:rPr lang="en-US" sz="1600" dirty="0">
                <a:highlight>
                  <a:srgbClr val="FFFFFF"/>
                </a:highlight>
              </a:rPr>
              <a:t>w</a:t>
            </a:r>
            <a:r>
              <a:rPr lang="el-GR" sz="1600" dirty="0">
                <a:highlight>
                  <a:srgbClr val="FFFFFF"/>
                </a:highlight>
              </a:rPr>
              <a:t>(</a:t>
            </a:r>
            <a:r>
              <a:rPr lang="en-IN" sz="1600" dirty="0">
                <a:highlight>
                  <a:srgbClr val="FFFFFF"/>
                </a:highlight>
              </a:rPr>
              <a:t>vi) if LTT can be minimized.</a:t>
            </a:r>
          </a:p>
          <a:p>
            <a:pPr indent="-327025">
              <a:buClr>
                <a:srgbClr val="202122"/>
              </a:buClr>
              <a:buSzPts val="1550"/>
              <a:buFont typeface="Maven Pro"/>
              <a:buChar char="●"/>
            </a:pPr>
            <a:r>
              <a:rPr lang="en-IN" sz="1600" dirty="0">
                <a:highlight>
                  <a:srgbClr val="FFFFFF"/>
                </a:highlight>
              </a:rPr>
              <a:t>For each node vi, we have </a:t>
            </a:r>
            <a:r>
              <a:rPr lang="en-IN" sz="1800" dirty="0">
                <a:highlight>
                  <a:srgbClr val="FFFFFF"/>
                </a:highlight>
              </a:rPr>
              <a:t> </a:t>
            </a:r>
            <a:r>
              <a:rPr lang="en-IN" sz="1600" b="1" dirty="0">
                <a:highlight>
                  <a:srgbClr val="FFFFFF"/>
                </a:highlight>
              </a:rPr>
              <a:t>depart(vi) = arrive(vi) + </a:t>
            </a:r>
            <a:r>
              <a:rPr lang="en-US" sz="1600" b="1" dirty="0">
                <a:highlight>
                  <a:srgbClr val="FFFFFF"/>
                </a:highlight>
              </a:rPr>
              <a:t>w</a:t>
            </a:r>
            <a:r>
              <a:rPr lang="el-GR" sz="1600" b="1" dirty="0">
                <a:highlight>
                  <a:srgbClr val="FFFFFF"/>
                </a:highlight>
              </a:rPr>
              <a:t>(</a:t>
            </a:r>
            <a:r>
              <a:rPr lang="en-IN" sz="1600" b="1" dirty="0">
                <a:highlight>
                  <a:srgbClr val="FFFFFF"/>
                </a:highlight>
              </a:rPr>
              <a:t>vi)</a:t>
            </a:r>
            <a:endParaRPr lang="en-IN" sz="1600" dirty="0">
              <a:highlight>
                <a:srgbClr val="FFFFFF"/>
              </a:highlight>
            </a:endParaRPr>
          </a:p>
          <a:p>
            <a:pPr indent="-327025">
              <a:buClr>
                <a:srgbClr val="202122"/>
              </a:buClr>
              <a:buSzPts val="1550"/>
              <a:buFont typeface="Maven Pro"/>
              <a:buChar char="●"/>
            </a:pPr>
            <a:r>
              <a:rPr lang="en-IN" sz="1600" b="1" dirty="0">
                <a:highlight>
                  <a:srgbClr val="FFFFFF"/>
                </a:highlight>
              </a:rPr>
              <a:t>arrive(</a:t>
            </a:r>
            <a:r>
              <a:rPr lang="en-IN" sz="1600" b="1" dirty="0" err="1">
                <a:highlight>
                  <a:srgbClr val="FFFFFF"/>
                </a:highlight>
              </a:rPr>
              <a:t>vk</a:t>
            </a:r>
            <a:r>
              <a:rPr lang="en-IN" sz="1600" b="1" dirty="0">
                <a:highlight>
                  <a:srgbClr val="FFFFFF"/>
                </a:highlight>
              </a:rPr>
              <a:t>) = depart(vk−1 ) + w</a:t>
            </a:r>
            <a:r>
              <a:rPr lang="en-IN" sz="1600" dirty="0">
                <a:highlight>
                  <a:srgbClr val="FFFFFF"/>
                </a:highlight>
              </a:rPr>
              <a:t> </a:t>
            </a:r>
            <a:r>
              <a:rPr lang="en-IN" sz="1600" i="1" dirty="0">
                <a:highlight>
                  <a:srgbClr val="FFFFFF"/>
                </a:highlight>
              </a:rPr>
              <a:t>k−1,k</a:t>
            </a:r>
            <a:r>
              <a:rPr lang="en-IN" sz="1600" dirty="0">
                <a:highlight>
                  <a:srgbClr val="FFFFFF"/>
                </a:highlight>
              </a:rPr>
              <a:t> </a:t>
            </a:r>
            <a:r>
              <a:rPr lang="en-IN" sz="1600" b="1" dirty="0">
                <a:highlight>
                  <a:srgbClr val="FFFFFF"/>
                </a:highlight>
              </a:rPr>
              <a:t>(depart(vk−1 )) </a:t>
            </a:r>
          </a:p>
          <a:p>
            <a:pPr indent="-327025">
              <a:buClr>
                <a:srgbClr val="202122"/>
              </a:buClr>
              <a:buSzPts val="1550"/>
              <a:buFont typeface="Maven Pro"/>
              <a:buChar char="●"/>
            </a:pPr>
            <a:r>
              <a:rPr lang="en-IN" sz="1600" b="1" dirty="0" err="1"/>
              <a:t>gp</a:t>
            </a:r>
            <a:r>
              <a:rPr lang="en-IN" sz="1600" b="1" dirty="0"/>
              <a:t>(t) = arrive(</a:t>
            </a:r>
            <a:r>
              <a:rPr lang="en-IN" sz="1600" b="1" dirty="0" err="1"/>
              <a:t>vk</a:t>
            </a:r>
            <a:r>
              <a:rPr lang="en-IN" sz="1600" b="1" dirty="0"/>
              <a:t> )</a:t>
            </a:r>
          </a:p>
          <a:p>
            <a:pPr indent="-327025">
              <a:buClr>
                <a:srgbClr val="202122"/>
              </a:buClr>
              <a:buSzPts val="1550"/>
              <a:buFont typeface="Maven Pro"/>
              <a:buChar char="●"/>
            </a:pPr>
            <a:r>
              <a:rPr lang="en-IN" sz="1600" b="1" dirty="0" err="1"/>
              <a:t>gp</a:t>
            </a:r>
            <a:r>
              <a:rPr lang="en-IN" sz="1600" b="1" dirty="0"/>
              <a:t>(t)</a:t>
            </a:r>
            <a:r>
              <a:rPr lang="en-IN" sz="1600" dirty="0"/>
              <a:t> above is the </a:t>
            </a:r>
            <a:r>
              <a:rPr lang="en-IN" sz="1600" b="1" i="1" dirty="0"/>
              <a:t>arrival-time</a:t>
            </a:r>
            <a:r>
              <a:rPr lang="en-IN" sz="1600" i="1" dirty="0"/>
              <a:t> </a:t>
            </a:r>
            <a:r>
              <a:rPr lang="en-IN" sz="1600" b="1" i="1" dirty="0"/>
              <a:t>function</a:t>
            </a:r>
            <a:r>
              <a:rPr lang="en-IN" sz="1600" dirty="0"/>
              <a:t> representing the arrival time from v1 to </a:t>
            </a:r>
            <a:r>
              <a:rPr lang="en-IN" sz="1600" dirty="0" err="1"/>
              <a:t>vk</a:t>
            </a:r>
            <a:r>
              <a:rPr lang="en-IN" sz="1600" dirty="0"/>
              <a:t> along path p, possibly waiting at some nodes on this path, if departing from v1 at starting time t. The travel-time function along path p is thus </a:t>
            </a:r>
            <a:r>
              <a:rPr lang="en-IN" sz="1600" b="1" dirty="0" err="1"/>
              <a:t>gp</a:t>
            </a:r>
            <a:r>
              <a:rPr lang="en-IN" sz="1600" b="1" dirty="0"/>
              <a:t>(t) − t</a:t>
            </a:r>
            <a:r>
              <a:rPr lang="en-IN" sz="1600" dirty="0"/>
              <a:t>  [arrival time – starting time].</a:t>
            </a:r>
          </a:p>
          <a:p>
            <a:endParaRPr lang="en-IN" sz="1800" dirty="0"/>
          </a:p>
          <a:p>
            <a:endParaRPr lang="en-IN" sz="1600" dirty="0">
              <a:highlight>
                <a:srgbClr val="FFFFFF"/>
              </a:highlight>
            </a:endParaRPr>
          </a:p>
          <a:p>
            <a:pPr lvl="0" indent="-327025">
              <a:buClr>
                <a:srgbClr val="202122"/>
              </a:buClr>
              <a:buSzPts val="1550"/>
              <a:buFont typeface="Maven Pro"/>
              <a:buChar char="●"/>
            </a:pPr>
            <a:endParaRPr lang="en-IN" sz="1600" dirty="0">
              <a:highlight>
                <a:srgbClr val="FFFFFF"/>
              </a:highlight>
            </a:endParaRPr>
          </a:p>
          <a:p>
            <a:pPr marL="130175" lvl="0" indent="0">
              <a:buClr>
                <a:srgbClr val="202122"/>
              </a:buClr>
              <a:buSzPts val="1550"/>
              <a:buNone/>
            </a:pPr>
            <a:endParaRPr lang="en-IN" sz="1600" dirty="0">
              <a:highlight>
                <a:srgbClr val="FFFFFF"/>
              </a:highlight>
            </a:endParaRPr>
          </a:p>
          <a:p>
            <a:pPr lvl="0" indent="-327025">
              <a:buClr>
                <a:srgbClr val="202122"/>
              </a:buClr>
              <a:buSzPts val="1550"/>
              <a:buFont typeface="Maven Pro"/>
              <a:buChar char="●"/>
            </a:pPr>
            <a:endParaRPr sz="1550" dirty="0">
              <a:solidFill>
                <a:srgbClr val="202122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190187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Definition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Definition</a:t>
            </a:r>
            <a:endParaRPr dirty="0"/>
          </a:p>
        </p:txBody>
      </p:sp>
      <p:sp>
        <p:nvSpPr>
          <p:cNvPr id="289" name="Google Shape;289;p15"/>
          <p:cNvSpPr txBox="1">
            <a:spLocks noGrp="1"/>
          </p:cNvSpPr>
          <p:nvPr>
            <p:ph type="body" idx="1"/>
          </p:nvPr>
        </p:nvSpPr>
        <p:spPr>
          <a:xfrm>
            <a:off x="1303800" y="1451570"/>
            <a:ext cx="7030500" cy="3202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600" b="1" dirty="0"/>
              <a:t>TDSP Problem:</a:t>
            </a:r>
            <a:r>
              <a:rPr lang="en-IN" sz="1600" dirty="0"/>
              <a:t> Given a time-dependent graph </a:t>
            </a:r>
            <a:r>
              <a:rPr lang="en-IN" sz="1600" b="1" dirty="0"/>
              <a:t>GT(V,E,W)</a:t>
            </a:r>
            <a:r>
              <a:rPr lang="en-IN" sz="1600" dirty="0"/>
              <a:t>and an LTT Query </a:t>
            </a:r>
            <a:r>
              <a:rPr lang="en-IN" sz="1600" b="1" dirty="0"/>
              <a:t>LTT(</a:t>
            </a:r>
            <a:r>
              <a:rPr lang="en-IN" sz="1600" b="1" dirty="0" err="1"/>
              <a:t>vs,ve,T</a:t>
            </a:r>
            <a:r>
              <a:rPr lang="en-IN" sz="1600" b="1" dirty="0"/>
              <a:t>),</a:t>
            </a:r>
            <a:r>
              <a:rPr lang="en-IN" sz="1600" dirty="0"/>
              <a:t>where </a:t>
            </a:r>
            <a:r>
              <a:rPr lang="en-IN" sz="1600" dirty="0" err="1"/>
              <a:t>vs,ve</a:t>
            </a:r>
            <a:r>
              <a:rPr lang="en-IN" sz="1600" dirty="0"/>
              <a:t> ∈ V , and T ⊆ T is a starting-time interval.</a:t>
            </a:r>
          </a:p>
          <a:p>
            <a:r>
              <a:rPr lang="en-IN" sz="1600" dirty="0"/>
              <a:t>The Time-Dependent Shortest-Path (TDSP) problem is </a:t>
            </a:r>
            <a:r>
              <a:rPr lang="en-IN" sz="1600" b="1" dirty="0"/>
              <a:t>to minimize LTT</a:t>
            </a:r>
            <a:r>
              <a:rPr lang="en-IN" sz="1600" dirty="0"/>
              <a:t>:     </a:t>
            </a:r>
            <a:r>
              <a:rPr lang="en-IN" sz="1600" dirty="0" err="1"/>
              <a:t>gp</a:t>
            </a:r>
            <a:r>
              <a:rPr lang="en-IN" sz="1600" dirty="0"/>
              <a:t>∗(t∗)−t∗ = min {</a:t>
            </a:r>
            <a:r>
              <a:rPr lang="en-IN" sz="1600" dirty="0" err="1"/>
              <a:t>gp</a:t>
            </a:r>
            <a:r>
              <a:rPr lang="en-IN" sz="1600" dirty="0"/>
              <a:t>(t)−t} </a:t>
            </a:r>
          </a:p>
          <a:p>
            <a:pPr marL="146050" indent="0">
              <a:buNone/>
            </a:pPr>
            <a:r>
              <a:rPr lang="en-US" sz="1600" dirty="0"/>
              <a:t>		       </a:t>
            </a:r>
            <a:r>
              <a:rPr lang="en-US" sz="1600" dirty="0" err="1"/>
              <a:t>p,w</a:t>
            </a:r>
            <a:r>
              <a:rPr lang="en-US" sz="1600" dirty="0"/>
              <a:t>(</a:t>
            </a:r>
            <a:r>
              <a:rPr lang="el-GR" sz="1600" dirty="0"/>
              <a:t>∗</a:t>
            </a:r>
            <a:r>
              <a:rPr lang="en-US" sz="1600" dirty="0"/>
              <a:t>),t</a:t>
            </a:r>
            <a:endParaRPr lang="en-IN" sz="1600" dirty="0"/>
          </a:p>
          <a:p>
            <a:r>
              <a:rPr lang="en-IN" sz="1600" dirty="0"/>
              <a:t>Finding a </a:t>
            </a:r>
            <a:r>
              <a:rPr lang="en-IN" sz="1600" b="1" dirty="0"/>
              <a:t>vs to </a:t>
            </a:r>
            <a:r>
              <a:rPr lang="en-IN" sz="1600" b="1" dirty="0" err="1"/>
              <a:t>ve</a:t>
            </a:r>
            <a:r>
              <a:rPr lang="en-IN" sz="1600" b="1" dirty="0"/>
              <a:t> path p∗</a:t>
            </a:r>
            <a:r>
              <a:rPr lang="en-IN" sz="1600" dirty="0"/>
              <a:t> with </a:t>
            </a:r>
            <a:r>
              <a:rPr lang="en-IN" sz="1600" b="1" dirty="0"/>
              <a:t>waiting time </a:t>
            </a:r>
            <a:r>
              <a:rPr lang="en-US" sz="1600" b="1" dirty="0"/>
              <a:t>w</a:t>
            </a:r>
            <a:r>
              <a:rPr lang="el-GR" sz="1600" b="1" dirty="0"/>
              <a:t>∗(</a:t>
            </a:r>
            <a:r>
              <a:rPr lang="en-IN" sz="1600" b="1" dirty="0"/>
              <a:t>vi)</a:t>
            </a:r>
            <a:r>
              <a:rPr lang="en-IN" sz="1600" dirty="0"/>
              <a:t> at vi[all nodes from vs to </a:t>
            </a:r>
            <a:r>
              <a:rPr lang="en-IN" sz="1600" dirty="0" err="1"/>
              <a:t>ve</a:t>
            </a:r>
            <a:r>
              <a:rPr lang="en-IN" sz="1600" dirty="0"/>
              <a:t>], along which the </a:t>
            </a:r>
            <a:r>
              <a:rPr lang="en-IN" sz="1600" b="1" dirty="0"/>
              <a:t>best starting time t∗ </a:t>
            </a:r>
            <a:r>
              <a:rPr lang="en-IN" sz="1600" dirty="0"/>
              <a:t>results in the </a:t>
            </a:r>
            <a:r>
              <a:rPr lang="en-IN" sz="1600" b="1" dirty="0"/>
              <a:t>minimum travel time </a:t>
            </a:r>
            <a:r>
              <a:rPr lang="en-IN" sz="1600" b="1" dirty="0" err="1"/>
              <a:t>gp</a:t>
            </a:r>
            <a:r>
              <a:rPr lang="en-IN" sz="1600" b="1" dirty="0"/>
              <a:t> (t) − t among all starting times t ∈ T and over all vs-</a:t>
            </a:r>
            <a:r>
              <a:rPr lang="en-IN" sz="1600" b="1" dirty="0" err="1"/>
              <a:t>ve</a:t>
            </a:r>
            <a:r>
              <a:rPr lang="en-IN" sz="1600" b="1" dirty="0"/>
              <a:t> paths p’s</a:t>
            </a:r>
            <a:r>
              <a:rPr lang="en-IN" sz="1600" dirty="0"/>
              <a:t>. </a:t>
            </a:r>
          </a:p>
          <a:p>
            <a:endParaRPr lang="en-IN" sz="1800" dirty="0"/>
          </a:p>
          <a:p>
            <a:endParaRPr lang="en-IN" sz="1600" dirty="0">
              <a:highlight>
                <a:srgbClr val="FFFFFF"/>
              </a:highlight>
            </a:endParaRPr>
          </a:p>
          <a:p>
            <a:pPr lvl="0" indent="-327025">
              <a:buClr>
                <a:srgbClr val="202122"/>
              </a:buClr>
              <a:buSzPts val="1550"/>
              <a:buFont typeface="Maven Pro"/>
              <a:buChar char="●"/>
            </a:pPr>
            <a:endParaRPr lang="en-IN" sz="1600" dirty="0">
              <a:highlight>
                <a:srgbClr val="FFFFFF"/>
              </a:highlight>
            </a:endParaRPr>
          </a:p>
          <a:p>
            <a:pPr marL="130175" lvl="0" indent="0">
              <a:buClr>
                <a:srgbClr val="202122"/>
              </a:buClr>
              <a:buSzPts val="1550"/>
              <a:buNone/>
            </a:pPr>
            <a:endParaRPr lang="en-IN" sz="1600" dirty="0">
              <a:highlight>
                <a:srgbClr val="FFFFFF"/>
              </a:highlight>
            </a:endParaRPr>
          </a:p>
          <a:p>
            <a:pPr lvl="0" indent="-327025">
              <a:buClr>
                <a:srgbClr val="202122"/>
              </a:buClr>
              <a:buSzPts val="1550"/>
              <a:buFont typeface="Maven Pro"/>
              <a:buChar char="●"/>
            </a:pPr>
            <a:endParaRPr sz="1550" dirty="0">
              <a:solidFill>
                <a:srgbClr val="202122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2167129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Existing Solutions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</TotalTime>
  <Words>3483</Words>
  <Application>Microsoft Macintosh PowerPoint</Application>
  <PresentationFormat>On-screen Show (16:9)</PresentationFormat>
  <Paragraphs>204</Paragraphs>
  <Slides>44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Nunito</vt:lpstr>
      <vt:lpstr>Maven Pro</vt:lpstr>
      <vt:lpstr>Momentum</vt:lpstr>
      <vt:lpstr>Finding Time Dependent Shortest Paths over Large Graphs</vt:lpstr>
      <vt:lpstr>Problem Scenario</vt:lpstr>
      <vt:lpstr>Scenario</vt:lpstr>
      <vt:lpstr>Time Dependent Graph (Data Structure)</vt:lpstr>
      <vt:lpstr>Time dependent graph</vt:lpstr>
      <vt:lpstr>Time dependent graph</vt:lpstr>
      <vt:lpstr>Problem Definition</vt:lpstr>
      <vt:lpstr>Definition</vt:lpstr>
      <vt:lpstr>Existing Solutions</vt:lpstr>
      <vt:lpstr>Discrete Time Algorithm</vt:lpstr>
      <vt:lpstr>Drawbacks</vt:lpstr>
      <vt:lpstr>Bellman-Ford based Algorithm</vt:lpstr>
      <vt:lpstr>Drawbacks</vt:lpstr>
      <vt:lpstr>A* Algorithm</vt:lpstr>
      <vt:lpstr>A* Algorithm</vt:lpstr>
      <vt:lpstr>Drawbacks</vt:lpstr>
      <vt:lpstr>New Dijkstra based algorithm (Solution)</vt:lpstr>
      <vt:lpstr>Outline</vt:lpstr>
      <vt:lpstr>Dijkstra-Based Time-Refinement algorithm</vt:lpstr>
      <vt:lpstr>Fast Path Selection Algorithm</vt:lpstr>
      <vt:lpstr>FIFO graphs</vt:lpstr>
      <vt:lpstr>FIFO graphs</vt:lpstr>
      <vt:lpstr>Time Refinement for FIFO Graphs</vt:lpstr>
      <vt:lpstr>Time Refinement for FIFO graphs</vt:lpstr>
      <vt:lpstr>Starting Time Refinement (departure time)</vt:lpstr>
      <vt:lpstr>Arrival Time Refinement</vt:lpstr>
      <vt:lpstr>O((n log n + m)α(T ))  </vt:lpstr>
      <vt:lpstr> O((n + m)α(T )) </vt:lpstr>
      <vt:lpstr>Storage and Implementation</vt:lpstr>
      <vt:lpstr>Runtime Data Structure</vt:lpstr>
      <vt:lpstr>Non-FIFO graphs</vt:lpstr>
      <vt:lpstr>Solution</vt:lpstr>
      <vt:lpstr>Solution</vt:lpstr>
      <vt:lpstr>Performance Studies</vt:lpstr>
      <vt:lpstr>Experimental Setup</vt:lpstr>
      <vt:lpstr>Experiment 1(Graph-Scalability): </vt:lpstr>
      <vt:lpstr>Experiment 1(Graph-Scalability): </vt:lpstr>
      <vt:lpstr>Experiment 1(Graph-Scalability): </vt:lpstr>
      <vt:lpstr>Experiment-2 (Query-Scalability)</vt:lpstr>
      <vt:lpstr>Experiment-2 (Query-Scalability)</vt:lpstr>
      <vt:lpstr>Experiment-3 (Edge-Delay Function)</vt:lpstr>
      <vt:lpstr>Related work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sound Dataset Classification</dc:title>
  <cp:lastModifiedBy>SAKTHIVEL NANDHANA [SM3500391]</cp:lastModifiedBy>
  <cp:revision>57</cp:revision>
  <dcterms:modified xsi:type="dcterms:W3CDTF">2020-11-05T20:18:57Z</dcterms:modified>
</cp:coreProperties>
</file>