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9"/>
  </p:notesMasterIdLst>
  <p:sldIdLst>
    <p:sldId id="306" r:id="rId2"/>
    <p:sldId id="257" r:id="rId3"/>
    <p:sldId id="276" r:id="rId4"/>
    <p:sldId id="307" r:id="rId5"/>
    <p:sldId id="308" r:id="rId6"/>
    <p:sldId id="309" r:id="rId7"/>
    <p:sldId id="310" r:id="rId8"/>
    <p:sldId id="280" r:id="rId9"/>
    <p:sldId id="311" r:id="rId10"/>
    <p:sldId id="312" r:id="rId11"/>
    <p:sldId id="313" r:id="rId12"/>
    <p:sldId id="314" r:id="rId13"/>
    <p:sldId id="282" r:id="rId14"/>
    <p:sldId id="315" r:id="rId15"/>
    <p:sldId id="316" r:id="rId16"/>
    <p:sldId id="317" r:id="rId17"/>
    <p:sldId id="318" r:id="rId18"/>
    <p:sldId id="319" r:id="rId19"/>
    <p:sldId id="320" r:id="rId20"/>
    <p:sldId id="332" r:id="rId21"/>
    <p:sldId id="287" r:id="rId22"/>
    <p:sldId id="322" r:id="rId23"/>
    <p:sldId id="321" r:id="rId24"/>
    <p:sldId id="292" r:id="rId25"/>
    <p:sldId id="323" r:id="rId26"/>
    <p:sldId id="324" r:id="rId27"/>
    <p:sldId id="297" r:id="rId28"/>
    <p:sldId id="325" r:id="rId29"/>
    <p:sldId id="326" r:id="rId30"/>
    <p:sldId id="327" r:id="rId31"/>
    <p:sldId id="329" r:id="rId32"/>
    <p:sldId id="328" r:id="rId33"/>
    <p:sldId id="330" r:id="rId34"/>
    <p:sldId id="298" r:id="rId35"/>
    <p:sldId id="331" r:id="rId36"/>
    <p:sldId id="304" r:id="rId37"/>
    <p:sldId id="305" r:id="rId38"/>
  </p:sldIdLst>
  <p:sldSz cx="9144000" cy="5143500" type="screen16x9"/>
  <p:notesSz cx="6858000" cy="9144000"/>
  <p:embeddedFontLst>
    <p:embeddedFont>
      <p:font typeface="Maven Pro"/>
      <p:regular r:id="rId40"/>
      <p:bold r:id="rId40"/>
    </p:embeddedFont>
    <p:embeddedFont>
      <p:font typeface="Nunito"/>
      <p:regular r:id="rId40"/>
      <p:bold r:id="rId40"/>
      <p:italic r:id="rId40"/>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os="283">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0"/>
  </p:normalViewPr>
  <p:slideViewPr>
    <p:cSldViewPr snapToGrid="0">
      <p:cViewPr varScale="1">
        <p:scale>
          <a:sx n="137" d="100"/>
          <a:sy n="137" d="100"/>
        </p:scale>
        <p:origin x="920" y="192"/>
      </p:cViewPr>
      <p:guideLst>
        <p:guide orient="horz" pos="1620"/>
        <p:guide pos="2880"/>
        <p:guide orient="horz" pos="28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NUL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8db45b6e02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8db45b6e02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8dbbd9c858_1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8dbbd9c858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57392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8dbbd9c858_1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8dbbd9c858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0226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8dbbd9c858_1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8dbbd9c858_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8dbbd9c858_1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8dbbd9c858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94405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8dbbd9c858_1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8dbbd9c858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50865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8dbbd9c858_1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8dbbd9c858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46762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8dbbd9c858_1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8dbbd9c858_1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8dbbd9c858_1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8dbbd9c858_1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8dbbd9c858_1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8dbbd9c858_1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8dbbd9c858_1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8dbbd9c858_1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7578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8dbbd9c858_1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8dbbd9c858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8dbbd9c858_1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8dbbd9c858_1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19069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781141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g8dbbd9c858_1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5" name="Google Shape;545;g8dbbd9c858_1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8dbbd9c858_1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8dbbd9c858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6580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8dbbd9c858_1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8dbbd9c858_1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8dbbd9c858_1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8dbbd9c858_1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8dbbd9c858_1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8dbbd9c858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0273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8dbbd9c858_1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8dbbd9c858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9657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8dbbd9c858_1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8dbbd9c858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3622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8dbbd9c858_1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8dbbd9c858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2578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8dbbd9c858_1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8dbbd9c858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8dbbd9c858_1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8dbbd9c858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13759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8dbbd9c858_1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8dbbd9c858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2930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it"/>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hyperlink" Target="https://medium.com/unitychain/provable-randomness-how-to-test-rngs-55ac6726c5a3"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hyperlink" Target="https://docs.scipy.org/doc/scipy/reference/generated/scipy.stats.chisquare.html" TargetMode="External"/><Relationship Id="rId5" Type="http://schemas.openxmlformats.org/officeDocument/2006/relationships/hyperlink" Target="http://www-users.math.umn.edu/~garrett/students/reu/pRNGs.pdf" TargetMode="External"/><Relationship Id="rId4" Type="http://schemas.openxmlformats.org/officeDocument/2006/relationships/hyperlink" Target="https://medium.com/faun/quantum-random-number-generator-qrng-c254335ef445"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41271D2-38CC-423C-A016-3295E10340BB}"/>
              </a:ext>
            </a:extLst>
          </p:cNvPr>
          <p:cNvSpPr>
            <a:spLocks noGrp="1"/>
          </p:cNvSpPr>
          <p:nvPr>
            <p:ph type="title"/>
          </p:nvPr>
        </p:nvSpPr>
        <p:spPr>
          <a:xfrm>
            <a:off x="1388625" y="772725"/>
            <a:ext cx="6366900" cy="1863300"/>
          </a:xfrm>
        </p:spPr>
        <p:txBody>
          <a:bodyPr wrap="square" anchor="ctr">
            <a:normAutofit/>
          </a:bodyPr>
          <a:lstStyle/>
          <a:p>
            <a:pPr>
              <a:lnSpc>
                <a:spcPct val="90000"/>
              </a:lnSpc>
            </a:pPr>
            <a:r>
              <a:rPr lang="en-US" sz="3800" dirty="0"/>
              <a:t>Comparison of randomness in PRNG &amp; QRNG</a:t>
            </a:r>
          </a:p>
        </p:txBody>
      </p:sp>
      <p:sp>
        <p:nvSpPr>
          <p:cNvPr id="14" name="Text Placeholder 2">
            <a:extLst>
              <a:ext uri="{FF2B5EF4-FFF2-40B4-BE49-F238E27FC236}">
                <a16:creationId xmlns:a16="http://schemas.microsoft.com/office/drawing/2014/main" id="{53B1A7C6-A4B5-42AE-A77F-E4A581F684FE}"/>
              </a:ext>
            </a:extLst>
          </p:cNvPr>
          <p:cNvSpPr>
            <a:spLocks noGrp="1"/>
          </p:cNvSpPr>
          <p:nvPr>
            <p:ph type="body" idx="1"/>
          </p:nvPr>
        </p:nvSpPr>
        <p:spPr>
          <a:xfrm>
            <a:off x="1388625" y="2712300"/>
            <a:ext cx="6366900" cy="1111200"/>
          </a:xfrm>
        </p:spPr>
        <p:txBody>
          <a:bodyPr/>
          <a:lstStyle/>
          <a:p>
            <a:pPr marL="146050" indent="0">
              <a:buNone/>
            </a:pPr>
            <a:r>
              <a:rPr lang="en-US" sz="2000" dirty="0"/>
              <a:t>By</a:t>
            </a:r>
          </a:p>
          <a:p>
            <a:pPr marL="146050" indent="0">
              <a:buNone/>
            </a:pPr>
            <a:endParaRPr lang="en-US" sz="2000" dirty="0"/>
          </a:p>
          <a:p>
            <a:pPr marL="146050" indent="0">
              <a:buNone/>
            </a:pPr>
            <a:r>
              <a:rPr lang="en-US" sz="2000" dirty="0"/>
              <a:t>Nandhana Sakthivel</a:t>
            </a:r>
          </a:p>
        </p:txBody>
      </p:sp>
    </p:spTree>
    <p:extLst>
      <p:ext uri="{BB962C8B-B14F-4D97-AF65-F5344CB8AC3E}">
        <p14:creationId xmlns:p14="http://schemas.microsoft.com/office/powerpoint/2010/main" val="1825600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Types of tests</a:t>
            </a:r>
            <a:endParaRPr dirty="0"/>
          </a:p>
        </p:txBody>
      </p:sp>
      <p:sp>
        <p:nvSpPr>
          <p:cNvPr id="407" name="Google Shape;407;p33"/>
          <p:cNvSpPr txBox="1">
            <a:spLocks noGrp="1"/>
          </p:cNvSpPr>
          <p:nvPr>
            <p:ph type="body" idx="1"/>
          </p:nvPr>
        </p:nvSpPr>
        <p:spPr>
          <a:xfrm>
            <a:off x="1303800" y="1597875"/>
            <a:ext cx="7030500" cy="2933700"/>
          </a:xfrm>
          <a:prstGeom prst="rect">
            <a:avLst/>
          </a:prstGeom>
        </p:spPr>
        <p:txBody>
          <a:bodyPr spcFirstLastPara="1" wrap="square" lIns="91425" tIns="91425" rIns="91425" bIns="91425" anchor="t" anchorCtr="0">
            <a:noAutofit/>
          </a:bodyPr>
          <a:lstStyle/>
          <a:p>
            <a:pPr marL="400050" indent="-285750">
              <a:buSzPts val="1800"/>
            </a:pPr>
            <a:r>
              <a:rPr lang="en-IN" sz="1400" dirty="0"/>
              <a:t>There are of 2 types of tests</a:t>
            </a:r>
            <a:endParaRPr lang="en-IN" sz="1200" dirty="0"/>
          </a:p>
          <a:p>
            <a:pPr marL="400050" indent="-285750">
              <a:buSzPts val="1800"/>
            </a:pPr>
            <a:r>
              <a:rPr lang="en-IN" sz="1400" dirty="0"/>
              <a:t>Empirical tests are conducted on a sequence generated by RNG and requires no knowledge of how the RNG works.</a:t>
            </a:r>
          </a:p>
          <a:p>
            <a:pPr marL="400050" indent="-285750">
              <a:buSzPts val="1800"/>
            </a:pPr>
            <a:r>
              <a:rPr lang="en-IN" sz="1400" dirty="0"/>
              <a:t>Theoretical tests are better when they exist, are a priori test in the sense that they require the knowledge of the structure of the RNG but the sequence doesn’t need to be generated.</a:t>
            </a:r>
          </a:p>
          <a:p>
            <a:pPr marL="400050" indent="-285750">
              <a:buSzPts val="1800"/>
            </a:pPr>
            <a:r>
              <a:rPr lang="en-IN" sz="1400" dirty="0"/>
              <a:t>But, here we focus on Empirical tests as we are comparing two different types of Random generators i.e. algorithmic and hardware oriented.</a:t>
            </a:r>
          </a:p>
          <a:p>
            <a:pPr marL="400050" indent="-285750">
              <a:buSzPts val="1800"/>
            </a:pPr>
            <a:r>
              <a:rPr lang="en-IN" sz="1400" dirty="0"/>
              <a:t>Before, we enter into empirical tests there are 2 tests which forms the foundation for this test: Chi-square test and Kolmogorov- Smirnov test </a:t>
            </a:r>
          </a:p>
        </p:txBody>
      </p:sp>
    </p:spTree>
    <p:extLst>
      <p:ext uri="{BB962C8B-B14F-4D97-AF65-F5344CB8AC3E}">
        <p14:creationId xmlns:p14="http://schemas.microsoft.com/office/powerpoint/2010/main" val="762472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Chi- Square test</a:t>
            </a:r>
            <a:endParaRPr dirty="0"/>
          </a:p>
        </p:txBody>
      </p:sp>
      <p:sp>
        <p:nvSpPr>
          <p:cNvPr id="407" name="Google Shape;407;p33"/>
          <p:cNvSpPr txBox="1">
            <a:spLocks noGrp="1"/>
          </p:cNvSpPr>
          <p:nvPr>
            <p:ph type="body" idx="1"/>
          </p:nvPr>
        </p:nvSpPr>
        <p:spPr>
          <a:xfrm>
            <a:off x="1303800" y="1597875"/>
            <a:ext cx="7030500" cy="2933700"/>
          </a:xfrm>
          <a:prstGeom prst="rect">
            <a:avLst/>
          </a:prstGeom>
        </p:spPr>
        <p:txBody>
          <a:bodyPr spcFirstLastPara="1" wrap="square" lIns="91425" tIns="91425" rIns="91425" bIns="91425" anchor="t" anchorCtr="0">
            <a:noAutofit/>
          </a:bodyPr>
          <a:lstStyle/>
          <a:p>
            <a:pPr marL="400050" indent="-285750">
              <a:buSzPts val="1800"/>
            </a:pPr>
            <a:r>
              <a:rPr lang="en-IN" sz="1400" dirty="0"/>
              <a:t>This test can be used in many situations and basically, when given an outcome of an experiment, can give an approximate probability as to how likely that outcome is.</a:t>
            </a:r>
          </a:p>
          <a:p>
            <a:pPr fontAlgn="base"/>
            <a:r>
              <a:rPr lang="en-IN" dirty="0"/>
              <a:t>A </a:t>
            </a:r>
            <a:r>
              <a:rPr lang="en-IN" b="1" dirty="0"/>
              <a:t>chi-square test for independence</a:t>
            </a:r>
            <a:r>
              <a:rPr lang="en-IN" dirty="0"/>
              <a:t> compares two variables in a contingency table to see if they are related. In a more general sense, it tests to see whether distributions of categorical variables differ from each another.</a:t>
            </a:r>
          </a:p>
          <a:p>
            <a:pPr lvl="1" fontAlgn="base"/>
            <a:r>
              <a:rPr lang="en-IN" sz="1200" dirty="0"/>
              <a:t>A </a:t>
            </a:r>
            <a:r>
              <a:rPr lang="en-IN" sz="1200" b="1" dirty="0"/>
              <a:t>very small chi square test statistic</a:t>
            </a:r>
            <a:r>
              <a:rPr lang="en-IN" sz="1200" dirty="0"/>
              <a:t> means that your observed data fits your expected data extremely well. In other words, there is a relationship.</a:t>
            </a:r>
          </a:p>
          <a:p>
            <a:pPr lvl="1" fontAlgn="base"/>
            <a:r>
              <a:rPr lang="en-IN" sz="1200" dirty="0"/>
              <a:t>A </a:t>
            </a:r>
            <a:r>
              <a:rPr lang="en-IN" sz="1200" b="1" dirty="0"/>
              <a:t>very large chi square test statistic </a:t>
            </a:r>
            <a:r>
              <a:rPr lang="en-IN" sz="1200" dirty="0"/>
              <a:t>means that the data does not fit very well. In other words, there isn’t a relationship.</a:t>
            </a:r>
          </a:p>
          <a:p>
            <a:pPr marL="114300" indent="0">
              <a:buSzPts val="1800"/>
              <a:buNone/>
            </a:pPr>
            <a:endParaRPr lang="en-IN" sz="1400" dirty="0"/>
          </a:p>
        </p:txBody>
      </p:sp>
    </p:spTree>
    <p:extLst>
      <p:ext uri="{BB962C8B-B14F-4D97-AF65-F5344CB8AC3E}">
        <p14:creationId xmlns:p14="http://schemas.microsoft.com/office/powerpoint/2010/main" val="2917768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Kolmogorov Smirnov Test</a:t>
            </a:r>
            <a:endParaRPr dirty="0"/>
          </a:p>
        </p:txBody>
      </p:sp>
      <p:sp>
        <p:nvSpPr>
          <p:cNvPr id="407" name="Google Shape;407;p33"/>
          <p:cNvSpPr txBox="1">
            <a:spLocks noGrp="1"/>
          </p:cNvSpPr>
          <p:nvPr>
            <p:ph type="body" idx="1"/>
          </p:nvPr>
        </p:nvSpPr>
        <p:spPr>
          <a:xfrm>
            <a:off x="1303800" y="1597875"/>
            <a:ext cx="7030500" cy="2933700"/>
          </a:xfrm>
          <a:prstGeom prst="rect">
            <a:avLst/>
          </a:prstGeom>
        </p:spPr>
        <p:txBody>
          <a:bodyPr spcFirstLastPara="1" wrap="square" lIns="91425" tIns="91425" rIns="91425" bIns="91425" anchor="t" anchorCtr="0">
            <a:noAutofit/>
          </a:bodyPr>
          <a:lstStyle/>
          <a:p>
            <a:pPr marL="400050" indent="-285750">
              <a:buSzPts val="1800"/>
            </a:pPr>
            <a:r>
              <a:rPr lang="en-IN" dirty="0"/>
              <a:t>The Kolmogorov-Smirnov test is used to decide if a sample comes from a population with a specific distribution.</a:t>
            </a:r>
          </a:p>
          <a:p>
            <a:pPr marL="114300" indent="0">
              <a:buSzPts val="1800"/>
              <a:buNone/>
            </a:pPr>
            <a:endParaRPr lang="en-IN" dirty="0"/>
          </a:p>
          <a:p>
            <a:r>
              <a:rPr lang="en-IN" dirty="0"/>
              <a:t>The Kolmogorov-Smirnov (K-S) test is based on the empirical distribution function (ECDF). Given </a:t>
            </a:r>
            <a:r>
              <a:rPr lang="en-IN" i="1" dirty="0"/>
              <a:t>N</a:t>
            </a:r>
            <a:r>
              <a:rPr lang="en-IN" dirty="0"/>
              <a:t> </a:t>
            </a:r>
            <a:r>
              <a:rPr lang="en-IN" i="1" dirty="0"/>
              <a:t>ordered</a:t>
            </a:r>
            <a:r>
              <a:rPr lang="en-IN" dirty="0"/>
              <a:t> data points </a:t>
            </a:r>
            <a:r>
              <a:rPr lang="en-IN" b="1" i="1" dirty="0"/>
              <a:t>Y</a:t>
            </a:r>
            <a:r>
              <a:rPr lang="en-IN" b="1" i="1" baseline="-25000" dirty="0"/>
              <a:t>1</a:t>
            </a:r>
            <a:r>
              <a:rPr lang="en-IN" b="1" i="1" dirty="0"/>
              <a:t>, Y</a:t>
            </a:r>
            <a:r>
              <a:rPr lang="en-IN" b="1" i="1" baseline="-25000" dirty="0"/>
              <a:t>2</a:t>
            </a:r>
            <a:r>
              <a:rPr lang="en-IN" b="1" i="1" dirty="0"/>
              <a:t>, ..., Y</a:t>
            </a:r>
            <a:r>
              <a:rPr lang="en-IN" b="1" i="1" baseline="-25000" dirty="0"/>
              <a:t>N</a:t>
            </a:r>
            <a:r>
              <a:rPr lang="en-IN" dirty="0"/>
              <a:t>, the ECDF is defined as</a:t>
            </a:r>
          </a:p>
          <a:p>
            <a:pPr marL="1987550" lvl="4" indent="0">
              <a:buNone/>
            </a:pPr>
            <a:r>
              <a:rPr lang="en-IN" sz="1200" dirty="0"/>
              <a:t>EN=n(</a:t>
            </a:r>
            <a:r>
              <a:rPr lang="en-IN" sz="1200" dirty="0" err="1"/>
              <a:t>i</a:t>
            </a:r>
            <a:r>
              <a:rPr lang="en-IN" sz="1200" dirty="0"/>
              <a:t>)/N</a:t>
            </a:r>
          </a:p>
          <a:p>
            <a:pPr marL="146050" indent="0">
              <a:buNone/>
            </a:pPr>
            <a:r>
              <a:rPr lang="en-IN" sz="1400" dirty="0"/>
              <a:t>        </a:t>
            </a:r>
            <a:r>
              <a:rPr lang="en-IN" dirty="0"/>
              <a:t>where </a:t>
            </a:r>
            <a:r>
              <a:rPr lang="en-IN" b="1" i="1" dirty="0"/>
              <a:t>n(</a:t>
            </a:r>
            <a:r>
              <a:rPr lang="en-IN" b="1" i="1" dirty="0" err="1"/>
              <a:t>i</a:t>
            </a:r>
            <a:r>
              <a:rPr lang="en-IN" b="1" i="1" dirty="0"/>
              <a:t>)</a:t>
            </a:r>
            <a:r>
              <a:rPr lang="en-IN" dirty="0"/>
              <a:t> is the number of points less than </a:t>
            </a:r>
            <a:r>
              <a:rPr lang="en-IN" b="1" i="1" dirty="0"/>
              <a:t>Y</a:t>
            </a:r>
            <a:r>
              <a:rPr lang="en-IN" b="1" i="1" baseline="-25000" dirty="0"/>
              <a:t>i</a:t>
            </a:r>
            <a:r>
              <a:rPr lang="en-IN" dirty="0"/>
              <a:t> and the </a:t>
            </a:r>
            <a:r>
              <a:rPr lang="en-IN" b="1" i="1" dirty="0"/>
              <a:t>Y</a:t>
            </a:r>
            <a:r>
              <a:rPr lang="en-IN" b="1" i="1" baseline="-25000" dirty="0"/>
              <a:t>i</a:t>
            </a:r>
            <a:r>
              <a:rPr lang="en-IN" dirty="0"/>
              <a:t> are ordered from smallest to largest value. </a:t>
            </a:r>
          </a:p>
          <a:p>
            <a:pPr marL="146050" indent="0">
              <a:buNone/>
            </a:pPr>
            <a:endParaRPr lang="en-IN" dirty="0"/>
          </a:p>
          <a:p>
            <a:r>
              <a:rPr lang="en-IN" dirty="0"/>
              <a:t>It only applies to continuous distributions.</a:t>
            </a:r>
          </a:p>
          <a:p>
            <a:pPr marL="146050" indent="0">
              <a:buNone/>
            </a:pPr>
            <a:endParaRPr lang="en-IN" sz="1400" dirty="0"/>
          </a:p>
          <a:p>
            <a:endParaRPr lang="en-IN" sz="1400" dirty="0"/>
          </a:p>
        </p:txBody>
      </p:sp>
    </p:spTree>
    <p:extLst>
      <p:ext uri="{BB962C8B-B14F-4D97-AF65-F5344CB8AC3E}">
        <p14:creationId xmlns:p14="http://schemas.microsoft.com/office/powerpoint/2010/main" val="3878161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3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Empirical Tests</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Frequency Test</a:t>
            </a:r>
            <a:endParaRPr dirty="0"/>
          </a:p>
        </p:txBody>
      </p:sp>
      <p:sp>
        <p:nvSpPr>
          <p:cNvPr id="407" name="Google Shape;407;p33"/>
          <p:cNvSpPr txBox="1">
            <a:spLocks noGrp="1"/>
          </p:cNvSpPr>
          <p:nvPr>
            <p:ph type="body" idx="1"/>
          </p:nvPr>
        </p:nvSpPr>
        <p:spPr>
          <a:xfrm>
            <a:off x="1303800" y="1597875"/>
            <a:ext cx="7030500" cy="2933700"/>
          </a:xfrm>
          <a:prstGeom prst="rect">
            <a:avLst/>
          </a:prstGeom>
        </p:spPr>
        <p:txBody>
          <a:bodyPr spcFirstLastPara="1" wrap="square" lIns="91425" tIns="91425" rIns="91425" bIns="91425" anchor="t" anchorCtr="0">
            <a:noAutofit/>
          </a:bodyPr>
          <a:lstStyle/>
          <a:p>
            <a:pPr marL="400050" indent="-285750">
              <a:buSzPts val="1800"/>
            </a:pPr>
            <a:r>
              <a:rPr lang="en-IN" sz="1400" dirty="0"/>
              <a:t>This is the simplest of the empirical test.</a:t>
            </a:r>
          </a:p>
          <a:p>
            <a:pPr marL="400050" indent="-285750">
              <a:buSzPts val="1800"/>
            </a:pPr>
            <a:r>
              <a:rPr lang="en-IN" sz="1400" dirty="0"/>
              <a:t>We count the frequency of each categories present in the random number.</a:t>
            </a:r>
          </a:p>
          <a:p>
            <a:pPr marL="400050" indent="-285750">
              <a:buSzPts val="1800"/>
            </a:pPr>
            <a:r>
              <a:rPr lang="en-IN" sz="1400" dirty="0"/>
              <a:t>Then we apply chi-square test on it to see how the randomness is present based on chi- statistics and p-value</a:t>
            </a:r>
          </a:p>
          <a:p>
            <a:pPr marL="400050" indent="-285750">
              <a:buSzPts val="1800"/>
            </a:pPr>
            <a:r>
              <a:rPr lang="en-IN" sz="1400" dirty="0"/>
              <a:t>Then, based on the p-value we accept or reject the null hypothesis.</a:t>
            </a:r>
          </a:p>
          <a:p>
            <a:pPr marL="400050" indent="-285750">
              <a:buSzPts val="1800"/>
            </a:pPr>
            <a:r>
              <a:rPr lang="en-IN" dirty="0"/>
              <a:t>The null hypothesis states that there is no relationship between the two variables being studied (one variable does not affect the other). It states the results are due to chance and are not significant in terms of supporting the idea being investigated.</a:t>
            </a:r>
          </a:p>
          <a:p>
            <a:pPr marL="400050" indent="-285750">
              <a:buSzPts val="1800"/>
            </a:pPr>
            <a:r>
              <a:rPr lang="en-IN" dirty="0"/>
              <a:t>The alternative hypothesis is the one you would believe if the null hypothesis is concluded to be untrue.</a:t>
            </a:r>
          </a:p>
          <a:p>
            <a:pPr marL="400050" indent="-285750">
              <a:buSzPts val="1800"/>
            </a:pPr>
            <a:r>
              <a:rPr lang="en-IN" dirty="0"/>
              <a:t>The smaller the p-value, the stronger the evidence that you should reject the null hypothesis.</a:t>
            </a:r>
            <a:endParaRPr lang="en-IN" sz="1400" dirty="0"/>
          </a:p>
        </p:txBody>
      </p:sp>
    </p:spTree>
    <p:extLst>
      <p:ext uri="{BB962C8B-B14F-4D97-AF65-F5344CB8AC3E}">
        <p14:creationId xmlns:p14="http://schemas.microsoft.com/office/powerpoint/2010/main" val="153943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Serial test</a:t>
            </a:r>
            <a:endParaRPr dirty="0"/>
          </a:p>
        </p:txBody>
      </p:sp>
      <p:sp>
        <p:nvSpPr>
          <p:cNvPr id="407" name="Google Shape;407;p33"/>
          <p:cNvSpPr txBox="1">
            <a:spLocks noGrp="1"/>
          </p:cNvSpPr>
          <p:nvPr>
            <p:ph type="body" idx="1"/>
          </p:nvPr>
        </p:nvSpPr>
        <p:spPr>
          <a:xfrm>
            <a:off x="1303800" y="1597875"/>
            <a:ext cx="7030500" cy="2933700"/>
          </a:xfrm>
          <a:prstGeom prst="rect">
            <a:avLst/>
          </a:prstGeom>
        </p:spPr>
        <p:txBody>
          <a:bodyPr spcFirstLastPara="1" wrap="square" lIns="91425" tIns="91425" rIns="91425" bIns="91425" anchor="t" anchorCtr="0">
            <a:noAutofit/>
          </a:bodyPr>
          <a:lstStyle/>
          <a:p>
            <a:pPr marL="400050" indent="-285750">
              <a:buSzPts val="1800"/>
            </a:pPr>
            <a:r>
              <a:rPr lang="en-IN" sz="1400" dirty="0"/>
              <a:t>The frequency test examines whether an individual element in a sequence comes up more often than it should, but we would also like pairs of successive numbers to be uniformly and independently distributed (for example, in a binary sequence, (0,0), (0,1), (1,0) and (1,1) should all be equally likely.</a:t>
            </a:r>
          </a:p>
          <a:p>
            <a:pPr marL="400050" indent="-285750">
              <a:buSzPts val="1800"/>
            </a:pPr>
            <a:r>
              <a:rPr lang="en-IN" sz="1400" dirty="0"/>
              <a:t>Instead of just pairs, this method can be generalized to triples, quadruples and so.</a:t>
            </a:r>
          </a:p>
          <a:p>
            <a:pPr marL="400050" indent="-285750">
              <a:buSzPts val="1800"/>
            </a:pPr>
            <a:r>
              <a:rPr lang="en-IN" sz="1400" dirty="0"/>
              <a:t> Then we apply chi-square test on it to see how the randomness is present based on chi- statistics and p-value</a:t>
            </a:r>
          </a:p>
          <a:p>
            <a:pPr marL="400050" indent="-285750">
              <a:buSzPts val="1800"/>
            </a:pPr>
            <a:r>
              <a:rPr lang="en-IN" sz="1400" dirty="0"/>
              <a:t>Then, based on the p-value we accept or reject the null hypothesis.</a:t>
            </a:r>
          </a:p>
          <a:p>
            <a:pPr marL="114300" indent="0">
              <a:buSzPts val="1800"/>
              <a:buNone/>
            </a:pPr>
            <a:endParaRPr lang="en-IN" sz="1400" dirty="0"/>
          </a:p>
          <a:p>
            <a:pPr marL="400050" indent="-285750">
              <a:buSzPts val="1800"/>
            </a:pPr>
            <a:endParaRPr lang="en-IN" sz="1400" dirty="0"/>
          </a:p>
          <a:p>
            <a:pPr marL="400050" indent="-285750">
              <a:buSzPts val="1800"/>
            </a:pPr>
            <a:endParaRPr lang="en-IN" sz="1400" dirty="0"/>
          </a:p>
          <a:p>
            <a:pPr marL="400050" indent="-285750">
              <a:buSzPts val="1800"/>
            </a:pPr>
            <a:endParaRPr lang="en-IN" sz="1400" dirty="0"/>
          </a:p>
        </p:txBody>
      </p:sp>
    </p:spTree>
    <p:extLst>
      <p:ext uri="{BB962C8B-B14F-4D97-AF65-F5344CB8AC3E}">
        <p14:creationId xmlns:p14="http://schemas.microsoft.com/office/powerpoint/2010/main" val="2695500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Information Entropy test</a:t>
            </a:r>
            <a:endParaRPr dirty="0"/>
          </a:p>
        </p:txBody>
      </p:sp>
      <p:sp>
        <p:nvSpPr>
          <p:cNvPr id="407" name="Google Shape;407;p33"/>
          <p:cNvSpPr txBox="1">
            <a:spLocks noGrp="1"/>
          </p:cNvSpPr>
          <p:nvPr>
            <p:ph type="body" idx="1"/>
          </p:nvPr>
        </p:nvSpPr>
        <p:spPr>
          <a:xfrm>
            <a:off x="1303800" y="1393371"/>
            <a:ext cx="7030500" cy="3138204"/>
          </a:xfrm>
          <a:prstGeom prst="rect">
            <a:avLst/>
          </a:prstGeom>
        </p:spPr>
        <p:txBody>
          <a:bodyPr spcFirstLastPara="1" wrap="square" lIns="91425" tIns="91425" rIns="91425" bIns="91425" anchor="t" anchorCtr="0">
            <a:noAutofit/>
          </a:bodyPr>
          <a:lstStyle/>
          <a:p>
            <a:pPr marL="400050" indent="-285750">
              <a:buSzPts val="1800"/>
            </a:pPr>
            <a:r>
              <a:rPr lang="en-IN" sz="1400" dirty="0"/>
              <a:t>Random number generators focus a lot on producing large probable outcomes. This is where information entropy comes into play.</a:t>
            </a:r>
          </a:p>
          <a:p>
            <a:pPr marL="400050" indent="-285750">
              <a:buSzPts val="1800"/>
            </a:pPr>
            <a:r>
              <a:rPr lang="en-IN" sz="1400" dirty="0"/>
              <a:t>Information entropy is not just the average amount of information covered by an event, when considering all outcomes. </a:t>
            </a:r>
          </a:p>
          <a:p>
            <a:pPr marL="400050" indent="-285750">
              <a:buSzPts val="1800"/>
            </a:pPr>
            <a:r>
              <a:rPr lang="en-IN" sz="1400" dirty="0"/>
              <a:t> In randomness there is set number of outcomes, information entropy is the probability of each individual outcome.</a:t>
            </a:r>
          </a:p>
          <a:p>
            <a:pPr marL="400050" indent="-285750">
              <a:buSzPts val="1800"/>
            </a:pPr>
            <a:r>
              <a:rPr lang="en-IN" sz="1400" dirty="0"/>
              <a:t>The more possible variables there are in each bit of information, the more difficult it is to predict what the next bit will be based on the bits you have already seen.</a:t>
            </a:r>
          </a:p>
          <a:p>
            <a:pPr marL="400050" indent="-285750">
              <a:buSzPts val="1800"/>
            </a:pPr>
            <a:r>
              <a:rPr lang="en-IN" sz="1400" dirty="0"/>
              <a:t>You don’t want to have more probable outcomes for certain values, such as “A” 50%, probability, when what you really want is equal probability (see image below). In most cases high levels of information entropy indicate the data is random, and a low level indicates that data isn’t.</a:t>
            </a:r>
          </a:p>
          <a:p>
            <a:pPr marL="400050" indent="-285750">
              <a:buSzPts val="1800"/>
            </a:pPr>
            <a:endParaRPr lang="en-IN" sz="1400" dirty="0"/>
          </a:p>
          <a:p>
            <a:pPr marL="400050" indent="-285750">
              <a:buSzPts val="1800"/>
            </a:pPr>
            <a:endParaRPr lang="en-IN" sz="1400" dirty="0"/>
          </a:p>
          <a:p>
            <a:pPr marL="400050" indent="-285750">
              <a:buSzPts val="1800"/>
            </a:pPr>
            <a:endParaRPr lang="en-IN" sz="1400" dirty="0"/>
          </a:p>
          <a:p>
            <a:pPr marL="400050" indent="-285750">
              <a:buSzPts val="1800"/>
            </a:pPr>
            <a:endParaRPr lang="en-IN" sz="1400" dirty="0"/>
          </a:p>
        </p:txBody>
      </p:sp>
    </p:spTree>
    <p:extLst>
      <p:ext uri="{BB962C8B-B14F-4D97-AF65-F5344CB8AC3E}">
        <p14:creationId xmlns:p14="http://schemas.microsoft.com/office/powerpoint/2010/main" val="106196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8EED1-ECA7-5145-9A31-296CE91232F1}"/>
              </a:ext>
            </a:extLst>
          </p:cNvPr>
          <p:cNvSpPr>
            <a:spLocks noGrp="1"/>
          </p:cNvSpPr>
          <p:nvPr>
            <p:ph type="title"/>
          </p:nvPr>
        </p:nvSpPr>
        <p:spPr/>
        <p:txBody>
          <a:bodyPr/>
          <a:lstStyle/>
          <a:p>
            <a:r>
              <a:rPr lang="en-US" dirty="0"/>
              <a:t>Algorithm</a:t>
            </a:r>
          </a:p>
        </p:txBody>
      </p:sp>
    </p:spTree>
    <p:extLst>
      <p:ext uri="{BB962C8B-B14F-4D97-AF65-F5344CB8AC3E}">
        <p14:creationId xmlns:p14="http://schemas.microsoft.com/office/powerpoint/2010/main" val="429648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3FEC3-31BB-A046-B627-2A2647C33212}"/>
              </a:ext>
            </a:extLst>
          </p:cNvPr>
          <p:cNvSpPr>
            <a:spLocks noGrp="1"/>
          </p:cNvSpPr>
          <p:nvPr>
            <p:ph type="title"/>
          </p:nvPr>
        </p:nvSpPr>
        <p:spPr/>
        <p:txBody>
          <a:bodyPr/>
          <a:lstStyle/>
          <a:p>
            <a:r>
              <a:rPr lang="en-US" dirty="0"/>
              <a:t>PRNG</a:t>
            </a:r>
          </a:p>
        </p:txBody>
      </p:sp>
      <p:pic>
        <p:nvPicPr>
          <p:cNvPr id="4" name="Picture 3" descr="Text&#10;&#10;Description automatically generated">
            <a:extLst>
              <a:ext uri="{FF2B5EF4-FFF2-40B4-BE49-F238E27FC236}">
                <a16:creationId xmlns:a16="http://schemas.microsoft.com/office/drawing/2014/main" id="{BB040A4A-24EC-794B-9149-1A954B53AB37}"/>
              </a:ext>
            </a:extLst>
          </p:cNvPr>
          <p:cNvPicPr>
            <a:picLocks noChangeAspect="1"/>
          </p:cNvPicPr>
          <p:nvPr/>
        </p:nvPicPr>
        <p:blipFill>
          <a:blip r:embed="rId2"/>
          <a:stretch>
            <a:fillRect/>
          </a:stretch>
        </p:blipFill>
        <p:spPr>
          <a:xfrm>
            <a:off x="1484085" y="1267097"/>
            <a:ext cx="5130800" cy="3619500"/>
          </a:xfrm>
          <a:prstGeom prst="rect">
            <a:avLst/>
          </a:prstGeom>
        </p:spPr>
      </p:pic>
    </p:spTree>
    <p:extLst>
      <p:ext uri="{BB962C8B-B14F-4D97-AF65-F5344CB8AC3E}">
        <p14:creationId xmlns:p14="http://schemas.microsoft.com/office/powerpoint/2010/main" val="302156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3FEC3-31BB-A046-B627-2A2647C33212}"/>
              </a:ext>
            </a:extLst>
          </p:cNvPr>
          <p:cNvSpPr>
            <a:spLocks noGrp="1"/>
          </p:cNvSpPr>
          <p:nvPr>
            <p:ph type="title"/>
          </p:nvPr>
        </p:nvSpPr>
        <p:spPr/>
        <p:txBody>
          <a:bodyPr/>
          <a:lstStyle/>
          <a:p>
            <a:r>
              <a:rPr lang="en-US" dirty="0"/>
              <a:t>Quantum</a:t>
            </a:r>
          </a:p>
        </p:txBody>
      </p:sp>
      <p:pic>
        <p:nvPicPr>
          <p:cNvPr id="5" name="Picture 4" descr="Text, letter&#10;&#10;Description automatically generated">
            <a:extLst>
              <a:ext uri="{FF2B5EF4-FFF2-40B4-BE49-F238E27FC236}">
                <a16:creationId xmlns:a16="http://schemas.microsoft.com/office/drawing/2014/main" id="{F3107E01-AC80-AE44-AE5F-CEAA88F5C034}"/>
              </a:ext>
            </a:extLst>
          </p:cNvPr>
          <p:cNvPicPr>
            <a:picLocks noChangeAspect="1"/>
          </p:cNvPicPr>
          <p:nvPr/>
        </p:nvPicPr>
        <p:blipFill>
          <a:blip r:embed="rId2"/>
          <a:stretch>
            <a:fillRect/>
          </a:stretch>
        </p:blipFill>
        <p:spPr>
          <a:xfrm>
            <a:off x="1511300" y="1751330"/>
            <a:ext cx="6121400" cy="2393950"/>
          </a:xfrm>
          <a:prstGeom prst="rect">
            <a:avLst/>
          </a:prstGeom>
        </p:spPr>
      </p:pic>
    </p:spTree>
    <p:extLst>
      <p:ext uri="{BB962C8B-B14F-4D97-AF65-F5344CB8AC3E}">
        <p14:creationId xmlns:p14="http://schemas.microsoft.com/office/powerpoint/2010/main" val="2709826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
              <a:t>Introduction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81BA2-3F82-C443-AFDA-CCA456750CBE}"/>
              </a:ext>
            </a:extLst>
          </p:cNvPr>
          <p:cNvSpPr>
            <a:spLocks noGrp="1"/>
          </p:cNvSpPr>
          <p:nvPr>
            <p:ph type="title"/>
          </p:nvPr>
        </p:nvSpPr>
        <p:spPr/>
        <p:txBody>
          <a:bodyPr/>
          <a:lstStyle/>
          <a:p>
            <a:r>
              <a:rPr lang="en-US" dirty="0"/>
              <a:t>Chi-square test</a:t>
            </a:r>
          </a:p>
        </p:txBody>
      </p:sp>
      <p:pic>
        <p:nvPicPr>
          <p:cNvPr id="4" name="Picture 3" descr="Text&#10;&#10;Description automatically generated">
            <a:extLst>
              <a:ext uri="{FF2B5EF4-FFF2-40B4-BE49-F238E27FC236}">
                <a16:creationId xmlns:a16="http://schemas.microsoft.com/office/drawing/2014/main" id="{613A6803-0100-814D-94A1-3924F3F93FD1}"/>
              </a:ext>
            </a:extLst>
          </p:cNvPr>
          <p:cNvPicPr>
            <a:picLocks noChangeAspect="1"/>
          </p:cNvPicPr>
          <p:nvPr/>
        </p:nvPicPr>
        <p:blipFill>
          <a:blip r:embed="rId2"/>
          <a:stretch>
            <a:fillRect/>
          </a:stretch>
        </p:blipFill>
        <p:spPr>
          <a:xfrm>
            <a:off x="1716858" y="1735182"/>
            <a:ext cx="5238255" cy="2201091"/>
          </a:xfrm>
          <a:prstGeom prst="rect">
            <a:avLst/>
          </a:prstGeom>
        </p:spPr>
      </p:pic>
    </p:spTree>
    <p:extLst>
      <p:ext uri="{BB962C8B-B14F-4D97-AF65-F5344CB8AC3E}">
        <p14:creationId xmlns:p14="http://schemas.microsoft.com/office/powerpoint/2010/main" val="38139477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4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 dirty="0"/>
              <a:t>1 bit RNG</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3FEC3-31BB-A046-B627-2A2647C33212}"/>
              </a:ext>
            </a:extLst>
          </p:cNvPr>
          <p:cNvSpPr>
            <a:spLocks noGrp="1"/>
          </p:cNvSpPr>
          <p:nvPr>
            <p:ph type="title"/>
          </p:nvPr>
        </p:nvSpPr>
        <p:spPr/>
        <p:txBody>
          <a:bodyPr/>
          <a:lstStyle/>
          <a:p>
            <a:r>
              <a:rPr lang="en-US" dirty="0"/>
              <a:t>PRNG</a:t>
            </a:r>
          </a:p>
        </p:txBody>
      </p:sp>
      <p:pic>
        <p:nvPicPr>
          <p:cNvPr id="5" name="Picture 4" descr="Chart&#10;&#10;Description automatically generated">
            <a:extLst>
              <a:ext uri="{FF2B5EF4-FFF2-40B4-BE49-F238E27FC236}">
                <a16:creationId xmlns:a16="http://schemas.microsoft.com/office/drawing/2014/main" id="{648C209D-5E3F-DB4E-9B41-CF16477E73B7}"/>
              </a:ext>
            </a:extLst>
          </p:cNvPr>
          <p:cNvPicPr>
            <a:picLocks noChangeAspect="1"/>
          </p:cNvPicPr>
          <p:nvPr/>
        </p:nvPicPr>
        <p:blipFill>
          <a:blip r:embed="rId2"/>
          <a:stretch>
            <a:fillRect/>
          </a:stretch>
        </p:blipFill>
        <p:spPr>
          <a:xfrm>
            <a:off x="1187450" y="1910912"/>
            <a:ext cx="4481830" cy="2699188"/>
          </a:xfrm>
          <a:prstGeom prst="rect">
            <a:avLst/>
          </a:prstGeom>
        </p:spPr>
      </p:pic>
      <p:sp>
        <p:nvSpPr>
          <p:cNvPr id="6" name="TextBox 5">
            <a:extLst>
              <a:ext uri="{FF2B5EF4-FFF2-40B4-BE49-F238E27FC236}">
                <a16:creationId xmlns:a16="http://schemas.microsoft.com/office/drawing/2014/main" id="{EFA4A686-935F-8C41-9FD2-6E88908D7FFA}"/>
              </a:ext>
            </a:extLst>
          </p:cNvPr>
          <p:cNvSpPr txBox="1"/>
          <p:nvPr/>
        </p:nvSpPr>
        <p:spPr>
          <a:xfrm>
            <a:off x="6235337" y="2447109"/>
            <a:ext cx="2002972" cy="954107"/>
          </a:xfrm>
          <a:prstGeom prst="rect">
            <a:avLst/>
          </a:prstGeom>
          <a:noFill/>
        </p:spPr>
        <p:txBody>
          <a:bodyPr wrap="square" rtlCol="0">
            <a:spAutoFit/>
          </a:bodyPr>
          <a:lstStyle/>
          <a:p>
            <a:r>
              <a:rPr lang="en-US" dirty="0"/>
              <a:t>Probabilities</a:t>
            </a:r>
          </a:p>
          <a:p>
            <a:endParaRPr lang="en-US" dirty="0"/>
          </a:p>
          <a:p>
            <a:r>
              <a:rPr lang="en-US" dirty="0"/>
              <a:t>0 : </a:t>
            </a:r>
            <a:r>
              <a:rPr lang="en-IN" dirty="0"/>
              <a:t>0.509</a:t>
            </a:r>
            <a:endParaRPr lang="en-US" dirty="0"/>
          </a:p>
          <a:p>
            <a:r>
              <a:rPr lang="en-US" dirty="0"/>
              <a:t>1 : </a:t>
            </a:r>
            <a:r>
              <a:rPr lang="en-IN" dirty="0"/>
              <a:t>0.49</a:t>
            </a:r>
            <a:endParaRPr lang="en-US" dirty="0"/>
          </a:p>
        </p:txBody>
      </p:sp>
    </p:spTree>
    <p:extLst>
      <p:ext uri="{BB962C8B-B14F-4D97-AF65-F5344CB8AC3E}">
        <p14:creationId xmlns:p14="http://schemas.microsoft.com/office/powerpoint/2010/main" val="30942955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3FEC3-31BB-A046-B627-2A2647C33212}"/>
              </a:ext>
            </a:extLst>
          </p:cNvPr>
          <p:cNvSpPr>
            <a:spLocks noGrp="1"/>
          </p:cNvSpPr>
          <p:nvPr>
            <p:ph type="title"/>
          </p:nvPr>
        </p:nvSpPr>
        <p:spPr/>
        <p:txBody>
          <a:bodyPr/>
          <a:lstStyle/>
          <a:p>
            <a:r>
              <a:rPr lang="en-US" dirty="0"/>
              <a:t>Quantum</a:t>
            </a:r>
          </a:p>
        </p:txBody>
      </p:sp>
      <p:pic>
        <p:nvPicPr>
          <p:cNvPr id="4" name="Picture 3" descr="A close up of a clock&#10;&#10;Description automatically generated">
            <a:extLst>
              <a:ext uri="{FF2B5EF4-FFF2-40B4-BE49-F238E27FC236}">
                <a16:creationId xmlns:a16="http://schemas.microsoft.com/office/drawing/2014/main" id="{6B2FF44E-6CAE-7C42-BE1E-D03C97F9D20A}"/>
              </a:ext>
            </a:extLst>
          </p:cNvPr>
          <p:cNvPicPr>
            <a:picLocks noChangeAspect="1"/>
          </p:cNvPicPr>
          <p:nvPr/>
        </p:nvPicPr>
        <p:blipFill>
          <a:blip r:embed="rId2"/>
          <a:stretch>
            <a:fillRect/>
          </a:stretch>
        </p:blipFill>
        <p:spPr>
          <a:xfrm>
            <a:off x="572951" y="1766389"/>
            <a:ext cx="3835400" cy="1993900"/>
          </a:xfrm>
          <a:prstGeom prst="rect">
            <a:avLst/>
          </a:prstGeom>
        </p:spPr>
      </p:pic>
      <p:pic>
        <p:nvPicPr>
          <p:cNvPr id="7" name="Picture 6" descr="Chart, bar chart&#10;&#10;Description automatically generated">
            <a:extLst>
              <a:ext uri="{FF2B5EF4-FFF2-40B4-BE49-F238E27FC236}">
                <a16:creationId xmlns:a16="http://schemas.microsoft.com/office/drawing/2014/main" id="{4B723697-4300-704A-B68F-F2AC50CE3778}"/>
              </a:ext>
            </a:extLst>
          </p:cNvPr>
          <p:cNvPicPr>
            <a:picLocks noChangeAspect="1"/>
          </p:cNvPicPr>
          <p:nvPr/>
        </p:nvPicPr>
        <p:blipFill>
          <a:blip r:embed="rId3"/>
          <a:stretch>
            <a:fillRect/>
          </a:stretch>
        </p:blipFill>
        <p:spPr>
          <a:xfrm>
            <a:off x="4453841" y="1400629"/>
            <a:ext cx="3880459" cy="2978150"/>
          </a:xfrm>
          <a:prstGeom prst="rect">
            <a:avLst/>
          </a:prstGeom>
        </p:spPr>
      </p:pic>
    </p:spTree>
    <p:extLst>
      <p:ext uri="{BB962C8B-B14F-4D97-AF65-F5344CB8AC3E}">
        <p14:creationId xmlns:p14="http://schemas.microsoft.com/office/powerpoint/2010/main" val="16980224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4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2 bit RNG</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3FEC3-31BB-A046-B627-2A2647C33212}"/>
              </a:ext>
            </a:extLst>
          </p:cNvPr>
          <p:cNvSpPr>
            <a:spLocks noGrp="1"/>
          </p:cNvSpPr>
          <p:nvPr>
            <p:ph type="title"/>
          </p:nvPr>
        </p:nvSpPr>
        <p:spPr/>
        <p:txBody>
          <a:bodyPr/>
          <a:lstStyle/>
          <a:p>
            <a:r>
              <a:rPr lang="en-US" dirty="0"/>
              <a:t>PRNG</a:t>
            </a:r>
          </a:p>
        </p:txBody>
      </p:sp>
      <p:pic>
        <p:nvPicPr>
          <p:cNvPr id="5" name="Picture 4">
            <a:extLst>
              <a:ext uri="{FF2B5EF4-FFF2-40B4-BE49-F238E27FC236}">
                <a16:creationId xmlns:a16="http://schemas.microsoft.com/office/drawing/2014/main" id="{648C209D-5E3F-DB4E-9B41-CF16477E73B7}"/>
              </a:ext>
            </a:extLst>
          </p:cNvPr>
          <p:cNvPicPr>
            <a:picLocks noChangeAspect="1"/>
          </p:cNvPicPr>
          <p:nvPr/>
        </p:nvPicPr>
        <p:blipFill>
          <a:blip r:embed="rId2"/>
          <a:srcRect/>
          <a:stretch/>
        </p:blipFill>
        <p:spPr>
          <a:xfrm>
            <a:off x="1187450" y="1933484"/>
            <a:ext cx="4481830" cy="2654044"/>
          </a:xfrm>
          <a:prstGeom prst="rect">
            <a:avLst/>
          </a:prstGeom>
        </p:spPr>
      </p:pic>
      <p:sp>
        <p:nvSpPr>
          <p:cNvPr id="6" name="TextBox 5">
            <a:extLst>
              <a:ext uri="{FF2B5EF4-FFF2-40B4-BE49-F238E27FC236}">
                <a16:creationId xmlns:a16="http://schemas.microsoft.com/office/drawing/2014/main" id="{EFA4A686-935F-8C41-9FD2-6E88908D7FFA}"/>
              </a:ext>
            </a:extLst>
          </p:cNvPr>
          <p:cNvSpPr txBox="1"/>
          <p:nvPr/>
        </p:nvSpPr>
        <p:spPr>
          <a:xfrm>
            <a:off x="6235337" y="2447109"/>
            <a:ext cx="2002972" cy="1384995"/>
          </a:xfrm>
          <a:prstGeom prst="rect">
            <a:avLst/>
          </a:prstGeom>
          <a:noFill/>
        </p:spPr>
        <p:txBody>
          <a:bodyPr wrap="square" rtlCol="0">
            <a:spAutoFit/>
          </a:bodyPr>
          <a:lstStyle/>
          <a:p>
            <a:r>
              <a:rPr lang="en-US" dirty="0"/>
              <a:t>Probabilities</a:t>
            </a:r>
          </a:p>
          <a:p>
            <a:endParaRPr lang="en-US" dirty="0"/>
          </a:p>
          <a:p>
            <a:r>
              <a:rPr lang="en-US" dirty="0"/>
              <a:t>0 : </a:t>
            </a:r>
            <a:r>
              <a:rPr lang="en-IN" dirty="0"/>
              <a:t>0.237</a:t>
            </a:r>
            <a:endParaRPr lang="en-US" dirty="0"/>
          </a:p>
          <a:p>
            <a:r>
              <a:rPr lang="en-US" dirty="0"/>
              <a:t>1 : </a:t>
            </a:r>
            <a:r>
              <a:rPr lang="en-IN" dirty="0"/>
              <a:t>0.258</a:t>
            </a:r>
          </a:p>
          <a:p>
            <a:r>
              <a:rPr lang="en-IN" dirty="0"/>
              <a:t>2 : 0.25</a:t>
            </a:r>
          </a:p>
          <a:p>
            <a:r>
              <a:rPr lang="en-IN" dirty="0"/>
              <a:t>3 : 0.254</a:t>
            </a:r>
            <a:endParaRPr lang="en-US" dirty="0"/>
          </a:p>
        </p:txBody>
      </p:sp>
    </p:spTree>
    <p:extLst>
      <p:ext uri="{BB962C8B-B14F-4D97-AF65-F5344CB8AC3E}">
        <p14:creationId xmlns:p14="http://schemas.microsoft.com/office/powerpoint/2010/main" val="20653952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3FEC3-31BB-A046-B627-2A2647C33212}"/>
              </a:ext>
            </a:extLst>
          </p:cNvPr>
          <p:cNvSpPr>
            <a:spLocks noGrp="1"/>
          </p:cNvSpPr>
          <p:nvPr>
            <p:ph type="title"/>
          </p:nvPr>
        </p:nvSpPr>
        <p:spPr/>
        <p:txBody>
          <a:bodyPr/>
          <a:lstStyle/>
          <a:p>
            <a:r>
              <a:rPr lang="en-US" dirty="0"/>
              <a:t>Quantum</a:t>
            </a:r>
          </a:p>
        </p:txBody>
      </p:sp>
      <p:pic>
        <p:nvPicPr>
          <p:cNvPr id="4" name="Picture 3">
            <a:extLst>
              <a:ext uri="{FF2B5EF4-FFF2-40B4-BE49-F238E27FC236}">
                <a16:creationId xmlns:a16="http://schemas.microsoft.com/office/drawing/2014/main" id="{6B2FF44E-6CAE-7C42-BE1E-D03C97F9D20A}"/>
              </a:ext>
            </a:extLst>
          </p:cNvPr>
          <p:cNvPicPr>
            <a:picLocks noChangeAspect="1"/>
          </p:cNvPicPr>
          <p:nvPr/>
        </p:nvPicPr>
        <p:blipFill>
          <a:blip r:embed="rId2"/>
          <a:srcRect/>
          <a:stretch/>
        </p:blipFill>
        <p:spPr>
          <a:xfrm>
            <a:off x="690334" y="1766389"/>
            <a:ext cx="3600634" cy="1993900"/>
          </a:xfrm>
          <a:prstGeom prst="rect">
            <a:avLst/>
          </a:prstGeom>
        </p:spPr>
      </p:pic>
      <p:pic>
        <p:nvPicPr>
          <p:cNvPr id="7" name="Picture 6">
            <a:extLst>
              <a:ext uri="{FF2B5EF4-FFF2-40B4-BE49-F238E27FC236}">
                <a16:creationId xmlns:a16="http://schemas.microsoft.com/office/drawing/2014/main" id="{4B723697-4300-704A-B68F-F2AC50CE3778}"/>
              </a:ext>
            </a:extLst>
          </p:cNvPr>
          <p:cNvPicPr>
            <a:picLocks noChangeAspect="1"/>
          </p:cNvPicPr>
          <p:nvPr/>
        </p:nvPicPr>
        <p:blipFill>
          <a:blip r:embed="rId3"/>
          <a:srcRect/>
          <a:stretch/>
        </p:blipFill>
        <p:spPr>
          <a:xfrm>
            <a:off x="4453841" y="1697191"/>
            <a:ext cx="3880459" cy="2385025"/>
          </a:xfrm>
          <a:prstGeom prst="rect">
            <a:avLst/>
          </a:prstGeom>
        </p:spPr>
      </p:pic>
    </p:spTree>
    <p:extLst>
      <p:ext uri="{BB962C8B-B14F-4D97-AF65-F5344CB8AC3E}">
        <p14:creationId xmlns:p14="http://schemas.microsoft.com/office/powerpoint/2010/main" val="14137264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5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3 bit RNG</a:t>
            </a: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3FEC3-31BB-A046-B627-2A2647C33212}"/>
              </a:ext>
            </a:extLst>
          </p:cNvPr>
          <p:cNvSpPr>
            <a:spLocks noGrp="1"/>
          </p:cNvSpPr>
          <p:nvPr>
            <p:ph type="title"/>
          </p:nvPr>
        </p:nvSpPr>
        <p:spPr/>
        <p:txBody>
          <a:bodyPr/>
          <a:lstStyle/>
          <a:p>
            <a:r>
              <a:rPr lang="en-US" dirty="0"/>
              <a:t>PRNG</a:t>
            </a:r>
          </a:p>
        </p:txBody>
      </p:sp>
      <p:pic>
        <p:nvPicPr>
          <p:cNvPr id="5" name="Picture 4">
            <a:extLst>
              <a:ext uri="{FF2B5EF4-FFF2-40B4-BE49-F238E27FC236}">
                <a16:creationId xmlns:a16="http://schemas.microsoft.com/office/drawing/2014/main" id="{648C209D-5E3F-DB4E-9B41-CF16477E73B7}"/>
              </a:ext>
            </a:extLst>
          </p:cNvPr>
          <p:cNvPicPr>
            <a:picLocks noChangeAspect="1"/>
          </p:cNvPicPr>
          <p:nvPr/>
        </p:nvPicPr>
        <p:blipFill>
          <a:blip r:embed="rId2"/>
          <a:srcRect/>
          <a:stretch/>
        </p:blipFill>
        <p:spPr>
          <a:xfrm>
            <a:off x="1231915" y="1933484"/>
            <a:ext cx="4392900" cy="2654044"/>
          </a:xfrm>
          <a:prstGeom prst="rect">
            <a:avLst/>
          </a:prstGeom>
        </p:spPr>
      </p:pic>
      <p:sp>
        <p:nvSpPr>
          <p:cNvPr id="6" name="TextBox 5">
            <a:extLst>
              <a:ext uri="{FF2B5EF4-FFF2-40B4-BE49-F238E27FC236}">
                <a16:creationId xmlns:a16="http://schemas.microsoft.com/office/drawing/2014/main" id="{EFA4A686-935F-8C41-9FD2-6E88908D7FFA}"/>
              </a:ext>
            </a:extLst>
          </p:cNvPr>
          <p:cNvSpPr txBox="1"/>
          <p:nvPr/>
        </p:nvSpPr>
        <p:spPr>
          <a:xfrm>
            <a:off x="6217920" y="2063932"/>
            <a:ext cx="2002972" cy="2246769"/>
          </a:xfrm>
          <a:prstGeom prst="rect">
            <a:avLst/>
          </a:prstGeom>
          <a:noFill/>
        </p:spPr>
        <p:txBody>
          <a:bodyPr wrap="square" rtlCol="0">
            <a:spAutoFit/>
          </a:bodyPr>
          <a:lstStyle/>
          <a:p>
            <a:r>
              <a:rPr lang="en-US" dirty="0"/>
              <a:t>Probabilities</a:t>
            </a:r>
          </a:p>
          <a:p>
            <a:endParaRPr lang="en-US" dirty="0"/>
          </a:p>
          <a:p>
            <a:r>
              <a:rPr lang="en-US" dirty="0"/>
              <a:t>0 : </a:t>
            </a:r>
            <a:r>
              <a:rPr lang="en-IN" dirty="0"/>
              <a:t>0.123</a:t>
            </a:r>
            <a:endParaRPr lang="en-US" dirty="0"/>
          </a:p>
          <a:p>
            <a:r>
              <a:rPr lang="en-US" dirty="0"/>
              <a:t>1 : </a:t>
            </a:r>
            <a:r>
              <a:rPr lang="en-IN" dirty="0"/>
              <a:t>0.131</a:t>
            </a:r>
          </a:p>
          <a:p>
            <a:r>
              <a:rPr lang="en-IN" dirty="0"/>
              <a:t>2 : 0.121</a:t>
            </a:r>
          </a:p>
          <a:p>
            <a:r>
              <a:rPr lang="en-IN" dirty="0"/>
              <a:t>3 : 0.129</a:t>
            </a:r>
          </a:p>
          <a:p>
            <a:r>
              <a:rPr lang="en-IN" dirty="0"/>
              <a:t>4 : 0.122</a:t>
            </a:r>
          </a:p>
          <a:p>
            <a:r>
              <a:rPr lang="en-IN" dirty="0"/>
              <a:t>5 : 0.126</a:t>
            </a:r>
          </a:p>
          <a:p>
            <a:r>
              <a:rPr lang="en-IN" dirty="0"/>
              <a:t>6 : 0.123</a:t>
            </a:r>
          </a:p>
          <a:p>
            <a:r>
              <a:rPr lang="en-IN" dirty="0"/>
              <a:t>7 : 0.122</a:t>
            </a:r>
            <a:endParaRPr lang="en-US" dirty="0"/>
          </a:p>
        </p:txBody>
      </p:sp>
    </p:spTree>
    <p:extLst>
      <p:ext uri="{BB962C8B-B14F-4D97-AF65-F5344CB8AC3E}">
        <p14:creationId xmlns:p14="http://schemas.microsoft.com/office/powerpoint/2010/main" val="33335465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3FEC3-31BB-A046-B627-2A2647C33212}"/>
              </a:ext>
            </a:extLst>
          </p:cNvPr>
          <p:cNvSpPr>
            <a:spLocks noGrp="1"/>
          </p:cNvSpPr>
          <p:nvPr>
            <p:ph type="title"/>
          </p:nvPr>
        </p:nvSpPr>
        <p:spPr/>
        <p:txBody>
          <a:bodyPr/>
          <a:lstStyle/>
          <a:p>
            <a:r>
              <a:rPr lang="en-US" dirty="0"/>
              <a:t>Quantum</a:t>
            </a:r>
          </a:p>
        </p:txBody>
      </p:sp>
      <p:pic>
        <p:nvPicPr>
          <p:cNvPr id="4" name="Picture 3">
            <a:extLst>
              <a:ext uri="{FF2B5EF4-FFF2-40B4-BE49-F238E27FC236}">
                <a16:creationId xmlns:a16="http://schemas.microsoft.com/office/drawing/2014/main" id="{6B2FF44E-6CAE-7C42-BE1E-D03C97F9D20A}"/>
              </a:ext>
            </a:extLst>
          </p:cNvPr>
          <p:cNvPicPr>
            <a:picLocks noChangeAspect="1"/>
          </p:cNvPicPr>
          <p:nvPr/>
        </p:nvPicPr>
        <p:blipFill>
          <a:blip r:embed="rId2"/>
          <a:srcRect/>
          <a:stretch/>
        </p:blipFill>
        <p:spPr>
          <a:xfrm>
            <a:off x="781080" y="1766389"/>
            <a:ext cx="3419142" cy="1993900"/>
          </a:xfrm>
          <a:prstGeom prst="rect">
            <a:avLst/>
          </a:prstGeom>
        </p:spPr>
      </p:pic>
      <p:pic>
        <p:nvPicPr>
          <p:cNvPr id="7" name="Picture 6">
            <a:extLst>
              <a:ext uri="{FF2B5EF4-FFF2-40B4-BE49-F238E27FC236}">
                <a16:creationId xmlns:a16="http://schemas.microsoft.com/office/drawing/2014/main" id="{4B723697-4300-704A-B68F-F2AC50CE3778}"/>
              </a:ext>
            </a:extLst>
          </p:cNvPr>
          <p:cNvPicPr>
            <a:picLocks noChangeAspect="1"/>
          </p:cNvPicPr>
          <p:nvPr/>
        </p:nvPicPr>
        <p:blipFill>
          <a:blip r:embed="rId3"/>
          <a:srcRect/>
          <a:stretch/>
        </p:blipFill>
        <p:spPr>
          <a:xfrm>
            <a:off x="4487523" y="1697191"/>
            <a:ext cx="3813095" cy="2385025"/>
          </a:xfrm>
          <a:prstGeom prst="rect">
            <a:avLst/>
          </a:prstGeom>
        </p:spPr>
      </p:pic>
    </p:spTree>
    <p:extLst>
      <p:ext uri="{BB962C8B-B14F-4D97-AF65-F5344CB8AC3E}">
        <p14:creationId xmlns:p14="http://schemas.microsoft.com/office/powerpoint/2010/main" val="1397751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dirty="0"/>
              <a:t>Random Number Generation</a:t>
            </a:r>
            <a:endParaRPr dirty="0"/>
          </a:p>
        </p:txBody>
      </p:sp>
      <p:sp>
        <p:nvSpPr>
          <p:cNvPr id="407" name="Google Shape;407;p33"/>
          <p:cNvSpPr txBox="1">
            <a:spLocks noGrp="1"/>
          </p:cNvSpPr>
          <p:nvPr>
            <p:ph type="body" idx="1"/>
          </p:nvPr>
        </p:nvSpPr>
        <p:spPr>
          <a:xfrm>
            <a:off x="1303800" y="1597875"/>
            <a:ext cx="7030500" cy="2933700"/>
          </a:xfrm>
          <a:prstGeom prst="rect">
            <a:avLst/>
          </a:prstGeom>
        </p:spPr>
        <p:txBody>
          <a:bodyPr spcFirstLastPara="1" wrap="square" lIns="91425" tIns="91425" rIns="91425" bIns="91425" anchor="t" anchorCtr="0">
            <a:noAutofit/>
          </a:bodyPr>
          <a:lstStyle/>
          <a:p>
            <a:pPr lvl="0" indent="-342900">
              <a:buSzPts val="1800"/>
              <a:buFont typeface="Maven Pro"/>
              <a:buChar char="●"/>
            </a:pPr>
            <a:r>
              <a:rPr lang="en-IN" sz="1400" dirty="0">
                <a:highlight>
                  <a:srgbClr val="FFFFFF"/>
                </a:highlight>
              </a:rPr>
              <a:t>A random number is a number chosen from a pool of limited or unlimited numbers that has no discernible pattern for prediction. The pool of numbers is almost always independent from each other. However, the pool of numbers may follow a specific distribution.</a:t>
            </a:r>
          </a:p>
          <a:p>
            <a:pPr marL="114300" lvl="0" indent="0">
              <a:buSzPts val="1800"/>
              <a:buNone/>
            </a:pPr>
            <a:endParaRPr lang="en-IN" sz="1400" dirty="0">
              <a:highlight>
                <a:srgbClr val="FFFFFF"/>
              </a:highlight>
            </a:endParaRPr>
          </a:p>
          <a:p>
            <a:pPr lvl="0" indent="-342900">
              <a:buSzPts val="1800"/>
              <a:buFont typeface="Maven Pro"/>
              <a:buChar char="●"/>
            </a:pPr>
            <a:r>
              <a:rPr lang="en-IN" sz="1400" dirty="0">
                <a:highlight>
                  <a:srgbClr val="FFFFFF"/>
                </a:highlight>
              </a:rPr>
              <a:t>A random number generator is a device that can generate one or many random numbers within a defined scope. Random number generators can be hardware based or pseudo-random number generators.</a:t>
            </a:r>
          </a:p>
          <a:p>
            <a:pPr lvl="0" indent="-342900">
              <a:buSzPts val="1800"/>
              <a:buFont typeface="Maven Pro"/>
              <a:buChar char="●"/>
            </a:pPr>
            <a:endParaRPr lang="en-IN" sz="1400" dirty="0">
              <a:solidFill>
                <a:srgbClr val="202122"/>
              </a:solidFill>
              <a:highlight>
                <a:srgbClr val="FFFFFF"/>
              </a:highlight>
              <a:latin typeface="Maven Pro"/>
              <a:ea typeface="Maven Pro"/>
              <a:cs typeface="Maven Pro"/>
              <a:sym typeface="Maven Pro"/>
            </a:endParaRPr>
          </a:p>
          <a:p>
            <a:pPr indent="-342900">
              <a:buSzPts val="1800"/>
              <a:buFont typeface="Maven Pro"/>
              <a:buChar char="●"/>
            </a:pPr>
            <a:r>
              <a:rPr lang="en-IN" sz="1400" dirty="0">
                <a:highlight>
                  <a:srgbClr val="FFFFFF"/>
                </a:highlight>
              </a:rPr>
              <a:t>E.g. : Pseudo RNG, Quantum RNG</a:t>
            </a:r>
          </a:p>
          <a:p>
            <a:pPr marL="114300" lvl="0" indent="0">
              <a:buSzPts val="1800"/>
              <a:buNone/>
            </a:pPr>
            <a:endParaRPr sz="1400" dirty="0">
              <a:solidFill>
                <a:srgbClr val="202122"/>
              </a:solidFill>
              <a:highlight>
                <a:srgbClr val="FFFFFF"/>
              </a:highlight>
              <a:latin typeface="Maven Pro"/>
              <a:ea typeface="Maven Pro"/>
              <a:cs typeface="Maven Pro"/>
              <a:sym typeface="Maven Pro"/>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5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4 bit RNG</a:t>
            </a:r>
            <a:endParaRPr dirty="0"/>
          </a:p>
        </p:txBody>
      </p:sp>
    </p:spTree>
    <p:extLst>
      <p:ext uri="{BB962C8B-B14F-4D97-AF65-F5344CB8AC3E}">
        <p14:creationId xmlns:p14="http://schemas.microsoft.com/office/powerpoint/2010/main" val="31697992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3FEC3-31BB-A046-B627-2A2647C33212}"/>
              </a:ext>
            </a:extLst>
          </p:cNvPr>
          <p:cNvSpPr>
            <a:spLocks noGrp="1"/>
          </p:cNvSpPr>
          <p:nvPr>
            <p:ph type="title"/>
          </p:nvPr>
        </p:nvSpPr>
        <p:spPr/>
        <p:txBody>
          <a:bodyPr/>
          <a:lstStyle/>
          <a:p>
            <a:r>
              <a:rPr lang="en-US" dirty="0"/>
              <a:t>PRNG &amp; Quantum</a:t>
            </a:r>
          </a:p>
        </p:txBody>
      </p:sp>
      <p:pic>
        <p:nvPicPr>
          <p:cNvPr id="4" name="Picture 3">
            <a:extLst>
              <a:ext uri="{FF2B5EF4-FFF2-40B4-BE49-F238E27FC236}">
                <a16:creationId xmlns:a16="http://schemas.microsoft.com/office/drawing/2014/main" id="{6B2FF44E-6CAE-7C42-BE1E-D03C97F9D20A}"/>
              </a:ext>
            </a:extLst>
          </p:cNvPr>
          <p:cNvPicPr>
            <a:picLocks noChangeAspect="1"/>
          </p:cNvPicPr>
          <p:nvPr/>
        </p:nvPicPr>
        <p:blipFill>
          <a:blip r:embed="rId2"/>
          <a:srcRect/>
          <a:stretch/>
        </p:blipFill>
        <p:spPr>
          <a:xfrm>
            <a:off x="793473" y="1697191"/>
            <a:ext cx="3778527" cy="2078510"/>
          </a:xfrm>
          <a:prstGeom prst="rect">
            <a:avLst/>
          </a:prstGeom>
        </p:spPr>
      </p:pic>
      <p:pic>
        <p:nvPicPr>
          <p:cNvPr id="7" name="Picture 6">
            <a:extLst>
              <a:ext uri="{FF2B5EF4-FFF2-40B4-BE49-F238E27FC236}">
                <a16:creationId xmlns:a16="http://schemas.microsoft.com/office/drawing/2014/main" id="{4B723697-4300-704A-B68F-F2AC50CE3778}"/>
              </a:ext>
            </a:extLst>
          </p:cNvPr>
          <p:cNvPicPr>
            <a:picLocks noChangeAspect="1"/>
          </p:cNvPicPr>
          <p:nvPr/>
        </p:nvPicPr>
        <p:blipFill>
          <a:blip r:embed="rId3"/>
          <a:srcRect/>
          <a:stretch/>
        </p:blipFill>
        <p:spPr>
          <a:xfrm>
            <a:off x="4564365" y="1697191"/>
            <a:ext cx="3659411" cy="2385025"/>
          </a:xfrm>
          <a:prstGeom prst="rect">
            <a:avLst/>
          </a:prstGeom>
        </p:spPr>
      </p:pic>
    </p:spTree>
    <p:extLst>
      <p:ext uri="{BB962C8B-B14F-4D97-AF65-F5344CB8AC3E}">
        <p14:creationId xmlns:p14="http://schemas.microsoft.com/office/powerpoint/2010/main" val="24938289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5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5 bit RNG</a:t>
            </a:r>
            <a:endParaRPr dirty="0"/>
          </a:p>
        </p:txBody>
      </p:sp>
    </p:spTree>
    <p:extLst>
      <p:ext uri="{BB962C8B-B14F-4D97-AF65-F5344CB8AC3E}">
        <p14:creationId xmlns:p14="http://schemas.microsoft.com/office/powerpoint/2010/main" val="38318171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3FEC3-31BB-A046-B627-2A2647C33212}"/>
              </a:ext>
            </a:extLst>
          </p:cNvPr>
          <p:cNvSpPr>
            <a:spLocks noGrp="1"/>
          </p:cNvSpPr>
          <p:nvPr>
            <p:ph type="title"/>
          </p:nvPr>
        </p:nvSpPr>
        <p:spPr/>
        <p:txBody>
          <a:bodyPr/>
          <a:lstStyle/>
          <a:p>
            <a:r>
              <a:rPr lang="en-US" dirty="0"/>
              <a:t>PRNG &amp; Quantum</a:t>
            </a:r>
          </a:p>
        </p:txBody>
      </p:sp>
      <p:pic>
        <p:nvPicPr>
          <p:cNvPr id="4" name="Picture 3">
            <a:extLst>
              <a:ext uri="{FF2B5EF4-FFF2-40B4-BE49-F238E27FC236}">
                <a16:creationId xmlns:a16="http://schemas.microsoft.com/office/drawing/2014/main" id="{6B2FF44E-6CAE-7C42-BE1E-D03C97F9D20A}"/>
              </a:ext>
            </a:extLst>
          </p:cNvPr>
          <p:cNvPicPr>
            <a:picLocks noChangeAspect="1"/>
          </p:cNvPicPr>
          <p:nvPr/>
        </p:nvPicPr>
        <p:blipFill>
          <a:blip r:embed="rId3"/>
          <a:srcRect/>
          <a:stretch/>
        </p:blipFill>
        <p:spPr>
          <a:xfrm>
            <a:off x="942221" y="1697191"/>
            <a:ext cx="3481030" cy="2078510"/>
          </a:xfrm>
          <a:prstGeom prst="rect">
            <a:avLst/>
          </a:prstGeom>
        </p:spPr>
      </p:pic>
      <p:pic>
        <p:nvPicPr>
          <p:cNvPr id="7" name="Picture 6">
            <a:extLst>
              <a:ext uri="{FF2B5EF4-FFF2-40B4-BE49-F238E27FC236}">
                <a16:creationId xmlns:a16="http://schemas.microsoft.com/office/drawing/2014/main" id="{4B723697-4300-704A-B68F-F2AC50CE3778}"/>
              </a:ext>
            </a:extLst>
          </p:cNvPr>
          <p:cNvPicPr>
            <a:picLocks noChangeAspect="1"/>
          </p:cNvPicPr>
          <p:nvPr/>
        </p:nvPicPr>
        <p:blipFill>
          <a:blip r:embed="rId4"/>
          <a:srcRect/>
          <a:stretch/>
        </p:blipFill>
        <p:spPr>
          <a:xfrm>
            <a:off x="4564365" y="1723181"/>
            <a:ext cx="3659411" cy="2333044"/>
          </a:xfrm>
          <a:prstGeom prst="rect">
            <a:avLst/>
          </a:prstGeom>
        </p:spPr>
      </p:pic>
    </p:spTree>
    <p:extLst>
      <p:ext uri="{BB962C8B-B14F-4D97-AF65-F5344CB8AC3E}">
        <p14:creationId xmlns:p14="http://schemas.microsoft.com/office/powerpoint/2010/main" val="3698483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pic>
        <p:nvPicPr>
          <p:cNvPr id="547" name="Google Shape;547;p55"/>
          <p:cNvPicPr preferRelativeResize="0"/>
          <p:nvPr/>
        </p:nvPicPr>
        <p:blipFill>
          <a:blip r:embed="rId3"/>
          <a:srcRect/>
          <a:stretch/>
        </p:blipFill>
        <p:spPr>
          <a:xfrm>
            <a:off x="727787" y="1315616"/>
            <a:ext cx="7949681" cy="3554964"/>
          </a:xfrm>
          <a:prstGeom prst="rect">
            <a:avLst/>
          </a:prstGeom>
          <a:noFill/>
          <a:ln>
            <a:noFill/>
          </a:ln>
        </p:spPr>
      </p:pic>
      <p:sp>
        <p:nvSpPr>
          <p:cNvPr id="548" name="Google Shape;548;p5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Observation</a:t>
            </a:r>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Observation</a:t>
            </a:r>
            <a:endParaRPr dirty="0"/>
          </a:p>
        </p:txBody>
      </p:sp>
      <p:sp>
        <p:nvSpPr>
          <p:cNvPr id="407" name="Google Shape;407;p33"/>
          <p:cNvSpPr txBox="1">
            <a:spLocks noGrp="1"/>
          </p:cNvSpPr>
          <p:nvPr>
            <p:ph type="body" idx="1"/>
          </p:nvPr>
        </p:nvSpPr>
        <p:spPr>
          <a:xfrm>
            <a:off x="1303800" y="1393371"/>
            <a:ext cx="7030500" cy="3138204"/>
          </a:xfrm>
          <a:prstGeom prst="rect">
            <a:avLst/>
          </a:prstGeom>
        </p:spPr>
        <p:txBody>
          <a:bodyPr spcFirstLastPara="1" wrap="square" lIns="91425" tIns="91425" rIns="91425" bIns="91425" anchor="t" anchorCtr="0">
            <a:noAutofit/>
          </a:bodyPr>
          <a:lstStyle/>
          <a:p>
            <a:pPr marL="400050" indent="-285750">
              <a:buSzPts val="1800"/>
            </a:pPr>
            <a:r>
              <a:rPr lang="en-IN" sz="1400" dirty="0"/>
              <a:t>From the observation of the report, we can see that based on the </a:t>
            </a:r>
            <a:r>
              <a:rPr lang="en-IN" sz="1400" b="1" dirty="0"/>
              <a:t>frequency test</a:t>
            </a:r>
            <a:r>
              <a:rPr lang="en-IN" sz="1400" dirty="0"/>
              <a:t>, more or less all the categories of the bits are equally distributed.</a:t>
            </a:r>
          </a:p>
          <a:p>
            <a:pPr marL="400050" indent="-285750">
              <a:buSzPts val="1800"/>
            </a:pPr>
            <a:r>
              <a:rPr lang="en-IN" sz="1400" dirty="0"/>
              <a:t>Based on the </a:t>
            </a:r>
            <a:r>
              <a:rPr lang="en-IN" sz="1400" b="1" dirty="0"/>
              <a:t>information entropy test</a:t>
            </a:r>
            <a:r>
              <a:rPr lang="en-IN" sz="1400" dirty="0"/>
              <a:t>, the bits with low probability is mostly same on both classical and quantum RNGs.</a:t>
            </a:r>
          </a:p>
          <a:p>
            <a:pPr marL="400050" indent="-285750">
              <a:buSzPts val="1800"/>
            </a:pPr>
            <a:r>
              <a:rPr lang="en-IN" sz="1400" dirty="0"/>
              <a:t>Based on the </a:t>
            </a:r>
            <a:r>
              <a:rPr lang="en-IN" sz="1400" b="1" dirty="0"/>
              <a:t>serial test</a:t>
            </a:r>
            <a:r>
              <a:rPr lang="en-IN" sz="1400" dirty="0"/>
              <a:t>,  once we increase the bit sequence repetition, the randomness of the system decreases. It decreases more in quantum due to the noise in the hardware.</a:t>
            </a:r>
          </a:p>
          <a:p>
            <a:pPr marL="400050" indent="-285750">
              <a:buSzPts val="1800"/>
            </a:pPr>
            <a:r>
              <a:rPr lang="en-IN" sz="1400" dirty="0"/>
              <a:t>Based on the </a:t>
            </a:r>
            <a:r>
              <a:rPr lang="en-IN" sz="1400" b="1" dirty="0"/>
              <a:t>chi-square test</a:t>
            </a:r>
            <a:r>
              <a:rPr lang="en-IN" sz="1400" dirty="0"/>
              <a:t>, we accept the null hypothesis for 1 and 2 bit sequence. But, we reject it when the no of bits are more than 3.</a:t>
            </a:r>
          </a:p>
          <a:p>
            <a:pPr marL="400050" indent="-285750">
              <a:buSzPts val="1800"/>
            </a:pPr>
            <a:r>
              <a:rPr lang="en-IN" sz="1400" dirty="0"/>
              <a:t>In 3 bit sequence and more, the probability of bits with 2 bit change is less when compared to the remaining bits.</a:t>
            </a:r>
          </a:p>
          <a:p>
            <a:pPr marL="400050" indent="-285750">
              <a:buSzPts val="1800"/>
            </a:pPr>
            <a:endParaRPr lang="en-IN" sz="1400" dirty="0"/>
          </a:p>
          <a:p>
            <a:pPr marL="400050" indent="-285750">
              <a:buSzPts val="1800"/>
            </a:pPr>
            <a:endParaRPr lang="en-IN" sz="1400" dirty="0"/>
          </a:p>
          <a:p>
            <a:pPr marL="114300" indent="0">
              <a:buSzPts val="1800"/>
              <a:buNone/>
            </a:pPr>
            <a:endParaRPr lang="en-IN" sz="1400" dirty="0"/>
          </a:p>
        </p:txBody>
      </p:sp>
    </p:spTree>
    <p:extLst>
      <p:ext uri="{BB962C8B-B14F-4D97-AF65-F5344CB8AC3E}">
        <p14:creationId xmlns:p14="http://schemas.microsoft.com/office/powerpoint/2010/main" val="40111122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6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References</a:t>
            </a:r>
            <a:endParaRPr/>
          </a:p>
        </p:txBody>
      </p:sp>
      <p:sp>
        <p:nvSpPr>
          <p:cNvPr id="586" name="Google Shape;586;p61"/>
          <p:cNvSpPr txBox="1">
            <a:spLocks noGrp="1"/>
          </p:cNvSpPr>
          <p:nvPr>
            <p:ph type="body" idx="1"/>
          </p:nvPr>
        </p:nvSpPr>
        <p:spPr>
          <a:xfrm>
            <a:off x="1303800" y="1445623"/>
            <a:ext cx="7030500" cy="3086027"/>
          </a:xfrm>
          <a:prstGeom prst="rect">
            <a:avLst/>
          </a:prstGeom>
        </p:spPr>
        <p:txBody>
          <a:bodyPr spcFirstLastPara="1" wrap="square" lIns="91425" tIns="91425" rIns="91425" bIns="91425" anchor="t" anchorCtr="0">
            <a:noAutofit/>
          </a:bodyPr>
          <a:lstStyle/>
          <a:p>
            <a:pPr marL="285750" indent="-285750">
              <a:spcBef>
                <a:spcPts val="1600"/>
              </a:spcBef>
            </a:pPr>
            <a:r>
              <a:rPr lang="en-IN" sz="1400" dirty="0">
                <a:latin typeface="Maven Pro"/>
                <a:ea typeface="Maven Pro"/>
                <a:cs typeface="Maven Pro"/>
                <a:sym typeface="Maven Pro"/>
                <a:hlinkClick r:id="rId3"/>
              </a:rPr>
              <a:t>https://medium.com/unitychain/provable-randomness-how-to-test-rngs-55ac6726c5a3</a:t>
            </a:r>
            <a:endParaRPr lang="en-IN" sz="1400" dirty="0">
              <a:latin typeface="Maven Pro"/>
              <a:ea typeface="Maven Pro"/>
              <a:cs typeface="Maven Pro"/>
              <a:sym typeface="Maven Pro"/>
            </a:endParaRPr>
          </a:p>
          <a:p>
            <a:pPr marL="285750" indent="-285750">
              <a:spcBef>
                <a:spcPts val="1600"/>
              </a:spcBef>
            </a:pPr>
            <a:r>
              <a:rPr lang="en-IN" sz="1400" dirty="0">
                <a:latin typeface="Maven Pro"/>
                <a:ea typeface="Maven Pro"/>
                <a:cs typeface="Maven Pro"/>
                <a:sym typeface="Maven Pro"/>
                <a:hlinkClick r:id="rId4"/>
              </a:rPr>
              <a:t>https://medium.com/faun/quantum-random-number-generator-qrng-c254335ef445</a:t>
            </a:r>
            <a:endParaRPr lang="en-IN" sz="1400" dirty="0">
              <a:latin typeface="Maven Pro"/>
              <a:ea typeface="Maven Pro"/>
              <a:cs typeface="Maven Pro"/>
              <a:sym typeface="Maven Pro"/>
            </a:endParaRPr>
          </a:p>
          <a:p>
            <a:pPr marL="285750" indent="-285750">
              <a:spcBef>
                <a:spcPts val="1600"/>
              </a:spcBef>
            </a:pPr>
            <a:r>
              <a:rPr lang="en-IN" sz="1400" dirty="0">
                <a:latin typeface="Maven Pro"/>
                <a:ea typeface="Maven Pro"/>
                <a:cs typeface="Maven Pro"/>
                <a:sym typeface="Maven Pro"/>
                <a:hlinkClick r:id="rId5"/>
              </a:rPr>
              <a:t>http://www-users.math.umn.edu/~garrett/students/reu/pRNGs.pdf</a:t>
            </a:r>
            <a:endParaRPr lang="en-IN" sz="1400" dirty="0">
              <a:latin typeface="Maven Pro"/>
              <a:ea typeface="Maven Pro"/>
              <a:cs typeface="Maven Pro"/>
              <a:sym typeface="Maven Pro"/>
            </a:endParaRPr>
          </a:p>
          <a:p>
            <a:pPr marL="285750" indent="-285750">
              <a:spcBef>
                <a:spcPts val="1600"/>
              </a:spcBef>
            </a:pPr>
            <a:r>
              <a:rPr lang="en-IN" sz="1400" dirty="0">
                <a:latin typeface="Maven Pro"/>
                <a:ea typeface="Maven Pro"/>
                <a:cs typeface="Maven Pro"/>
                <a:sym typeface="Maven Pro"/>
                <a:hlinkClick r:id="rId6"/>
              </a:rPr>
              <a:t>https://docs.scipy.org/doc/scipy/reference/generated/</a:t>
            </a:r>
            <a:r>
              <a:rPr lang="en-IN" sz="1400" dirty="0" err="1">
                <a:latin typeface="Maven Pro"/>
                <a:ea typeface="Maven Pro"/>
                <a:cs typeface="Maven Pro"/>
                <a:sym typeface="Maven Pro"/>
                <a:hlinkClick r:id="rId6"/>
              </a:rPr>
              <a:t>scipy.stats.chisquare.htm</a:t>
            </a:r>
            <a:r>
              <a:rPr lang="en-IN" sz="1400" dirty="0" err="1">
                <a:latin typeface="Maven Pro"/>
                <a:ea typeface="Maven Pro"/>
                <a:cs typeface="Maven Pro"/>
                <a:sym typeface="Maven Pro"/>
              </a:rPr>
              <a:t>l</a:t>
            </a:r>
            <a:endParaRPr lang="en-IN" sz="1400" dirty="0">
              <a:latin typeface="Maven Pro"/>
              <a:ea typeface="Maven Pro"/>
              <a:cs typeface="Maven Pro"/>
              <a:sym typeface="Maven Pro"/>
            </a:endParaRPr>
          </a:p>
          <a:p>
            <a:pPr marL="285750" indent="-285750">
              <a:spcBef>
                <a:spcPts val="1600"/>
              </a:spcBef>
            </a:pPr>
            <a:endParaRPr sz="1400" dirty="0">
              <a:latin typeface="Maven Pro"/>
              <a:ea typeface="Maven Pro"/>
              <a:cs typeface="Maven Pro"/>
              <a:sym typeface="Maven Pro"/>
            </a:endParaRPr>
          </a:p>
          <a:p>
            <a:pPr marL="457200" lvl="0" indent="0" algn="l" rtl="0">
              <a:spcBef>
                <a:spcPts val="1600"/>
              </a:spcBef>
              <a:spcAft>
                <a:spcPts val="0"/>
              </a:spcAft>
              <a:buNone/>
            </a:pPr>
            <a:endParaRPr sz="1100" dirty="0">
              <a:latin typeface="Arial"/>
              <a:ea typeface="Arial"/>
              <a:cs typeface="Arial"/>
              <a:sym typeface="Arial"/>
            </a:endParaRPr>
          </a:p>
          <a:p>
            <a:pPr marL="457200" lvl="0" indent="0" algn="l" rtl="0">
              <a:spcBef>
                <a:spcPts val="1600"/>
              </a:spcBef>
              <a:spcAft>
                <a:spcPts val="1600"/>
              </a:spcAft>
              <a:buNone/>
            </a:pPr>
            <a:endParaRPr dirty="0">
              <a:latin typeface="Maven Pro"/>
              <a:ea typeface="Maven Pro"/>
              <a:cs typeface="Maven Pro"/>
              <a:sym typeface="Maven Pro"/>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62"/>
          <p:cNvSpPr txBox="1">
            <a:spLocks noGrp="1"/>
          </p:cNvSpPr>
          <p:nvPr>
            <p:ph type="title" idx="4294967295"/>
          </p:nvPr>
        </p:nvSpPr>
        <p:spPr>
          <a:xfrm>
            <a:off x="0" y="2071688"/>
            <a:ext cx="7031038" cy="100012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 sz="3000" dirty="0"/>
              <a:t>		Thank you!</a:t>
            </a:r>
            <a:endParaRPr sz="3000" dirty="0"/>
          </a:p>
        </p:txBody>
      </p:sp>
      <p:sp>
        <p:nvSpPr>
          <p:cNvPr id="2" name="TextBox 1">
            <a:extLst>
              <a:ext uri="{FF2B5EF4-FFF2-40B4-BE49-F238E27FC236}">
                <a16:creationId xmlns:a16="http://schemas.microsoft.com/office/drawing/2014/main" id="{0BA268AE-7A06-3446-9BD6-4638ED90D62B}"/>
              </a:ext>
            </a:extLst>
          </p:cNvPr>
          <p:cNvSpPr txBox="1"/>
          <p:nvPr/>
        </p:nvSpPr>
        <p:spPr>
          <a:xfrm>
            <a:off x="2464526" y="2438400"/>
            <a:ext cx="184731" cy="307777"/>
          </a:xfrm>
          <a:prstGeom prst="rect">
            <a:avLst/>
          </a:prstGeom>
          <a:noFill/>
        </p:spPr>
        <p:txBody>
          <a:bodyPr wrap="none" rtlCol="0">
            <a:spAutoFit/>
          </a:bodyPr>
          <a:lstStyle/>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Applications</a:t>
            </a:r>
            <a:endParaRPr dirty="0"/>
          </a:p>
        </p:txBody>
      </p:sp>
      <p:sp>
        <p:nvSpPr>
          <p:cNvPr id="407" name="Google Shape;407;p33"/>
          <p:cNvSpPr txBox="1">
            <a:spLocks noGrp="1"/>
          </p:cNvSpPr>
          <p:nvPr>
            <p:ph type="body" idx="1"/>
          </p:nvPr>
        </p:nvSpPr>
        <p:spPr>
          <a:xfrm>
            <a:off x="1303800" y="1597875"/>
            <a:ext cx="7030500" cy="2933700"/>
          </a:xfrm>
          <a:prstGeom prst="rect">
            <a:avLst/>
          </a:prstGeom>
        </p:spPr>
        <p:txBody>
          <a:bodyPr spcFirstLastPara="1" wrap="square" lIns="91425" tIns="91425" rIns="91425" bIns="91425" anchor="t" anchorCtr="0">
            <a:noAutofit/>
          </a:bodyPr>
          <a:lstStyle/>
          <a:p>
            <a:pPr indent="-342900">
              <a:buSzPts val="1800"/>
              <a:buFont typeface="Maven Pro"/>
              <a:buChar char="●"/>
            </a:pPr>
            <a:r>
              <a:rPr lang="en-IN" sz="1400" dirty="0"/>
              <a:t>Simulations</a:t>
            </a:r>
          </a:p>
          <a:p>
            <a:pPr indent="-342900">
              <a:buSzPts val="1800"/>
              <a:buFont typeface="Maven Pro"/>
              <a:buChar char="●"/>
            </a:pPr>
            <a:r>
              <a:rPr lang="en-IN" sz="1400" dirty="0"/>
              <a:t>Statistical Sampling</a:t>
            </a:r>
          </a:p>
          <a:p>
            <a:pPr indent="-342900">
              <a:buSzPts val="1800"/>
              <a:buFont typeface="Maven Pro"/>
              <a:buChar char="●"/>
            </a:pPr>
            <a:r>
              <a:rPr lang="en-IN" sz="1400" dirty="0"/>
              <a:t>Cryptography</a:t>
            </a:r>
          </a:p>
          <a:p>
            <a:pPr indent="-342900">
              <a:buSzPts val="1800"/>
              <a:buFont typeface="Maven Pro"/>
              <a:buChar char="●"/>
            </a:pPr>
            <a:r>
              <a:rPr lang="en-IN" sz="1400" dirty="0"/>
              <a:t>Computer Programming</a:t>
            </a:r>
          </a:p>
          <a:p>
            <a:pPr indent="-342900">
              <a:buSzPts val="1800"/>
              <a:buFont typeface="Maven Pro"/>
              <a:buChar char="●"/>
            </a:pPr>
            <a:r>
              <a:rPr lang="en-IN" sz="1400" dirty="0"/>
              <a:t>Numerical Analysis</a:t>
            </a:r>
          </a:p>
          <a:p>
            <a:pPr indent="-342900">
              <a:buSzPts val="1800"/>
              <a:buFont typeface="Maven Pro"/>
              <a:buChar char="●"/>
            </a:pPr>
            <a:r>
              <a:rPr lang="en-IN" sz="1400" dirty="0"/>
              <a:t>Decision Making</a:t>
            </a:r>
          </a:p>
          <a:p>
            <a:pPr indent="-342900">
              <a:buSzPts val="1800"/>
              <a:buFont typeface="Maven Pro"/>
              <a:buChar char="●"/>
            </a:pPr>
            <a:r>
              <a:rPr lang="en-IN" sz="1400" dirty="0"/>
              <a:t>Recreation</a:t>
            </a:r>
          </a:p>
          <a:p>
            <a:pPr indent="-342900">
              <a:buSzPts val="1800"/>
              <a:buFont typeface="Maven Pro"/>
              <a:buChar char="●"/>
            </a:pPr>
            <a:endParaRPr lang="en-IN" sz="1400" dirty="0"/>
          </a:p>
          <a:p>
            <a:pPr marL="114300" indent="0">
              <a:buSzPts val="1800"/>
              <a:buNone/>
            </a:pPr>
            <a:r>
              <a:rPr lang="en-IN" sz="1400" dirty="0"/>
              <a:t>The important thing to remember is “</a:t>
            </a:r>
            <a:r>
              <a:rPr lang="en-IN" sz="1400" b="1" i="1" dirty="0"/>
              <a:t>No Random Number generator is good for every application!</a:t>
            </a:r>
            <a:r>
              <a:rPr lang="en-IN" sz="1400" dirty="0"/>
              <a:t>”</a:t>
            </a:r>
          </a:p>
        </p:txBody>
      </p:sp>
    </p:spTree>
    <p:extLst>
      <p:ext uri="{BB962C8B-B14F-4D97-AF65-F5344CB8AC3E}">
        <p14:creationId xmlns:p14="http://schemas.microsoft.com/office/powerpoint/2010/main" val="1121648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Pseudo Random Number Generator</a:t>
            </a:r>
            <a:endParaRPr dirty="0"/>
          </a:p>
        </p:txBody>
      </p:sp>
      <p:sp>
        <p:nvSpPr>
          <p:cNvPr id="407" name="Google Shape;407;p33"/>
          <p:cNvSpPr txBox="1">
            <a:spLocks noGrp="1"/>
          </p:cNvSpPr>
          <p:nvPr>
            <p:ph type="body" idx="1"/>
          </p:nvPr>
        </p:nvSpPr>
        <p:spPr>
          <a:xfrm>
            <a:off x="1303800" y="1597875"/>
            <a:ext cx="7030500" cy="2933700"/>
          </a:xfrm>
          <a:prstGeom prst="rect">
            <a:avLst/>
          </a:prstGeom>
        </p:spPr>
        <p:txBody>
          <a:bodyPr spcFirstLastPara="1" wrap="square" lIns="91425" tIns="91425" rIns="91425" bIns="91425" anchor="t" anchorCtr="0">
            <a:noAutofit/>
          </a:bodyPr>
          <a:lstStyle/>
          <a:p>
            <a:pPr indent="-342900">
              <a:buSzPts val="1800"/>
              <a:buFont typeface="Maven Pro"/>
              <a:buChar char="●"/>
            </a:pPr>
            <a:r>
              <a:rPr lang="en-IN" sz="1400" dirty="0"/>
              <a:t>A pseudo-random number generator is an algorithm for generating a sequence of numbers whose properties approximate the properties of sequences of random numbers. </a:t>
            </a:r>
          </a:p>
          <a:p>
            <a:pPr indent="-342900">
              <a:buSzPts val="1800"/>
              <a:buFont typeface="Maven Pro"/>
              <a:buChar char="●"/>
            </a:pPr>
            <a:r>
              <a:rPr lang="en-IN" sz="1400" dirty="0"/>
              <a:t>Computer based random number generators are almost always pseudo-random number generators.</a:t>
            </a:r>
          </a:p>
          <a:p>
            <a:pPr indent="-342900">
              <a:buSzPts val="1800"/>
              <a:buFont typeface="Maven Pro"/>
              <a:buChar char="●"/>
            </a:pPr>
            <a:r>
              <a:rPr lang="en-IN" sz="1400" dirty="0"/>
              <a:t>Yet, the numbers generated by pseudo-random number generators are not truly random.</a:t>
            </a:r>
          </a:p>
          <a:p>
            <a:pPr indent="-342900">
              <a:buSzPts val="1800"/>
              <a:buFont typeface="Maven Pro"/>
              <a:buChar char="●"/>
            </a:pPr>
            <a:r>
              <a:rPr lang="en-IN" sz="1400" dirty="0"/>
              <a:t>E.g.: Linear Congruential Generators, Binary sequence random generators</a:t>
            </a:r>
          </a:p>
          <a:p>
            <a:pPr marL="114300" indent="0">
              <a:buSzPts val="1800"/>
              <a:buNone/>
            </a:pPr>
            <a:endParaRPr lang="en-IN" sz="1400" dirty="0"/>
          </a:p>
          <a:p>
            <a:pPr marL="114300" indent="0">
              <a:buSzPts val="1800"/>
              <a:buNone/>
            </a:pPr>
            <a:r>
              <a:rPr lang="en-IN" sz="1400" dirty="0"/>
              <a:t> Here, we will be using Binary sequence random generator for comparison purposes.</a:t>
            </a:r>
          </a:p>
          <a:p>
            <a:pPr indent="-342900">
              <a:buSzPts val="1800"/>
              <a:buFont typeface="Maven Pro"/>
              <a:buChar char="●"/>
            </a:pPr>
            <a:endParaRPr lang="en-IN" sz="1400" dirty="0"/>
          </a:p>
        </p:txBody>
      </p:sp>
    </p:spTree>
    <p:extLst>
      <p:ext uri="{BB962C8B-B14F-4D97-AF65-F5344CB8AC3E}">
        <p14:creationId xmlns:p14="http://schemas.microsoft.com/office/powerpoint/2010/main" val="983051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Why Hardware RNG?</a:t>
            </a:r>
            <a:endParaRPr dirty="0"/>
          </a:p>
        </p:txBody>
      </p:sp>
      <p:sp>
        <p:nvSpPr>
          <p:cNvPr id="407" name="Google Shape;407;p33"/>
          <p:cNvSpPr txBox="1">
            <a:spLocks noGrp="1"/>
          </p:cNvSpPr>
          <p:nvPr>
            <p:ph type="body" idx="1"/>
          </p:nvPr>
        </p:nvSpPr>
        <p:spPr>
          <a:xfrm>
            <a:off x="1303800" y="1597875"/>
            <a:ext cx="7030500" cy="2933700"/>
          </a:xfrm>
          <a:prstGeom prst="rect">
            <a:avLst/>
          </a:prstGeom>
        </p:spPr>
        <p:txBody>
          <a:bodyPr spcFirstLastPara="1" wrap="square" lIns="91425" tIns="91425" rIns="91425" bIns="91425" anchor="t" anchorCtr="0">
            <a:noAutofit/>
          </a:bodyPr>
          <a:lstStyle/>
          <a:p>
            <a:pPr indent="-342900">
              <a:buSzPts val="1800"/>
              <a:buFont typeface="Maven Pro"/>
              <a:buChar char="●"/>
            </a:pPr>
            <a:r>
              <a:rPr lang="en-IN" sz="1400" dirty="0"/>
              <a:t>Today, systems that rely on deterministic processes such as Pseudo Random Number Generators (PRNGs) to generate randomness are not secure because they rely on deterministic – thus predictable – algorithms.</a:t>
            </a:r>
          </a:p>
          <a:p>
            <a:pPr indent="-342900">
              <a:buSzPts val="1800"/>
              <a:buFont typeface="Maven Pro"/>
              <a:buChar char="●"/>
            </a:pPr>
            <a:r>
              <a:rPr lang="en-IN" sz="1400" dirty="0"/>
              <a:t> A better solution is to use hardware random number generation.</a:t>
            </a:r>
          </a:p>
          <a:p>
            <a:pPr indent="-342900">
              <a:buSzPts val="1800"/>
              <a:buFont typeface="Maven Pro"/>
              <a:buChar char="●"/>
            </a:pPr>
            <a:r>
              <a:rPr lang="en-IN" sz="1400" dirty="0"/>
              <a:t>However, not all of them are equally good.</a:t>
            </a:r>
          </a:p>
          <a:p>
            <a:pPr indent="-342900">
              <a:buSzPts val="1800"/>
              <a:buFont typeface="Maven Pro"/>
              <a:buChar char="●"/>
            </a:pPr>
            <a:r>
              <a:rPr lang="en-IN" sz="1400" dirty="0"/>
              <a:t>Many still rely on classical physics processes that run in an uncontrolled and chaotic manner. </a:t>
            </a:r>
          </a:p>
          <a:p>
            <a:pPr indent="-342900">
              <a:buSzPts val="1800"/>
              <a:buFont typeface="Maven Pro"/>
              <a:buChar char="●"/>
            </a:pPr>
            <a:r>
              <a:rPr lang="en-IN" sz="1400" dirty="0"/>
              <a:t>Additionally, they heavily rely on post-processing algorithms – that are deterministic thus vulnerable – to provide randomness as the quality of their entropy source is not consistent.</a:t>
            </a:r>
          </a:p>
        </p:txBody>
      </p:sp>
    </p:spTree>
    <p:extLst>
      <p:ext uri="{BB962C8B-B14F-4D97-AF65-F5344CB8AC3E}">
        <p14:creationId xmlns:p14="http://schemas.microsoft.com/office/powerpoint/2010/main" val="1601830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Quantum Random Number Generator</a:t>
            </a:r>
            <a:endParaRPr dirty="0"/>
          </a:p>
        </p:txBody>
      </p:sp>
      <p:sp>
        <p:nvSpPr>
          <p:cNvPr id="407" name="Google Shape;407;p33"/>
          <p:cNvSpPr txBox="1">
            <a:spLocks noGrp="1"/>
          </p:cNvSpPr>
          <p:nvPr>
            <p:ph type="body" idx="1"/>
          </p:nvPr>
        </p:nvSpPr>
        <p:spPr>
          <a:xfrm>
            <a:off x="1303800" y="1597875"/>
            <a:ext cx="7030500" cy="2933700"/>
          </a:xfrm>
          <a:prstGeom prst="rect">
            <a:avLst/>
          </a:prstGeom>
        </p:spPr>
        <p:txBody>
          <a:bodyPr spcFirstLastPara="1" wrap="square" lIns="91425" tIns="91425" rIns="91425" bIns="91425" anchor="t" anchorCtr="0">
            <a:noAutofit/>
          </a:bodyPr>
          <a:lstStyle/>
          <a:p>
            <a:pPr marL="400050" indent="-285750">
              <a:buSzPts val="1800"/>
            </a:pPr>
            <a:r>
              <a:rPr lang="en-IN" b="1" dirty="0"/>
              <a:t>Quantum Random Number Generator</a:t>
            </a:r>
            <a:r>
              <a:rPr lang="en-IN" dirty="0"/>
              <a:t> (QRNG) generates perfectly unpredictable </a:t>
            </a:r>
            <a:r>
              <a:rPr lang="en-IN" b="1" dirty="0"/>
              <a:t>random numbers</a:t>
            </a:r>
            <a:r>
              <a:rPr lang="en-IN" dirty="0"/>
              <a:t>, derived from a </a:t>
            </a:r>
            <a:r>
              <a:rPr lang="en-IN" b="1" dirty="0"/>
              <a:t>quantum</a:t>
            </a:r>
            <a:r>
              <a:rPr lang="en-IN" dirty="0"/>
              <a:t> source and delivered at the speeds needed for commercial applications, to ensure the strongest level of encryption.</a:t>
            </a:r>
          </a:p>
          <a:p>
            <a:pPr marL="400050" indent="-285750">
              <a:buSzPts val="1800"/>
            </a:pPr>
            <a:endParaRPr lang="en-IN" dirty="0"/>
          </a:p>
          <a:p>
            <a:pPr marL="400050" indent="-285750">
              <a:buSzPts val="1800"/>
            </a:pPr>
            <a:r>
              <a:rPr lang="en-IN" dirty="0"/>
              <a:t>Quantum RNGs exploit elementary quantum optic processes that are fundamentally probabilistic to produce true randomness. </a:t>
            </a:r>
          </a:p>
          <a:p>
            <a:pPr marL="400050" indent="-285750">
              <a:buSzPts val="1800"/>
            </a:pPr>
            <a:endParaRPr lang="en-IN" sz="1400" dirty="0"/>
          </a:p>
          <a:p>
            <a:pPr marL="400050" indent="-285750">
              <a:buSzPts val="1800"/>
            </a:pPr>
            <a:r>
              <a:rPr lang="en-IN" dirty="0"/>
              <a:t>The method generates digital bits (1s and 0s) with photons, or particles of light. An intense laser hits a special crystal that converts laser light into pairs of photons that are entangled, a </a:t>
            </a:r>
            <a:r>
              <a:rPr lang="en-IN" b="1" dirty="0"/>
              <a:t>quantum</a:t>
            </a:r>
            <a:r>
              <a:rPr lang="en-IN" dirty="0"/>
              <a:t> phenomenon that links their properties. These photons are then measured to produce a string of truly </a:t>
            </a:r>
            <a:r>
              <a:rPr lang="en-IN" b="1" dirty="0"/>
              <a:t>random numbers</a:t>
            </a:r>
            <a:r>
              <a:rPr lang="en-IN" dirty="0"/>
              <a:t>.</a:t>
            </a:r>
            <a:endParaRPr lang="en-IN" sz="1400" dirty="0"/>
          </a:p>
        </p:txBody>
      </p:sp>
    </p:spTree>
    <p:extLst>
      <p:ext uri="{BB962C8B-B14F-4D97-AF65-F5344CB8AC3E}">
        <p14:creationId xmlns:p14="http://schemas.microsoft.com/office/powerpoint/2010/main" val="266437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3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 dirty="0"/>
              <a:t>Tests for Randomness </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Introduction</a:t>
            </a:r>
            <a:endParaRPr dirty="0"/>
          </a:p>
        </p:txBody>
      </p:sp>
      <p:sp>
        <p:nvSpPr>
          <p:cNvPr id="407" name="Google Shape;407;p33"/>
          <p:cNvSpPr txBox="1">
            <a:spLocks noGrp="1"/>
          </p:cNvSpPr>
          <p:nvPr>
            <p:ph type="body" idx="1"/>
          </p:nvPr>
        </p:nvSpPr>
        <p:spPr>
          <a:xfrm>
            <a:off x="1303800" y="1597875"/>
            <a:ext cx="7030500" cy="2933700"/>
          </a:xfrm>
          <a:prstGeom prst="rect">
            <a:avLst/>
          </a:prstGeom>
        </p:spPr>
        <p:txBody>
          <a:bodyPr spcFirstLastPara="1" wrap="square" lIns="91425" tIns="91425" rIns="91425" bIns="91425" anchor="t" anchorCtr="0">
            <a:noAutofit/>
          </a:bodyPr>
          <a:lstStyle/>
          <a:p>
            <a:pPr marL="400050" indent="-285750">
              <a:buSzPts val="1800"/>
            </a:pPr>
            <a:r>
              <a:rPr lang="en-IN" dirty="0"/>
              <a:t>When testing Random Number Generators (RNGs) for randomness you quickly run into the “is that really random” dilemma. As pattern seeking creatures, we naturally look for patterns on an ongoing basis.</a:t>
            </a:r>
          </a:p>
          <a:p>
            <a:pPr marL="400050" indent="-285750">
              <a:buSzPts val="1800"/>
            </a:pPr>
            <a:r>
              <a:rPr lang="en-IN" dirty="0"/>
              <a:t>Like many things, randomness varies. Most of the time, pseudo-random numbers generators (PRNGs) are basically creating randomness with lots of non-random processes.</a:t>
            </a:r>
          </a:p>
          <a:p>
            <a:pPr marL="400050" indent="-285750">
              <a:buSzPts val="1800"/>
            </a:pPr>
            <a:r>
              <a:rPr lang="en-IN" dirty="0"/>
              <a:t>There are two phases to test the random number generator process. </a:t>
            </a:r>
          </a:p>
          <a:p>
            <a:pPr marL="400050" indent="-285750">
              <a:buSzPts val="1800"/>
            </a:pPr>
            <a:r>
              <a:rPr lang="en-IN" dirty="0"/>
              <a:t>First you need a source of entropy that is impossible to guess like the weather. </a:t>
            </a:r>
          </a:p>
          <a:p>
            <a:pPr marL="400050" indent="-285750">
              <a:buSzPts val="1800"/>
            </a:pPr>
            <a:r>
              <a:rPr lang="en-IN" dirty="0"/>
              <a:t>Second you need a deterministic algorithm to expand the seed into a multitude of sequences for keys and the like.</a:t>
            </a:r>
            <a:endParaRPr lang="en-IN" sz="1400" dirty="0"/>
          </a:p>
        </p:txBody>
      </p:sp>
    </p:spTree>
    <p:extLst>
      <p:ext uri="{BB962C8B-B14F-4D97-AF65-F5344CB8AC3E}">
        <p14:creationId xmlns:p14="http://schemas.microsoft.com/office/powerpoint/2010/main" val="3567324389"/>
      </p:ext>
    </p:extLst>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359</TotalTime>
  <Words>1591</Words>
  <Application>Microsoft Macintosh PowerPoint</Application>
  <PresentationFormat>On-screen Show (16:9)</PresentationFormat>
  <Paragraphs>142</Paragraphs>
  <Slides>37</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Maven Pro</vt:lpstr>
      <vt:lpstr>Nunito</vt:lpstr>
      <vt:lpstr>Arial</vt:lpstr>
      <vt:lpstr>Momentum</vt:lpstr>
      <vt:lpstr>Comparison of randomness in PRNG &amp; QRNG</vt:lpstr>
      <vt:lpstr>Introduction</vt:lpstr>
      <vt:lpstr>Random Number Generation</vt:lpstr>
      <vt:lpstr>Applications</vt:lpstr>
      <vt:lpstr>Pseudo Random Number Generator</vt:lpstr>
      <vt:lpstr>Why Hardware RNG?</vt:lpstr>
      <vt:lpstr>Quantum Random Number Generator</vt:lpstr>
      <vt:lpstr>Tests for Randomness </vt:lpstr>
      <vt:lpstr>Introduction</vt:lpstr>
      <vt:lpstr>Types of tests</vt:lpstr>
      <vt:lpstr>Chi- Square test</vt:lpstr>
      <vt:lpstr>Kolmogorov Smirnov Test</vt:lpstr>
      <vt:lpstr>Empirical Tests</vt:lpstr>
      <vt:lpstr>Frequency Test</vt:lpstr>
      <vt:lpstr>Serial test</vt:lpstr>
      <vt:lpstr>Information Entropy test</vt:lpstr>
      <vt:lpstr>Algorithm</vt:lpstr>
      <vt:lpstr>PRNG</vt:lpstr>
      <vt:lpstr>Quantum</vt:lpstr>
      <vt:lpstr>Chi-square test</vt:lpstr>
      <vt:lpstr>1 bit RNG</vt:lpstr>
      <vt:lpstr>PRNG</vt:lpstr>
      <vt:lpstr>Quantum</vt:lpstr>
      <vt:lpstr>2 bit RNG</vt:lpstr>
      <vt:lpstr>PRNG</vt:lpstr>
      <vt:lpstr>Quantum</vt:lpstr>
      <vt:lpstr>3 bit RNG</vt:lpstr>
      <vt:lpstr>PRNG</vt:lpstr>
      <vt:lpstr>Quantum</vt:lpstr>
      <vt:lpstr>4 bit RNG</vt:lpstr>
      <vt:lpstr>PRNG &amp; Quantum</vt:lpstr>
      <vt:lpstr>5 bit RNG</vt:lpstr>
      <vt:lpstr>PRNG &amp; Quantum</vt:lpstr>
      <vt:lpstr>Observation</vt:lpstr>
      <vt:lpstr>Observation</vt:lpstr>
      <vt:lpstr>References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 of randomness in PRNG &amp; QRNG</dc:title>
  <dc:creator>SAKTHIVEL NANDHANA [SM3500391]</dc:creator>
  <cp:lastModifiedBy>SAKTHIVEL NANDHANA [SM3500391]</cp:lastModifiedBy>
  <cp:revision>15</cp:revision>
  <dcterms:created xsi:type="dcterms:W3CDTF">2020-12-02T16:56:38Z</dcterms:created>
  <dcterms:modified xsi:type="dcterms:W3CDTF">2020-12-04T22:19:01Z</dcterms:modified>
</cp:coreProperties>
</file>