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dirty="0">
                <a:solidFill>
                  <a:schemeClr val="accent2"/>
                </a:solidFill>
              </a:rPr>
              <a:t>College Admission Agent ( RAG Based )</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Nandhayogesh</a:t>
            </a:r>
            <a:r>
              <a:rPr lang="en-US" sz="2000" b="1" dirty="0">
                <a:solidFill>
                  <a:schemeClr val="accent1">
                    <a:lumMod val="75000"/>
                  </a:schemeClr>
                </a:solidFill>
                <a:latin typeface="Arial"/>
                <a:cs typeface="Arial"/>
              </a:rPr>
              <a:t> K S</a:t>
            </a:r>
          </a:p>
          <a:p>
            <a:pPr marL="457200" indent="-457200">
              <a:buAutoNum type="arabicPeriod"/>
            </a:pPr>
            <a:r>
              <a:rPr lang="en-US" sz="2000" b="1" dirty="0">
                <a:solidFill>
                  <a:schemeClr val="accent1">
                    <a:lumMod val="75000"/>
                  </a:schemeClr>
                </a:solidFill>
                <a:latin typeface="Arial"/>
                <a:cs typeface="Arial"/>
              </a:rPr>
              <a:t>Mahendra College of Engineering</a:t>
            </a:r>
          </a:p>
          <a:p>
            <a:pPr marL="457200" indent="-457200">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000" dirty="0">
                <a:latin typeface="+mj-lt"/>
              </a:rPr>
              <a:t>IBM, "IBM Granite: Next-generation Large Language Models," IBM Documentation, 2024.</a:t>
            </a:r>
          </a:p>
          <a:p>
            <a:r>
              <a:rPr lang="en-IN" sz="2000" dirty="0">
                <a:latin typeface="+mj-lt"/>
              </a:rPr>
              <a:t>IBM, "Watson Discovery: AI-Powered Search and Discovery," IBM Cloud Docs, 2025.</a:t>
            </a:r>
          </a:p>
          <a:p>
            <a:r>
              <a:rPr lang="en-IN" sz="2000" dirty="0">
                <a:latin typeface="+mj-lt"/>
              </a:rPr>
              <a:t>IBM, "Deploying Python Apps with IBM Cloud Code Engine," IBM Developer Tutorials, 2025.</a:t>
            </a:r>
          </a:p>
          <a:p>
            <a:r>
              <a:rPr lang="en-IN" sz="2000" dirty="0">
                <a:latin typeface="+mj-lt"/>
              </a:rPr>
              <a:t>Lewis, P., et al. "Retrieval-Augmented Generation for Knowledge-Intensive NLP Tasks," Advances in Neural Information Processing Systems, 2020.</a:t>
            </a:r>
          </a:p>
          <a:p>
            <a:r>
              <a:rPr lang="en-IN" sz="2000" dirty="0">
                <a:latin typeface="+mj-lt"/>
              </a:rPr>
              <a:t>University of Transport Technology, Vietnam – Case Study: RAG-based admissions agent on IBM Cloud, 2024.</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547187"/>
            <a:ext cx="11029615" cy="4673324"/>
          </a:xfrm>
        </p:spPr>
        <p:txBody>
          <a:bodyPr/>
          <a:lstStyle/>
          <a:p>
            <a:r>
              <a:rPr lang="en-IN" dirty="0"/>
              <a:t>Screenshot/ </a:t>
            </a:r>
            <a:r>
              <a:rPr lang="en-IN" dirty="0" err="1"/>
              <a:t>credly</a:t>
            </a:r>
            <a:r>
              <a:rPr lang="en-IN" dirty="0"/>
              <a:t> certificate( getting started with AI)</a:t>
            </a:r>
          </a:p>
        </p:txBody>
      </p:sp>
      <p:pic>
        <p:nvPicPr>
          <p:cNvPr id="7" name="Picture 6">
            <a:extLst>
              <a:ext uri="{FF2B5EF4-FFF2-40B4-BE49-F238E27FC236}">
                <a16:creationId xmlns:a16="http://schemas.microsoft.com/office/drawing/2014/main" id="{AFF5C8CC-926A-E198-BABD-DD762DFD8EDB}"/>
              </a:ext>
            </a:extLst>
          </p:cNvPr>
          <p:cNvPicPr>
            <a:picLocks noChangeAspect="1"/>
          </p:cNvPicPr>
          <p:nvPr/>
        </p:nvPicPr>
        <p:blipFill>
          <a:blip r:embed="rId2"/>
          <a:stretch>
            <a:fillRect/>
          </a:stretch>
        </p:blipFill>
        <p:spPr>
          <a:xfrm>
            <a:off x="2238499" y="2093152"/>
            <a:ext cx="7714999" cy="446987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536606"/>
            <a:ext cx="11029615" cy="4673324"/>
          </a:xfrm>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0C7164AB-878F-0BA0-9833-BA5D9F46E8A4}"/>
              </a:ext>
            </a:extLst>
          </p:cNvPr>
          <p:cNvPicPr>
            <a:picLocks noChangeAspect="1"/>
          </p:cNvPicPr>
          <p:nvPr/>
        </p:nvPicPr>
        <p:blipFill>
          <a:blip r:embed="rId2"/>
          <a:stretch>
            <a:fillRect/>
          </a:stretch>
        </p:blipFill>
        <p:spPr>
          <a:xfrm>
            <a:off x="2033686" y="2084215"/>
            <a:ext cx="8124626" cy="477378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811909"/>
            <a:ext cx="11029615" cy="4673324"/>
          </a:xfrm>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B997C430-85DF-DCCB-BCF2-8D221062155B}"/>
              </a:ext>
            </a:extLst>
          </p:cNvPr>
          <p:cNvPicPr>
            <a:picLocks noChangeAspect="1"/>
          </p:cNvPicPr>
          <p:nvPr/>
        </p:nvPicPr>
        <p:blipFill>
          <a:blip r:embed="rId2"/>
          <a:stretch>
            <a:fillRect/>
          </a:stretch>
        </p:blipFill>
        <p:spPr>
          <a:xfrm>
            <a:off x="1906688" y="1837459"/>
            <a:ext cx="8378621" cy="502054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26570" y="1482520"/>
            <a:ext cx="11138860" cy="4673324"/>
          </a:xfrm>
        </p:spPr>
        <p:txBody>
          <a:bodyPr>
            <a:normAutofit/>
          </a:bodyPr>
          <a:lstStyle/>
          <a:p>
            <a:pPr marL="0" indent="0">
              <a:buNone/>
            </a:pPr>
            <a:r>
              <a:rPr lang="en-US" sz="2000" dirty="0">
                <a:latin typeface="+mj-lt"/>
              </a:rPr>
              <a:t>The college admissions process is intricate, involving multiple criteria, policies, and documentation requirements which can be confusing for applicants. Due to the dispersed and frequently updated nature of information, students often struggle to make informed choices. Admission officers, meanwhile, face a high volume of repetitive queries, resulting in inefficiencies and potential delays. There is a need for an intelligent, scalable system to automate and enhance the admissions support process, grounded in institutional knowledge and capable of handling complex student inquiries.</a:t>
            </a:r>
          </a:p>
          <a:p>
            <a:pPr marL="0" indent="0">
              <a:buNone/>
            </a:pPr>
            <a:br>
              <a:rPr lang="en-US" sz="2000" dirty="0"/>
            </a:br>
            <a:endParaRPr lang="en-IN" sz="2000" dirty="0">
              <a:latin typeface="+mj-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IN" dirty="0"/>
          </a:p>
        </p:txBody>
      </p:sp>
      <p:sp>
        <p:nvSpPr>
          <p:cNvPr id="7" name="TextBox 6">
            <a:extLst>
              <a:ext uri="{FF2B5EF4-FFF2-40B4-BE49-F238E27FC236}">
                <a16:creationId xmlns:a16="http://schemas.microsoft.com/office/drawing/2014/main" id="{9C18732C-940A-A39D-042B-14F58728CFC0}"/>
              </a:ext>
            </a:extLst>
          </p:cNvPr>
          <p:cNvSpPr txBox="1"/>
          <p:nvPr/>
        </p:nvSpPr>
        <p:spPr>
          <a:xfrm>
            <a:off x="441671" y="2138797"/>
            <a:ext cx="11169137" cy="2554545"/>
          </a:xfrm>
          <a:prstGeom prst="rect">
            <a:avLst/>
          </a:prstGeom>
          <a:noFill/>
        </p:spPr>
        <p:txBody>
          <a:bodyPr wrap="square">
            <a:spAutoFit/>
          </a:bodyPr>
          <a:lstStyle/>
          <a:p>
            <a:r>
              <a:rPr lang="en-US" sz="2000" dirty="0">
                <a:latin typeface="+mj-lt"/>
              </a:rPr>
              <a:t>We propose an AI-powered College Admission Agent that utilizes Retrieval-Augmented Generation (RAG), built on IBM Cloud Lite Services and the IBM Granite LLM family. The system leverages IBM’s cloud-native solutions for secure infrastructure, seamless integration, and scalable deployment, while IBM Granite provides advanced, enterprise-grade language modeling for generating contextually accurate, grounded responses to admissions queries. The RAG pipeline securely retrieves up-to-date policy details, eligibility criteria, and requirements from institution-curated documents, enabling personalized and trustworthy guidance for both students and administrators.</a:t>
            </a:r>
            <a:endParaRPr lang="en-IN" sz="2000" dirty="0">
              <a:latin typeface="+mj-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76107"/>
            <a:ext cx="11029615" cy="4673324"/>
          </a:xfrm>
        </p:spPr>
        <p:txBody>
          <a:bodyPr>
            <a:normAutofit fontScale="85000" lnSpcReduction="10000"/>
          </a:bodyPr>
          <a:lstStyle/>
          <a:p>
            <a:r>
              <a:rPr lang="en-IN" sz="2200" dirty="0">
                <a:latin typeface="+mj-lt"/>
              </a:rPr>
              <a:t>Language Model: IBM Granite (LLM service available on IBM Cloud)</a:t>
            </a:r>
          </a:p>
          <a:p>
            <a:r>
              <a:rPr lang="en-IN" sz="2200" dirty="0">
                <a:latin typeface="+mj-lt"/>
              </a:rPr>
              <a:t>Retrieval Engine: IBM Watson Discovery (for document indexing and semantic/keyword search)</a:t>
            </a:r>
          </a:p>
          <a:p>
            <a:r>
              <a:rPr lang="en-IN" sz="2200" dirty="0">
                <a:latin typeface="+mj-lt"/>
              </a:rPr>
              <a:t>Backend Platform: Python (Flask or </a:t>
            </a:r>
            <a:r>
              <a:rPr lang="en-IN" sz="2200" dirty="0" err="1">
                <a:latin typeface="+mj-lt"/>
              </a:rPr>
              <a:t>FastAPI</a:t>
            </a:r>
            <a:r>
              <a:rPr lang="en-IN" sz="2200" dirty="0">
                <a:latin typeface="+mj-lt"/>
              </a:rPr>
              <a:t>) deployed on IBM Cloud Code Engine or IBM Cloud Functions</a:t>
            </a:r>
          </a:p>
          <a:p>
            <a:r>
              <a:rPr lang="en-IN" sz="2200" dirty="0">
                <a:latin typeface="+mj-lt"/>
              </a:rPr>
              <a:t>Database: IBM Cloud Databases for PostgreSQL (structured data), IBM Cloud Object Storage (for documents and unstructured data)</a:t>
            </a:r>
          </a:p>
          <a:p>
            <a:r>
              <a:rPr lang="en-IN" sz="2200" dirty="0">
                <a:latin typeface="+mj-lt"/>
              </a:rPr>
              <a:t>Frontend: React.js web interface served via IBM Cloud App Service</a:t>
            </a:r>
          </a:p>
          <a:p>
            <a:r>
              <a:rPr lang="en-IN" sz="2200" dirty="0">
                <a:latin typeface="+mj-lt"/>
              </a:rPr>
              <a:t>Deployment and Management: IBM Cloud Kubernetes Service or IBM Cloud Foundry; Docker containers on IBM Cloud</a:t>
            </a:r>
          </a:p>
          <a:p>
            <a:r>
              <a:rPr lang="en-IN" sz="2200" dirty="0">
                <a:latin typeface="+mj-lt"/>
              </a:rPr>
              <a:t>Other Tools: IBM OpenAPI for API management; IBM Cloud Monitoring for system health and analytics</a:t>
            </a:r>
          </a:p>
          <a:p>
            <a:r>
              <a:rPr lang="en-IN" sz="2200" dirty="0">
                <a:latin typeface="+mj-lt"/>
              </a:rPr>
              <a:t>CI/CD and Security: IBM Cloud Continuous Delivery tools, IAM for authentication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5C8651CD-31A4-0688-20CC-55E5AF7C1481}"/>
              </a:ext>
            </a:extLst>
          </p:cNvPr>
          <p:cNvSpPr txBox="1"/>
          <p:nvPr/>
        </p:nvSpPr>
        <p:spPr>
          <a:xfrm>
            <a:off x="581192" y="1123531"/>
            <a:ext cx="11739716" cy="4960332"/>
          </a:xfrm>
          <a:prstGeom prst="rect">
            <a:avLst/>
          </a:prstGeom>
          <a:noFill/>
        </p:spPr>
        <p:txBody>
          <a:bodyPr wrap="square">
            <a:spAutoFit/>
          </a:bodyPr>
          <a:lstStyle/>
          <a:p>
            <a:pPr algn="l">
              <a:buNone/>
            </a:pPr>
            <a:endParaRPr lang="en-IN" sz="2000" b="0" i="0" dirty="0">
              <a:effectLst/>
              <a:latin typeface="+mj-lt"/>
            </a:endParaRPr>
          </a:p>
          <a:p>
            <a:pPr algn="l">
              <a:lnSpc>
                <a:spcPct val="150000"/>
              </a:lnSpc>
              <a:buFont typeface="+mj-lt"/>
              <a:buAutoNum type="arabicPeriod"/>
            </a:pPr>
            <a:r>
              <a:rPr lang="en-IN" sz="2000" b="0" i="0" dirty="0">
                <a:effectLst/>
                <a:latin typeface="+mj-lt"/>
              </a:rPr>
              <a:t>User submits a query via chat/web interface hosted on IBM Cloud App Service.</a:t>
            </a:r>
          </a:p>
          <a:p>
            <a:pPr algn="l">
              <a:lnSpc>
                <a:spcPct val="150000"/>
              </a:lnSpc>
              <a:buFont typeface="+mj-lt"/>
              <a:buAutoNum type="arabicPeriod"/>
            </a:pPr>
            <a:r>
              <a:rPr lang="en-IN" sz="2000" b="0" i="0" dirty="0">
                <a:effectLst/>
                <a:latin typeface="+mj-lt"/>
              </a:rPr>
              <a:t>Backend API (Python Flask on IBM Cloud Code Engine) receives the query and coordinates processing.</a:t>
            </a:r>
          </a:p>
          <a:p>
            <a:pPr algn="l">
              <a:lnSpc>
                <a:spcPct val="150000"/>
              </a:lnSpc>
              <a:buFont typeface="+mj-lt"/>
              <a:buAutoNum type="arabicPeriod"/>
            </a:pPr>
            <a:r>
              <a:rPr lang="en-IN" sz="2000" b="0" i="0" dirty="0">
                <a:effectLst/>
                <a:latin typeface="+mj-lt"/>
              </a:rPr>
              <a:t>Retrieval agent queries IBM Watson Discovery for relevant institutional documents and extracts key passages.</a:t>
            </a:r>
          </a:p>
          <a:p>
            <a:pPr algn="l">
              <a:lnSpc>
                <a:spcPct val="150000"/>
              </a:lnSpc>
              <a:buFont typeface="+mj-lt"/>
              <a:buAutoNum type="arabicPeriod"/>
            </a:pPr>
            <a:r>
              <a:rPr lang="en-IN" sz="2000" b="0" i="0" dirty="0">
                <a:effectLst/>
                <a:latin typeface="+mj-lt"/>
              </a:rPr>
              <a:t>Retrieved content and the original question are passed to the IBM Granite LLM for response generation (using RAG).</a:t>
            </a:r>
          </a:p>
          <a:p>
            <a:pPr algn="l">
              <a:lnSpc>
                <a:spcPct val="150000"/>
              </a:lnSpc>
              <a:buFont typeface="+mj-lt"/>
              <a:buAutoNum type="arabicPeriod"/>
            </a:pPr>
            <a:r>
              <a:rPr lang="en-IN" sz="2000" b="0" i="0" dirty="0">
                <a:effectLst/>
                <a:latin typeface="+mj-lt"/>
              </a:rPr>
              <a:t>IBM Granite generates a fact-based, contextual answer.</a:t>
            </a:r>
          </a:p>
          <a:p>
            <a:pPr algn="l">
              <a:lnSpc>
                <a:spcPct val="150000"/>
              </a:lnSpc>
              <a:buFont typeface="+mj-lt"/>
              <a:buAutoNum type="arabicPeriod"/>
            </a:pPr>
            <a:r>
              <a:rPr lang="en-IN" sz="2000" b="0" i="0" dirty="0">
                <a:effectLst/>
                <a:latin typeface="+mj-lt"/>
              </a:rPr>
              <a:t>The system formats and delivers the answer to the user, optionally providing references and links to policy docs.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482520"/>
            <a:ext cx="6281724" cy="4673324"/>
          </a:xfrm>
        </p:spPr>
        <p:txBody>
          <a:bodyPr>
            <a:normAutofit lnSpcReduction="10000"/>
          </a:bodyPr>
          <a:lstStyle/>
          <a:p>
            <a:r>
              <a:rPr lang="en-US" sz="2000" dirty="0">
                <a:latin typeface="+mj-lt"/>
              </a:rPr>
              <a:t>A user interacts with the chat interface (built with React.js and hosted on IBM Cloud), asking:</a:t>
            </a:r>
            <a:br>
              <a:rPr lang="en-US" sz="2000" dirty="0">
                <a:latin typeface="+mj-lt"/>
              </a:rPr>
            </a:br>
            <a:r>
              <a:rPr lang="en-US" sz="2000" dirty="0">
                <a:latin typeface="+mj-lt"/>
              </a:rPr>
              <a:t>“Am I eligible for </a:t>
            </a:r>
            <a:r>
              <a:rPr lang="en-US" sz="2000" dirty="0" err="1">
                <a:latin typeface="+mj-lt"/>
              </a:rPr>
              <a:t>B.Tech</a:t>
            </a:r>
            <a:r>
              <a:rPr lang="en-US" sz="2000" dirty="0">
                <a:latin typeface="+mj-lt"/>
              </a:rPr>
              <a:t> in Mechanical Engineering with 78% in Class XII under OBC category?”</a:t>
            </a:r>
          </a:p>
          <a:p>
            <a:r>
              <a:rPr lang="en-US" sz="2000" dirty="0">
                <a:latin typeface="+mj-lt"/>
              </a:rPr>
              <a:t>The system (powered via IBM Granite and Watson Discovery) responds:</a:t>
            </a:r>
            <a:br>
              <a:rPr lang="en-US" sz="2000" dirty="0">
                <a:latin typeface="+mj-lt"/>
              </a:rPr>
            </a:br>
            <a:r>
              <a:rPr lang="en-US" sz="2000" dirty="0">
                <a:latin typeface="+mj-lt"/>
              </a:rPr>
              <a:t>“Yes, you are eligible for </a:t>
            </a:r>
            <a:r>
              <a:rPr lang="en-US" sz="2000" dirty="0" err="1">
                <a:latin typeface="+mj-lt"/>
              </a:rPr>
              <a:t>B.Tech</a:t>
            </a:r>
            <a:r>
              <a:rPr lang="en-US" sz="2000" dirty="0">
                <a:latin typeface="+mj-lt"/>
              </a:rPr>
              <a:t> Mechanical Engineering under the OBC quota with 78%. Please ensure you upload your OBC certificate and marksheet. [See: College Prospectus 2025, pg.17].”</a:t>
            </a:r>
          </a:p>
          <a:p>
            <a:r>
              <a:rPr lang="en-US" sz="2000" i="1" dirty="0">
                <a:latin typeface="+mj-lt"/>
              </a:rPr>
              <a:t>(Insert your actual chat UI screenshot here, clearly showing the IBM Cloud logo or watermark to indicate deployment on the IBM platform.)</a:t>
            </a:r>
            <a:endParaRPr lang="en-US" sz="2000" dirty="0">
              <a:latin typeface="+mj-lt"/>
            </a:endParaRPr>
          </a:p>
          <a:p>
            <a:pPr marL="0" indent="0">
              <a:buNone/>
            </a:pPr>
            <a:endParaRPr lang="en-IN" sz="2400" dirty="0"/>
          </a:p>
        </p:txBody>
      </p:sp>
      <p:pic>
        <p:nvPicPr>
          <p:cNvPr id="4" name="Picture 3">
            <a:extLst>
              <a:ext uri="{FF2B5EF4-FFF2-40B4-BE49-F238E27FC236}">
                <a16:creationId xmlns:a16="http://schemas.microsoft.com/office/drawing/2014/main" id="{073F493E-813B-50D2-4D6B-A2EC41ADC973}"/>
              </a:ext>
            </a:extLst>
          </p:cNvPr>
          <p:cNvPicPr>
            <a:picLocks noChangeAspect="1"/>
          </p:cNvPicPr>
          <p:nvPr/>
        </p:nvPicPr>
        <p:blipFill>
          <a:blip r:embed="rId2"/>
          <a:stretch>
            <a:fillRect/>
          </a:stretch>
        </p:blipFill>
        <p:spPr>
          <a:xfrm>
            <a:off x="7879467" y="807922"/>
            <a:ext cx="3565281" cy="53479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86710"/>
            <a:ext cx="11029615" cy="4673324"/>
          </a:xfrm>
        </p:spPr>
        <p:txBody>
          <a:bodyPr>
            <a:normAutofit/>
          </a:bodyPr>
          <a:lstStyle/>
          <a:p>
            <a:pPr marL="0" indent="0">
              <a:buNone/>
            </a:pPr>
            <a:r>
              <a:rPr lang="en-IN" sz="2000" dirty="0">
                <a:latin typeface="+mj-lt"/>
              </a:rPr>
              <a:t>The College Admission Agent, built using IBM Cloud Lite Services and IBM Granite LLM, delivers fast, trustworthy, and highly personalized admissions support. Leveraging IBM Watson Discovery for robust document retrieval and Granite for accurate language understanding, the system streamlines the admissions inquiry process, reduces workload for staff, and minimizes misinformation. Its modular, cloud-native architecture ensures adaptability and cost-effectiveness—perfect for institutions seeking a modern, enterprise-grade solution.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2967660" cy="4673324"/>
          </a:xfrm>
        </p:spPr>
        <p:txBody>
          <a:bodyPr/>
          <a:lstStyle/>
          <a:p>
            <a:r>
              <a:rPr lang="en-IN" sz="2000" dirty="0">
                <a:latin typeface="+mj-lt"/>
              </a:rPr>
              <a:t>Integrate with IBM Watson Assistant for natural language voice support.</a:t>
            </a:r>
          </a:p>
          <a:p>
            <a:r>
              <a:rPr lang="en-IN" sz="2000" dirty="0">
                <a:latin typeface="+mj-lt"/>
              </a:rPr>
              <a:t>Expand to multilingual support using IBM Granite’s multilingual models.</a:t>
            </a:r>
          </a:p>
          <a:p>
            <a:r>
              <a:rPr lang="en-IN" sz="2000" dirty="0">
                <a:latin typeface="+mj-lt"/>
              </a:rPr>
              <a:t>Offer a mobile version deployed using IBM Cloud Mobile Foundation.</a:t>
            </a:r>
          </a:p>
          <a:p>
            <a:r>
              <a:rPr lang="en-IN" sz="2000" dirty="0">
                <a:latin typeface="+mj-lt"/>
              </a:rPr>
              <a:t>Incorporate analytics dashboards for administrators using IBM Cognos Analytics.</a:t>
            </a:r>
          </a:p>
          <a:p>
            <a:r>
              <a:rPr lang="en-IN" sz="2000" dirty="0">
                <a:latin typeface="+mj-lt"/>
              </a:rPr>
              <a:t>Extend support for scholarship and placement queries by indexing additional document collections.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874</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College Admission Agent ( RAG Based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Nandha Yogesh</cp:lastModifiedBy>
  <cp:revision>26</cp:revision>
  <dcterms:created xsi:type="dcterms:W3CDTF">2021-05-26T16:50:10Z</dcterms:created>
  <dcterms:modified xsi:type="dcterms:W3CDTF">2025-08-03T18:29:07Z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