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5"/>
  </p:notesMasterIdLst>
  <p:sldIdLst>
    <p:sldId id="256" r:id="rId2"/>
    <p:sldId id="257" r:id="rId3"/>
    <p:sldId id="258" r:id="rId4"/>
    <p:sldId id="259" r:id="rId5"/>
    <p:sldId id="260" r:id="rId6"/>
    <p:sldId id="265" r:id="rId7"/>
    <p:sldId id="269" r:id="rId8"/>
    <p:sldId id="261" r:id="rId9"/>
    <p:sldId id="267" r:id="rId10"/>
    <p:sldId id="263" r:id="rId11"/>
    <p:sldId id="264" r:id="rId12"/>
    <p:sldId id="268" r:id="rId13"/>
    <p:sldId id="271" r:id="rId14"/>
  </p:sldIdLst>
  <p:sldSz cx="14630400" cy="8229600"/>
  <p:notesSz cx="8229600" cy="14630400"/>
  <p:embeddedFontLst>
    <p:embeddedFont>
      <p:font typeface="Open Sans" panose="020B0606030504020204" pitchFamily="34" charset="0"/>
      <p:regular r:id="rId16"/>
      <p:bold r:id="rId17"/>
      <p:italic r:id="rId18"/>
      <p:boldItalic r:id="rId19"/>
    </p:embeddedFont>
    <p:embeddedFont>
      <p:font typeface="Open Sans Bold" panose="020B0806030504020204" pitchFamily="34" charset="0"/>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p:scale>
          <a:sx n="50" d="100"/>
          <a:sy n="50" d="100"/>
        </p:scale>
        <p:origin x="876" y="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15532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a:effectLst/>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D6F5EE"/>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3.png"/><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8" Type="http://schemas.openxmlformats.org/officeDocument/2006/relationships/hyperlink" Target="https://doi.org/10.3390/ijerph17030729" TargetMode="External"/><Relationship Id="rId3" Type="http://schemas.openxmlformats.org/officeDocument/2006/relationships/hyperlink" Target="https://www.census.gov/geographies/mapping-files/time-series/geo/carto-boundary-file.html" TargetMode="External"/><Relationship Id="rId7" Type="http://schemas.openxmlformats.org/officeDocument/2006/relationships/hyperlink" Target="https://doi.org/10.1371/journal.pcbi.1005382" TargetMode="External"/><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hyperlink" Target="https://doi.org/10.1128/JVI.01691-06" TargetMode="External"/><Relationship Id="rId5" Type="http://schemas.openxmlformats.org/officeDocument/2006/relationships/hyperlink" Target="https://data.census.gov/table/ACSDT1Y2019.B11017" TargetMode="External"/><Relationship Id="rId4" Type="http://schemas.openxmlformats.org/officeDocument/2006/relationships/hyperlink" Target="https://gis.cdc.gov/grasp/fluview/fluportaldashboard.html" TargetMode="External"/><Relationship Id="rId9" Type="http://schemas.openxmlformats.org/officeDocument/2006/relationships/hyperlink" Target="https://doi.org/10.1111/j.1538-4632.1992.tb00261.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5.png"/><Relationship Id="rId7" Type="http://schemas.openxmlformats.org/officeDocument/2006/relationships/image" Target="../media/image9.jpe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6.xml"/><Relationship Id="rId5" Type="http://schemas.openxmlformats.org/officeDocument/2006/relationships/image" Target="../media/image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5" Type="http://schemas.openxmlformats.org/officeDocument/2006/relationships/image" Target="../media/image3.png"/><Relationship Id="rId4" Type="http://schemas.openxmlformats.org/officeDocument/2006/relationships/image" Target="../media/image1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1285399"/>
            <a:ext cx="7556421" cy="2126337"/>
          </a:xfrm>
          <a:prstGeom prst="rect">
            <a:avLst/>
          </a:prstGeom>
          <a:noFill/>
          <a:ln/>
        </p:spPr>
        <p:txBody>
          <a:bodyPr wrap="square" lIns="0" tIns="0" rIns="0" bIns="0" rtlCol="0" anchor="t"/>
          <a:lstStyle/>
          <a:p>
            <a:pPr marL="0" indent="0" algn="l">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Spatial Epidemiology of Influenza in the U.S.</a:t>
            </a:r>
            <a:endParaRPr lang="en-US" sz="4450" dirty="0"/>
          </a:p>
        </p:txBody>
      </p:sp>
      <p:sp>
        <p:nvSpPr>
          <p:cNvPr id="4" name="Text 1"/>
          <p:cNvSpPr/>
          <p:nvPr/>
        </p:nvSpPr>
        <p:spPr>
          <a:xfrm>
            <a:off x="6280190" y="3751898"/>
            <a:ext cx="7556421" cy="2540318"/>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This presentation explores the spatial epidemiology of influenza in the United States. By integrating surveillance data, socio-demographics, and hotspot analysis using GIS, we aim to understand the geographical patterns and risk factors associated with flu transmission. This research will highlight areas of concern and potential interventions to mitigate the impact of influenza on public health. Presented by Frank Ofosu &amp; Nandhika Rajmanikandan.</a:t>
            </a:r>
            <a:endParaRPr lang="en-US" sz="1750" dirty="0"/>
          </a:p>
        </p:txBody>
      </p:sp>
      <p:sp>
        <p:nvSpPr>
          <p:cNvPr id="7" name="Text 4"/>
          <p:cNvSpPr/>
          <p:nvPr/>
        </p:nvSpPr>
        <p:spPr>
          <a:xfrm>
            <a:off x="6756440" y="6547366"/>
            <a:ext cx="5892760" cy="907534"/>
          </a:xfrm>
          <a:prstGeom prst="rect">
            <a:avLst/>
          </a:prstGeom>
          <a:noFill/>
          <a:ln/>
        </p:spPr>
        <p:txBody>
          <a:bodyPr wrap="none" lIns="0" tIns="0" rIns="0" bIns="0" rtlCol="0" anchor="t"/>
          <a:lstStyle/>
          <a:p>
            <a:pPr marL="0" indent="0" algn="l">
              <a:lnSpc>
                <a:spcPts val="3100"/>
              </a:lnSpc>
              <a:buNone/>
            </a:pPr>
            <a:r>
              <a:rPr lang="en-US" sz="2200" b="1" dirty="0">
                <a:solidFill>
                  <a:srgbClr val="333F70"/>
                </a:solidFill>
                <a:latin typeface="Open Sans Bold" pitchFamily="34" charset="0"/>
                <a:ea typeface="Open Sans Bold" pitchFamily="34" charset="-122"/>
                <a:cs typeface="Open Sans Bold" pitchFamily="34" charset="-120"/>
              </a:rPr>
              <a:t>by Nandhika </a:t>
            </a:r>
            <a:r>
              <a:rPr lang="en-US" sz="2200" b="1" dirty="0" err="1">
                <a:solidFill>
                  <a:srgbClr val="333F70"/>
                </a:solidFill>
                <a:latin typeface="Open Sans Bold" pitchFamily="34" charset="0"/>
                <a:ea typeface="Open Sans Bold" pitchFamily="34" charset="-122"/>
                <a:cs typeface="Open Sans Bold" pitchFamily="34" charset="-120"/>
              </a:rPr>
              <a:t>Rajmanikandan</a:t>
            </a:r>
            <a:r>
              <a:rPr lang="en-US" sz="2200" b="1" dirty="0">
                <a:solidFill>
                  <a:srgbClr val="333F70"/>
                </a:solidFill>
                <a:latin typeface="Open Sans Bold" pitchFamily="34" charset="0"/>
                <a:ea typeface="Open Sans Bold" pitchFamily="34" charset="-122"/>
                <a:cs typeface="Open Sans Bold" pitchFamily="34" charset="-120"/>
              </a:rPr>
              <a:t> &amp; </a:t>
            </a:r>
          </a:p>
          <a:p>
            <a:pPr marL="0" indent="0" algn="l">
              <a:lnSpc>
                <a:spcPts val="3100"/>
              </a:lnSpc>
              <a:buNone/>
            </a:pPr>
            <a:r>
              <a:rPr lang="en-US" sz="2200" b="1" dirty="0">
                <a:solidFill>
                  <a:srgbClr val="333F70"/>
                </a:solidFill>
                <a:latin typeface="Open Sans Bold" pitchFamily="34" charset="0"/>
                <a:ea typeface="Open Sans Bold" pitchFamily="34" charset="-122"/>
                <a:cs typeface="Open Sans Bold" pitchFamily="34" charset="-120"/>
              </a:rPr>
              <a:t>Frank Ofosu</a:t>
            </a:r>
            <a:endParaRPr lang="en-US" sz="2200" dirty="0"/>
          </a:p>
        </p:txBody>
      </p:sp>
      <p:pic>
        <p:nvPicPr>
          <p:cNvPr id="8" name="Picture 4" descr="Logo/Template Downloads | UMC ...">
            <a:extLst>
              <a:ext uri="{FF2B5EF4-FFF2-40B4-BE49-F238E27FC236}">
                <a16:creationId xmlns:a16="http://schemas.microsoft.com/office/drawing/2014/main" id="{E18A82F5-1FA7-AD21-AF5C-6754CF3AE4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86470"/>
            <a:ext cx="4949666" cy="566976"/>
          </a:xfrm>
          <a:prstGeom prst="rect">
            <a:avLst/>
          </a:prstGeom>
          <a:noFill/>
          <a:ln/>
        </p:spPr>
        <p:txBody>
          <a:bodyPr wrap="none" lIns="0" tIns="0" rIns="0" bIns="0" rtlCol="0" anchor="t"/>
          <a:lstStyle/>
          <a:p>
            <a:pPr marL="0" indent="0" algn="l">
              <a:lnSpc>
                <a:spcPts val="4450"/>
              </a:lnSpc>
              <a:buNone/>
            </a:pPr>
            <a:r>
              <a:rPr lang="en-US" sz="3550" b="1" dirty="0">
                <a:solidFill>
                  <a:srgbClr val="333F70"/>
                </a:solidFill>
                <a:latin typeface="Unbounded Bold" pitchFamily="34" charset="0"/>
                <a:ea typeface="Unbounded Bold" pitchFamily="34" charset="-122"/>
                <a:cs typeface="Unbounded Bold" pitchFamily="34" charset="-120"/>
              </a:rPr>
              <a:t>Hotspot Analysis</a:t>
            </a:r>
            <a:endParaRPr lang="en-US" sz="3550" dirty="0"/>
          </a:p>
        </p:txBody>
      </p:sp>
      <p:sp>
        <p:nvSpPr>
          <p:cNvPr id="3" name="Text 1"/>
          <p:cNvSpPr/>
          <p:nvPr/>
        </p:nvSpPr>
        <p:spPr>
          <a:xfrm>
            <a:off x="793790" y="2216348"/>
            <a:ext cx="13042821" cy="870823"/>
          </a:xfrm>
          <a:prstGeom prst="rect">
            <a:avLst/>
          </a:prstGeom>
          <a:noFill/>
          <a:ln/>
        </p:spPr>
        <p:txBody>
          <a:bodyPr wrap="square" lIns="0" tIns="0" rIns="0" bIns="0" rtlCol="0" anchor="t"/>
          <a:lstStyle/>
          <a:p>
            <a:pPr marL="0" indent="0" algn="l">
              <a:lnSpc>
                <a:spcPts val="2250"/>
              </a:lnSpc>
              <a:buNone/>
            </a:pPr>
            <a:r>
              <a:rPr lang="en-US" sz="1400" dirty="0">
                <a:solidFill>
                  <a:srgbClr val="333F70"/>
                </a:solidFill>
                <a:latin typeface="Open Sans" pitchFamily="34" charset="0"/>
                <a:ea typeface="Open Sans" pitchFamily="34" charset="-122"/>
                <a:cs typeface="Open Sans" pitchFamily="34" charset="-120"/>
              </a:rPr>
              <a:t>The Getis-Ord Gi* statistic was employed to identify statistically significant flu hotspots, revealing non-random clustering of flu cases. Hotspots, indicating areas with significantly higher flu incidence, were identified in GA, SC, AL, and MS with a 95% confidence level. Conversely, cold spots, representing areas with significantly lower flu incidence, were observed in ND, NE, and MT. These findings suggest spatial autocorrelation in flu transmission patterns.</a:t>
            </a:r>
            <a:endParaRPr lang="en-US" sz="1400" dirty="0"/>
          </a:p>
        </p:txBody>
      </p:sp>
      <p:sp>
        <p:nvSpPr>
          <p:cNvPr id="4" name="Text 2"/>
          <p:cNvSpPr/>
          <p:nvPr/>
        </p:nvSpPr>
        <p:spPr>
          <a:xfrm>
            <a:off x="413211" y="4816177"/>
            <a:ext cx="3539252" cy="283488"/>
          </a:xfrm>
          <a:prstGeom prst="rect">
            <a:avLst/>
          </a:prstGeom>
          <a:noFill/>
          <a:ln/>
        </p:spPr>
        <p:txBody>
          <a:bodyPr wrap="none" lIns="0" tIns="0" rIns="0" bIns="0" rtlCol="0" anchor="t"/>
          <a:lstStyle/>
          <a:p>
            <a:pPr marL="0" indent="0" algn="r">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Hotspots: GA, SC, AL, MS</a:t>
            </a:r>
            <a:endParaRPr lang="en-US" sz="1750" dirty="0"/>
          </a:p>
        </p:txBody>
      </p:sp>
      <p:sp>
        <p:nvSpPr>
          <p:cNvPr id="7" name="Text 3"/>
          <p:cNvSpPr/>
          <p:nvPr/>
        </p:nvSpPr>
        <p:spPr>
          <a:xfrm>
            <a:off x="10052221" y="4806354"/>
            <a:ext cx="3150275" cy="283488"/>
          </a:xfrm>
          <a:prstGeom prst="rect">
            <a:avLst/>
          </a:prstGeom>
          <a:noFill/>
          <a:ln/>
        </p:spPr>
        <p:txBody>
          <a:bodyPr wrap="none" lIns="0" tIns="0" rIns="0" bIns="0" rtlCol="0" anchor="t"/>
          <a:lstStyle/>
          <a:p>
            <a:pPr marL="0" indent="0" algn="l">
              <a:lnSpc>
                <a:spcPts val="2200"/>
              </a:lnSpc>
              <a:buNone/>
            </a:pPr>
            <a:r>
              <a:rPr lang="en-US" sz="1750" b="1" dirty="0">
                <a:solidFill>
                  <a:srgbClr val="333F70"/>
                </a:solidFill>
                <a:latin typeface="Unbounded Bold" pitchFamily="34" charset="0"/>
                <a:ea typeface="Unbounded Bold" pitchFamily="34" charset="-122"/>
                <a:cs typeface="Unbounded Bold" pitchFamily="34" charset="-120"/>
              </a:rPr>
              <a:t>Coldspots: ND, NE, MT</a:t>
            </a:r>
            <a:endParaRPr lang="en-US" sz="1750" dirty="0"/>
          </a:p>
        </p:txBody>
      </p:sp>
      <p:pic>
        <p:nvPicPr>
          <p:cNvPr id="1028" name="Picture 4">
            <a:extLst>
              <a:ext uri="{FF2B5EF4-FFF2-40B4-BE49-F238E27FC236}">
                <a16:creationId xmlns:a16="http://schemas.microsoft.com/office/drawing/2014/main" id="{49A9B502-95A8-38E6-F344-728D30263C5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463" y="3450073"/>
            <a:ext cx="5915437" cy="411226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descr="Logo/Template Downloads | UMC ...">
            <a:extLst>
              <a:ext uri="{FF2B5EF4-FFF2-40B4-BE49-F238E27FC236}">
                <a16:creationId xmlns:a16="http://schemas.microsoft.com/office/drawing/2014/main" id="{E4B1EF93-96B9-797C-166E-DB54EAEB30F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629847"/>
            <a:ext cx="10774323"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Multigenerational Households</a:t>
            </a:r>
            <a:endParaRPr lang="en-US" sz="4450" dirty="0"/>
          </a:p>
        </p:txBody>
      </p:sp>
      <p:sp>
        <p:nvSpPr>
          <p:cNvPr id="3" name="Text 1"/>
          <p:cNvSpPr/>
          <p:nvPr/>
        </p:nvSpPr>
        <p:spPr>
          <a:xfrm>
            <a:off x="793790" y="2792254"/>
            <a:ext cx="13042821" cy="1814513"/>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Data from the ACS 2019 on the percentage of households with three or more generations was joined and mapped with flu data to explore the potential role of multigenerational households as a transmission risk factor. As an example, California had 5.8% multigenerational households. However, exploratory analysis revealed a weak or no correlation between the percentage of multigenerational households and the percentage of positive flu cases, suggesting that other factors may play a more significant role in transmission.</a:t>
            </a:r>
            <a:endParaRPr lang="en-US" sz="1750" dirty="0"/>
          </a:p>
        </p:txBody>
      </p:sp>
      <p:sp>
        <p:nvSpPr>
          <p:cNvPr id="4" name="Text 2"/>
          <p:cNvSpPr/>
          <p:nvPr/>
        </p:nvSpPr>
        <p:spPr>
          <a:xfrm>
            <a:off x="793790" y="5088731"/>
            <a:ext cx="2835235"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ACS 2019 Data</a:t>
            </a:r>
            <a:endParaRPr lang="en-US" sz="2200" dirty="0"/>
          </a:p>
        </p:txBody>
      </p:sp>
      <p:sp>
        <p:nvSpPr>
          <p:cNvPr id="5" name="Text 3"/>
          <p:cNvSpPr/>
          <p:nvPr/>
        </p:nvSpPr>
        <p:spPr>
          <a:xfrm>
            <a:off x="793790" y="5669875"/>
            <a:ext cx="3978116" cy="725805"/>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Percentage of households with 3+ generations.</a:t>
            </a:r>
            <a:endParaRPr lang="en-US" sz="1750" dirty="0"/>
          </a:p>
        </p:txBody>
      </p:sp>
      <p:sp>
        <p:nvSpPr>
          <p:cNvPr id="6" name="Text 4"/>
          <p:cNvSpPr/>
          <p:nvPr/>
        </p:nvSpPr>
        <p:spPr>
          <a:xfrm>
            <a:off x="5332928" y="5088731"/>
            <a:ext cx="3978116"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Mapping with Flu Data</a:t>
            </a:r>
            <a:endParaRPr lang="en-US" sz="2200" dirty="0"/>
          </a:p>
        </p:txBody>
      </p:sp>
      <p:sp>
        <p:nvSpPr>
          <p:cNvPr id="7" name="Text 5"/>
          <p:cNvSpPr/>
          <p:nvPr/>
        </p:nvSpPr>
        <p:spPr>
          <a:xfrm>
            <a:off x="5332928" y="6024205"/>
            <a:ext cx="3978116"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Exploring transmission risk factors.</a:t>
            </a:r>
            <a:endParaRPr lang="en-US" sz="1750" dirty="0"/>
          </a:p>
        </p:txBody>
      </p:sp>
      <p:sp>
        <p:nvSpPr>
          <p:cNvPr id="8" name="Text 6"/>
          <p:cNvSpPr/>
          <p:nvPr/>
        </p:nvSpPr>
        <p:spPr>
          <a:xfrm>
            <a:off x="9872067" y="5088731"/>
            <a:ext cx="3126462" cy="354330"/>
          </a:xfrm>
          <a:prstGeom prst="rect">
            <a:avLst/>
          </a:prstGeom>
          <a:noFill/>
          <a:ln/>
        </p:spPr>
        <p:txBody>
          <a:bodyPr wrap="non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Weak Correlation</a:t>
            </a:r>
            <a:endParaRPr lang="en-US" sz="2200" dirty="0"/>
          </a:p>
        </p:txBody>
      </p:sp>
      <p:sp>
        <p:nvSpPr>
          <p:cNvPr id="9" name="Text 7"/>
          <p:cNvSpPr/>
          <p:nvPr/>
        </p:nvSpPr>
        <p:spPr>
          <a:xfrm>
            <a:off x="9872067" y="5669875"/>
            <a:ext cx="3978116" cy="362903"/>
          </a:xfrm>
          <a:prstGeom prst="rect">
            <a:avLst/>
          </a:prstGeom>
          <a:noFill/>
          <a:ln/>
        </p:spPr>
        <p:txBody>
          <a:bodyPr wrap="non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Multigenerational % vs. % Positive.</a:t>
            </a:r>
            <a:endParaRPr lang="en-US" sz="1750" dirty="0"/>
          </a:p>
        </p:txBody>
      </p:sp>
      <p:pic>
        <p:nvPicPr>
          <p:cNvPr id="10" name="Picture 4" descr="Logo/Template Downloads | UMC ...">
            <a:extLst>
              <a:ext uri="{FF2B5EF4-FFF2-40B4-BE49-F238E27FC236}">
                <a16:creationId xmlns:a16="http://schemas.microsoft.com/office/drawing/2014/main" id="{9F031271-4374-E03D-3021-720DDF4A01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3488D5A-056C-1ACA-3EF5-2358281482DB}"/>
              </a:ext>
            </a:extLst>
          </p:cNvPr>
          <p:cNvPicPr>
            <a:picLocks noChangeAspect="1"/>
          </p:cNvPicPr>
          <p:nvPr/>
        </p:nvPicPr>
        <p:blipFill>
          <a:blip r:embed="rId2"/>
          <a:stretch>
            <a:fillRect/>
          </a:stretch>
        </p:blipFill>
        <p:spPr>
          <a:xfrm>
            <a:off x="1242165" y="318557"/>
            <a:ext cx="12146070" cy="7592485"/>
          </a:xfrm>
          <a:prstGeom prst="rect">
            <a:avLst/>
          </a:prstGeom>
        </p:spPr>
      </p:pic>
      <p:pic>
        <p:nvPicPr>
          <p:cNvPr id="4" name="Picture 4" descr="Logo/Template Downloads | UMC ...">
            <a:extLst>
              <a:ext uri="{FF2B5EF4-FFF2-40B4-BE49-F238E27FC236}">
                <a16:creationId xmlns:a16="http://schemas.microsoft.com/office/drawing/2014/main" id="{28DAAA8A-CBB0-B46F-E9E3-33C4EFF8F88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056936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4B82F-74DD-8842-1BD0-BDE709620D20}"/>
            </a:ext>
          </a:extLst>
        </p:cNvPr>
        <p:cNvGrpSpPr/>
        <p:nvPr/>
      </p:nvGrpSpPr>
      <p:grpSpPr>
        <a:xfrm>
          <a:off x="0" y="0"/>
          <a:ext cx="0" cy="0"/>
          <a:chOff x="0" y="0"/>
          <a:chExt cx="0" cy="0"/>
        </a:xfrm>
      </p:grpSpPr>
      <p:pic>
        <p:nvPicPr>
          <p:cNvPr id="4" name="Picture 4" descr="Logo/Template Downloads | UMC ...">
            <a:extLst>
              <a:ext uri="{FF2B5EF4-FFF2-40B4-BE49-F238E27FC236}">
                <a16:creationId xmlns:a16="http://schemas.microsoft.com/office/drawing/2014/main" id="{28B224DB-E110-EBC9-36AD-A136AD4A1C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396BB838-9A6D-A551-2987-859AAB1C20D8}"/>
              </a:ext>
            </a:extLst>
          </p:cNvPr>
          <p:cNvSpPr txBox="1"/>
          <p:nvPr/>
        </p:nvSpPr>
        <p:spPr>
          <a:xfrm>
            <a:off x="2180431" y="437654"/>
            <a:ext cx="9347200" cy="7741222"/>
          </a:xfrm>
          <a:prstGeom prst="rect">
            <a:avLst/>
          </a:prstGeom>
          <a:noFill/>
        </p:spPr>
        <p:txBody>
          <a:bodyPr wrap="square">
            <a:spAutoFit/>
          </a:bodyPr>
          <a:lstStyle/>
          <a:p>
            <a:pPr>
              <a:lnSpc>
                <a:spcPct val="107000"/>
              </a:lnSpc>
              <a:spcAft>
                <a:spcPts val="800"/>
              </a:spcAft>
            </a:pP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U.S. Census Bureau. (2018). </a:t>
            </a:r>
            <a:r>
              <a:rPr lang="en-IN" sz="1800" b="1" i="1" kern="100" dirty="0">
                <a:effectLst/>
                <a:latin typeface="Calibri" panose="020F0502020204030204" pitchFamily="34" charset="0"/>
                <a:ea typeface="Calibri" panose="020F0502020204030204" pitchFamily="34" charset="0"/>
                <a:cs typeface="Times New Roman" panose="02020603050405020304" pitchFamily="18" charset="0"/>
              </a:rPr>
              <a:t>Cartographic Boundary Shapefiles – States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[Shapefile]. U.S. Census Bureau Geography Division. </a:t>
            </a:r>
            <a:r>
              <a:rPr lang="en-IN" sz="1800" b="1"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3"/>
              </a:rPr>
              <a:t>https://www.census.gov/geographies/mapping-files/time-series/geo/carto-boundary-file.html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Centers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for Disease Control and Prevention. (2019).</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FluView</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Interactive: Influenza Surveillance Data</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[Dashboard]. U.S. Influenza Surveillance System.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https://gis.cdc.gov/grasp/fluview/fluportaldashboard.html</a:t>
            </a:r>
            <a:endParaRPr lang="en-IN" sz="1800" kern="1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U.S. Census Bureau. (2019).</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B11017: Multigenerational households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[Data set]. American Community Survey 1-Year Estimates. </a:t>
            </a:r>
            <a:r>
              <a:rPr lang="en-IN" sz="1800" u="sng" kern="100"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https://data.census.gov/table/ACSDT1Y2019.B11017</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endParaRPr lang="en-US" sz="2800" b="1" dirty="0">
              <a:solidFill>
                <a:srgbClr val="333F70"/>
              </a:solidFill>
              <a:latin typeface="Unbounded Bold" pitchFamily="34" charset="0"/>
              <a:ea typeface="Unbounded Bold" pitchFamily="34" charset="-122"/>
            </a:endParaRPr>
          </a:p>
          <a:p>
            <a:pPr marL="342900" indent="-342900">
              <a:lnSpc>
                <a:spcPct val="107000"/>
              </a:lnSpc>
              <a:spcAft>
                <a:spcPts val="800"/>
              </a:spcAft>
              <a:buFont typeface="+mj-lt"/>
              <a:buAutoNum type="arabicPeriod"/>
            </a:pP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Lofgren, E., Fefferman, N. H., Naumov, Y. N., Gorski, J., &amp; Naumova, E. N. (2007).</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Influenza seasonality: underlying causes and </a:t>
            </a:r>
            <a:r>
              <a:rPr lang="en-IN" sz="1800" i="1" kern="100" dirty="0" err="1">
                <a:effectLst/>
                <a:latin typeface="Calibri" panose="020F0502020204030204" pitchFamily="34" charset="0"/>
                <a:ea typeface="Calibri" panose="020F0502020204030204" pitchFamily="34" charset="0"/>
                <a:cs typeface="Times New Roman" panose="02020603050405020304" pitchFamily="18" charset="0"/>
              </a:rPr>
              <a:t>modeling</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 theories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Journal of Virology, 81(11), 5429–5436. </a:t>
            </a:r>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6"/>
              </a:rPr>
              <a:t>https://doi.org/10.1128/JVI.01691-06</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Charu, V., Zeger, S., Gog, J., Bjørnstad, O. N., Kissler, S., Simonsen, L., &amp; </a:t>
            </a: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Viboud</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C. (2017).</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Human mobility and the spatial transmission of influenza in the United States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PLoS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Computational Biology, 13(2), e1005382. </a:t>
            </a:r>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7"/>
              </a:rPr>
              <a:t>https://doi.org/10.1371/journal.pcbi.1005382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mj-lt"/>
              <a:buAutoNum type="arabicPeriod"/>
            </a:pP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Liu, T., He, G., Zhang, Y., Jiang, J., Wu, M., &amp; Xu, F. (2020).</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Spatiotemporal trends and socio-demographic factors associated with influenza-like illness in China: A case study of Suzhou City, 2009–2018</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International Journal of Environmental Research and Public Health, 17(3), 729. </a:t>
            </a:r>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8"/>
              </a:rPr>
              <a:t>https://doi.org/10.3390/ijerph17030729</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342900" indent="-342900">
              <a:lnSpc>
                <a:spcPct val="107000"/>
              </a:lnSpc>
              <a:spcAft>
                <a:spcPts val="800"/>
              </a:spcAft>
              <a:buFont typeface="+mj-lt"/>
              <a:buAutoNum type="arabicPeriod"/>
            </a:pPr>
            <a:r>
              <a:rPr lang="en-IN" sz="1800" b="1" kern="100" dirty="0" err="1">
                <a:effectLst/>
                <a:latin typeface="Calibri" panose="020F0502020204030204" pitchFamily="34" charset="0"/>
                <a:ea typeface="Calibri" panose="020F0502020204030204" pitchFamily="34" charset="0"/>
                <a:cs typeface="Times New Roman" panose="02020603050405020304" pitchFamily="18" charset="0"/>
              </a:rPr>
              <a:t>Getis</a:t>
            </a:r>
            <a:r>
              <a:rPr lang="en-IN" sz="1800" b="1" kern="100" dirty="0">
                <a:effectLst/>
                <a:latin typeface="Calibri" panose="020F0502020204030204" pitchFamily="34" charset="0"/>
                <a:ea typeface="Calibri" panose="020F0502020204030204" pitchFamily="34" charset="0"/>
                <a:cs typeface="Times New Roman" panose="02020603050405020304" pitchFamily="18" charset="0"/>
              </a:rPr>
              <a:t>, A., &amp; Ord, J. K. (1992).</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r>
              <a:rPr lang="en-IN" sz="1800" i="1" kern="100" dirty="0">
                <a:effectLst/>
                <a:latin typeface="Calibri" panose="020F0502020204030204" pitchFamily="34" charset="0"/>
                <a:ea typeface="Calibri" panose="020F0502020204030204" pitchFamily="34" charset="0"/>
                <a:cs typeface="Times New Roman" panose="02020603050405020304" pitchFamily="18" charset="0"/>
              </a:rPr>
              <a:t>The analysis of spatial association by use of distance statistics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Geographical Analysis, 24(3), 189–206. </a:t>
            </a:r>
            <a:r>
              <a:rPr lang="en-IN" sz="1800" kern="100" dirty="0">
                <a:effectLst/>
                <a:latin typeface="Calibri" panose="020F0502020204030204" pitchFamily="34" charset="0"/>
                <a:ea typeface="Calibri" panose="020F0502020204030204" pitchFamily="34" charset="0"/>
                <a:cs typeface="Times New Roman" panose="02020603050405020304" pitchFamily="18" charset="0"/>
                <a:hlinkClick r:id="rId9"/>
              </a:rPr>
              <a:t>https://doi.org/10.1111/j.1538-4632.1992.tb00261.x</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a:t>
            </a:r>
          </a:p>
          <a:p>
            <a:pPr marL="514350" indent="-514350" algn="l">
              <a:lnSpc>
                <a:spcPts val="5300"/>
              </a:lnSpc>
              <a:buFont typeface="+mj-lt"/>
              <a:buAutoNum type="arabicPeriod"/>
            </a:pPr>
            <a:endParaRPr lang="en-US" sz="2800" dirty="0"/>
          </a:p>
        </p:txBody>
      </p:sp>
      <p:sp>
        <p:nvSpPr>
          <p:cNvPr id="9" name="TextBox 8">
            <a:extLst>
              <a:ext uri="{FF2B5EF4-FFF2-40B4-BE49-F238E27FC236}">
                <a16:creationId xmlns:a16="http://schemas.microsoft.com/office/drawing/2014/main" id="{8BA50CA7-F2FB-CE4C-6C25-AFB75804C25D}"/>
              </a:ext>
            </a:extLst>
          </p:cNvPr>
          <p:cNvSpPr txBox="1"/>
          <p:nvPr/>
        </p:nvSpPr>
        <p:spPr>
          <a:xfrm>
            <a:off x="5134769" y="0"/>
            <a:ext cx="7315200" cy="584712"/>
          </a:xfrm>
          <a:prstGeom prst="rect">
            <a:avLst/>
          </a:prstGeom>
          <a:noFill/>
        </p:spPr>
        <p:txBody>
          <a:bodyPr wrap="square">
            <a:spAutoFit/>
          </a:bodyPr>
          <a:lstStyle/>
          <a:p>
            <a:pPr marL="0" indent="0" algn="l">
              <a:lnSpc>
                <a:spcPts val="4450"/>
              </a:lnSpc>
              <a:buNone/>
            </a:pPr>
            <a:r>
              <a:rPr lang="en-US" b="1" dirty="0">
                <a:solidFill>
                  <a:srgbClr val="333F70"/>
                </a:solidFill>
                <a:latin typeface="Unbounded Bold" pitchFamily="34" charset="0"/>
                <a:ea typeface="Unbounded Bold" pitchFamily="34" charset="-122"/>
              </a:rPr>
              <a:t>References</a:t>
            </a:r>
            <a:endParaRPr lang="en-US" sz="1800" dirty="0"/>
          </a:p>
        </p:txBody>
      </p:sp>
    </p:spTree>
    <p:extLst>
      <p:ext uri="{BB962C8B-B14F-4D97-AF65-F5344CB8AC3E}">
        <p14:creationId xmlns:p14="http://schemas.microsoft.com/office/powerpoint/2010/main" val="2644401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3" name="Text 0"/>
          <p:cNvSpPr/>
          <p:nvPr/>
        </p:nvSpPr>
        <p:spPr>
          <a:xfrm>
            <a:off x="901660" y="668417"/>
            <a:ext cx="5377101" cy="672108"/>
          </a:xfrm>
          <a:prstGeom prst="rect">
            <a:avLst/>
          </a:prstGeom>
          <a:noFill/>
          <a:ln/>
        </p:spPr>
        <p:txBody>
          <a:bodyPr wrap="none" lIns="0" tIns="0" rIns="0" bIns="0" rtlCol="0" anchor="t"/>
          <a:lstStyle/>
          <a:p>
            <a:pPr marL="0" indent="0" algn="l">
              <a:lnSpc>
                <a:spcPts val="5250"/>
              </a:lnSpc>
              <a:buNone/>
            </a:pPr>
            <a:r>
              <a:rPr lang="en-US" sz="4200" b="1" dirty="0">
                <a:solidFill>
                  <a:srgbClr val="333F70"/>
                </a:solidFill>
                <a:latin typeface="Unbounded Bold" pitchFamily="34" charset="0"/>
                <a:ea typeface="Unbounded Bold" pitchFamily="34" charset="-122"/>
                <a:cs typeface="Unbounded Bold" pitchFamily="34" charset="-120"/>
              </a:rPr>
              <a:t>Introduction</a:t>
            </a:r>
            <a:endParaRPr lang="en-US" sz="4200" dirty="0"/>
          </a:p>
        </p:txBody>
      </p:sp>
      <p:sp>
        <p:nvSpPr>
          <p:cNvPr id="4" name="Text 1"/>
          <p:cNvSpPr/>
          <p:nvPr/>
        </p:nvSpPr>
        <p:spPr>
          <a:xfrm>
            <a:off x="6278761" y="1617226"/>
            <a:ext cx="7559278" cy="2409468"/>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latin typeface="Open Sans" pitchFamily="34" charset="0"/>
                <a:ea typeface="Open Sans" pitchFamily="34" charset="-122"/>
                <a:cs typeface="Open Sans" pitchFamily="34" charset="-120"/>
              </a:rPr>
              <a:t>Influenza remains a significant public health concern, exhibiting notable regional variability across the United States. Understanding the spatial dynamics of influenza transmission is crucial for effective public health interventions. This study explores the spatial patterns and identifies potential risk factors associated with flu transmission across various U.S. states, employing ArcGIS Pro 3, Python, and Google Sheets for comprehensive analysis.</a:t>
            </a:r>
            <a:endParaRPr lang="en-US" sz="1650" dirty="0"/>
          </a:p>
        </p:txBody>
      </p:sp>
      <p:sp>
        <p:nvSpPr>
          <p:cNvPr id="5" name="Shape 2"/>
          <p:cNvSpPr/>
          <p:nvPr/>
        </p:nvSpPr>
        <p:spPr>
          <a:xfrm>
            <a:off x="6278761" y="4510564"/>
            <a:ext cx="483870" cy="483870"/>
          </a:xfrm>
          <a:prstGeom prst="roundRect">
            <a:avLst>
              <a:gd name="adj" fmla="val 18670"/>
            </a:avLst>
          </a:prstGeom>
          <a:solidFill>
            <a:srgbClr val="D6F5EE"/>
          </a:solidFill>
          <a:ln w="7620">
            <a:solidFill>
              <a:srgbClr val="BCDBD4"/>
            </a:solidFill>
            <a:prstDash val="solid"/>
          </a:ln>
        </p:spPr>
      </p:sp>
      <p:sp>
        <p:nvSpPr>
          <p:cNvPr id="6" name="Text 3"/>
          <p:cNvSpPr/>
          <p:nvPr/>
        </p:nvSpPr>
        <p:spPr>
          <a:xfrm>
            <a:off x="6977658" y="4510564"/>
            <a:ext cx="2973229" cy="671989"/>
          </a:xfrm>
          <a:prstGeom prst="rect">
            <a:avLst/>
          </a:prstGeom>
          <a:noFill/>
          <a:ln/>
        </p:spPr>
        <p:txBody>
          <a:bodyPr wrap="square" lIns="0" tIns="0" rIns="0" bIns="0" rtlCol="0" anchor="t"/>
          <a:lstStyle/>
          <a:p>
            <a:pPr marL="0" indent="0" algn="l">
              <a:lnSpc>
                <a:spcPts val="2600"/>
              </a:lnSpc>
              <a:buNone/>
            </a:pPr>
            <a:r>
              <a:rPr lang="en-US" sz="2100" b="1" dirty="0">
                <a:solidFill>
                  <a:srgbClr val="333F70"/>
                </a:solidFill>
                <a:latin typeface="Unbounded Bold" pitchFamily="34" charset="0"/>
                <a:ea typeface="Unbounded Bold" pitchFamily="34" charset="-122"/>
                <a:cs typeface="Unbounded Bold" pitchFamily="34" charset="-120"/>
              </a:rPr>
              <a:t>Influenza Variability</a:t>
            </a:r>
            <a:endParaRPr lang="en-US" sz="2100" dirty="0"/>
          </a:p>
        </p:txBody>
      </p:sp>
      <p:sp>
        <p:nvSpPr>
          <p:cNvPr id="7" name="Text 4"/>
          <p:cNvSpPr/>
          <p:nvPr/>
        </p:nvSpPr>
        <p:spPr>
          <a:xfrm>
            <a:off x="6977658" y="5311497"/>
            <a:ext cx="2973229" cy="1032629"/>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latin typeface="Open Sans" pitchFamily="34" charset="0"/>
                <a:ea typeface="Open Sans" pitchFamily="34" charset="-122"/>
                <a:cs typeface="Open Sans" pitchFamily="34" charset="-120"/>
              </a:rPr>
              <a:t>Regional differences in flu prevalence require focused analysis.</a:t>
            </a:r>
            <a:endParaRPr lang="en-US" sz="1650" dirty="0"/>
          </a:p>
        </p:txBody>
      </p:sp>
      <p:sp>
        <p:nvSpPr>
          <p:cNvPr id="8" name="Shape 5"/>
          <p:cNvSpPr/>
          <p:nvPr/>
        </p:nvSpPr>
        <p:spPr>
          <a:xfrm>
            <a:off x="10165913" y="4510564"/>
            <a:ext cx="483870" cy="483870"/>
          </a:xfrm>
          <a:prstGeom prst="roundRect">
            <a:avLst>
              <a:gd name="adj" fmla="val 18670"/>
            </a:avLst>
          </a:prstGeom>
          <a:solidFill>
            <a:srgbClr val="D6F5EE"/>
          </a:solidFill>
          <a:ln w="7620">
            <a:solidFill>
              <a:srgbClr val="BCDBD4"/>
            </a:solidFill>
            <a:prstDash val="solid"/>
          </a:ln>
        </p:spPr>
      </p:sp>
      <p:sp>
        <p:nvSpPr>
          <p:cNvPr id="9" name="Text 6"/>
          <p:cNvSpPr/>
          <p:nvPr/>
        </p:nvSpPr>
        <p:spPr>
          <a:xfrm>
            <a:off x="10864810" y="4510564"/>
            <a:ext cx="2889409" cy="335994"/>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latin typeface="Unbounded Bold" pitchFamily="34" charset="0"/>
                <a:ea typeface="Unbounded Bold" pitchFamily="34" charset="-122"/>
                <a:cs typeface="Unbounded Bold" pitchFamily="34" charset="-120"/>
              </a:rPr>
              <a:t>Study Objectives</a:t>
            </a:r>
            <a:endParaRPr lang="en-US" sz="2100" dirty="0"/>
          </a:p>
        </p:txBody>
      </p:sp>
      <p:sp>
        <p:nvSpPr>
          <p:cNvPr id="10" name="Text 7"/>
          <p:cNvSpPr/>
          <p:nvPr/>
        </p:nvSpPr>
        <p:spPr>
          <a:xfrm>
            <a:off x="10864810" y="4975503"/>
            <a:ext cx="2973229" cy="1032629"/>
          </a:xfrm>
          <a:prstGeom prst="rect">
            <a:avLst/>
          </a:prstGeom>
          <a:noFill/>
          <a:ln/>
        </p:spPr>
        <p:txBody>
          <a:bodyPr wrap="square" lIns="0" tIns="0" rIns="0" bIns="0" rtlCol="0" anchor="t"/>
          <a:lstStyle/>
          <a:p>
            <a:pPr marL="0" indent="0" algn="l">
              <a:lnSpc>
                <a:spcPts val="2700"/>
              </a:lnSpc>
              <a:buNone/>
            </a:pPr>
            <a:r>
              <a:rPr lang="en-US" sz="1650" dirty="0">
                <a:solidFill>
                  <a:srgbClr val="333F70"/>
                </a:solidFill>
                <a:latin typeface="Open Sans" pitchFamily="34" charset="0"/>
                <a:ea typeface="Open Sans" pitchFamily="34" charset="-122"/>
                <a:cs typeface="Open Sans" pitchFamily="34" charset="-120"/>
              </a:rPr>
              <a:t>Explore spatial patterns and risk factors of flu transmission.</a:t>
            </a:r>
            <a:endParaRPr lang="en-US" sz="1650" dirty="0"/>
          </a:p>
        </p:txBody>
      </p:sp>
      <p:sp>
        <p:nvSpPr>
          <p:cNvPr id="11" name="Shape 8"/>
          <p:cNvSpPr/>
          <p:nvPr/>
        </p:nvSpPr>
        <p:spPr>
          <a:xfrm>
            <a:off x="6278761" y="6801088"/>
            <a:ext cx="483870" cy="483870"/>
          </a:xfrm>
          <a:prstGeom prst="roundRect">
            <a:avLst>
              <a:gd name="adj" fmla="val 18670"/>
            </a:avLst>
          </a:prstGeom>
          <a:solidFill>
            <a:srgbClr val="D6F5EE"/>
          </a:solidFill>
          <a:ln w="7620">
            <a:solidFill>
              <a:srgbClr val="BCDBD4"/>
            </a:solidFill>
            <a:prstDash val="solid"/>
          </a:ln>
        </p:spPr>
      </p:sp>
      <p:sp>
        <p:nvSpPr>
          <p:cNvPr id="12" name="Text 9"/>
          <p:cNvSpPr/>
          <p:nvPr/>
        </p:nvSpPr>
        <p:spPr>
          <a:xfrm>
            <a:off x="6977658" y="6801088"/>
            <a:ext cx="2695932" cy="335994"/>
          </a:xfrm>
          <a:prstGeom prst="rect">
            <a:avLst/>
          </a:prstGeom>
          <a:noFill/>
          <a:ln/>
        </p:spPr>
        <p:txBody>
          <a:bodyPr wrap="none" lIns="0" tIns="0" rIns="0" bIns="0" rtlCol="0" anchor="t"/>
          <a:lstStyle/>
          <a:p>
            <a:pPr marL="0" indent="0" algn="l">
              <a:lnSpc>
                <a:spcPts val="2600"/>
              </a:lnSpc>
              <a:buNone/>
            </a:pPr>
            <a:r>
              <a:rPr lang="en-US" sz="2100" b="1" dirty="0">
                <a:solidFill>
                  <a:srgbClr val="333F70"/>
                </a:solidFill>
                <a:latin typeface="Unbounded Bold" pitchFamily="34" charset="0"/>
                <a:ea typeface="Unbounded Bold" pitchFamily="34" charset="-122"/>
                <a:cs typeface="Unbounded Bold" pitchFamily="34" charset="-120"/>
              </a:rPr>
              <a:t>Analytical Tools</a:t>
            </a:r>
            <a:endParaRPr lang="en-US" sz="2100" dirty="0"/>
          </a:p>
        </p:txBody>
      </p:sp>
      <p:sp>
        <p:nvSpPr>
          <p:cNvPr id="13" name="Text 10"/>
          <p:cNvSpPr/>
          <p:nvPr/>
        </p:nvSpPr>
        <p:spPr>
          <a:xfrm>
            <a:off x="6977658" y="7266027"/>
            <a:ext cx="6860381" cy="344210"/>
          </a:xfrm>
          <a:prstGeom prst="rect">
            <a:avLst/>
          </a:prstGeom>
          <a:noFill/>
          <a:ln/>
        </p:spPr>
        <p:txBody>
          <a:bodyPr wrap="none" lIns="0" tIns="0" rIns="0" bIns="0" rtlCol="0" anchor="t"/>
          <a:lstStyle/>
          <a:p>
            <a:pPr marL="0" indent="0" algn="l">
              <a:lnSpc>
                <a:spcPts val="2700"/>
              </a:lnSpc>
              <a:buNone/>
            </a:pPr>
            <a:r>
              <a:rPr lang="en-US" sz="1650" dirty="0">
                <a:solidFill>
                  <a:srgbClr val="333F70"/>
                </a:solidFill>
                <a:latin typeface="Open Sans" pitchFamily="34" charset="0"/>
                <a:ea typeface="Open Sans" pitchFamily="34" charset="-122"/>
                <a:cs typeface="Open Sans" pitchFamily="34" charset="-120"/>
              </a:rPr>
              <a:t>Utilizing ArcGIS Pro 3, Python, and Google Sheets.</a:t>
            </a:r>
            <a:endParaRPr lang="en-US" sz="1650" dirty="0"/>
          </a:p>
        </p:txBody>
      </p:sp>
      <p:pic>
        <p:nvPicPr>
          <p:cNvPr id="4098" name="Picture 2">
            <a:extLst>
              <a:ext uri="{FF2B5EF4-FFF2-40B4-BE49-F238E27FC236}">
                <a16:creationId xmlns:a16="http://schemas.microsoft.com/office/drawing/2014/main" id="{AADA108E-7CED-29B2-E3C9-0A6C038F188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708547"/>
            <a:ext cx="6063734" cy="5334476"/>
          </a:xfrm>
          <a:prstGeom prst="rect">
            <a:avLst/>
          </a:prstGeom>
          <a:noFill/>
          <a:effectLst>
            <a:outerShdw blurRad="50800" dist="50800" dir="5400000" algn="ctr" rotWithShape="0">
              <a:srgbClr val="000000"/>
            </a:outerShdw>
          </a:effectLst>
          <a:extLst>
            <a:ext uri="{909E8E84-426E-40DD-AFC4-6F175D3DCCD1}">
              <a14:hiddenFill xmlns:a14="http://schemas.microsoft.com/office/drawing/2010/main">
                <a:solidFill>
                  <a:srgbClr val="FFFFFF"/>
                </a:solidFill>
              </a14:hiddenFill>
            </a:ext>
          </a:extLst>
        </p:spPr>
      </p:pic>
      <p:pic>
        <p:nvPicPr>
          <p:cNvPr id="4100" name="Picture 4" descr="Logo/Template Downloads | UMC ...">
            <a:extLst>
              <a:ext uri="{FF2B5EF4-FFF2-40B4-BE49-F238E27FC236}">
                <a16:creationId xmlns:a16="http://schemas.microsoft.com/office/drawing/2014/main" id="{45AF139C-820E-F658-B6EA-4D1CD7219DC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3" name="Text 0"/>
          <p:cNvSpPr/>
          <p:nvPr/>
        </p:nvSpPr>
        <p:spPr>
          <a:xfrm>
            <a:off x="6280190" y="1259919"/>
            <a:ext cx="5670590" cy="708779"/>
          </a:xfrm>
          <a:prstGeom prst="rect">
            <a:avLst/>
          </a:prstGeom>
          <a:noFill/>
          <a:ln/>
        </p:spPr>
        <p:txBody>
          <a:bodyPr wrap="none" lIns="0" tIns="0" rIns="0" bIns="0" rtlCol="0" anchor="t"/>
          <a:lstStyle/>
          <a:p>
            <a:pPr marL="0" indent="0" algn="l">
              <a:lnSpc>
                <a:spcPts val="5550"/>
              </a:lnSpc>
              <a:buNone/>
            </a:pPr>
            <a:r>
              <a:rPr lang="en-US" sz="4450" b="1" dirty="0">
                <a:solidFill>
                  <a:srgbClr val="333F70"/>
                </a:solidFill>
                <a:latin typeface="Unbounded Bold" pitchFamily="34" charset="0"/>
                <a:ea typeface="Unbounded Bold" pitchFamily="34" charset="-122"/>
                <a:cs typeface="Unbounded Bold" pitchFamily="34" charset="-120"/>
              </a:rPr>
              <a:t>Data Sources</a:t>
            </a:r>
            <a:endParaRPr lang="en-US" sz="4450" dirty="0"/>
          </a:p>
        </p:txBody>
      </p:sp>
      <p:sp>
        <p:nvSpPr>
          <p:cNvPr id="4" name="Text 1"/>
          <p:cNvSpPr/>
          <p:nvPr/>
        </p:nvSpPr>
        <p:spPr>
          <a:xfrm>
            <a:off x="6280190" y="2308860"/>
            <a:ext cx="7556421" cy="2903220"/>
          </a:xfrm>
          <a:prstGeom prst="rect">
            <a:avLst/>
          </a:prstGeom>
          <a:noFill/>
          <a:ln/>
        </p:spPr>
        <p:txBody>
          <a:bodyPr wrap="square" lIns="0" tIns="0" rIns="0" bIns="0" rtlCol="0" anchor="t"/>
          <a:lstStyle/>
          <a:p>
            <a:pPr marL="0" indent="0" algn="l">
              <a:lnSpc>
                <a:spcPts val="2850"/>
              </a:lnSpc>
              <a:buNone/>
            </a:pPr>
            <a:r>
              <a:rPr lang="en-US" sz="1750" dirty="0">
                <a:solidFill>
                  <a:srgbClr val="333F70"/>
                </a:solidFill>
                <a:latin typeface="Open Sans" pitchFamily="34" charset="0"/>
                <a:ea typeface="Open Sans" pitchFamily="34" charset="-122"/>
                <a:cs typeface="Open Sans" pitchFamily="34" charset="-120"/>
              </a:rPr>
              <a:t>To conduct a comprehensive spatial epidemiological analysis of influenza, various data sources were integrated. Boundary data was sourced from U.S. Census shapefiles to define geographical boundaries. Flu surveillance data was obtained from the CDC FluView, including ILINet (Influenza-like Illness Network) and Clinical Labs data. Additionally, demographic data on multigenerational households was acquired from the American Community Survey (ACS 2019) to explore potential socio-demographic risk factors.</a:t>
            </a:r>
            <a:endParaRPr lang="en-US" sz="1750" dirty="0"/>
          </a:p>
        </p:txBody>
      </p:sp>
      <p:pic>
        <p:nvPicPr>
          <p:cNvPr id="5" name="Image 1" descr="preencoded.png"/>
          <p:cNvPicPr>
            <a:picLocks noChangeAspect="1"/>
          </p:cNvPicPr>
          <p:nvPr/>
        </p:nvPicPr>
        <p:blipFill>
          <a:blip r:embed="rId3"/>
          <a:stretch>
            <a:fillRect/>
          </a:stretch>
        </p:blipFill>
        <p:spPr>
          <a:xfrm>
            <a:off x="6280190" y="5467231"/>
            <a:ext cx="566976" cy="566976"/>
          </a:xfrm>
          <a:prstGeom prst="rect">
            <a:avLst/>
          </a:prstGeom>
        </p:spPr>
      </p:pic>
      <p:sp>
        <p:nvSpPr>
          <p:cNvPr id="6" name="Text 2"/>
          <p:cNvSpPr/>
          <p:nvPr/>
        </p:nvSpPr>
        <p:spPr>
          <a:xfrm>
            <a:off x="6280190" y="6261021"/>
            <a:ext cx="2291953"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Boundary Data</a:t>
            </a:r>
            <a:endParaRPr lang="en-US" sz="2200" dirty="0"/>
          </a:p>
        </p:txBody>
      </p:sp>
      <p:pic>
        <p:nvPicPr>
          <p:cNvPr id="7" name="Image 2" descr="preencoded.png"/>
          <p:cNvPicPr>
            <a:picLocks noChangeAspect="1"/>
          </p:cNvPicPr>
          <p:nvPr/>
        </p:nvPicPr>
        <p:blipFill>
          <a:blip r:embed="rId4"/>
          <a:stretch>
            <a:fillRect/>
          </a:stretch>
        </p:blipFill>
        <p:spPr>
          <a:xfrm>
            <a:off x="8912304" y="5467231"/>
            <a:ext cx="566976" cy="566976"/>
          </a:xfrm>
          <a:prstGeom prst="rect">
            <a:avLst/>
          </a:prstGeom>
        </p:spPr>
      </p:pic>
      <p:sp>
        <p:nvSpPr>
          <p:cNvPr id="8" name="Text 3"/>
          <p:cNvSpPr/>
          <p:nvPr/>
        </p:nvSpPr>
        <p:spPr>
          <a:xfrm>
            <a:off x="8912304" y="6261021"/>
            <a:ext cx="2292072"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Flu Surveillance</a:t>
            </a:r>
            <a:endParaRPr lang="en-US" sz="2200" dirty="0"/>
          </a:p>
        </p:txBody>
      </p:sp>
      <p:pic>
        <p:nvPicPr>
          <p:cNvPr id="9" name="Image 3" descr="preencoded.png"/>
          <p:cNvPicPr>
            <a:picLocks noChangeAspect="1"/>
          </p:cNvPicPr>
          <p:nvPr/>
        </p:nvPicPr>
        <p:blipFill>
          <a:blip r:embed="rId5"/>
          <a:stretch>
            <a:fillRect/>
          </a:stretch>
        </p:blipFill>
        <p:spPr>
          <a:xfrm>
            <a:off x="11544538" y="5467231"/>
            <a:ext cx="566976" cy="566976"/>
          </a:xfrm>
          <a:prstGeom prst="rect">
            <a:avLst/>
          </a:prstGeom>
        </p:spPr>
      </p:pic>
      <p:sp>
        <p:nvSpPr>
          <p:cNvPr id="10" name="Text 4"/>
          <p:cNvSpPr/>
          <p:nvPr/>
        </p:nvSpPr>
        <p:spPr>
          <a:xfrm>
            <a:off x="11544538" y="6261021"/>
            <a:ext cx="2291953" cy="708660"/>
          </a:xfrm>
          <a:prstGeom prst="rect">
            <a:avLst/>
          </a:prstGeom>
          <a:noFill/>
          <a:ln/>
        </p:spPr>
        <p:txBody>
          <a:bodyPr wrap="square" lIns="0" tIns="0" rIns="0" bIns="0" rtlCol="0" anchor="t"/>
          <a:lstStyle/>
          <a:p>
            <a:pPr marL="0" indent="0" algn="l">
              <a:lnSpc>
                <a:spcPts val="2750"/>
              </a:lnSpc>
              <a:buNone/>
            </a:pPr>
            <a:r>
              <a:rPr lang="en-US" sz="2200" b="1" dirty="0">
                <a:solidFill>
                  <a:srgbClr val="333F70"/>
                </a:solidFill>
                <a:latin typeface="Unbounded Bold" pitchFamily="34" charset="0"/>
                <a:ea typeface="Unbounded Bold" pitchFamily="34" charset="-122"/>
                <a:cs typeface="Unbounded Bold" pitchFamily="34" charset="-120"/>
              </a:rPr>
              <a:t>Demographic Data</a:t>
            </a:r>
            <a:endParaRPr lang="en-US" sz="2200" dirty="0"/>
          </a:p>
        </p:txBody>
      </p:sp>
      <p:pic>
        <p:nvPicPr>
          <p:cNvPr id="3078" name="Picture 6" descr="American Community Survey ...">
            <a:extLst>
              <a:ext uri="{FF2B5EF4-FFF2-40B4-BE49-F238E27FC236}">
                <a16:creationId xmlns:a16="http://schemas.microsoft.com/office/drawing/2014/main" id="{3DDC127B-8009-B5B9-A5F7-50D889D668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38396"/>
            <a:ext cx="5911850" cy="407640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DB3FD54A-30BE-DF54-62E0-0B7455A4125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4572000"/>
            <a:ext cx="5940028" cy="365760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4" descr="Logo/Template Downloads | UMC ...">
            <a:extLst>
              <a:ext uri="{FF2B5EF4-FFF2-40B4-BE49-F238E27FC236}">
                <a16:creationId xmlns:a16="http://schemas.microsoft.com/office/drawing/2014/main" id="{D18EB552-0DAE-B5F3-2B69-0141A32514D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3" name="Text 0"/>
          <p:cNvSpPr/>
          <p:nvPr/>
        </p:nvSpPr>
        <p:spPr>
          <a:xfrm>
            <a:off x="793790" y="3076337"/>
            <a:ext cx="9380101" cy="602456"/>
          </a:xfrm>
          <a:prstGeom prst="rect">
            <a:avLst/>
          </a:prstGeom>
          <a:noFill/>
          <a:ln/>
        </p:spPr>
        <p:txBody>
          <a:bodyPr wrap="none" lIns="0" tIns="0" rIns="0" bIns="0" rtlCol="0" anchor="t"/>
          <a:lstStyle/>
          <a:p>
            <a:pPr marL="0" indent="0" algn="l">
              <a:lnSpc>
                <a:spcPts val="4700"/>
              </a:lnSpc>
              <a:buNone/>
            </a:pPr>
            <a:r>
              <a:rPr lang="en-US" sz="3750" b="1" dirty="0">
                <a:solidFill>
                  <a:srgbClr val="333F70"/>
                </a:solidFill>
                <a:latin typeface="Unbounded Bold" pitchFamily="34" charset="0"/>
                <a:ea typeface="Unbounded Bold" pitchFamily="34" charset="-122"/>
                <a:cs typeface="Unbounded Bold" pitchFamily="34" charset="-120"/>
              </a:rPr>
              <a:t>Data Cleaning &amp; Preprocessing</a:t>
            </a:r>
            <a:endParaRPr lang="en-US" sz="3750" dirty="0"/>
          </a:p>
        </p:txBody>
      </p:sp>
      <p:sp>
        <p:nvSpPr>
          <p:cNvPr id="4" name="Text 1"/>
          <p:cNvSpPr/>
          <p:nvPr/>
        </p:nvSpPr>
        <p:spPr>
          <a:xfrm>
            <a:off x="793790" y="3967996"/>
            <a:ext cx="13042821" cy="1233487"/>
          </a:xfrm>
          <a:prstGeom prst="rect">
            <a:avLst/>
          </a:prstGeom>
          <a:noFill/>
          <a:ln/>
        </p:spPr>
        <p:txBody>
          <a:bodyPr wrap="square" lIns="0" tIns="0" rIns="0" bIns="0" rtlCol="0" anchor="t"/>
          <a:lstStyle/>
          <a:p>
            <a:pPr marL="0" indent="0" algn="l">
              <a:lnSpc>
                <a:spcPts val="2400"/>
              </a:lnSpc>
              <a:buNone/>
            </a:pPr>
            <a:r>
              <a:rPr lang="en-US" sz="1500" dirty="0">
                <a:solidFill>
                  <a:srgbClr val="333F70"/>
                </a:solidFill>
                <a:latin typeface="Open Sans" pitchFamily="34" charset="0"/>
                <a:ea typeface="Open Sans" pitchFamily="34" charset="-122"/>
                <a:cs typeface="Open Sans" pitchFamily="34" charset="-120"/>
              </a:rPr>
              <a:t>Effective data cleaning and preprocessing were essential to ensure data quality and consistency for subsequent analysis. Irrelevant or missing columns, such as Region Type and non-numeric placeholders, were removed to streamline the datasets. The 'Season\_Week' variable was feature engineered to establish temporal consistency. Missing data, indicated by 'X' values in the lab results, were carefully cleaned to avoid skewing the analysis.</a:t>
            </a:r>
            <a:endParaRPr lang="en-US" sz="1500" dirty="0"/>
          </a:p>
        </p:txBody>
      </p:sp>
      <p:sp>
        <p:nvSpPr>
          <p:cNvPr id="5" name="Shape 2"/>
          <p:cNvSpPr/>
          <p:nvPr/>
        </p:nvSpPr>
        <p:spPr>
          <a:xfrm>
            <a:off x="793790" y="6490692"/>
            <a:ext cx="13042821" cy="22860"/>
          </a:xfrm>
          <a:prstGeom prst="roundRect">
            <a:avLst>
              <a:gd name="adj" fmla="val 354232"/>
            </a:avLst>
          </a:prstGeom>
          <a:solidFill>
            <a:srgbClr val="BCDBD4"/>
          </a:solidFill>
          <a:ln/>
        </p:spPr>
      </p:sp>
      <p:sp>
        <p:nvSpPr>
          <p:cNvPr id="6" name="Shape 3"/>
          <p:cNvSpPr/>
          <p:nvPr/>
        </p:nvSpPr>
        <p:spPr>
          <a:xfrm>
            <a:off x="3994666" y="5912346"/>
            <a:ext cx="22860" cy="578406"/>
          </a:xfrm>
          <a:prstGeom prst="roundRect">
            <a:avLst>
              <a:gd name="adj" fmla="val 354232"/>
            </a:avLst>
          </a:prstGeom>
          <a:solidFill>
            <a:srgbClr val="BCDBD4"/>
          </a:solidFill>
          <a:ln/>
        </p:spPr>
      </p:sp>
      <p:sp>
        <p:nvSpPr>
          <p:cNvPr id="7" name="Shape 4"/>
          <p:cNvSpPr/>
          <p:nvPr/>
        </p:nvSpPr>
        <p:spPr>
          <a:xfrm>
            <a:off x="3789283" y="6273820"/>
            <a:ext cx="433745" cy="433745"/>
          </a:xfrm>
          <a:prstGeom prst="roundRect">
            <a:avLst>
              <a:gd name="adj" fmla="val 18669"/>
            </a:avLst>
          </a:prstGeom>
          <a:solidFill>
            <a:srgbClr val="D6F5EE"/>
          </a:solidFill>
          <a:ln w="7620">
            <a:solidFill>
              <a:srgbClr val="BCDBD4"/>
            </a:solidFill>
            <a:prstDash val="solid"/>
          </a:ln>
        </p:spPr>
      </p:sp>
      <p:sp>
        <p:nvSpPr>
          <p:cNvPr id="8" name="Text 5"/>
          <p:cNvSpPr/>
          <p:nvPr/>
        </p:nvSpPr>
        <p:spPr>
          <a:xfrm>
            <a:off x="3861495" y="6309896"/>
            <a:ext cx="289203" cy="361474"/>
          </a:xfrm>
          <a:prstGeom prst="rect">
            <a:avLst/>
          </a:prstGeom>
          <a:noFill/>
          <a:ln/>
        </p:spPr>
        <p:txBody>
          <a:bodyPr wrap="none" lIns="0" tIns="0" rIns="0" bIns="0" rtlCol="0" anchor="t"/>
          <a:lstStyle/>
          <a:p>
            <a:pPr marL="0" indent="0" algn="ctr">
              <a:lnSpc>
                <a:spcPts val="2250"/>
              </a:lnSpc>
              <a:buNone/>
            </a:pPr>
            <a:r>
              <a:rPr lang="en-US" sz="2250" b="1" dirty="0">
                <a:solidFill>
                  <a:srgbClr val="333F70"/>
                </a:solidFill>
                <a:latin typeface="Unbounded Bold" pitchFamily="34" charset="0"/>
                <a:ea typeface="Unbounded Bold" pitchFamily="34" charset="-122"/>
                <a:cs typeface="Unbounded Bold" pitchFamily="34" charset="-120"/>
              </a:rPr>
              <a:t>1</a:t>
            </a:r>
            <a:endParaRPr lang="en-US" sz="2250" dirty="0"/>
          </a:p>
        </p:txBody>
      </p:sp>
      <p:sp>
        <p:nvSpPr>
          <p:cNvPr id="9" name="Text 6"/>
          <p:cNvSpPr/>
          <p:nvPr/>
        </p:nvSpPr>
        <p:spPr>
          <a:xfrm>
            <a:off x="1938337" y="5418296"/>
            <a:ext cx="4135874" cy="301228"/>
          </a:xfrm>
          <a:prstGeom prst="rect">
            <a:avLst/>
          </a:prstGeom>
          <a:noFill/>
          <a:ln/>
        </p:spPr>
        <p:txBody>
          <a:bodyPr wrap="none" lIns="0" tIns="0" rIns="0" bIns="0" rtlCol="0" anchor="t"/>
          <a:lstStyle/>
          <a:p>
            <a:pPr marL="0" indent="0" algn="ctr">
              <a:lnSpc>
                <a:spcPts val="2350"/>
              </a:lnSpc>
              <a:buNone/>
            </a:pPr>
            <a:r>
              <a:rPr lang="en-US" sz="1850" b="1" dirty="0">
                <a:solidFill>
                  <a:srgbClr val="333F70"/>
                </a:solidFill>
                <a:latin typeface="Unbounded Bold" pitchFamily="34" charset="0"/>
                <a:ea typeface="Unbounded Bold" pitchFamily="34" charset="-122"/>
                <a:cs typeface="Unbounded Bold" pitchFamily="34" charset="-120"/>
              </a:rPr>
              <a:t>Remove Irrelevant Columns</a:t>
            </a:r>
            <a:endParaRPr lang="en-US" sz="1850" dirty="0"/>
          </a:p>
        </p:txBody>
      </p:sp>
      <p:sp>
        <p:nvSpPr>
          <p:cNvPr id="10" name="Shape 7"/>
          <p:cNvSpPr/>
          <p:nvPr/>
        </p:nvSpPr>
        <p:spPr>
          <a:xfrm>
            <a:off x="7303532" y="6490633"/>
            <a:ext cx="22860" cy="578406"/>
          </a:xfrm>
          <a:prstGeom prst="roundRect">
            <a:avLst>
              <a:gd name="adj" fmla="val 354232"/>
            </a:avLst>
          </a:prstGeom>
          <a:solidFill>
            <a:srgbClr val="BCDBD4"/>
          </a:solidFill>
          <a:ln/>
        </p:spPr>
      </p:sp>
      <p:sp>
        <p:nvSpPr>
          <p:cNvPr id="11" name="Shape 8"/>
          <p:cNvSpPr/>
          <p:nvPr/>
        </p:nvSpPr>
        <p:spPr>
          <a:xfrm>
            <a:off x="7098149" y="6273820"/>
            <a:ext cx="433745" cy="433745"/>
          </a:xfrm>
          <a:prstGeom prst="roundRect">
            <a:avLst>
              <a:gd name="adj" fmla="val 18669"/>
            </a:avLst>
          </a:prstGeom>
          <a:solidFill>
            <a:srgbClr val="D6F5EE"/>
          </a:solidFill>
          <a:ln w="7620">
            <a:solidFill>
              <a:srgbClr val="BCDBD4"/>
            </a:solidFill>
            <a:prstDash val="solid"/>
          </a:ln>
        </p:spPr>
      </p:sp>
      <p:sp>
        <p:nvSpPr>
          <p:cNvPr id="12" name="Text 9"/>
          <p:cNvSpPr/>
          <p:nvPr/>
        </p:nvSpPr>
        <p:spPr>
          <a:xfrm>
            <a:off x="7170360" y="6309896"/>
            <a:ext cx="289203" cy="361474"/>
          </a:xfrm>
          <a:prstGeom prst="rect">
            <a:avLst/>
          </a:prstGeom>
          <a:noFill/>
          <a:ln/>
        </p:spPr>
        <p:txBody>
          <a:bodyPr wrap="none" lIns="0" tIns="0" rIns="0" bIns="0" rtlCol="0" anchor="t"/>
          <a:lstStyle/>
          <a:p>
            <a:pPr marL="0" indent="0" algn="ctr">
              <a:lnSpc>
                <a:spcPts val="2250"/>
              </a:lnSpc>
              <a:buNone/>
            </a:pPr>
            <a:r>
              <a:rPr lang="en-US" sz="2250" b="1" dirty="0">
                <a:solidFill>
                  <a:srgbClr val="333F70"/>
                </a:solidFill>
                <a:latin typeface="Unbounded Bold" pitchFamily="34" charset="0"/>
                <a:ea typeface="Unbounded Bold" pitchFamily="34" charset="-122"/>
                <a:cs typeface="Unbounded Bold" pitchFamily="34" charset="-120"/>
              </a:rPr>
              <a:t>2</a:t>
            </a:r>
            <a:endParaRPr lang="en-US" sz="2250" dirty="0"/>
          </a:p>
        </p:txBody>
      </p:sp>
      <p:sp>
        <p:nvSpPr>
          <p:cNvPr id="13" name="Text 10"/>
          <p:cNvSpPr/>
          <p:nvPr/>
        </p:nvSpPr>
        <p:spPr>
          <a:xfrm>
            <a:off x="5791676" y="7261860"/>
            <a:ext cx="3046928" cy="301228"/>
          </a:xfrm>
          <a:prstGeom prst="rect">
            <a:avLst/>
          </a:prstGeom>
          <a:noFill/>
          <a:ln/>
        </p:spPr>
        <p:txBody>
          <a:bodyPr wrap="none" lIns="0" tIns="0" rIns="0" bIns="0" rtlCol="0" anchor="t"/>
          <a:lstStyle/>
          <a:p>
            <a:pPr marL="0" indent="0" algn="ctr">
              <a:lnSpc>
                <a:spcPts val="2350"/>
              </a:lnSpc>
              <a:buNone/>
            </a:pPr>
            <a:r>
              <a:rPr lang="en-US" sz="1850" b="1" dirty="0">
                <a:solidFill>
                  <a:srgbClr val="333F70"/>
                </a:solidFill>
                <a:latin typeface="Unbounded Bold" pitchFamily="34" charset="0"/>
                <a:ea typeface="Unbounded Bold" pitchFamily="34" charset="-122"/>
                <a:cs typeface="Unbounded Bold" pitchFamily="34" charset="-120"/>
              </a:rPr>
              <a:t>Feature Engineering</a:t>
            </a:r>
            <a:endParaRPr lang="en-US" sz="1850" dirty="0"/>
          </a:p>
        </p:txBody>
      </p:sp>
      <p:sp>
        <p:nvSpPr>
          <p:cNvPr id="14" name="Shape 11"/>
          <p:cNvSpPr/>
          <p:nvPr/>
        </p:nvSpPr>
        <p:spPr>
          <a:xfrm>
            <a:off x="10612517" y="5912346"/>
            <a:ext cx="22860" cy="578406"/>
          </a:xfrm>
          <a:prstGeom prst="roundRect">
            <a:avLst>
              <a:gd name="adj" fmla="val 354232"/>
            </a:avLst>
          </a:prstGeom>
          <a:solidFill>
            <a:srgbClr val="BCDBD4"/>
          </a:solidFill>
          <a:ln/>
        </p:spPr>
      </p:sp>
      <p:sp>
        <p:nvSpPr>
          <p:cNvPr id="15" name="Shape 12"/>
          <p:cNvSpPr/>
          <p:nvPr/>
        </p:nvSpPr>
        <p:spPr>
          <a:xfrm>
            <a:off x="10407134" y="6273820"/>
            <a:ext cx="433745" cy="433745"/>
          </a:xfrm>
          <a:prstGeom prst="roundRect">
            <a:avLst>
              <a:gd name="adj" fmla="val 18669"/>
            </a:avLst>
          </a:prstGeom>
          <a:solidFill>
            <a:srgbClr val="D6F5EE"/>
          </a:solidFill>
          <a:ln w="7620">
            <a:solidFill>
              <a:srgbClr val="BCDBD4"/>
            </a:solidFill>
            <a:prstDash val="solid"/>
          </a:ln>
        </p:spPr>
      </p:sp>
      <p:sp>
        <p:nvSpPr>
          <p:cNvPr id="16" name="Text 13"/>
          <p:cNvSpPr/>
          <p:nvPr/>
        </p:nvSpPr>
        <p:spPr>
          <a:xfrm>
            <a:off x="10479345" y="6309896"/>
            <a:ext cx="289203" cy="361474"/>
          </a:xfrm>
          <a:prstGeom prst="rect">
            <a:avLst/>
          </a:prstGeom>
          <a:noFill/>
          <a:ln/>
        </p:spPr>
        <p:txBody>
          <a:bodyPr wrap="none" lIns="0" tIns="0" rIns="0" bIns="0" rtlCol="0" anchor="t"/>
          <a:lstStyle/>
          <a:p>
            <a:pPr marL="0" indent="0" algn="ctr">
              <a:lnSpc>
                <a:spcPts val="2250"/>
              </a:lnSpc>
              <a:buNone/>
            </a:pPr>
            <a:r>
              <a:rPr lang="en-US" sz="2250" b="1" dirty="0">
                <a:solidFill>
                  <a:srgbClr val="333F70"/>
                </a:solidFill>
                <a:latin typeface="Unbounded Bold" pitchFamily="34" charset="0"/>
                <a:ea typeface="Unbounded Bold" pitchFamily="34" charset="-122"/>
                <a:cs typeface="Unbounded Bold" pitchFamily="34" charset="-120"/>
              </a:rPr>
              <a:t>3</a:t>
            </a:r>
            <a:endParaRPr lang="en-US" sz="2250" dirty="0"/>
          </a:p>
        </p:txBody>
      </p:sp>
      <p:sp>
        <p:nvSpPr>
          <p:cNvPr id="17" name="Text 14"/>
          <p:cNvSpPr/>
          <p:nvPr/>
        </p:nvSpPr>
        <p:spPr>
          <a:xfrm>
            <a:off x="9151858" y="5418296"/>
            <a:ext cx="2944416" cy="301228"/>
          </a:xfrm>
          <a:prstGeom prst="rect">
            <a:avLst/>
          </a:prstGeom>
          <a:noFill/>
          <a:ln/>
        </p:spPr>
        <p:txBody>
          <a:bodyPr wrap="none" lIns="0" tIns="0" rIns="0" bIns="0" rtlCol="0" anchor="t"/>
          <a:lstStyle/>
          <a:p>
            <a:pPr marL="0" indent="0" algn="ctr">
              <a:lnSpc>
                <a:spcPts val="2350"/>
              </a:lnSpc>
              <a:buNone/>
            </a:pPr>
            <a:r>
              <a:rPr lang="en-US" sz="1850" b="1" dirty="0">
                <a:solidFill>
                  <a:srgbClr val="333F70"/>
                </a:solidFill>
                <a:latin typeface="Unbounded Bold" pitchFamily="34" charset="0"/>
                <a:ea typeface="Unbounded Bold" pitchFamily="34" charset="-122"/>
                <a:cs typeface="Unbounded Bold" pitchFamily="34" charset="-120"/>
              </a:rPr>
              <a:t>Clean Missing Data</a:t>
            </a:r>
            <a:endParaRPr lang="en-US" sz="1850" dirty="0"/>
          </a:p>
        </p:txBody>
      </p:sp>
      <p:pic>
        <p:nvPicPr>
          <p:cNvPr id="5122" name="Picture 2">
            <a:extLst>
              <a:ext uri="{FF2B5EF4-FFF2-40B4-BE49-F238E27FC236}">
                <a16:creationId xmlns:a16="http://schemas.microsoft.com/office/drawing/2014/main" id="{6F0BF91D-AE06-5638-A818-F574671D02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9495"/>
            <a:ext cx="14630400" cy="286901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4" descr="Logo/Template Downloads | UMC ...">
            <a:extLst>
              <a:ext uri="{FF2B5EF4-FFF2-40B4-BE49-F238E27FC236}">
                <a16:creationId xmlns:a16="http://schemas.microsoft.com/office/drawing/2014/main" id="{7353E56B-C39B-6EE1-5636-0AB3615112C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3" name="Text 0"/>
          <p:cNvSpPr/>
          <p:nvPr/>
        </p:nvSpPr>
        <p:spPr>
          <a:xfrm>
            <a:off x="6255306" y="717113"/>
            <a:ext cx="4061103" cy="446246"/>
          </a:xfrm>
          <a:prstGeom prst="rect">
            <a:avLst/>
          </a:prstGeom>
          <a:noFill/>
          <a:ln/>
        </p:spPr>
        <p:txBody>
          <a:bodyPr wrap="none" lIns="0" tIns="0" rIns="0" bIns="0" rtlCol="0" anchor="t"/>
          <a:lstStyle/>
          <a:p>
            <a:pPr marL="0" indent="0" algn="l">
              <a:lnSpc>
                <a:spcPts val="3500"/>
              </a:lnSpc>
              <a:buNone/>
            </a:pPr>
            <a:r>
              <a:rPr lang="en-US" sz="2800" b="1" dirty="0">
                <a:solidFill>
                  <a:srgbClr val="333F70"/>
                </a:solidFill>
                <a:latin typeface="Unbounded Bold" pitchFamily="34" charset="0"/>
                <a:ea typeface="Unbounded Bold" pitchFamily="34" charset="-122"/>
                <a:cs typeface="Unbounded Bold" pitchFamily="34" charset="-120"/>
              </a:rPr>
              <a:t>Dataset Overview</a:t>
            </a:r>
            <a:endParaRPr lang="en-US" sz="2800" dirty="0"/>
          </a:p>
        </p:txBody>
      </p:sp>
      <p:sp>
        <p:nvSpPr>
          <p:cNvPr id="4" name="Text 1"/>
          <p:cNvSpPr/>
          <p:nvPr/>
        </p:nvSpPr>
        <p:spPr>
          <a:xfrm>
            <a:off x="6255306" y="1377553"/>
            <a:ext cx="7606189" cy="913448"/>
          </a:xfrm>
          <a:prstGeom prst="rect">
            <a:avLst/>
          </a:prstGeom>
          <a:noFill/>
          <a:ln/>
        </p:spPr>
        <p:txBody>
          <a:bodyPr wrap="square" lIns="0" tIns="0" rIns="0" bIns="0" rtlCol="0" anchor="t"/>
          <a:lstStyle/>
          <a:p>
            <a:pPr marL="0" indent="0" algn="l">
              <a:lnSpc>
                <a:spcPts val="1750"/>
              </a:lnSpc>
              <a:buNone/>
            </a:pPr>
            <a:r>
              <a:rPr lang="en-US" sz="1100" dirty="0">
                <a:solidFill>
                  <a:srgbClr val="333F70"/>
                </a:solidFill>
                <a:latin typeface="Open Sans" pitchFamily="34" charset="0"/>
                <a:ea typeface="Open Sans" pitchFamily="34" charset="-122"/>
                <a:cs typeface="Open Sans" pitchFamily="34" charset="-120"/>
              </a:rPr>
              <a:t>The ILINet dataset comprised 2,809 observations with 7 variables, while the Clinical Labs dataset included 2,278 observations with 9 variables after cleaning. Key variables in the ILINet dataset involved ILI (Influenza-like Illness) counts, providing insights into the spread of influenza-like illnesses. The Clinical Labs dataset included lab results (Type A/B) and positivity rates, offering information on confirmed influenza cases and prevalence.</a:t>
            </a:r>
            <a:endParaRPr lang="en-US" sz="1100" dirty="0"/>
          </a:p>
        </p:txBody>
      </p:sp>
      <p:sp>
        <p:nvSpPr>
          <p:cNvPr id="5" name="Text 2"/>
          <p:cNvSpPr/>
          <p:nvPr/>
        </p:nvSpPr>
        <p:spPr>
          <a:xfrm>
            <a:off x="6255306" y="2522934"/>
            <a:ext cx="7606189" cy="471249"/>
          </a:xfrm>
          <a:prstGeom prst="rect">
            <a:avLst/>
          </a:prstGeom>
          <a:noFill/>
          <a:ln/>
        </p:spPr>
        <p:txBody>
          <a:bodyPr wrap="none" lIns="0" tIns="0" rIns="0" bIns="0" rtlCol="0" anchor="t"/>
          <a:lstStyle/>
          <a:p>
            <a:pPr marL="0" indent="0" algn="ctr">
              <a:lnSpc>
                <a:spcPts val="3700"/>
              </a:lnSpc>
              <a:buNone/>
            </a:pPr>
            <a:r>
              <a:rPr lang="en-US" sz="3700" b="1" dirty="0">
                <a:solidFill>
                  <a:srgbClr val="333F70"/>
                </a:solidFill>
                <a:latin typeface="Unbounded Bold" pitchFamily="34" charset="0"/>
                <a:ea typeface="Unbounded Bold" pitchFamily="34" charset="-122"/>
                <a:cs typeface="Unbounded Bold" pitchFamily="34" charset="-120"/>
              </a:rPr>
              <a:t>2809</a:t>
            </a:r>
            <a:endParaRPr lang="en-US" sz="3700" dirty="0"/>
          </a:p>
        </p:txBody>
      </p:sp>
      <p:sp>
        <p:nvSpPr>
          <p:cNvPr id="6" name="Text 3"/>
          <p:cNvSpPr/>
          <p:nvPr/>
        </p:nvSpPr>
        <p:spPr>
          <a:xfrm>
            <a:off x="8933855" y="3172539"/>
            <a:ext cx="2248972" cy="223004"/>
          </a:xfrm>
          <a:prstGeom prst="rect">
            <a:avLst/>
          </a:prstGeom>
          <a:noFill/>
          <a:ln/>
        </p:spPr>
        <p:txBody>
          <a:bodyPr wrap="none" lIns="0" tIns="0" rIns="0" bIns="0" rtlCol="0" anchor="t"/>
          <a:lstStyle/>
          <a:p>
            <a:pPr marL="0" indent="0" algn="ctr">
              <a:lnSpc>
                <a:spcPts val="1750"/>
              </a:lnSpc>
              <a:buNone/>
            </a:pPr>
            <a:r>
              <a:rPr lang="en-US" sz="1400" b="1" dirty="0">
                <a:solidFill>
                  <a:srgbClr val="333F70"/>
                </a:solidFill>
                <a:latin typeface="Unbounded Bold" pitchFamily="34" charset="0"/>
                <a:ea typeface="Unbounded Bold" pitchFamily="34" charset="-122"/>
                <a:cs typeface="Unbounded Bold" pitchFamily="34" charset="-120"/>
              </a:rPr>
              <a:t>ILINet Observations</a:t>
            </a:r>
            <a:endParaRPr lang="en-US" sz="1400" dirty="0"/>
          </a:p>
        </p:txBody>
      </p:sp>
      <p:sp>
        <p:nvSpPr>
          <p:cNvPr id="7" name="Text 4"/>
          <p:cNvSpPr/>
          <p:nvPr/>
        </p:nvSpPr>
        <p:spPr>
          <a:xfrm>
            <a:off x="6255306" y="3895249"/>
            <a:ext cx="7606189" cy="471249"/>
          </a:xfrm>
          <a:prstGeom prst="rect">
            <a:avLst/>
          </a:prstGeom>
          <a:noFill/>
          <a:ln/>
        </p:spPr>
        <p:txBody>
          <a:bodyPr wrap="none" lIns="0" tIns="0" rIns="0" bIns="0" rtlCol="0" anchor="t"/>
          <a:lstStyle/>
          <a:p>
            <a:pPr marL="0" indent="0" algn="ctr">
              <a:lnSpc>
                <a:spcPts val="3700"/>
              </a:lnSpc>
              <a:buNone/>
            </a:pPr>
            <a:r>
              <a:rPr lang="en-US" sz="3700" b="1" dirty="0">
                <a:solidFill>
                  <a:srgbClr val="333F70"/>
                </a:solidFill>
                <a:latin typeface="Unbounded Bold" pitchFamily="34" charset="0"/>
                <a:ea typeface="Unbounded Bold" pitchFamily="34" charset="-122"/>
                <a:cs typeface="Unbounded Bold" pitchFamily="34" charset="-120"/>
              </a:rPr>
              <a:t>2278</a:t>
            </a:r>
            <a:endParaRPr lang="en-US" sz="3700" dirty="0"/>
          </a:p>
        </p:txBody>
      </p:sp>
      <p:sp>
        <p:nvSpPr>
          <p:cNvPr id="8" name="Text 5"/>
          <p:cNvSpPr/>
          <p:nvPr/>
        </p:nvSpPr>
        <p:spPr>
          <a:xfrm>
            <a:off x="8557974" y="4544854"/>
            <a:ext cx="3000851" cy="223004"/>
          </a:xfrm>
          <a:prstGeom prst="rect">
            <a:avLst/>
          </a:prstGeom>
          <a:noFill/>
          <a:ln/>
        </p:spPr>
        <p:txBody>
          <a:bodyPr wrap="none" lIns="0" tIns="0" rIns="0" bIns="0" rtlCol="0" anchor="t"/>
          <a:lstStyle/>
          <a:p>
            <a:pPr marL="0" indent="0" algn="ctr">
              <a:lnSpc>
                <a:spcPts val="1750"/>
              </a:lnSpc>
              <a:buNone/>
            </a:pPr>
            <a:r>
              <a:rPr lang="en-US" sz="1400" b="1" dirty="0">
                <a:solidFill>
                  <a:srgbClr val="333F70"/>
                </a:solidFill>
                <a:latin typeface="Unbounded Bold" pitchFamily="34" charset="0"/>
                <a:ea typeface="Unbounded Bold" pitchFamily="34" charset="-122"/>
                <a:cs typeface="Unbounded Bold" pitchFamily="34" charset="-120"/>
              </a:rPr>
              <a:t>Clinical Labs Observations</a:t>
            </a:r>
            <a:endParaRPr lang="en-US" sz="1400" dirty="0"/>
          </a:p>
        </p:txBody>
      </p:sp>
      <p:sp>
        <p:nvSpPr>
          <p:cNvPr id="9" name="Text 6"/>
          <p:cNvSpPr/>
          <p:nvPr/>
        </p:nvSpPr>
        <p:spPr>
          <a:xfrm>
            <a:off x="6255306" y="5267563"/>
            <a:ext cx="7606189" cy="471249"/>
          </a:xfrm>
          <a:prstGeom prst="rect">
            <a:avLst/>
          </a:prstGeom>
          <a:noFill/>
          <a:ln/>
        </p:spPr>
        <p:txBody>
          <a:bodyPr wrap="none" lIns="0" tIns="0" rIns="0" bIns="0" rtlCol="0" anchor="t"/>
          <a:lstStyle/>
          <a:p>
            <a:pPr marL="0" indent="0" algn="ctr">
              <a:lnSpc>
                <a:spcPts val="3700"/>
              </a:lnSpc>
              <a:buNone/>
            </a:pPr>
            <a:r>
              <a:rPr lang="en-US" sz="3700" b="1" dirty="0">
                <a:solidFill>
                  <a:srgbClr val="333F70"/>
                </a:solidFill>
                <a:latin typeface="Unbounded Bold" pitchFamily="34" charset="0"/>
                <a:ea typeface="Unbounded Bold" pitchFamily="34" charset="-122"/>
                <a:cs typeface="Unbounded Bold" pitchFamily="34" charset="-120"/>
              </a:rPr>
              <a:t>7</a:t>
            </a:r>
            <a:endParaRPr lang="en-US" sz="3700" dirty="0"/>
          </a:p>
        </p:txBody>
      </p:sp>
      <p:sp>
        <p:nvSpPr>
          <p:cNvPr id="10" name="Text 7"/>
          <p:cNvSpPr/>
          <p:nvPr/>
        </p:nvSpPr>
        <p:spPr>
          <a:xfrm>
            <a:off x="9165788" y="5917168"/>
            <a:ext cx="1785104" cy="223004"/>
          </a:xfrm>
          <a:prstGeom prst="rect">
            <a:avLst/>
          </a:prstGeom>
          <a:noFill/>
          <a:ln/>
        </p:spPr>
        <p:txBody>
          <a:bodyPr wrap="none" lIns="0" tIns="0" rIns="0" bIns="0" rtlCol="0" anchor="t"/>
          <a:lstStyle/>
          <a:p>
            <a:pPr marL="0" indent="0" algn="ctr">
              <a:lnSpc>
                <a:spcPts val="1750"/>
              </a:lnSpc>
              <a:buNone/>
            </a:pPr>
            <a:r>
              <a:rPr lang="en-US" sz="1400" b="1" dirty="0">
                <a:solidFill>
                  <a:srgbClr val="333F70"/>
                </a:solidFill>
                <a:latin typeface="Unbounded Bold" pitchFamily="34" charset="0"/>
                <a:ea typeface="Unbounded Bold" pitchFamily="34" charset="-122"/>
                <a:cs typeface="Unbounded Bold" pitchFamily="34" charset="-120"/>
              </a:rPr>
              <a:t>ILINet Variables</a:t>
            </a:r>
            <a:endParaRPr lang="en-US" sz="1400" dirty="0"/>
          </a:p>
        </p:txBody>
      </p:sp>
      <p:sp>
        <p:nvSpPr>
          <p:cNvPr id="11" name="Text 8"/>
          <p:cNvSpPr/>
          <p:nvPr/>
        </p:nvSpPr>
        <p:spPr>
          <a:xfrm>
            <a:off x="6255306" y="6639877"/>
            <a:ext cx="7606189" cy="471249"/>
          </a:xfrm>
          <a:prstGeom prst="rect">
            <a:avLst/>
          </a:prstGeom>
          <a:noFill/>
          <a:ln/>
        </p:spPr>
        <p:txBody>
          <a:bodyPr wrap="none" lIns="0" tIns="0" rIns="0" bIns="0" rtlCol="0" anchor="t"/>
          <a:lstStyle/>
          <a:p>
            <a:pPr marL="0" indent="0" algn="ctr">
              <a:lnSpc>
                <a:spcPts val="3700"/>
              </a:lnSpc>
              <a:buNone/>
            </a:pPr>
            <a:r>
              <a:rPr lang="en-US" sz="3700" b="1" dirty="0">
                <a:solidFill>
                  <a:srgbClr val="333F70"/>
                </a:solidFill>
                <a:latin typeface="Unbounded Bold" pitchFamily="34" charset="0"/>
                <a:ea typeface="Unbounded Bold" pitchFamily="34" charset="-122"/>
                <a:cs typeface="Unbounded Bold" pitchFamily="34" charset="-120"/>
              </a:rPr>
              <a:t>9</a:t>
            </a:r>
            <a:endParaRPr lang="en-US" sz="3700" dirty="0"/>
          </a:p>
        </p:txBody>
      </p:sp>
      <p:sp>
        <p:nvSpPr>
          <p:cNvPr id="12" name="Text 9"/>
          <p:cNvSpPr/>
          <p:nvPr/>
        </p:nvSpPr>
        <p:spPr>
          <a:xfrm>
            <a:off x="8797409" y="7289483"/>
            <a:ext cx="2521863" cy="223004"/>
          </a:xfrm>
          <a:prstGeom prst="rect">
            <a:avLst/>
          </a:prstGeom>
          <a:noFill/>
          <a:ln/>
        </p:spPr>
        <p:txBody>
          <a:bodyPr wrap="none" lIns="0" tIns="0" rIns="0" bIns="0" rtlCol="0" anchor="t"/>
          <a:lstStyle/>
          <a:p>
            <a:pPr marL="0" indent="0" algn="ctr">
              <a:lnSpc>
                <a:spcPts val="1750"/>
              </a:lnSpc>
              <a:buNone/>
            </a:pPr>
            <a:r>
              <a:rPr lang="en-US" sz="1400" b="1" dirty="0">
                <a:solidFill>
                  <a:srgbClr val="333F70"/>
                </a:solidFill>
                <a:latin typeface="Unbounded Bold" pitchFamily="34" charset="0"/>
                <a:ea typeface="Unbounded Bold" pitchFamily="34" charset="-122"/>
                <a:cs typeface="Unbounded Bold" pitchFamily="34" charset="-120"/>
              </a:rPr>
              <a:t>Clinical Labs Variables</a:t>
            </a:r>
            <a:endParaRPr lang="en-US" sz="1400" dirty="0"/>
          </a:p>
        </p:txBody>
      </p:sp>
      <p:pic>
        <p:nvPicPr>
          <p:cNvPr id="6146" name="Picture 2">
            <a:extLst>
              <a:ext uri="{FF2B5EF4-FFF2-40B4-BE49-F238E27FC236}">
                <a16:creationId xmlns:a16="http://schemas.microsoft.com/office/drawing/2014/main" id="{83C463C2-97A8-244F-D512-E7DD4ADBC16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37624"/>
            <a:ext cx="5943600" cy="3857625"/>
          </a:xfrm>
          <a:prstGeom prst="rect">
            <a:avLst/>
          </a:prstGeom>
          <a:noFill/>
          <a:extLst>
            <a:ext uri="{909E8E84-426E-40DD-AFC4-6F175D3DCCD1}">
              <a14:hiddenFill xmlns:a14="http://schemas.microsoft.com/office/drawing/2010/main">
                <a:solidFill>
                  <a:srgbClr val="FFFFFF"/>
                </a:solidFill>
              </a14:hiddenFill>
            </a:ext>
          </a:extLst>
        </p:spPr>
      </p:pic>
      <p:pic>
        <p:nvPicPr>
          <p:cNvPr id="6150" name="Picture 6">
            <a:extLst>
              <a:ext uri="{FF2B5EF4-FFF2-40B4-BE49-F238E27FC236}">
                <a16:creationId xmlns:a16="http://schemas.microsoft.com/office/drawing/2014/main" id="{A3511BB2-3900-0223-E89B-1071F2B4C2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00" y="4114801"/>
            <a:ext cx="6059727" cy="4077176"/>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4" descr="Logo/Template Downloads | UMC ...">
            <a:extLst>
              <a:ext uri="{FF2B5EF4-FFF2-40B4-BE49-F238E27FC236}">
                <a16:creationId xmlns:a16="http://schemas.microsoft.com/office/drawing/2014/main" id="{5703AFB0-574D-476E-6BB8-070400AB44F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57357" y="595074"/>
            <a:ext cx="8949571" cy="676275"/>
          </a:xfrm>
          <a:prstGeom prst="rect">
            <a:avLst/>
          </a:prstGeom>
          <a:noFill/>
          <a:ln/>
        </p:spPr>
        <p:txBody>
          <a:bodyPr wrap="none" lIns="0" tIns="0" rIns="0" bIns="0" rtlCol="0" anchor="t"/>
          <a:lstStyle/>
          <a:p>
            <a:pPr marL="0" indent="0" algn="l">
              <a:lnSpc>
                <a:spcPts val="5300"/>
              </a:lnSpc>
              <a:buNone/>
            </a:pPr>
            <a:r>
              <a:rPr lang="en-US" sz="4250" b="1" dirty="0">
                <a:solidFill>
                  <a:srgbClr val="333F70"/>
                </a:solidFill>
                <a:latin typeface="Unbounded Bold" pitchFamily="34" charset="0"/>
                <a:ea typeface="Unbounded Bold" pitchFamily="34" charset="-122"/>
                <a:cs typeface="Unbounded Bold" pitchFamily="34" charset="-120"/>
              </a:rPr>
              <a:t>Exploratory Data Analysis</a:t>
            </a:r>
            <a:endParaRPr lang="en-US" sz="4250" dirty="0"/>
          </a:p>
        </p:txBody>
      </p:sp>
      <p:sp>
        <p:nvSpPr>
          <p:cNvPr id="3" name="Text 1"/>
          <p:cNvSpPr/>
          <p:nvPr/>
        </p:nvSpPr>
        <p:spPr>
          <a:xfrm>
            <a:off x="757357" y="1704142"/>
            <a:ext cx="13115687" cy="1731169"/>
          </a:xfrm>
          <a:prstGeom prst="rect">
            <a:avLst/>
          </a:prstGeom>
          <a:noFill/>
          <a:ln/>
        </p:spPr>
        <p:txBody>
          <a:bodyPr wrap="square" lIns="0" tIns="0" rIns="0" bIns="0" rtlCol="0" anchor="t"/>
          <a:lstStyle/>
          <a:p>
            <a:pPr marL="0" indent="0" algn="l">
              <a:lnSpc>
                <a:spcPts val="2700"/>
              </a:lnSpc>
              <a:buNone/>
            </a:pPr>
            <a:r>
              <a:rPr lang="en-US" sz="1700" dirty="0">
                <a:solidFill>
                  <a:srgbClr val="333F70"/>
                </a:solidFill>
                <a:latin typeface="Open Sans" pitchFamily="34" charset="0"/>
                <a:ea typeface="Open Sans" pitchFamily="34" charset="-122"/>
                <a:cs typeface="Open Sans" pitchFamily="34" charset="-120"/>
              </a:rPr>
              <a:t>Exploratory Data Analysis (EDA) revealed a strong positive correlation between ILITotal (total influenza-like illness cases) and Total Patients, indicating that higher patient counts are associated with increased ILI cases. Conversely, a weak or no correlation was found between the percentage of multigenerational households and the percentage of positive flu cases, suggesting that household structure may not be a primary driver of flu transmission. Distribution plots indicated skewed population metrics, influencing data interpretation.</a:t>
            </a:r>
            <a:endParaRPr lang="en-US" sz="1700" dirty="0"/>
          </a:p>
        </p:txBody>
      </p:sp>
      <p:sp>
        <p:nvSpPr>
          <p:cNvPr id="4" name="Shape 2"/>
          <p:cNvSpPr/>
          <p:nvPr/>
        </p:nvSpPr>
        <p:spPr>
          <a:xfrm>
            <a:off x="757357" y="3678674"/>
            <a:ext cx="2185868" cy="1246823"/>
          </a:xfrm>
          <a:prstGeom prst="roundRect">
            <a:avLst>
              <a:gd name="adj" fmla="val 7290"/>
            </a:avLst>
          </a:prstGeom>
          <a:solidFill>
            <a:srgbClr val="D6F5EE"/>
          </a:solidFill>
          <a:ln w="7620">
            <a:solidFill>
              <a:srgbClr val="BCDBD4"/>
            </a:solidFill>
            <a:prstDash val="solid"/>
          </a:ln>
        </p:spPr>
      </p:sp>
      <p:sp>
        <p:nvSpPr>
          <p:cNvPr id="5" name="Text 3"/>
          <p:cNvSpPr/>
          <p:nvPr/>
        </p:nvSpPr>
        <p:spPr>
          <a:xfrm>
            <a:off x="1698069" y="4111823"/>
            <a:ext cx="304324" cy="380405"/>
          </a:xfrm>
          <a:prstGeom prst="rect">
            <a:avLst/>
          </a:prstGeom>
          <a:noFill/>
          <a:ln/>
        </p:spPr>
        <p:txBody>
          <a:bodyPr wrap="none" lIns="0" tIns="0" rIns="0" bIns="0" rtlCol="0" anchor="t"/>
          <a:lstStyle/>
          <a:p>
            <a:pPr marL="0" indent="0" algn="ctr">
              <a:lnSpc>
                <a:spcPts val="3800"/>
              </a:lnSpc>
              <a:buNone/>
            </a:pPr>
            <a:r>
              <a:rPr lang="en-US" sz="2350" b="1" dirty="0">
                <a:solidFill>
                  <a:srgbClr val="333F70"/>
                </a:solidFill>
                <a:latin typeface="Unbounded Bold" pitchFamily="34" charset="0"/>
                <a:ea typeface="Unbounded Bold" pitchFamily="34" charset="-122"/>
                <a:cs typeface="Unbounded Bold" pitchFamily="34" charset="-120"/>
              </a:rPr>
              <a:t>1</a:t>
            </a:r>
            <a:endParaRPr lang="en-US" sz="2350" dirty="0"/>
          </a:p>
        </p:txBody>
      </p:sp>
      <p:sp>
        <p:nvSpPr>
          <p:cNvPr id="6" name="Text 4"/>
          <p:cNvSpPr/>
          <p:nvPr/>
        </p:nvSpPr>
        <p:spPr>
          <a:xfrm>
            <a:off x="3159562" y="3895011"/>
            <a:ext cx="3191232" cy="338138"/>
          </a:xfrm>
          <a:prstGeom prst="rect">
            <a:avLst/>
          </a:prstGeom>
          <a:noFill/>
          <a:ln/>
        </p:spPr>
        <p:txBody>
          <a:bodyPr wrap="none" lIns="0" tIns="0" rIns="0" bIns="0" rtlCol="0" anchor="t"/>
          <a:lstStyle/>
          <a:p>
            <a:pPr marL="0" indent="0" algn="l">
              <a:lnSpc>
                <a:spcPts val="2650"/>
              </a:lnSpc>
              <a:buNone/>
            </a:pPr>
            <a:r>
              <a:rPr lang="en-US" sz="2100" b="1" dirty="0">
                <a:solidFill>
                  <a:srgbClr val="333F70"/>
                </a:solidFill>
                <a:latin typeface="Unbounded Bold" pitchFamily="34" charset="0"/>
                <a:ea typeface="Unbounded Bold" pitchFamily="34" charset="-122"/>
                <a:cs typeface="Unbounded Bold" pitchFamily="34" charset="-120"/>
              </a:rPr>
              <a:t>Strong Correlation</a:t>
            </a:r>
            <a:endParaRPr lang="en-US" sz="2100" dirty="0"/>
          </a:p>
        </p:txBody>
      </p:sp>
      <p:sp>
        <p:nvSpPr>
          <p:cNvPr id="7" name="Text 5"/>
          <p:cNvSpPr/>
          <p:nvPr/>
        </p:nvSpPr>
        <p:spPr>
          <a:xfrm>
            <a:off x="3159562" y="4362926"/>
            <a:ext cx="3191232" cy="346234"/>
          </a:xfrm>
          <a:prstGeom prst="rect">
            <a:avLst/>
          </a:prstGeom>
          <a:noFill/>
          <a:ln/>
        </p:spPr>
        <p:txBody>
          <a:bodyPr wrap="none" lIns="0" tIns="0" rIns="0" bIns="0" rtlCol="0" anchor="t"/>
          <a:lstStyle/>
          <a:p>
            <a:pPr marL="0" indent="0" algn="l">
              <a:lnSpc>
                <a:spcPts val="2700"/>
              </a:lnSpc>
              <a:buNone/>
            </a:pPr>
            <a:r>
              <a:rPr lang="en-US" sz="1700" dirty="0">
                <a:solidFill>
                  <a:srgbClr val="333F70"/>
                </a:solidFill>
                <a:latin typeface="Open Sans" pitchFamily="34" charset="0"/>
                <a:ea typeface="Open Sans" pitchFamily="34" charset="-122"/>
                <a:cs typeface="Open Sans" pitchFamily="34" charset="-120"/>
              </a:rPr>
              <a:t>ILITotal vs. Total Patients.</a:t>
            </a:r>
            <a:endParaRPr lang="en-US" sz="1700" dirty="0"/>
          </a:p>
        </p:txBody>
      </p:sp>
      <p:sp>
        <p:nvSpPr>
          <p:cNvPr id="8" name="Shape 6"/>
          <p:cNvSpPr/>
          <p:nvPr/>
        </p:nvSpPr>
        <p:spPr>
          <a:xfrm>
            <a:off x="3051334" y="4910257"/>
            <a:ext cx="10713601" cy="15240"/>
          </a:xfrm>
          <a:prstGeom prst="roundRect">
            <a:avLst>
              <a:gd name="adj" fmla="val 596401"/>
            </a:avLst>
          </a:prstGeom>
          <a:solidFill>
            <a:srgbClr val="BCDBD4"/>
          </a:solidFill>
          <a:ln/>
        </p:spPr>
      </p:sp>
      <p:sp>
        <p:nvSpPr>
          <p:cNvPr id="9" name="Shape 7"/>
          <p:cNvSpPr/>
          <p:nvPr/>
        </p:nvSpPr>
        <p:spPr>
          <a:xfrm>
            <a:off x="757357" y="5033605"/>
            <a:ext cx="4371856" cy="1246823"/>
          </a:xfrm>
          <a:prstGeom prst="roundRect">
            <a:avLst>
              <a:gd name="adj" fmla="val 7290"/>
            </a:avLst>
          </a:prstGeom>
          <a:solidFill>
            <a:srgbClr val="D6F5EE"/>
          </a:solidFill>
          <a:ln w="7620">
            <a:solidFill>
              <a:srgbClr val="BCDBD4"/>
            </a:solidFill>
            <a:prstDash val="solid"/>
          </a:ln>
        </p:spPr>
      </p:sp>
      <p:sp>
        <p:nvSpPr>
          <p:cNvPr id="10" name="Text 8"/>
          <p:cNvSpPr/>
          <p:nvPr/>
        </p:nvSpPr>
        <p:spPr>
          <a:xfrm>
            <a:off x="2791063" y="5466755"/>
            <a:ext cx="304324" cy="380405"/>
          </a:xfrm>
          <a:prstGeom prst="rect">
            <a:avLst/>
          </a:prstGeom>
          <a:noFill/>
          <a:ln/>
        </p:spPr>
        <p:txBody>
          <a:bodyPr wrap="none" lIns="0" tIns="0" rIns="0" bIns="0" rtlCol="0" anchor="t"/>
          <a:lstStyle/>
          <a:p>
            <a:pPr marL="0" indent="0" algn="ctr">
              <a:lnSpc>
                <a:spcPts val="3800"/>
              </a:lnSpc>
              <a:buNone/>
            </a:pPr>
            <a:r>
              <a:rPr lang="en-US" sz="2350" b="1" dirty="0">
                <a:solidFill>
                  <a:srgbClr val="333F70"/>
                </a:solidFill>
                <a:latin typeface="Unbounded Bold" pitchFamily="34" charset="0"/>
                <a:ea typeface="Unbounded Bold" pitchFamily="34" charset="-122"/>
                <a:cs typeface="Unbounded Bold" pitchFamily="34" charset="-120"/>
              </a:rPr>
              <a:t>2</a:t>
            </a:r>
            <a:endParaRPr lang="en-US" sz="2350" dirty="0"/>
          </a:p>
        </p:txBody>
      </p:sp>
      <p:sp>
        <p:nvSpPr>
          <p:cNvPr id="11" name="Text 9"/>
          <p:cNvSpPr/>
          <p:nvPr/>
        </p:nvSpPr>
        <p:spPr>
          <a:xfrm>
            <a:off x="5345549" y="5249942"/>
            <a:ext cx="2984659" cy="338138"/>
          </a:xfrm>
          <a:prstGeom prst="rect">
            <a:avLst/>
          </a:prstGeom>
          <a:noFill/>
          <a:ln/>
        </p:spPr>
        <p:txBody>
          <a:bodyPr wrap="none" lIns="0" tIns="0" rIns="0" bIns="0" rtlCol="0" anchor="t"/>
          <a:lstStyle/>
          <a:p>
            <a:pPr marL="0" indent="0" algn="l">
              <a:lnSpc>
                <a:spcPts val="2650"/>
              </a:lnSpc>
              <a:buNone/>
            </a:pPr>
            <a:r>
              <a:rPr lang="en-US" sz="2100" b="1" dirty="0">
                <a:solidFill>
                  <a:srgbClr val="333F70"/>
                </a:solidFill>
                <a:latin typeface="Unbounded Bold" pitchFamily="34" charset="0"/>
                <a:ea typeface="Unbounded Bold" pitchFamily="34" charset="-122"/>
                <a:cs typeface="Unbounded Bold" pitchFamily="34" charset="-120"/>
              </a:rPr>
              <a:t>Weak Correlation</a:t>
            </a:r>
            <a:endParaRPr lang="en-US" sz="2100" dirty="0"/>
          </a:p>
        </p:txBody>
      </p:sp>
      <p:sp>
        <p:nvSpPr>
          <p:cNvPr id="12" name="Text 10"/>
          <p:cNvSpPr/>
          <p:nvPr/>
        </p:nvSpPr>
        <p:spPr>
          <a:xfrm>
            <a:off x="5345549" y="5717858"/>
            <a:ext cx="3471267" cy="346234"/>
          </a:xfrm>
          <a:prstGeom prst="rect">
            <a:avLst/>
          </a:prstGeom>
          <a:noFill/>
          <a:ln/>
        </p:spPr>
        <p:txBody>
          <a:bodyPr wrap="none" lIns="0" tIns="0" rIns="0" bIns="0" rtlCol="0" anchor="t"/>
          <a:lstStyle/>
          <a:p>
            <a:pPr marL="0" indent="0" algn="l">
              <a:lnSpc>
                <a:spcPts val="2700"/>
              </a:lnSpc>
              <a:buNone/>
            </a:pPr>
            <a:r>
              <a:rPr lang="en-US" sz="1700" dirty="0">
                <a:solidFill>
                  <a:srgbClr val="333F70"/>
                </a:solidFill>
                <a:latin typeface="Open Sans" pitchFamily="34" charset="0"/>
                <a:ea typeface="Open Sans" pitchFamily="34" charset="-122"/>
                <a:cs typeface="Open Sans" pitchFamily="34" charset="-120"/>
              </a:rPr>
              <a:t>Multigenerational % vs. % Positive.</a:t>
            </a:r>
            <a:endParaRPr lang="en-US" sz="1700" dirty="0"/>
          </a:p>
        </p:txBody>
      </p:sp>
      <p:sp>
        <p:nvSpPr>
          <p:cNvPr id="13" name="Shape 11"/>
          <p:cNvSpPr/>
          <p:nvPr/>
        </p:nvSpPr>
        <p:spPr>
          <a:xfrm>
            <a:off x="5237321" y="6265188"/>
            <a:ext cx="8527613" cy="15240"/>
          </a:xfrm>
          <a:prstGeom prst="roundRect">
            <a:avLst>
              <a:gd name="adj" fmla="val 596401"/>
            </a:avLst>
          </a:prstGeom>
          <a:solidFill>
            <a:srgbClr val="BCDBD4"/>
          </a:solidFill>
          <a:ln/>
        </p:spPr>
      </p:sp>
      <p:sp>
        <p:nvSpPr>
          <p:cNvPr id="14" name="Shape 12"/>
          <p:cNvSpPr/>
          <p:nvPr/>
        </p:nvSpPr>
        <p:spPr>
          <a:xfrm>
            <a:off x="757357" y="6388537"/>
            <a:ext cx="6557843" cy="1246823"/>
          </a:xfrm>
          <a:prstGeom prst="roundRect">
            <a:avLst>
              <a:gd name="adj" fmla="val 7290"/>
            </a:avLst>
          </a:prstGeom>
          <a:solidFill>
            <a:srgbClr val="D6F5EE"/>
          </a:solidFill>
          <a:ln w="7620">
            <a:solidFill>
              <a:srgbClr val="BCDBD4"/>
            </a:solidFill>
            <a:prstDash val="solid"/>
          </a:ln>
        </p:spPr>
      </p:sp>
      <p:sp>
        <p:nvSpPr>
          <p:cNvPr id="15" name="Text 13"/>
          <p:cNvSpPr/>
          <p:nvPr/>
        </p:nvSpPr>
        <p:spPr>
          <a:xfrm>
            <a:off x="3884057" y="6821686"/>
            <a:ext cx="304324" cy="380405"/>
          </a:xfrm>
          <a:prstGeom prst="rect">
            <a:avLst/>
          </a:prstGeom>
          <a:noFill/>
          <a:ln/>
        </p:spPr>
        <p:txBody>
          <a:bodyPr wrap="none" lIns="0" tIns="0" rIns="0" bIns="0" rtlCol="0" anchor="t"/>
          <a:lstStyle/>
          <a:p>
            <a:pPr marL="0" indent="0" algn="ctr">
              <a:lnSpc>
                <a:spcPts val="3800"/>
              </a:lnSpc>
              <a:buNone/>
            </a:pPr>
            <a:r>
              <a:rPr lang="en-US" sz="2350" b="1" dirty="0">
                <a:solidFill>
                  <a:srgbClr val="333F70"/>
                </a:solidFill>
                <a:latin typeface="Unbounded Bold" pitchFamily="34" charset="0"/>
                <a:ea typeface="Unbounded Bold" pitchFamily="34" charset="-122"/>
                <a:cs typeface="Unbounded Bold" pitchFamily="34" charset="-120"/>
              </a:rPr>
              <a:t>3</a:t>
            </a:r>
            <a:endParaRPr lang="en-US" sz="2350" dirty="0"/>
          </a:p>
        </p:txBody>
      </p:sp>
      <p:sp>
        <p:nvSpPr>
          <p:cNvPr id="16" name="Text 14"/>
          <p:cNvSpPr/>
          <p:nvPr/>
        </p:nvSpPr>
        <p:spPr>
          <a:xfrm>
            <a:off x="7531537" y="6604873"/>
            <a:ext cx="2735461" cy="338138"/>
          </a:xfrm>
          <a:prstGeom prst="rect">
            <a:avLst/>
          </a:prstGeom>
          <a:noFill/>
          <a:ln/>
        </p:spPr>
        <p:txBody>
          <a:bodyPr wrap="none" lIns="0" tIns="0" rIns="0" bIns="0" rtlCol="0" anchor="t"/>
          <a:lstStyle/>
          <a:p>
            <a:pPr marL="0" indent="0" algn="l">
              <a:lnSpc>
                <a:spcPts val="2650"/>
              </a:lnSpc>
              <a:buNone/>
            </a:pPr>
            <a:r>
              <a:rPr lang="en-US" sz="2100" b="1" dirty="0">
                <a:solidFill>
                  <a:srgbClr val="333F70"/>
                </a:solidFill>
                <a:latin typeface="Unbounded Bold" pitchFamily="34" charset="0"/>
                <a:ea typeface="Unbounded Bold" pitchFamily="34" charset="-122"/>
                <a:cs typeface="Unbounded Bold" pitchFamily="34" charset="-120"/>
              </a:rPr>
              <a:t>Skewed Metrics</a:t>
            </a:r>
            <a:endParaRPr lang="en-US" sz="2100" dirty="0"/>
          </a:p>
        </p:txBody>
      </p:sp>
      <p:sp>
        <p:nvSpPr>
          <p:cNvPr id="17" name="Text 15"/>
          <p:cNvSpPr/>
          <p:nvPr/>
        </p:nvSpPr>
        <p:spPr>
          <a:xfrm>
            <a:off x="7531537" y="7072789"/>
            <a:ext cx="2735461" cy="346234"/>
          </a:xfrm>
          <a:prstGeom prst="rect">
            <a:avLst/>
          </a:prstGeom>
          <a:noFill/>
          <a:ln/>
        </p:spPr>
        <p:txBody>
          <a:bodyPr wrap="none" lIns="0" tIns="0" rIns="0" bIns="0" rtlCol="0" anchor="t"/>
          <a:lstStyle/>
          <a:p>
            <a:pPr marL="0" indent="0" algn="l">
              <a:lnSpc>
                <a:spcPts val="2700"/>
              </a:lnSpc>
              <a:buNone/>
            </a:pPr>
            <a:r>
              <a:rPr lang="en-US" sz="1700" dirty="0">
                <a:solidFill>
                  <a:srgbClr val="333F70"/>
                </a:solidFill>
                <a:latin typeface="Open Sans" pitchFamily="34" charset="0"/>
                <a:ea typeface="Open Sans" pitchFamily="34" charset="-122"/>
                <a:cs typeface="Open Sans" pitchFamily="34" charset="-120"/>
              </a:rPr>
              <a:t>Distribution plots.</a:t>
            </a:r>
            <a:endParaRPr lang="en-US" sz="1700" dirty="0"/>
          </a:p>
        </p:txBody>
      </p:sp>
      <p:pic>
        <p:nvPicPr>
          <p:cNvPr id="18" name="Picture 4" descr="Logo/Template Downloads | UMC ...">
            <a:extLst>
              <a:ext uri="{FF2B5EF4-FFF2-40B4-BE49-F238E27FC236}">
                <a16:creationId xmlns:a16="http://schemas.microsoft.com/office/drawing/2014/main" id="{306BDADE-5FC9-8DC0-A24B-7C55822513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36D024E-7C50-B925-9DD7-87881B6613B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263" y="484188"/>
            <a:ext cx="6764337" cy="700653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124DE243-A3BF-9725-33BE-65BD5CB5642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60823" y="282148"/>
            <a:ext cx="4381500" cy="3489752"/>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a:extLst>
              <a:ext uri="{FF2B5EF4-FFF2-40B4-BE49-F238E27FC236}">
                <a16:creationId xmlns:a16="http://schemas.microsoft.com/office/drawing/2014/main" id="{B257BAED-6DB3-7E54-8C24-2AEFC2BCC45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702722" y="3683000"/>
            <a:ext cx="4508578" cy="3807726"/>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4" descr="Logo/Template Downloads | UMC ...">
            <a:extLst>
              <a:ext uri="{FF2B5EF4-FFF2-40B4-BE49-F238E27FC236}">
                <a16:creationId xmlns:a16="http://schemas.microsoft.com/office/drawing/2014/main" id="{90758C62-7A3E-7E06-78DD-00D8DD2144E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920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3" name="Text 0"/>
          <p:cNvSpPr/>
          <p:nvPr/>
        </p:nvSpPr>
        <p:spPr>
          <a:xfrm>
            <a:off x="793790" y="1332548"/>
            <a:ext cx="5247799" cy="460772"/>
          </a:xfrm>
          <a:prstGeom prst="rect">
            <a:avLst/>
          </a:prstGeom>
          <a:noFill/>
          <a:ln/>
        </p:spPr>
        <p:txBody>
          <a:bodyPr wrap="none" lIns="0" tIns="0" rIns="0" bIns="0" rtlCol="0" anchor="t"/>
          <a:lstStyle/>
          <a:p>
            <a:pPr marL="0" indent="0" algn="l">
              <a:lnSpc>
                <a:spcPts val="3600"/>
              </a:lnSpc>
              <a:buNone/>
            </a:pPr>
            <a:r>
              <a:rPr lang="en-US" sz="2900" b="1" dirty="0">
                <a:solidFill>
                  <a:srgbClr val="333F70"/>
                </a:solidFill>
                <a:latin typeface="Unbounded Bold" pitchFamily="34" charset="0"/>
                <a:ea typeface="Unbounded Bold" pitchFamily="34" charset="-122"/>
                <a:cs typeface="Unbounded Bold" pitchFamily="34" charset="-120"/>
              </a:rPr>
              <a:t>Geospatial Processing</a:t>
            </a:r>
            <a:endParaRPr lang="en-US" sz="2900" dirty="0"/>
          </a:p>
        </p:txBody>
      </p:sp>
      <p:sp>
        <p:nvSpPr>
          <p:cNvPr id="4" name="Text 1"/>
          <p:cNvSpPr/>
          <p:nvPr/>
        </p:nvSpPr>
        <p:spPr>
          <a:xfrm>
            <a:off x="793790" y="2014418"/>
            <a:ext cx="7556421" cy="1178719"/>
          </a:xfrm>
          <a:prstGeom prst="rect">
            <a:avLst/>
          </a:prstGeom>
          <a:noFill/>
          <a:ln/>
        </p:spPr>
        <p:txBody>
          <a:bodyPr wrap="square" lIns="0" tIns="0" rIns="0" bIns="0" rtlCol="0" anchor="t"/>
          <a:lstStyle/>
          <a:p>
            <a:pPr marL="0" indent="0" algn="l">
              <a:lnSpc>
                <a:spcPts val="1850"/>
              </a:lnSpc>
              <a:buNone/>
            </a:pPr>
            <a:r>
              <a:rPr lang="en-US" sz="1150" dirty="0">
                <a:solidFill>
                  <a:srgbClr val="333F70"/>
                </a:solidFill>
                <a:latin typeface="Open Sans" pitchFamily="34" charset="0"/>
                <a:ea typeface="Open Sans" pitchFamily="34" charset="-122"/>
                <a:cs typeface="Open Sans" pitchFamily="34" charset="-120"/>
              </a:rPr>
              <a:t>To enable spatial analysis, shapefiles were projected to WGS 84 to ensure accurate geographical representation. Cleaned CSVs were imported into a geodatabase to facilitate spatial operations. Joins were performed to manage one-to-many relationships using region and state names, linking surveillance data with geographical boundaries. Metrics were aggregated to create summaries of flu seasons, providing a basis for spatial comparisons and pattern identification.</a:t>
            </a:r>
            <a:endParaRPr lang="en-US" sz="1150" dirty="0"/>
          </a:p>
        </p:txBody>
      </p:sp>
      <p:pic>
        <p:nvPicPr>
          <p:cNvPr id="5" name="Image 1" descr="preencoded.png"/>
          <p:cNvPicPr>
            <a:picLocks noChangeAspect="1"/>
          </p:cNvPicPr>
          <p:nvPr/>
        </p:nvPicPr>
        <p:blipFill>
          <a:blip r:embed="rId3"/>
          <a:stretch>
            <a:fillRect/>
          </a:stretch>
        </p:blipFill>
        <p:spPr>
          <a:xfrm>
            <a:off x="793790" y="3358991"/>
            <a:ext cx="737116" cy="884515"/>
          </a:xfrm>
          <a:prstGeom prst="rect">
            <a:avLst/>
          </a:prstGeom>
        </p:spPr>
      </p:pic>
      <p:sp>
        <p:nvSpPr>
          <p:cNvPr id="6" name="Text 2"/>
          <p:cNvSpPr/>
          <p:nvPr/>
        </p:nvSpPr>
        <p:spPr>
          <a:xfrm>
            <a:off x="1752005" y="3506391"/>
            <a:ext cx="2116336" cy="230386"/>
          </a:xfrm>
          <a:prstGeom prst="rect">
            <a:avLst/>
          </a:prstGeom>
          <a:noFill/>
          <a:ln/>
        </p:spPr>
        <p:txBody>
          <a:bodyPr wrap="none" lIns="0" tIns="0" rIns="0" bIns="0" rtlCol="0" anchor="t"/>
          <a:lstStyle/>
          <a:p>
            <a:pPr marL="0" indent="0" algn="l">
              <a:lnSpc>
                <a:spcPts val="1800"/>
              </a:lnSpc>
              <a:buNone/>
            </a:pPr>
            <a:r>
              <a:rPr lang="en-US" sz="1450" b="1" dirty="0">
                <a:solidFill>
                  <a:srgbClr val="333F70"/>
                </a:solidFill>
                <a:latin typeface="Unbounded Bold" pitchFamily="34" charset="0"/>
                <a:ea typeface="Unbounded Bold" pitchFamily="34" charset="-122"/>
                <a:cs typeface="Unbounded Bold" pitchFamily="34" charset="-120"/>
              </a:rPr>
              <a:t>Project Shapefiles</a:t>
            </a:r>
            <a:endParaRPr lang="en-US" sz="1450" dirty="0"/>
          </a:p>
        </p:txBody>
      </p:sp>
      <p:pic>
        <p:nvPicPr>
          <p:cNvPr id="7" name="Image 2" descr="preencoded.png"/>
          <p:cNvPicPr>
            <a:picLocks noChangeAspect="1"/>
          </p:cNvPicPr>
          <p:nvPr/>
        </p:nvPicPr>
        <p:blipFill>
          <a:blip r:embed="rId4"/>
          <a:stretch>
            <a:fillRect/>
          </a:stretch>
        </p:blipFill>
        <p:spPr>
          <a:xfrm>
            <a:off x="793790" y="4243507"/>
            <a:ext cx="737116" cy="884515"/>
          </a:xfrm>
          <a:prstGeom prst="rect">
            <a:avLst/>
          </a:prstGeom>
        </p:spPr>
      </p:pic>
      <p:sp>
        <p:nvSpPr>
          <p:cNvPr id="8" name="Text 3"/>
          <p:cNvSpPr/>
          <p:nvPr/>
        </p:nvSpPr>
        <p:spPr>
          <a:xfrm>
            <a:off x="1752005" y="4390906"/>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333F70"/>
                </a:solidFill>
                <a:latin typeface="Unbounded Bold" pitchFamily="34" charset="0"/>
                <a:ea typeface="Unbounded Bold" pitchFamily="34" charset="-122"/>
                <a:cs typeface="Unbounded Bold" pitchFamily="34" charset="-120"/>
              </a:rPr>
              <a:t>Import CSVs</a:t>
            </a:r>
            <a:endParaRPr lang="en-US" sz="1450" dirty="0"/>
          </a:p>
        </p:txBody>
      </p:sp>
      <p:pic>
        <p:nvPicPr>
          <p:cNvPr id="9" name="Image 3" descr="preencoded.png"/>
          <p:cNvPicPr>
            <a:picLocks noChangeAspect="1"/>
          </p:cNvPicPr>
          <p:nvPr/>
        </p:nvPicPr>
        <p:blipFill>
          <a:blip r:embed="rId5"/>
          <a:stretch>
            <a:fillRect/>
          </a:stretch>
        </p:blipFill>
        <p:spPr>
          <a:xfrm>
            <a:off x="793790" y="5128022"/>
            <a:ext cx="737116" cy="884515"/>
          </a:xfrm>
          <a:prstGeom prst="rect">
            <a:avLst/>
          </a:prstGeom>
        </p:spPr>
      </p:pic>
      <p:sp>
        <p:nvSpPr>
          <p:cNvPr id="10" name="Text 4"/>
          <p:cNvSpPr/>
          <p:nvPr/>
        </p:nvSpPr>
        <p:spPr>
          <a:xfrm>
            <a:off x="1752005" y="5275421"/>
            <a:ext cx="1842968" cy="230386"/>
          </a:xfrm>
          <a:prstGeom prst="rect">
            <a:avLst/>
          </a:prstGeom>
          <a:noFill/>
          <a:ln/>
        </p:spPr>
        <p:txBody>
          <a:bodyPr wrap="none" lIns="0" tIns="0" rIns="0" bIns="0" rtlCol="0" anchor="t"/>
          <a:lstStyle/>
          <a:p>
            <a:pPr marL="0" indent="0" algn="l">
              <a:lnSpc>
                <a:spcPts val="1800"/>
              </a:lnSpc>
              <a:buNone/>
            </a:pPr>
            <a:r>
              <a:rPr lang="en-US" sz="1450" b="1" dirty="0">
                <a:solidFill>
                  <a:srgbClr val="333F70"/>
                </a:solidFill>
                <a:latin typeface="Unbounded Bold" pitchFamily="34" charset="0"/>
                <a:ea typeface="Unbounded Bold" pitchFamily="34" charset="-122"/>
                <a:cs typeface="Unbounded Bold" pitchFamily="34" charset="-120"/>
              </a:rPr>
              <a:t>Perform Joins</a:t>
            </a:r>
            <a:endParaRPr lang="en-US" sz="1450" dirty="0"/>
          </a:p>
        </p:txBody>
      </p:sp>
      <p:pic>
        <p:nvPicPr>
          <p:cNvPr id="11" name="Image 4" descr="preencoded.png"/>
          <p:cNvPicPr>
            <a:picLocks noChangeAspect="1"/>
          </p:cNvPicPr>
          <p:nvPr/>
        </p:nvPicPr>
        <p:blipFill>
          <a:blip r:embed="rId6"/>
          <a:stretch>
            <a:fillRect/>
          </a:stretch>
        </p:blipFill>
        <p:spPr>
          <a:xfrm>
            <a:off x="793790" y="6012537"/>
            <a:ext cx="737116" cy="884515"/>
          </a:xfrm>
          <a:prstGeom prst="rect">
            <a:avLst/>
          </a:prstGeom>
        </p:spPr>
      </p:pic>
      <p:sp>
        <p:nvSpPr>
          <p:cNvPr id="12" name="Text 5"/>
          <p:cNvSpPr/>
          <p:nvPr/>
        </p:nvSpPr>
        <p:spPr>
          <a:xfrm>
            <a:off x="1752005" y="6159937"/>
            <a:ext cx="2204085" cy="230386"/>
          </a:xfrm>
          <a:prstGeom prst="rect">
            <a:avLst/>
          </a:prstGeom>
          <a:noFill/>
          <a:ln/>
        </p:spPr>
        <p:txBody>
          <a:bodyPr wrap="none" lIns="0" tIns="0" rIns="0" bIns="0" rtlCol="0" anchor="t"/>
          <a:lstStyle/>
          <a:p>
            <a:pPr marL="0" indent="0" algn="l">
              <a:lnSpc>
                <a:spcPts val="1800"/>
              </a:lnSpc>
              <a:buNone/>
            </a:pPr>
            <a:r>
              <a:rPr lang="en-US" sz="1450" b="1" dirty="0">
                <a:solidFill>
                  <a:srgbClr val="333F70"/>
                </a:solidFill>
                <a:latin typeface="Unbounded Bold" pitchFamily="34" charset="0"/>
                <a:ea typeface="Unbounded Bold" pitchFamily="34" charset="-122"/>
                <a:cs typeface="Unbounded Bold" pitchFamily="34" charset="-120"/>
              </a:rPr>
              <a:t>Aggregate Metrics</a:t>
            </a:r>
            <a:endParaRPr lang="en-US" sz="1450" dirty="0"/>
          </a:p>
        </p:txBody>
      </p:sp>
      <p:pic>
        <p:nvPicPr>
          <p:cNvPr id="7170" name="Picture 2">
            <a:extLst>
              <a:ext uri="{FF2B5EF4-FFF2-40B4-BE49-F238E27FC236}">
                <a16:creationId xmlns:a16="http://schemas.microsoft.com/office/drawing/2014/main" id="{C6DE959C-5551-3CB6-E47D-085877E8E8D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50211" y="367553"/>
            <a:ext cx="6241574" cy="775190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4B9ACE-BBBB-A1A6-2F3C-4D0C8754EA70}"/>
              </a:ext>
            </a:extLst>
          </p:cNvPr>
          <p:cNvPicPr>
            <a:picLocks noChangeAspect="1"/>
          </p:cNvPicPr>
          <p:nvPr/>
        </p:nvPicPr>
        <p:blipFill>
          <a:blip r:embed="rId2"/>
          <a:stretch>
            <a:fillRect/>
          </a:stretch>
        </p:blipFill>
        <p:spPr>
          <a:xfrm>
            <a:off x="1170178" y="1113278"/>
            <a:ext cx="11656822" cy="6856468"/>
          </a:xfrm>
          <a:prstGeom prst="rect">
            <a:avLst/>
          </a:prstGeom>
        </p:spPr>
      </p:pic>
      <p:pic>
        <p:nvPicPr>
          <p:cNvPr id="4" name="Picture 4" descr="Logo/Template Downloads | UMC ...">
            <a:extLst>
              <a:ext uri="{FF2B5EF4-FFF2-40B4-BE49-F238E27FC236}">
                <a16:creationId xmlns:a16="http://schemas.microsoft.com/office/drawing/2014/main" id="{9E642A2E-6D09-524B-67E4-F15F01EB57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543631" y="7438132"/>
            <a:ext cx="2090737" cy="68978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07BADCF-51EB-D5B6-7C41-432C7A605EBF}"/>
              </a:ext>
            </a:extLst>
          </p:cNvPr>
          <p:cNvSpPr txBox="1"/>
          <p:nvPr/>
        </p:nvSpPr>
        <p:spPr>
          <a:xfrm>
            <a:off x="3780631" y="259854"/>
            <a:ext cx="9347200" cy="694806"/>
          </a:xfrm>
          <a:prstGeom prst="rect">
            <a:avLst/>
          </a:prstGeom>
          <a:noFill/>
        </p:spPr>
        <p:txBody>
          <a:bodyPr wrap="square">
            <a:spAutoFit/>
          </a:bodyPr>
          <a:lstStyle/>
          <a:p>
            <a:pPr marL="0" indent="0" algn="l">
              <a:lnSpc>
                <a:spcPts val="5300"/>
              </a:lnSpc>
              <a:buNone/>
            </a:pPr>
            <a:r>
              <a:rPr lang="en-US" sz="2800" b="1" dirty="0">
                <a:solidFill>
                  <a:srgbClr val="333F70"/>
                </a:solidFill>
                <a:latin typeface="Unbounded Bold" pitchFamily="34" charset="0"/>
                <a:ea typeface="Unbounded Bold" pitchFamily="34" charset="-122"/>
                <a:cs typeface="Unbounded Bold" pitchFamily="34" charset="-120"/>
              </a:rPr>
              <a:t>Mapping &amp; Visualization</a:t>
            </a:r>
            <a:endParaRPr lang="en-US" sz="2800" dirty="0"/>
          </a:p>
        </p:txBody>
      </p:sp>
    </p:spTree>
    <p:extLst>
      <p:ext uri="{BB962C8B-B14F-4D97-AF65-F5344CB8AC3E}">
        <p14:creationId xmlns:p14="http://schemas.microsoft.com/office/powerpoint/2010/main" val="483554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TotalTime>
  <Words>1243</Words>
  <Application>Microsoft Office PowerPoint</Application>
  <PresentationFormat>Custom</PresentationFormat>
  <Paragraphs>83</Paragraphs>
  <Slides>13</Slides>
  <Notes>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Unbounded Bold</vt:lpstr>
      <vt:lpstr>Arial</vt:lpstr>
      <vt:lpstr>Open Sans</vt:lpstr>
      <vt:lpstr>Calibri</vt:lpstr>
      <vt:lpstr>Open Sans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Nandhika RM</cp:lastModifiedBy>
  <cp:revision>3</cp:revision>
  <dcterms:created xsi:type="dcterms:W3CDTF">2025-04-17T21:17:51Z</dcterms:created>
  <dcterms:modified xsi:type="dcterms:W3CDTF">2025-04-17T22:26:11Z</dcterms:modified>
</cp:coreProperties>
</file>