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Lst>
  <p:sldSz cx="9144000" cy="5143500" type="screen16x9"/>
  <p:notesSz cx="6858000" cy="9144000"/>
  <p:custShowLst>
    <p:custShow name="Custom Show 1" id="0">
      <p:sldLst>
        <p:sld r:id="rId3"/>
        <p:sld r:id="rId6"/>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126" y="1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682"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Grp="1" noRot="1" noChangeAspect="1"/>
          </p:cNvSpPr>
          <p:nvPr>
            <p:ph type="sldImg"/>
          </p:nvPr>
        </p:nvSpPr>
        <p:spPr>
          <a:xfrm>
            <a:off x="533400" y="763588"/>
            <a:ext cx="6704013" cy="3771900"/>
          </a:xfrm>
        </p:spPr>
      </p:sp>
      <p:sp>
        <p:nvSpPr>
          <p:cNvPr id="1048598" name="Notes Placeholder 2"/>
          <p:cNvSpPr>
            <a:spLocks noGrp="1"/>
          </p:cNvSpPr>
          <p:nvPr>
            <p:ph type="body" idx="1"/>
          </p:nvPr>
        </p:nvSpPr>
        <p:spPr/>
        <p:txBody>
          <a:bodyPr/>
          <a:p>
            <a:pPr marL="158750" indent="0">
              <a:buNone/>
            </a:pPr>
            <a:endParaRPr lang="en-US" b="1"/>
          </a:p>
        </p:txBody>
      </p:sp>
      <p:sp>
        <p:nvSpPr>
          <p:cNvPr id="1048599" name="Slide Number Placeholder 3"/>
          <p:cNvSpPr>
            <a:spLocks noGrp="1"/>
          </p:cNvSpPr>
          <p:nvPr>
            <p:ph type="sldNum"/>
          </p:nvPr>
        </p:nvSpPr>
        <p:spPr/>
        <p:txBody>
          <a:bodyPr/>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65" name="Slide Image Placeholder 1"/>
          <p:cNvSpPr>
            <a:spLocks noGrp="1" noRot="1" noChangeAspect="1"/>
          </p:cNvSpPr>
          <p:nvPr>
            <p:ph type="sldImg"/>
          </p:nvPr>
        </p:nvSpPr>
        <p:spPr>
          <a:xfrm>
            <a:off x="381000" y="685800"/>
            <a:ext cx="6096000" cy="3429000"/>
          </a:xfrm>
        </p:spPr>
      </p:sp>
      <p:sp>
        <p:nvSpPr>
          <p:cNvPr id="1048666" name="Notes Placeholder 2"/>
          <p:cNvSpPr>
            <a:spLocks noGrp="1"/>
          </p:cNvSpPr>
          <p:nvPr>
            <p:ph type="body" idx="1"/>
          </p:nvPr>
        </p:nvSpPr>
        <p:spPr/>
        <p:txBody>
          <a:bodyPr/>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lvl="0" algn="l">
              <a:lnSpc>
                <a:spcPct val="100000"/>
              </a:lnSpc>
              <a:spcBef>
                <a:spcPts val="0"/>
              </a:spcBef>
              <a:spcAft>
                <a:spcPts val="0"/>
              </a:spcAft>
              <a:buSzPts val="1100"/>
              <a:buNone/>
            </a:pPr>
            <a:endParaRPr lang="en-GB" b="1"/>
          </a:p>
        </p:txBody>
      </p:sp>
      <p:sp>
        <p:nvSpPr>
          <p:cNvPr id="104860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indent="0">
              <a:buNone/>
            </a:pPr>
            <a:endParaRPr lang="en-US" b="1"/>
          </a:p>
        </p:txBody>
      </p:sp>
      <p:sp>
        <p:nvSpPr>
          <p:cNvPr id="1048613"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indent="0">
              <a:buNone/>
            </a:pPr>
            <a:endParaRPr lang="en-US" b="1"/>
          </a:p>
        </p:txBody>
      </p:sp>
      <p:sp>
        <p:nvSpPr>
          <p:cNvPr id="104861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indent="0">
              <a:buNone/>
            </a:pPr>
            <a:endParaRPr lang="en-US" b="1"/>
          </a:p>
        </p:txBody>
      </p:sp>
      <p:sp>
        <p:nvSpPr>
          <p:cNvPr id="1048621"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57"/>
        <p:cNvGrpSpPr/>
        <p:nvPr/>
      </p:nvGrpSpPr>
      <p:grpSpPr>
        <a:xfrm>
          <a:off x="0" y="0"/>
          <a:ext cx="0" cy="0"/>
          <a:chOff x="0" y="0"/>
          <a:chExt cx="0" cy="0"/>
        </a:xfrm>
      </p:grpSpPr>
      <p:sp>
        <p:nvSpPr>
          <p:cNvPr id="1048625"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indent="0">
              <a:buNone/>
            </a:pPr>
            <a:endParaRPr lang="en-US" b="1"/>
          </a:p>
        </p:txBody>
      </p:sp>
      <p:sp>
        <p:nvSpPr>
          <p:cNvPr id="1048626"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3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indent="0">
              <a:buNone/>
            </a:pPr>
            <a:endParaRPr lang="en-US" b="1"/>
          </a:p>
        </p:txBody>
      </p:sp>
      <p:sp>
        <p:nvSpPr>
          <p:cNvPr id="104863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indent="0">
              <a:buNone/>
            </a:pPr>
            <a:endParaRPr lang="en-US" b="1"/>
          </a:p>
        </p:txBody>
      </p:sp>
      <p:sp>
        <p:nvSpPr>
          <p:cNvPr id="1048643"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p>
            <a:pPr marL="0" indent="0">
              <a:buNone/>
            </a:pPr>
            <a:endParaRPr lang="en-US" b="1"/>
          </a:p>
        </p:txBody>
      </p:sp>
      <p:sp>
        <p:nvSpPr>
          <p:cNvPr id="1048658"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36"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104858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1048584" name="Date Placeholder 3"/>
          <p:cNvSpPr>
            <a:spLocks noGrp="1"/>
          </p:cNvSpPr>
          <p:nvPr>
            <p:ph type="dt" sz="half" idx="10"/>
          </p:nvPr>
        </p:nvSpPr>
        <p:spPr>
          <a:xfrm>
            <a:off x="628650" y="4767263"/>
            <a:ext cx="2057400" cy="274637"/>
          </a:xfrm>
          <a:prstGeom prst="rect">
            <a:avLst/>
          </a:prstGeom>
        </p:spPr>
        <p:txBody>
          <a:bodyPr/>
          <a:p>
            <a:fld id="{6275EE38-1560-4543-B65C-40BD61BB92F2}" type="datetimeFigureOut">
              <a:rPr lang="en-US" smtClean="0"/>
            </a:fld>
            <a:endParaRPr lang="en-US"/>
          </a:p>
        </p:txBody>
      </p:sp>
      <p:sp>
        <p:nvSpPr>
          <p:cNvPr id="1048585" name="Footer Placeholder 4"/>
          <p:cNvSpPr>
            <a:spLocks noGrp="1"/>
          </p:cNvSpPr>
          <p:nvPr>
            <p:ph type="ftr" sz="quarter" idx="11"/>
          </p:nvPr>
        </p:nvSpPr>
        <p:spPr>
          <a:xfrm>
            <a:off x="3028950" y="4767263"/>
            <a:ext cx="3086100" cy="274637"/>
          </a:xfrm>
          <a:prstGeom prst="rect">
            <a:avLst/>
          </a:prstGeom>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a:avLst/>
          </a:prstGeom>
        </p:spPr>
        <p:txBody>
          <a:bodyPr/>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72" name=""/>
        <p:cNvGrpSpPr/>
        <p:nvPr/>
      </p:nvGrpSpPr>
      <p:grpSpPr>
        <a:xfrm>
          <a:off x="0" y="0"/>
          <a:ext cx="0" cy="0"/>
          <a:chOff x="0" y="0"/>
          <a:chExt cx="0" cy="0"/>
        </a:xfrm>
      </p:grpSpPr>
      <p:sp>
        <p:nvSpPr>
          <p:cNvPr id="1048659"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1048660" name="Holder 3"/>
          <p:cNvSpPr>
            <a:spLocks noGrp="1"/>
          </p:cNvSpPr>
          <p:nvPr>
            <p:ph type="body" idx="1"/>
          </p:nvPr>
        </p:nvSpPr>
        <p:spPr/>
        <p:txBody>
          <a:bodyPr lIns="0" tIns="0" rIns="0" bIns="0"/>
          <a:lstStyle>
            <a:lvl1pPr>
              <a:defRPr b="0" i="0">
                <a:solidFill>
                  <a:schemeClr val="tx1"/>
                </a:solidFill>
              </a:defRPr>
            </a:lvl1pPr>
          </a:lstStyle>
          <a:p/>
        </p:txBody>
      </p:sp>
      <p:sp>
        <p:nvSpPr>
          <p:cNvPr id="1048661"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1048662"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1048663"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1"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48645"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1048646"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77" name="Shape 20"/>
        <p:cNvGrpSpPr/>
        <p:nvPr/>
      </p:nvGrpSpPr>
      <p:grpSpPr>
        <a:xfrm>
          <a:off x="0" y="0"/>
          <a:ext cx="0" cy="0"/>
          <a:chOff x="0" y="0"/>
          <a:chExt cx="0" cy="0"/>
        </a:xfrm>
      </p:grpSpPr>
      <p:sp>
        <p:nvSpPr>
          <p:cNvPr id="1048672"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p:txBody>
      </p:sp>
      <p:sp>
        <p:nvSpPr>
          <p:cNvPr id="1048673"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1048674"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1048675"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8"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48677"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1048678"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0" name="Shape 32"/>
        <p:cNvGrpSpPr/>
        <p:nvPr/>
      </p:nvGrpSpPr>
      <p:grpSpPr>
        <a:xfrm>
          <a:off x="0" y="0"/>
          <a:ext cx="0" cy="0"/>
          <a:chOff x="0" y="0"/>
          <a:chExt cx="0" cy="0"/>
        </a:xfrm>
      </p:grpSpPr>
      <p:sp>
        <p:nvSpPr>
          <p:cNvPr id="1048608"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048609"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6" name="Shape 35"/>
        <p:cNvGrpSpPr/>
        <p:nvPr/>
      </p:nvGrpSpPr>
      <p:grpSpPr>
        <a:xfrm>
          <a:off x="0" y="0"/>
          <a:ext cx="0" cy="0"/>
          <a:chOff x="0" y="0"/>
          <a:chExt cx="0" cy="0"/>
        </a:xfrm>
      </p:grpSpPr>
      <p:sp>
        <p:nvSpPr>
          <p:cNvPr id="1048667"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8668"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048669"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48670"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lvl1pPr>
            <a:lvl2pPr marL="914400" lvl="1" indent="-317500" algn="l">
              <a:lnSpc>
                <a:spcPct val="115000"/>
              </a:lnSpc>
              <a:spcBef>
                <a:spcPts val="1600"/>
              </a:spcBef>
              <a:spcAft>
                <a:spcPts val="0"/>
              </a:spcAft>
              <a:buSzPts val="1400"/>
              <a:buChar char="○"/>
            </a:lvl2pPr>
            <a:lvl3pPr marL="1371600" lvl="2" indent="-317500" algn="l">
              <a:lnSpc>
                <a:spcPct val="115000"/>
              </a:lnSpc>
              <a:spcBef>
                <a:spcPts val="1600"/>
              </a:spcBef>
              <a:spcAft>
                <a:spcPts val="0"/>
              </a:spcAft>
              <a:buSzPts val="1400"/>
              <a:buChar char="■"/>
            </a:lvl3pPr>
            <a:lvl4pPr marL="1828800" lvl="3" indent="-317500" algn="l">
              <a:lnSpc>
                <a:spcPct val="115000"/>
              </a:lnSpc>
              <a:spcBef>
                <a:spcPts val="1600"/>
              </a:spcBef>
              <a:spcAft>
                <a:spcPts val="0"/>
              </a:spcAft>
              <a:buSzPts val="1400"/>
              <a:buChar char="●"/>
            </a:lvl4pPr>
            <a:lvl5pPr marL="2286000" lvl="4" indent="-317500" algn="l">
              <a:lnSpc>
                <a:spcPct val="115000"/>
              </a:lnSpc>
              <a:spcBef>
                <a:spcPts val="1600"/>
              </a:spcBef>
              <a:spcAft>
                <a:spcPts val="0"/>
              </a:spcAft>
              <a:buSzPts val="1400"/>
              <a:buChar char="○"/>
            </a:lvl5pPr>
            <a:lvl6pPr marL="2743200" lvl="5" indent="-317500" algn="l">
              <a:lnSpc>
                <a:spcPct val="115000"/>
              </a:lnSpc>
              <a:spcBef>
                <a:spcPts val="1600"/>
              </a:spcBef>
              <a:spcAft>
                <a:spcPts val="0"/>
              </a:spcAft>
              <a:buSzPts val="1400"/>
              <a:buChar char="■"/>
            </a:lvl6pPr>
            <a:lvl7pPr marL="3200400" lvl="6" indent="-317500" algn="l">
              <a:lnSpc>
                <a:spcPct val="115000"/>
              </a:lnSpc>
              <a:spcBef>
                <a:spcPts val="1600"/>
              </a:spcBef>
              <a:spcAft>
                <a:spcPts val="0"/>
              </a:spcAft>
              <a:buSzPts val="1400"/>
              <a:buChar char="●"/>
            </a:lvl7pPr>
            <a:lvl8pPr marL="3657600" lvl="7" indent="-317500" algn="l">
              <a:lnSpc>
                <a:spcPct val="115000"/>
              </a:lnSpc>
              <a:spcBef>
                <a:spcPts val="1600"/>
              </a:spcBef>
              <a:spcAft>
                <a:spcPts val="0"/>
              </a:spcAft>
              <a:buSzPts val="1400"/>
              <a:buChar char="○"/>
            </a:lvl8pPr>
            <a:lvl9pPr marL="4114800" lvl="8" indent="-317500" algn="l">
              <a:lnSpc>
                <a:spcPct val="115000"/>
              </a:lnSpc>
              <a:spcBef>
                <a:spcPts val="1600"/>
              </a:spcBef>
              <a:spcAft>
                <a:spcPts val="1600"/>
              </a:spcAft>
              <a:buSzPts val="1400"/>
              <a:buChar char="■"/>
            </a:lvl9pPr>
          </a:lstStyle>
          <a:p/>
        </p:txBody>
      </p:sp>
      <p:sp>
        <p:nvSpPr>
          <p:cNvPr id="1048671"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lvl1pPr>
          </a:lstStyle>
          <a:p/>
        </p:txBody>
      </p:sp>
      <p:sp>
        <p:nvSpPr>
          <p:cNvPr id="1048680"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80"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3"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a:avLst/>
          </a:prstGeom>
        </p:spPr>
        <p:txBody>
          <a:bodyPr lIns="0" tIns="0" rIns="0" bIns="0" anchor="ctr">
            <a:noAutofit/>
          </a:bodyPr>
          <a:p>
            <a:endParaRPr lang="en-US" sz="1350" b="0" strike="noStrike" spc="-1">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a:avLst/>
          </a:prstGeom>
        </p:spPr>
        <p:txBody>
          <a:bodyPr lIns="0" tIns="0" rIns="0" bIns="0" anchor="ctr">
            <a:noAutofit/>
          </a:bodyPr>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a:p>
        </p:txBody>
      </p:sp>
      <p:pic>
        <p:nvPicPr>
          <p:cNvPr id="2097152"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1048577"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578"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579"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580"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581" name="TextBox 6"/>
          <p:cNvSpPr txBox="1"/>
          <p:nvPr userDrawn="1"/>
        </p:nvSpPr>
        <p:spPr>
          <a:xfrm>
            <a:off x="92480" y="105826"/>
            <a:ext cx="3953740" cy="369332"/>
          </a:xfrm>
          <a:prstGeom prst="rect">
            <a:avLst/>
          </a:prstGeom>
          <a:noFill/>
        </p:spPr>
        <p:txBody>
          <a:bodyPr wrap="square" rtlCol="0">
            <a:spAutoFit/>
          </a:bodyPr>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pic>
        <p:nvPicPr>
          <p:cNvPr id="2097153"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1048588"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589"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590"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591" name="TextBox 1"/>
          <p:cNvSpPr txBox="1"/>
          <p:nvPr/>
        </p:nvSpPr>
        <p:spPr>
          <a:xfrm>
            <a:off x="2029564" y="2248174"/>
            <a:ext cx="5025352" cy="400110"/>
          </a:xfrm>
          <a:prstGeom prst="rect">
            <a:avLst/>
          </a:prstGeom>
          <a:noFill/>
        </p:spPr>
        <p:txBody>
          <a:bodyPr wrap="square" rtlCol="0">
            <a:spAutoFit/>
          </a:bodyPr>
          <a:p>
            <a:r>
              <a:rPr lang="en-US" sz="2000" b="1">
                <a:solidFill>
                  <a:srgbClr val="161D23"/>
                </a:solidFill>
              </a:rPr>
              <a:t>NEXT GEN EMPLOYABILITY PROGRAM</a:t>
            </a:r>
            <a:endParaRPr lang="en-US" sz="2000" b="1">
              <a:solidFill>
                <a:srgbClr val="161D23"/>
              </a:solidFill>
            </a:endParaRPr>
          </a:p>
        </p:txBody>
      </p:sp>
      <p:sp>
        <p:nvSpPr>
          <p:cNvPr id="1048592" name="TextBox 6"/>
          <p:cNvSpPr txBox="1"/>
          <p:nvPr/>
        </p:nvSpPr>
        <p:spPr>
          <a:xfrm>
            <a:off x="2541122" y="2795733"/>
            <a:ext cx="4019698" cy="400110"/>
          </a:xfrm>
          <a:prstGeom prst="rect">
            <a:avLst/>
          </a:prstGeom>
          <a:noFill/>
        </p:spPr>
        <p:txBody>
          <a:bodyPr wrap="square" rtlCol="0">
            <a:spAutoFit/>
          </a:bodyPr>
          <a:p>
            <a:r>
              <a:rPr lang="en-US" sz="2000" dirty="0">
                <a:solidFill>
                  <a:srgbClr val="161D23"/>
                </a:solidFill>
              </a:rPr>
              <a:t>Creating a future-ready workforce</a:t>
            </a:r>
            <a:endParaRPr lang="en-US" sz="2000" dirty="0">
              <a:solidFill>
                <a:srgbClr val="161D23"/>
              </a:solidFill>
            </a:endParaRPr>
          </a:p>
        </p:txBody>
      </p:sp>
      <p:sp>
        <p:nvSpPr>
          <p:cNvPr id="104859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048594" name="TextBox 13"/>
          <p:cNvSpPr txBox="1"/>
          <p:nvPr/>
        </p:nvSpPr>
        <p:spPr>
          <a:xfrm>
            <a:off x="1095095" y="3956068"/>
            <a:ext cx="2095554" cy="455295"/>
          </a:xfrm>
          <a:prstGeom prst="rect">
            <a:avLst/>
          </a:prstGeom>
          <a:noFill/>
        </p:spPr>
        <p:txBody>
          <a:bodyPr wrap="square">
            <a:spAutoFit/>
          </a:bodyPr>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a:t>
            </a:r>
            <a:r>
              <a:rPr lang="en-US" altLang="zh-CN"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K.Namdhini</a:t>
            </a:r>
            <a:endPar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Student </a:t>
            </a: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ID : </a:t>
            </a:r>
            <a:r>
              <a:rPr lang="en-US" altLang="zh-CN"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au813121104033</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8"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9"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600164"/>
          </a:xfrm>
          <a:prstGeom prst="rect">
            <a:avLst/>
          </a:prstGeom>
          <a:noFill/>
        </p:spPr>
        <p:txBody>
          <a:bodyPr wrap="square">
            <a:spAutoFit/>
          </a:bodyPr>
          <a:p>
            <a:pPr marR="0" lvl="0" rtl="0">
              <a:lnSpc>
                <a:spcPct val="100000"/>
              </a:lnSpc>
              <a:spcBef>
                <a:spcPts val="0"/>
              </a:spcBef>
              <a:spcAft>
                <a:spcPts val="200"/>
              </a:spcAft>
              <a:buClr>
                <a:schemeClr val="bg1"/>
              </a:buClr>
            </a:pPr>
            <a:r>
              <a:rPr lang="en-US" sz="1100" dirty="0" err="1" smtClean="0">
                <a:solidFill>
                  <a:schemeClr val="tx1"/>
                </a:solidFill>
              </a:rPr>
              <a:t>Pavendar</a:t>
            </a:r>
            <a:r>
              <a:rPr lang="en-US" sz="1100" dirty="0" smtClean="0">
                <a:solidFill>
                  <a:schemeClr val="tx1"/>
                </a:solidFill>
              </a:rPr>
              <a:t> </a:t>
            </a:r>
            <a:r>
              <a:rPr lang="en-US" sz="1100" dirty="0" err="1" smtClean="0">
                <a:solidFill>
                  <a:schemeClr val="tx1"/>
                </a:solidFill>
              </a:rPr>
              <a:t>Bharathidasan</a:t>
            </a:r>
            <a:r>
              <a:rPr lang="en-US" sz="1100" dirty="0" smtClean="0">
                <a:solidFill>
                  <a:schemeClr val="tx1"/>
                </a:solidFill>
              </a:rPr>
              <a:t> College of Engineering and Technology</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2097154" name="Picture 2"/>
          <p:cNvPicPr>
            <a:picLocks noChangeAspect="1" noChangeArrowheads="1"/>
          </p:cNvPicPr>
          <p:nvPr/>
        </p:nvPicPr>
        <p:blipFill>
          <a:blip r:embed="rId2"/>
          <a:stretch>
            <a:fillRect/>
          </a:stretch>
        </p:blipFill>
        <p:spPr bwMode="auto">
          <a:xfrm>
            <a:off x="1834750" y="1249149"/>
            <a:ext cx="1146742" cy="666202"/>
          </a:xfrm>
          <a:prstGeom prst="rect">
            <a:avLst/>
          </a:prstGeom>
        </p:spPr>
      </p:pic>
      <p:pic>
        <p:nvPicPr>
          <p:cNvPr id="2097155" name="Picture 5" descr="A logo with people and map&#10;&#10;Description automatically generated"/>
          <p:cNvPicPr>
            <a:picLocks noChangeAspect="1" noChangeArrowheads="1"/>
          </p:cNvPicPr>
          <p:nvPr/>
        </p:nvPicPr>
        <p:blipFill>
          <a:blip r:embed="rId3"/>
          <a:srcRect/>
          <a:stretch>
            <a:fillRect/>
          </a:stretch>
        </p:blipFill>
        <p:spPr bwMode="auto">
          <a:xfrm>
            <a:off x="6461189" y="1211666"/>
            <a:ext cx="668564" cy="666202"/>
          </a:xfrm>
          <a:prstGeom prst="rect">
            <a:avLst/>
          </a:prstGeom>
          <a:noFill/>
        </p:spPr>
      </p:pic>
      <p:pic>
        <p:nvPicPr>
          <p:cNvPr id="2097156"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40" name="Google Shape;61;g5fab984687_2_0"/>
          <p:cNvSpPr txBox="1">
            <a:spLocks noGrp="1"/>
          </p:cNvSpPr>
          <p:nvPr>
            <p:ph type="title"/>
          </p:nvPr>
        </p:nvSpPr>
        <p:spPr>
          <a:xfrm>
            <a:off x="490249" y="650240"/>
            <a:ext cx="8118658" cy="3890709"/>
          </a:xfrm>
          <a:prstGeom prst="rect">
            <a:avLst/>
          </a:prstGeom>
          <a:noFill/>
          <a:ln>
            <a:noFill/>
          </a:ln>
        </p:spPr>
        <p:txBody>
          <a:bodyPr spcFirstLastPara="1" wrap="square" lIns="91425" tIns="91425" rIns="91425" bIns="91425" anchor="t" anchorCtr="0">
            <a:noAutofit/>
          </a:bodyPr>
          <a:p>
            <a:r>
              <a:rPr lang="en-IN" sz="1600" b="1" dirty="0">
                <a:solidFill>
                  <a:srgbClr val="213163"/>
                </a:solidFill>
              </a:rPr>
              <a:t>Modelling &amp; </a:t>
            </a:r>
            <a:r>
              <a:rPr lang="en-IN" sz="1600" b="1" dirty="0" smtClean="0">
                <a:solidFill>
                  <a:srgbClr val="213163"/>
                </a:solidFill>
              </a:rPr>
              <a:t>Results</a:t>
            </a:r>
            <a:br>
              <a:rPr lang="en-IN" sz="1600" b="1" dirty="0" smtClean="0">
                <a:solidFill>
                  <a:srgbClr val="213163"/>
                </a:solidFill>
              </a:rPr>
            </a:br>
            <a:br>
              <a:rPr lang="en-IN" sz="1600" b="1" dirty="0">
                <a:solidFill>
                  <a:srgbClr val="213163"/>
                </a:solidFill>
              </a:rPr>
            </a:br>
            <a:r>
              <a:rPr lang="en-US" sz="1600" dirty="0" smtClean="0"/>
              <a:t>This </a:t>
            </a:r>
            <a:r>
              <a:rPr lang="en-US" sz="1600" dirty="0"/>
              <a:t>project traverses a lot of areas ranging from business concept to computing field,</a:t>
            </a:r>
            <a:br>
              <a:rPr lang="en-US" sz="1600" dirty="0"/>
            </a:br>
            <a:r>
              <a:rPr lang="en-US" sz="1600" dirty="0"/>
              <a:t>and required to perform several researches to be able to achieve the project objectives.</a:t>
            </a:r>
            <a:br>
              <a:rPr lang="en-US" sz="1600" dirty="0"/>
            </a:br>
            <a:r>
              <a:rPr lang="en-US" sz="1600" dirty="0"/>
              <a:t>The area covers include:</a:t>
            </a:r>
            <a:br>
              <a:rPr lang="en-US" sz="1600" dirty="0"/>
            </a:br>
            <a:r>
              <a:rPr lang="en-US" sz="1600" dirty="0" smtClean="0"/>
              <a:t>Car </a:t>
            </a:r>
            <a:r>
              <a:rPr lang="en-US" sz="1600" dirty="0"/>
              <a:t>rental industry: This includes study on how the car rental business is being done,</a:t>
            </a:r>
            <a:br>
              <a:rPr lang="en-US" sz="1600" dirty="0"/>
            </a:br>
            <a:r>
              <a:rPr lang="en-US" sz="1600" dirty="0"/>
              <a:t>process involved and opportunity that exist for improvement.</a:t>
            </a:r>
            <a:br>
              <a:rPr lang="en-US" sz="1600" dirty="0"/>
            </a:br>
            <a:r>
              <a:rPr lang="en-US" sz="1600" dirty="0" smtClean="0"/>
              <a:t>General </a:t>
            </a:r>
            <a:r>
              <a:rPr lang="en-US" sz="1600" dirty="0"/>
              <a:t>customers as well as the company’s staff will be able to use the system</a:t>
            </a:r>
            <a:br>
              <a:rPr lang="en-US" sz="1600" dirty="0"/>
            </a:br>
            <a:r>
              <a:rPr lang="en-US" sz="1600" dirty="0" smtClean="0"/>
              <a:t>effectively. Web-platform </a:t>
            </a:r>
            <a:r>
              <a:rPr lang="en-US" sz="1600" dirty="0"/>
              <a:t>means that the system will be available for access 24/7 except </a:t>
            </a:r>
            <a:r>
              <a:rPr lang="en-US" sz="1600" dirty="0" smtClean="0"/>
              <a:t>when there </a:t>
            </a:r>
            <a:r>
              <a:rPr lang="en-US" sz="1600" dirty="0"/>
              <a:t>is a temporary server issue which is expected to be </a:t>
            </a:r>
            <a:r>
              <a:rPr lang="en-US" sz="1600" dirty="0"/>
              <a:t>minimal.</a:t>
            </a:r>
            <a:br>
              <a:rPr lang="en-US" sz="1600" dirty="0"/>
            </a:br>
            <a:r>
              <a:rPr lang="en-US" sz="1600" dirty="0"/>
              <a:t>The system </a:t>
            </a:r>
            <a:r>
              <a:rPr lang="en-US" sz="1600" dirty="0" err="1" smtClean="0"/>
              <a:t>hasre</a:t>
            </a:r>
            <a:r>
              <a:rPr lang="en-US" sz="1600" dirty="0" smtClean="0"/>
              <a:t> </a:t>
            </a:r>
            <a:r>
              <a:rPr lang="en-US" sz="1600" dirty="0" err="1" smtClean="0"/>
              <a:t>acheda</a:t>
            </a:r>
            <a:r>
              <a:rPr lang="en-US" sz="1600" dirty="0" smtClean="0"/>
              <a:t> </a:t>
            </a:r>
            <a:r>
              <a:rPr lang="en-US" sz="1600" dirty="0"/>
              <a:t>steady state where all bugs have been eliminated. The system is operated at a high </a:t>
            </a:r>
            <a:r>
              <a:rPr lang="en-US" sz="1600" dirty="0" smtClean="0"/>
              <a:t>level of efficiency </a:t>
            </a:r>
            <a:r>
              <a:rPr lang="en-US" sz="1600" dirty="0"/>
              <a:t>and all teachers and users associated with the system understand its advantage. The </a:t>
            </a:r>
            <a:r>
              <a:rPr lang="en-US" sz="1600" dirty="0" smtClean="0"/>
              <a:t>system solves </a:t>
            </a:r>
            <a:r>
              <a:rPr lang="en-US" sz="1600" dirty="0"/>
              <a:t>the problem- it was intended to solve as requirement specification. The system is user friendly &amp; easy to maintain.</a:t>
            </a:r>
            <a:br>
              <a:rPr lang="en-US" sz="1600" dirty="0"/>
            </a:br>
            <a:endParaRPr lang="en-IN" sz="1600" dirty="0"/>
          </a:p>
        </p:txBody>
      </p:sp>
      <p:cxnSp>
        <p:nvCxnSpPr>
          <p:cNvPr id="3145737"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1"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p>
            <a:pPr algn="ctr"/>
            <a:r>
              <a:rPr lang="en-US"/>
              <a:t>Homepage</a:t>
            </a:r>
            <a:endParaRPr lang="en-US"/>
          </a:p>
        </p:txBody>
      </p:sp>
      <p:pic>
        <p:nvPicPr>
          <p:cNvPr id="2097160" name="Picture 5"/>
          <p:cNvPicPr>
            <a:picLocks noChangeAspect="1"/>
          </p:cNvPicPr>
          <p:nvPr/>
        </p:nvPicPr>
        <p:blipFill>
          <a:blip r:embed="rId1"/>
          <a:stretch>
            <a:fillRect/>
          </a:stretch>
        </p:blipFill>
        <p:spPr>
          <a:xfrm>
            <a:off x="572067" y="1065075"/>
            <a:ext cx="7708318" cy="36526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p>
            <a:pPr algn="ctr"/>
            <a:r>
              <a:rPr lang="en-US" b="1" dirty="0"/>
              <a:t>About-Us-Page</a:t>
            </a:r>
            <a:endParaRPr lang="en-US" b="1" dirty="0"/>
          </a:p>
        </p:txBody>
      </p:sp>
      <p:pic>
        <p:nvPicPr>
          <p:cNvPr id="2097161" name="Picture 2"/>
          <p:cNvPicPr>
            <a:picLocks noChangeAspect="1"/>
          </p:cNvPicPr>
          <p:nvPr/>
        </p:nvPicPr>
        <p:blipFill>
          <a:blip r:embed="rId1"/>
          <a:stretch>
            <a:fillRect/>
          </a:stretch>
        </p:blipFill>
        <p:spPr>
          <a:xfrm>
            <a:off x="910788" y="1186369"/>
            <a:ext cx="7321974" cy="342703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p>
            <a:pPr algn="ctr"/>
            <a:r>
              <a:rPr lang="en-US" b="1" dirty="0"/>
              <a:t>Service-Page</a:t>
            </a:r>
            <a:endParaRPr lang="en-US" b="1" dirty="0"/>
          </a:p>
        </p:txBody>
      </p:sp>
      <p:pic>
        <p:nvPicPr>
          <p:cNvPr id="2097162" name="Picture 2"/>
          <p:cNvPicPr>
            <a:picLocks noChangeAspect="1"/>
          </p:cNvPicPr>
          <p:nvPr/>
        </p:nvPicPr>
        <p:blipFill>
          <a:blip r:embed="rId1"/>
          <a:stretch>
            <a:fillRect/>
          </a:stretch>
        </p:blipFill>
        <p:spPr>
          <a:xfrm>
            <a:off x="860214" y="1165013"/>
            <a:ext cx="7267788" cy="338243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p>
            <a:pPr algn="ctr"/>
            <a:r>
              <a:rPr lang="en-US" b="1"/>
              <a:t>Departments-Page</a:t>
            </a:r>
            <a:endParaRPr lang="en-US" b="1"/>
          </a:p>
        </p:txBody>
      </p:sp>
      <p:pic>
        <p:nvPicPr>
          <p:cNvPr id="2097163" name="Picture 2"/>
          <p:cNvPicPr>
            <a:picLocks noChangeAspect="1"/>
          </p:cNvPicPr>
          <p:nvPr/>
        </p:nvPicPr>
        <p:blipFill>
          <a:blip r:embed="rId1"/>
          <a:stretch>
            <a:fillRect/>
          </a:stretch>
        </p:blipFill>
        <p:spPr>
          <a:xfrm>
            <a:off x="724747" y="1205653"/>
            <a:ext cx="7193280" cy="338666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3" name="Title 1"/>
          <p:cNvSpPr>
            <a:spLocks noGrp="1"/>
          </p:cNvSpPr>
          <p:nvPr>
            <p:ph type="title"/>
          </p:nvPr>
        </p:nvSpPr>
        <p:spPr>
          <a:xfrm>
            <a:off x="486320" y="326813"/>
            <a:ext cx="7886430" cy="649583"/>
          </a:xfrm>
        </p:spPr>
        <p:txBody>
          <a:bodyPr/>
          <a:p>
            <a:pPr algn="ctr"/>
            <a:r>
              <a:rPr lang="en-US" b="1" dirty="0"/>
              <a:t>Blog-Page</a:t>
            </a:r>
            <a:endParaRPr lang="en-US" b="1" dirty="0"/>
          </a:p>
        </p:txBody>
      </p:sp>
      <p:pic>
        <p:nvPicPr>
          <p:cNvPr id="2097164" name="Picture 2"/>
          <p:cNvPicPr>
            <a:picLocks noChangeAspect="1"/>
          </p:cNvPicPr>
          <p:nvPr/>
        </p:nvPicPr>
        <p:blipFill>
          <a:blip r:embed="rId1"/>
          <a:stretch>
            <a:fillRect/>
          </a:stretch>
        </p:blipFill>
        <p:spPr>
          <a:xfrm>
            <a:off x="2050149" y="814164"/>
            <a:ext cx="5122811" cy="387585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54" name="Title 1"/>
          <p:cNvSpPr>
            <a:spLocks noGrp="1"/>
          </p:cNvSpPr>
          <p:nvPr>
            <p:ph type="title"/>
          </p:nvPr>
        </p:nvSpPr>
        <p:spPr>
          <a:xfrm>
            <a:off x="152400" y="762000"/>
            <a:ext cx="7938052" cy="3778950"/>
          </a:xfrm>
        </p:spPr>
        <p:txBody>
          <a:bodyPr/>
          <a:p>
            <a:r>
              <a:rPr lang="en-IN" sz="1600" b="1" dirty="0">
                <a:solidFill>
                  <a:srgbClr val="213163"/>
                </a:solidFill>
                <a:latin typeface="+mj-lt"/>
              </a:rPr>
              <a:t>Future </a:t>
            </a:r>
            <a:r>
              <a:rPr lang="en-US" sz="1600" b="1" dirty="0">
                <a:solidFill>
                  <a:srgbClr val="213163"/>
                </a:solidFill>
                <a:latin typeface="+mj-lt"/>
              </a:rPr>
              <a:t>Enhancements</a:t>
            </a:r>
            <a:r>
              <a:rPr lang="en-US" sz="1600" b="1" dirty="0" smtClean="0">
                <a:solidFill>
                  <a:srgbClr val="374151"/>
                </a:solidFill>
                <a:latin typeface="+mj-lt"/>
                <a:cs typeface="Times New Roman" panose="02020603050405020304" pitchFamily="18" charset="0"/>
              </a:rPr>
              <a:t>:</a:t>
            </a:r>
            <a:br>
              <a:rPr lang="en-US" sz="1600" b="1" dirty="0" smtClean="0">
                <a:solidFill>
                  <a:srgbClr val="374151"/>
                </a:solidFill>
                <a:latin typeface="+mj-lt"/>
                <a:cs typeface="Times New Roman" panose="02020603050405020304" pitchFamily="18" charset="0"/>
              </a:rPr>
            </a:br>
            <a:br>
              <a:rPr lang="en-US" sz="2000" b="1" dirty="0">
                <a:solidFill>
                  <a:srgbClr val="374151"/>
                </a:solidFill>
                <a:latin typeface="+mj-lt"/>
                <a:cs typeface="Times New Roman" panose="02020603050405020304" pitchFamily="18" charset="0"/>
              </a:rPr>
            </a:br>
            <a:r>
              <a:rPr lang="en-US" sz="2000" dirty="0" smtClean="0"/>
              <a:t>This </a:t>
            </a:r>
            <a:r>
              <a:rPr lang="en-US" sz="2000" dirty="0"/>
              <a:t>order cars online system project aimed at developing an online car rental system which can </a:t>
            </a:r>
            <a:r>
              <a:rPr lang="en-US" sz="2000" dirty="0" smtClean="0"/>
              <a:t>be used </a:t>
            </a:r>
            <a:r>
              <a:rPr lang="en-US" sz="2000" dirty="0"/>
              <a:t>in small places, and medium cities firstly and then on a large scale. </a:t>
            </a:r>
            <a:br>
              <a:rPr lang="en-US" sz="2000" dirty="0" smtClean="0"/>
            </a:br>
            <a:r>
              <a:rPr lang="en-US" sz="2000" dirty="0" smtClean="0"/>
              <a:t>▪ </a:t>
            </a:r>
            <a:r>
              <a:rPr lang="en-US" sz="2000" dirty="0"/>
              <a:t>It is developed to help car rental to simplify their daily operational and managerial task as well as improve the dining experience of </a:t>
            </a:r>
            <a:r>
              <a:rPr lang="en-US" sz="2000" dirty="0" smtClean="0"/>
              <a:t>customers. </a:t>
            </a:r>
            <a:br>
              <a:rPr lang="en-US" sz="6000" dirty="0" smtClean="0"/>
            </a:br>
            <a:r>
              <a:rPr lang="en-US" sz="2000" dirty="0" smtClean="0"/>
              <a:t>▪ </a:t>
            </a:r>
            <a:r>
              <a:rPr lang="en-US" sz="2000" dirty="0"/>
              <a:t>And also helps restaurant develop healthy customer relationships by providing good services. </a:t>
            </a:r>
            <a:r>
              <a:rPr lang="en-US" sz="2000" dirty="0" smtClean="0"/>
              <a:t>The </a:t>
            </a:r>
            <a:r>
              <a:rPr lang="en-US" sz="2000" dirty="0"/>
              <a:t>system enables staff to let update and make changes to their cars and beverage list information based on the orders placed and the orders completed</a:t>
            </a:r>
            <a:r>
              <a:rPr lang="en-US" sz="1600" dirty="0"/>
              <a:t>.</a:t>
            </a:r>
            <a:br>
              <a:rPr lang="en-US" sz="1600" b="0" i="0" dirty="0">
                <a:solidFill>
                  <a:srgbClr val="374151"/>
                </a:solidFill>
                <a:effectLst/>
                <a:latin typeface="Söhne"/>
              </a:rPr>
            </a:br>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Shape 60"/>
        <p:cNvGrpSpPr/>
        <p:nvPr/>
      </p:nvGrpSpPr>
      <p:grpSpPr>
        <a:xfrm>
          <a:off x="0" y="0"/>
          <a:ext cx="0" cy="0"/>
          <a:chOff x="0" y="0"/>
          <a:chExt cx="0" cy="0"/>
        </a:xfrm>
      </p:grpSpPr>
      <p:sp>
        <p:nvSpPr>
          <p:cNvPr id="1048655" name="Google Shape;61;g5fab984687_2_0"/>
          <p:cNvSpPr txBox="1">
            <a:spLocks noGrp="1"/>
          </p:cNvSpPr>
          <p:nvPr>
            <p:ph type="title"/>
          </p:nvPr>
        </p:nvSpPr>
        <p:spPr>
          <a:xfrm>
            <a:off x="490249" y="609600"/>
            <a:ext cx="8321857" cy="3931350"/>
          </a:xfrm>
          <a:prstGeom prst="rect">
            <a:avLst/>
          </a:prstGeom>
          <a:noFill/>
          <a:ln>
            <a:noFill/>
          </a:ln>
        </p:spPr>
        <p:txBody>
          <a:bodyPr spcFirstLastPara="1" wrap="square" lIns="91425" tIns="91425" rIns="91425" bIns="91425" anchor="t" anchorCtr="0">
            <a:noAutofit/>
          </a:bodyPr>
          <a:p>
            <a:pPr lvl="0">
              <a:buSzPts val="2800"/>
            </a:pPr>
            <a:r>
              <a:rPr lang="en-IN" sz="1600" b="1" dirty="0" smtClean="0">
                <a:solidFill>
                  <a:srgbClr val="213163"/>
                </a:solidFill>
              </a:rPr>
              <a:t>Conclusion</a:t>
            </a:r>
            <a:br>
              <a:rPr lang="en-IN" sz="1600" b="1" dirty="0" smtClean="0">
                <a:solidFill>
                  <a:srgbClr val="213163"/>
                </a:solidFill>
              </a:rPr>
            </a:br>
            <a:br>
              <a:rPr lang="en-IN" sz="1600" b="1" dirty="0" smtClean="0">
                <a:solidFill>
                  <a:srgbClr val="213163"/>
                </a:solidFill>
              </a:rPr>
            </a:br>
            <a:r>
              <a:rPr lang="en-US" sz="1400" dirty="0" smtClean="0"/>
              <a:t>An </a:t>
            </a:r>
            <a:r>
              <a:rPr lang="en-US" sz="1400" dirty="0"/>
              <a:t>CAR RENTAL </a:t>
            </a:r>
            <a:r>
              <a:rPr lang="en-US" sz="1400" dirty="0" smtClean="0"/>
              <a:t>APPLICATION </a:t>
            </a:r>
            <a:r>
              <a:rPr lang="en-US" sz="1400" dirty="0"/>
              <a:t>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lang="en-US" sz="1400" dirty="0" err="1"/>
              <a:t>waiter.The</a:t>
            </a:r>
            <a:r>
              <a:rPr lang="en-US" sz="1400" dirty="0"/>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lang="en-US" sz="1400" dirty="0" err="1"/>
              <a:t>rentalto</a:t>
            </a:r>
            <a:r>
              <a:rPr lang="en-US" sz="1400" dirty="0"/>
              <a:t> simplify their routine managerial and operational task and to improve the dining experience of the </a:t>
            </a:r>
            <a:r>
              <a:rPr lang="en-US" sz="1400" dirty="0" err="1"/>
              <a:t>clients.This</a:t>
            </a:r>
            <a:r>
              <a:rPr lang="en-US" sz="1400" dirty="0"/>
              <a:t> also helps the restaurant owners develop healthy customer relationships by providing reasonably </a:t>
            </a:r>
            <a:r>
              <a:rPr lang="en-US" sz="1400" dirty="0" smtClean="0"/>
              <a:t>good services</a:t>
            </a:r>
            <a:r>
              <a:rPr lang="en-US" sz="1400" dirty="0"/>
              <a:t>. The system also enables the restaurant to know the items available in real time and make changes to their cars and beverage inventory based on the orders placed and the orders completed.</a:t>
            </a:r>
            <a:endParaRPr lang="en-IN" sz="1400" dirty="0"/>
          </a:p>
        </p:txBody>
      </p:sp>
      <p:cxnSp>
        <p:nvCxnSpPr>
          <p:cNvPr id="3145738"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1" y="4649739"/>
            <a:ext cx="318028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smtClean="0">
                <a:solidFill>
                  <a:schemeClr val="tx1"/>
                </a:solidFill>
              </a:rPr>
              <a:t>Source : </a:t>
            </a:r>
            <a:r>
              <a:rPr lang="en-IN" sz="1000" dirty="0"/>
              <a:t>arkajainuniversity.ac.in</a:t>
            </a:r>
            <a:endParaRPr lang="en-IN" sz="1000" dirty="0">
              <a:solidFill>
                <a:schemeClr val="tx1"/>
              </a:solidFill>
            </a:endParaRPr>
          </a:p>
          <a:p>
            <a:pPr>
              <a:buSzPts val="2800"/>
            </a:pPr>
            <a:endParaRPr lang="en-IN" sz="100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64"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048601" name="TextBox 11"/>
          <p:cNvSpPr txBox="1"/>
          <p:nvPr/>
        </p:nvSpPr>
        <p:spPr>
          <a:xfrm>
            <a:off x="2422762" y="970065"/>
            <a:ext cx="4283236" cy="49911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048602"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48603" name="TextBox 10"/>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048604"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048605"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0" name="Google Shape;61;g5fab984687_2_0"/>
          <p:cNvSpPr txBox="1">
            <a:spLocks noGrp="1"/>
          </p:cNvSpPr>
          <p:nvPr>
            <p:ph type="title"/>
          </p:nvPr>
        </p:nvSpPr>
        <p:spPr>
          <a:xfrm>
            <a:off x="85642" y="547911"/>
            <a:ext cx="7700010" cy="4090800"/>
          </a:xfrm>
          <a:prstGeom prst="rect">
            <a:avLst/>
          </a:prstGeom>
          <a:noFill/>
          <a:ln>
            <a:noFill/>
          </a:ln>
        </p:spPr>
        <p:txBody>
          <a:bodyPr spcFirstLastPara="1" wrap="square" lIns="91425" tIns="91425" rIns="91425" bIns="91425" anchor="t" anchorCtr="0">
            <a:noAutofit/>
          </a:bodyPr>
          <a:p>
            <a:pPr lvl="0">
              <a:buSzPts val="2800"/>
            </a:pPr>
            <a:r>
              <a:rPr lang="en-IN" sz="1600" b="1" dirty="0" smtClean="0">
                <a:solidFill>
                  <a:srgbClr val="213163"/>
                </a:solidFill>
              </a:rPr>
              <a:t>Abstract </a:t>
            </a:r>
            <a:br>
              <a:rPr lang="en-IN" sz="1600" b="1" dirty="0" smtClean="0">
                <a:solidFill>
                  <a:srgbClr val="213163"/>
                </a:solidFill>
              </a:rPr>
            </a:br>
            <a:br>
              <a:rPr lang="en-IN" sz="1600" b="1" dirty="0" smtClean="0">
                <a:solidFill>
                  <a:srgbClr val="213163"/>
                </a:solidFill>
              </a:rPr>
            </a:br>
            <a:r>
              <a:rPr lang="en-US" sz="1600" dirty="0"/>
              <a:t>“</a:t>
            </a:r>
            <a:r>
              <a:rPr lang="en-US" sz="1400" dirty="0"/>
              <a:t>CAR RENTAL </a:t>
            </a:r>
            <a:r>
              <a:rPr lang="en-US" sz="1400" dirty="0" smtClean="0"/>
              <a:t>APPLICATION WITH DJANGO FRAMEWORK” </a:t>
            </a:r>
            <a:r>
              <a:rPr lang="en-US" sz="1400" dirty="0"/>
              <a:t>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a:t>
            </a:r>
            <a:r>
              <a:rPr lang="en-US" sz="1400" dirty="0" smtClean="0"/>
              <a:t>this system </a:t>
            </a:r>
            <a:r>
              <a:rPr lang="en-US" sz="1400" dirty="0"/>
              <a:t>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a:t>
            </a:r>
            <a:r>
              <a:rPr lang="en-US" sz="1400" dirty="0" smtClean="0"/>
              <a:t>traveler’s </a:t>
            </a:r>
            <a:r>
              <a:rPr lang="en-US" sz="1400" dirty="0"/>
              <a:t>also.</a:t>
            </a:r>
            <a:endParaRPr lang="en-IN" sz="1400" dirty="0"/>
          </a:p>
        </p:txBody>
      </p:sp>
      <p:cxnSp>
        <p:nvCxnSpPr>
          <p:cNvPr id="3145730"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1" name="Google Shape;61;g5fab984687_2_0"/>
          <p:cNvSpPr txBox="1"/>
          <p:nvPr/>
        </p:nvSpPr>
        <p:spPr>
          <a:xfrm>
            <a:off x="145277" y="4713110"/>
            <a:ext cx="467188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000" dirty="0" smtClean="0">
                <a:solidFill>
                  <a:schemeClr val="tx1"/>
                </a:solidFill>
              </a:rPr>
              <a:t>:</a:t>
            </a:r>
            <a:r>
              <a:rPr lang="en-IN" sz="1000" dirty="0"/>
              <a:t> </a:t>
            </a:r>
            <a:r>
              <a:rPr lang="en-IN" sz="1000" dirty="0" smtClean="0"/>
              <a:t>arkajainuniversity.ac.in</a:t>
            </a:r>
            <a:endParaRPr lang="en-IN" sz="10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4" name="Google Shape;61;g5fab984687_2_0"/>
          <p:cNvSpPr txBox="1">
            <a:spLocks noGrp="1"/>
          </p:cNvSpPr>
          <p:nvPr>
            <p:ph type="title"/>
          </p:nvPr>
        </p:nvSpPr>
        <p:spPr>
          <a:xfrm>
            <a:off x="136665" y="585109"/>
            <a:ext cx="7348411" cy="4090800"/>
          </a:xfrm>
          <a:prstGeom prst="rect">
            <a:avLst/>
          </a:prstGeom>
          <a:noFill/>
          <a:ln>
            <a:noFill/>
          </a:ln>
        </p:spPr>
        <p:txBody>
          <a:bodyPr spcFirstLastPara="1" wrap="square" lIns="91425" tIns="91425" rIns="91425" bIns="91425" anchor="t" anchorCtr="0">
            <a:noAutofit/>
          </a:bodyPr>
          <a:p>
            <a:pPr lvl="0">
              <a:buSzPts val="2800"/>
            </a:pPr>
            <a:r>
              <a:rPr lang="en-IN" sz="1600" b="1" dirty="0">
                <a:solidFill>
                  <a:srgbClr val="213163"/>
                </a:solidFill>
              </a:rPr>
              <a:t>Problem </a:t>
            </a:r>
            <a:r>
              <a:rPr lang="en-IN" sz="1600" b="1" dirty="0" smtClean="0">
                <a:solidFill>
                  <a:srgbClr val="213163"/>
                </a:solidFill>
              </a:rPr>
              <a:t>Statement</a:t>
            </a:r>
            <a:br>
              <a:rPr lang="en-IN" sz="1600" b="1" dirty="0" smtClean="0">
                <a:solidFill>
                  <a:srgbClr val="213163"/>
                </a:solidFill>
              </a:rPr>
            </a:br>
            <a:br>
              <a:rPr lang="en-IN" sz="1600" b="1" dirty="0" smtClean="0">
                <a:solidFill>
                  <a:srgbClr val="213163"/>
                </a:solidFill>
              </a:rPr>
            </a:br>
            <a:r>
              <a:rPr lang="en-US" sz="1400" dirty="0" smtClean="0"/>
              <a:t>The </a:t>
            </a:r>
            <a:r>
              <a:rPr lang="en-US" sz="1400" dirty="0"/>
              <a:t>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lang="en-US" sz="1400" dirty="0" smtClean="0"/>
            </a:br>
            <a:br>
              <a:rPr lang="en-US" sz="1400" dirty="0" smtClean="0"/>
            </a:br>
            <a:r>
              <a:rPr lang="en-US" sz="1400" dirty="0" smtClean="0"/>
              <a:t>1</a:t>
            </a:r>
            <a:r>
              <a:rPr lang="en-US" sz="1400" dirty="0"/>
              <a:t>. To rent a car a prospective renter must first go to the nearest office to register as a client. </a:t>
            </a:r>
            <a:br>
              <a:rPr lang="en-US" sz="1400" dirty="0" smtClean="0"/>
            </a:br>
            <a:br>
              <a:rPr lang="en-US" sz="1400" dirty="0" smtClean="0"/>
            </a:br>
            <a:r>
              <a:rPr lang="en-US" sz="1400" dirty="0" smtClean="0"/>
              <a:t>2</a:t>
            </a:r>
            <a:r>
              <a:rPr lang="en-US" sz="1400" dirty="0"/>
              <a:t>. Cars that provide difficulties to rent out are normally advertised in local or national newspaper. it involves a lot of paper work and consumes time.</a:t>
            </a:r>
            <a:endParaRPr lang="en-IN" sz="1400" dirty="0"/>
          </a:p>
        </p:txBody>
      </p:sp>
      <p:cxnSp>
        <p:nvCxnSpPr>
          <p:cNvPr id="3145731"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6665" y="4675910"/>
            <a:ext cx="376609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000" dirty="0" smtClean="0">
                <a:solidFill>
                  <a:schemeClr val="tx1"/>
                </a:solidFill>
              </a:rPr>
              <a:t>: www.coursehero.com</a:t>
            </a:r>
            <a:endParaRPr lang="en-IN" sz="10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18" name="Google Shape;61;g5fab984687_2_0"/>
          <p:cNvSpPr txBox="1">
            <a:spLocks noGrp="1"/>
          </p:cNvSpPr>
          <p:nvPr>
            <p:ph type="title"/>
          </p:nvPr>
        </p:nvSpPr>
        <p:spPr>
          <a:xfrm>
            <a:off x="52512" y="607024"/>
            <a:ext cx="8342740" cy="4090800"/>
          </a:xfrm>
          <a:prstGeom prst="rect">
            <a:avLst/>
          </a:prstGeom>
          <a:noFill/>
          <a:ln>
            <a:noFill/>
          </a:ln>
        </p:spPr>
        <p:txBody>
          <a:bodyPr spcFirstLastPara="1" wrap="square" lIns="91425" tIns="91425" rIns="91425" bIns="91425" anchor="t" anchorCtr="0">
            <a:noAutofit/>
          </a:bodyPr>
          <a:p>
            <a:pPr lvl="0">
              <a:buSzPts val="2800"/>
            </a:pPr>
            <a:r>
              <a:rPr lang="en-IN" sz="1600" b="1" dirty="0">
                <a:solidFill>
                  <a:srgbClr val="213163"/>
                </a:solidFill>
              </a:rPr>
              <a:t>Project </a:t>
            </a:r>
            <a:r>
              <a:rPr lang="en-IN" sz="1600" b="1" dirty="0" smtClean="0">
                <a:solidFill>
                  <a:srgbClr val="213163"/>
                </a:solidFill>
              </a:rPr>
              <a:t>Overview</a:t>
            </a:r>
            <a:br>
              <a:rPr lang="en-IN" sz="1600" b="1" dirty="0" smtClean="0">
                <a:solidFill>
                  <a:srgbClr val="213163"/>
                </a:solidFill>
              </a:rPr>
            </a:br>
            <a:br>
              <a:rPr lang="en-IN" sz="1800" b="1" dirty="0" smtClean="0">
                <a:solidFill>
                  <a:srgbClr val="213163"/>
                </a:solidFill>
              </a:rPr>
            </a:br>
            <a:r>
              <a:rPr lang="en-US" sz="1600" dirty="0"/>
              <a:t>The primary purpose of an online car rental system is to allow customers </a:t>
            </a:r>
            <a:r>
              <a:rPr lang="en-US" sz="1600" dirty="0" smtClean="0"/>
              <a:t>to easily </a:t>
            </a:r>
            <a:r>
              <a:rPr lang="en-US" sz="1600" dirty="0"/>
              <a:t>do order at website over the internet. With the improvement of technology, online car rental systems </a:t>
            </a:r>
            <a:r>
              <a:rPr lang="en-US" sz="1600" dirty="0" smtClean="0"/>
              <a:t>are becoming </a:t>
            </a:r>
            <a:r>
              <a:rPr lang="en-US" sz="1600" dirty="0"/>
              <a:t>a popular topic. That’s because they are serving the ever-increasing Demand for convince. </a:t>
            </a:r>
            <a:r>
              <a:rPr lang="en-US" sz="1600" dirty="0" smtClean="0"/>
              <a:t>It benefits </a:t>
            </a:r>
            <a:r>
              <a:rPr lang="en-US" sz="1600" dirty="0"/>
              <a:t>both the customer and the business. With a website or mobile app, customers can easily </a:t>
            </a:r>
            <a:r>
              <a:rPr lang="en-US" sz="1600" dirty="0" smtClean="0"/>
              <a:t>Browse all </a:t>
            </a:r>
            <a:r>
              <a:rPr lang="en-US" sz="1600" dirty="0"/>
              <a:t>the dishes and place order of their </a:t>
            </a:r>
            <a:r>
              <a:rPr lang="en-US" sz="1600" dirty="0" err="1"/>
              <a:t>favourite</a:t>
            </a:r>
            <a:r>
              <a:rPr lang="en-US" sz="1600" dirty="0"/>
              <a:t> </a:t>
            </a:r>
            <a:r>
              <a:rPr lang="en-US" sz="1600" dirty="0" smtClean="0"/>
              <a:t>one</a:t>
            </a:r>
            <a:r>
              <a:rPr lang="en-US" sz="1600" dirty="0"/>
              <a:t>. From the car rental perspective, they no longer </a:t>
            </a:r>
            <a:r>
              <a:rPr lang="en-US" sz="1600" dirty="0" smtClean="0"/>
              <a:t>spend time </a:t>
            </a:r>
            <a:r>
              <a:rPr lang="en-US" sz="1600" dirty="0"/>
              <a:t>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lang="en-IN" sz="1600" dirty="0"/>
          </a:p>
        </p:txBody>
      </p:sp>
      <p:cxnSp>
        <p:nvCxnSpPr>
          <p:cNvPr id="314573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235392" y="4697824"/>
            <a:ext cx="269068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000" dirty="0" smtClean="0">
                <a:solidFill>
                  <a:schemeClr val="tx1"/>
                </a:solidFill>
              </a:rPr>
              <a:t>: </a:t>
            </a:r>
            <a:r>
              <a:rPr lang="en-IN" sz="1000" dirty="0"/>
              <a:t>arkajainuniversity.ac.in</a:t>
            </a:r>
            <a:endParaRPr lang="en-IN" sz="1000" dirty="0">
              <a:solidFill>
                <a:schemeClr val="tx1"/>
              </a:solidFill>
            </a:endParaRPr>
          </a:p>
          <a:p>
            <a:pPr>
              <a:buSzPts val="2800"/>
            </a:pPr>
            <a:endParaRPr lang="en-IN" sz="10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Shape 60"/>
        <p:cNvGrpSpPr/>
        <p:nvPr/>
      </p:nvGrpSpPr>
      <p:grpSpPr>
        <a:xfrm>
          <a:off x="0" y="0"/>
          <a:ext cx="0" cy="0"/>
          <a:chOff x="0" y="0"/>
          <a:chExt cx="0" cy="0"/>
        </a:xfrm>
      </p:grpSpPr>
      <p:sp>
        <p:nvSpPr>
          <p:cNvPr id="1048622" name="Google Shape;61;g5fab984687_2_0"/>
          <p:cNvSpPr txBox="1">
            <a:spLocks noGrp="1"/>
          </p:cNvSpPr>
          <p:nvPr>
            <p:ph type="title"/>
          </p:nvPr>
        </p:nvSpPr>
        <p:spPr>
          <a:xfrm>
            <a:off x="138533" y="477078"/>
            <a:ext cx="8866934" cy="4063872"/>
          </a:xfrm>
          <a:prstGeom prst="rect">
            <a:avLst/>
          </a:prstGeom>
          <a:noFill/>
          <a:ln>
            <a:noFill/>
          </a:ln>
        </p:spPr>
        <p:txBody>
          <a:bodyPr spcFirstLastPara="1" wrap="square" lIns="91425" tIns="91425" rIns="91425" bIns="91425" anchor="t" anchorCtr="0">
            <a:noAutofit/>
          </a:bodyPr>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048623" name="TextBox 10"/>
          <p:cNvSpPr txBox="1"/>
          <p:nvPr/>
        </p:nvSpPr>
        <p:spPr>
          <a:xfrm>
            <a:off x="138533" y="1102220"/>
            <a:ext cx="8866934" cy="3329940"/>
          </a:xfrm>
          <a:prstGeom prst="rect">
            <a:avLst/>
          </a:prstGeom>
          <a:noFill/>
        </p:spPr>
        <p:txBody>
          <a:bodyPr wrap="square">
            <a:spAutoFit/>
          </a:bodyPr>
          <a:p>
            <a:pPr>
              <a:lnSpc>
                <a:spcPct val="150000"/>
              </a:lnSpc>
            </a:pPr>
            <a:r>
              <a:rPr lang="en-US" dirty="0"/>
              <a:t>The existing system is a manual one. After studying the problems of the existing system, the following requirements have been identified. </a:t>
            </a:r>
            <a:endParaRPr lang="en-US" dirty="0" smtClean="0"/>
          </a:p>
          <a:p>
            <a:pPr marL="342900" indent="-342900">
              <a:lnSpc>
                <a:spcPct val="150000"/>
              </a:lnSpc>
              <a:buAutoNum type="arabicPeriod"/>
            </a:pPr>
            <a:r>
              <a:rPr lang="en-US" dirty="0" smtClean="0"/>
              <a:t>Develop </a:t>
            </a:r>
            <a:r>
              <a:rPr lang="en-US" dirty="0"/>
              <a:t>a new system that will reduce the manual effort of creating </a:t>
            </a:r>
            <a:r>
              <a:rPr lang="en-US" dirty="0" smtClean="0"/>
              <a:t>reports</a:t>
            </a:r>
            <a:endParaRPr lang="en-US" dirty="0"/>
          </a:p>
          <a:p>
            <a:pPr marL="342900" indent="-342900">
              <a:lnSpc>
                <a:spcPct val="150000"/>
              </a:lnSpc>
              <a:buAutoNum type="arabicPeriod"/>
            </a:pPr>
            <a:r>
              <a:rPr lang="en-US" dirty="0" smtClean="0"/>
              <a:t>Develop </a:t>
            </a:r>
            <a:r>
              <a:rPr lang="en-US" dirty="0"/>
              <a:t>a system that will built-up the database to facilitate future information and retrieval for analysis and other </a:t>
            </a:r>
            <a:r>
              <a:rPr lang="en-US" dirty="0" smtClean="0"/>
              <a:t>statements.</a:t>
            </a:r>
            <a:endParaRPr lang="en-US" dirty="0" smtClean="0"/>
          </a:p>
          <a:p>
            <a:pPr marL="342900" indent="-342900">
              <a:lnSpc>
                <a:spcPct val="150000"/>
              </a:lnSpc>
              <a:buAutoNum type="arabicPeriod"/>
            </a:pPr>
            <a:r>
              <a:rPr lang="en-US" dirty="0" smtClean="0"/>
              <a:t>Develop </a:t>
            </a:r>
            <a:r>
              <a:rPr lang="en-US" dirty="0"/>
              <a:t>a system that will automate the monitoring of any problem During Analysis. </a:t>
            </a:r>
            <a:endParaRPr lang="en-US" dirty="0" smtClean="0"/>
          </a:p>
          <a:p>
            <a:pPr marL="342900" indent="-342900">
              <a:lnSpc>
                <a:spcPct val="150000"/>
              </a:lnSpc>
              <a:buAutoNum type="arabicPeriod"/>
            </a:pPr>
            <a:r>
              <a:rPr lang="en-US" dirty="0" smtClean="0"/>
              <a:t>Develop </a:t>
            </a:r>
            <a:r>
              <a:rPr lang="en-US" dirty="0"/>
              <a:t>a system that has a flexible form design</a:t>
            </a:r>
            <a:r>
              <a:rPr lang="en-US" dirty="0" smtClean="0"/>
              <a:t>.</a:t>
            </a:r>
            <a:endParaRPr lang="en-US" dirty="0" smtClean="0"/>
          </a:p>
          <a:p>
            <a:pPr marL="342900" indent="-342900">
              <a:lnSpc>
                <a:spcPct val="150000"/>
              </a:lnSpc>
              <a:buAutoNum type="arabicPeriod"/>
            </a:pPr>
            <a:r>
              <a:rPr lang="en-US" dirty="0" smtClean="0"/>
              <a:t>The </a:t>
            </a:r>
            <a:r>
              <a:rPr lang="en-US" dirty="0"/>
              <a:t>system should have provision to view performance during working with system After completing the requirement determination and doing re analysis a new system is designed which could solve the problem of existing system and fulfill the requirement of the </a:t>
            </a:r>
            <a:r>
              <a:rPr lang="en-US" dirty="0" smtClean="0"/>
              <a:t>users. </a:t>
            </a: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7" name="TextBox 2"/>
          <p:cNvSpPr txBox="1"/>
          <p:nvPr/>
        </p:nvSpPr>
        <p:spPr>
          <a:xfrm>
            <a:off x="492236" y="594573"/>
            <a:ext cx="8017933" cy="739140"/>
          </a:xfrm>
          <a:prstGeom prst="rect">
            <a:avLst/>
          </a:prstGeom>
          <a:noFill/>
        </p:spPr>
        <p:txBody>
          <a:bodyPr wrap="square">
            <a:spAutoFit/>
          </a:bodyPr>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1048629" name="Title 4"/>
          <p:cNvSpPr>
            <a:spLocks noGrp="1"/>
          </p:cNvSpPr>
          <p:nvPr>
            <p:ph type="title"/>
          </p:nvPr>
        </p:nvSpPr>
        <p:spPr>
          <a:xfrm>
            <a:off x="492236" y="783441"/>
            <a:ext cx="7551834" cy="3855270"/>
          </a:xfrm>
        </p:spPr>
        <p:txBody>
          <a:bodyPr/>
          <a:p>
            <a:r>
              <a:rPr lang="en-US" sz="1600" dirty="0"/>
              <a:t>The benefits of the “Designing Training Database &amp; Effectiveness” are as follows:- </a:t>
            </a:r>
            <a:br>
              <a:rPr lang="en-US" sz="1600" dirty="0" smtClean="0"/>
            </a:br>
            <a:br>
              <a:rPr lang="en-US" sz="1600" dirty="0" smtClean="0"/>
            </a:br>
            <a:r>
              <a:rPr lang="en-US" sz="1600" dirty="0" smtClean="0"/>
              <a:t>• </a:t>
            </a:r>
            <a:r>
              <a:rPr lang="en-US" sz="1600" dirty="0"/>
              <a:t>Quick and easy retrieval of </a:t>
            </a:r>
            <a:r>
              <a:rPr lang="en-US" sz="1600" dirty="0" smtClean="0"/>
              <a:t>information</a:t>
            </a:r>
            <a:br>
              <a:rPr lang="en-US" sz="1600" dirty="0" smtClean="0"/>
            </a:br>
            <a:br>
              <a:rPr lang="en-US" sz="1600" dirty="0" smtClean="0"/>
            </a:br>
            <a:r>
              <a:rPr lang="en-US" sz="1600" dirty="0" smtClean="0"/>
              <a:t> </a:t>
            </a:r>
            <a:r>
              <a:rPr lang="en-US" sz="1600" dirty="0"/>
              <a:t>• Low cost maintenance. </a:t>
            </a:r>
            <a:br>
              <a:rPr lang="en-US" sz="1600" dirty="0" smtClean="0"/>
            </a:br>
            <a:br>
              <a:rPr lang="en-US" sz="1600" dirty="0" smtClean="0"/>
            </a:br>
            <a:r>
              <a:rPr lang="en-US" sz="1600" dirty="0" smtClean="0"/>
              <a:t>• </a:t>
            </a:r>
            <a:r>
              <a:rPr lang="en-US" sz="1600" dirty="0"/>
              <a:t>The system is not person </a:t>
            </a:r>
            <a:r>
              <a:rPr lang="en-US" sz="1600" dirty="0" smtClean="0"/>
              <a:t>dependent.</a:t>
            </a:r>
            <a:br>
              <a:rPr lang="en-US" sz="1600" dirty="0" smtClean="0"/>
            </a:br>
            <a:r>
              <a:rPr lang="en-US" sz="1600" dirty="0" smtClean="0"/>
              <a:t> </a:t>
            </a:r>
            <a:br>
              <a:rPr lang="en-US" sz="1600" dirty="0" smtClean="0"/>
            </a:br>
            <a:r>
              <a:rPr lang="en-US" sz="1600" dirty="0" smtClean="0"/>
              <a:t>• </a:t>
            </a:r>
            <a:r>
              <a:rPr lang="en-US" sz="1600" dirty="0"/>
              <a:t>Knowledge of computer skill required is minimum</a:t>
            </a:r>
            <a:r>
              <a:rPr lang="en-US" sz="1600" dirty="0" smtClean="0"/>
              <a:t>.</a:t>
            </a:r>
            <a:br>
              <a:rPr lang="en-US" sz="1600" dirty="0" smtClean="0"/>
            </a:br>
            <a:br>
              <a:rPr lang="en-US" sz="1600" dirty="0" smtClean="0"/>
            </a:br>
            <a:r>
              <a:rPr lang="en-US" sz="1600" dirty="0" smtClean="0"/>
              <a:t> </a:t>
            </a:r>
            <a:r>
              <a:rPr lang="en-US" sz="1600" dirty="0"/>
              <a:t>• Use of this system will automate the </a:t>
            </a:r>
            <a:r>
              <a:rPr lang="en-US" sz="1600" dirty="0" smtClean="0"/>
              <a:t>function.</a:t>
            </a:r>
            <a:br>
              <a:rPr lang="en-US" sz="1600" dirty="0" smtClean="0"/>
            </a:br>
            <a:br>
              <a:rPr lang="en-US" sz="1600" dirty="0" smtClean="0"/>
            </a:br>
            <a:r>
              <a:rPr lang="en-US" sz="1600" dirty="0" smtClean="0"/>
              <a:t>• It will </a:t>
            </a:r>
            <a:r>
              <a:rPr lang="en-US" sz="1600" dirty="0"/>
              <a:t>also </a:t>
            </a:r>
            <a:r>
              <a:rPr lang="en-US" sz="1600" dirty="0" smtClean="0"/>
              <a:t>lead this </a:t>
            </a:r>
            <a:r>
              <a:rPr lang="en-US" sz="1600" dirty="0"/>
              <a:t>system </a:t>
            </a:r>
            <a:r>
              <a:rPr lang="en-US" sz="1600" dirty="0" smtClean="0"/>
              <a:t>to improve </a:t>
            </a:r>
            <a:r>
              <a:rPr lang="en-US" sz="1600" dirty="0"/>
              <a:t>the </a:t>
            </a:r>
            <a:r>
              <a:rPr lang="en-US" sz="1600" dirty="0" smtClean="0"/>
              <a:t>quality</a:t>
            </a:r>
            <a:endParaRPr lang="en-I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0" name="TextBox 2"/>
          <p:cNvSpPr txBox="1"/>
          <p:nvPr/>
        </p:nvSpPr>
        <p:spPr>
          <a:xfrm>
            <a:off x="138652" y="805841"/>
            <a:ext cx="8017933" cy="739140"/>
          </a:xfrm>
          <a:prstGeom prst="rect">
            <a:avLst/>
          </a:prstGeom>
          <a:noFill/>
        </p:spPr>
        <p:txBody>
          <a:bodyPr wrap="square">
            <a:spAutoFit/>
          </a:bodyPr>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1048632" name="Title 4"/>
          <p:cNvSpPr>
            <a:spLocks noGrp="1"/>
          </p:cNvSpPr>
          <p:nvPr>
            <p:ph type="title"/>
          </p:nvPr>
        </p:nvSpPr>
        <p:spPr>
          <a:xfrm>
            <a:off x="490249" y="682486"/>
            <a:ext cx="7666335" cy="3858463"/>
          </a:xfrm>
        </p:spPr>
        <p:txBody>
          <a:bodyPr/>
          <a:p>
            <a:r>
              <a:rPr lang="en-US" sz="1800" dirty="0"/>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rPr lang="en-US" sz="1800" dirty="0">
                <a:solidFill>
                  <a:srgbClr val="374151"/>
                </a:solidFill>
                <a:latin typeface="Times New Roman" panose="02020603050405020304" pitchFamily="18" charset="0"/>
                <a:cs typeface="Times New Roman" panose="02020603050405020304" pitchFamily="18" charset="0"/>
              </a:rPr>
            </a:br>
            <a:endParaRPr lang="en-IN"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33"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1048634"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4194304"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2097158" name="Picture 8"/>
          <p:cNvPicPr>
            <a:picLocks noChangeAspect="1"/>
          </p:cNvPicPr>
          <p:nvPr/>
        </p:nvPicPr>
        <p:blipFill>
          <a:blip r:embed="rId6"/>
          <a:stretch>
            <a:fillRect/>
          </a:stretch>
        </p:blipFill>
        <p:spPr>
          <a:xfrm>
            <a:off x="1021171" y="1723257"/>
            <a:ext cx="2956469" cy="2573047"/>
          </a:xfrm>
          <a:prstGeom prst="rect">
            <a:avLst/>
          </a:prstGeom>
        </p:spPr>
      </p:pic>
      <p:pic>
        <p:nvPicPr>
          <p:cNvPr id="2097159" name="Picture 10"/>
          <p:cNvPicPr>
            <a:picLocks noChangeAspect="1"/>
          </p:cNvPicPr>
          <p:nvPr/>
        </p:nvPicPr>
        <p:blipFill>
          <a:blip r:embed="rId7"/>
          <a:stretch>
            <a:fillRect/>
          </a:stretch>
        </p:blipFill>
        <p:spPr>
          <a:xfrm>
            <a:off x="4564380" y="1712692"/>
            <a:ext cx="4165599" cy="2090952"/>
          </a:xfrm>
          <a:prstGeom prst="rect">
            <a:avLst/>
          </a:prstGeom>
        </p:spPr>
      </p:pic>
      <p:sp>
        <p:nvSpPr>
          <p:cNvPr id="1048635" name="TextBox 11"/>
          <p:cNvSpPr txBox="1"/>
          <p:nvPr/>
        </p:nvSpPr>
        <p:spPr>
          <a:xfrm>
            <a:off x="1000361" y="1361511"/>
            <a:ext cx="3318484" cy="307777"/>
          </a:xfrm>
          <a:prstGeom prst="rect">
            <a:avLst/>
          </a:prstGeom>
          <a:noFill/>
        </p:spPr>
        <p:txBody>
          <a:bodyPr wrap="square" rtlCol="0">
            <a:spAutoFit/>
          </a:bodyPr>
          <a:p>
            <a:pPr algn="ctr"/>
            <a:r>
              <a:rPr lang="en-US"/>
              <a:t>Front-end</a:t>
            </a:r>
            <a:endParaRPr lang="en-US"/>
          </a:p>
        </p:txBody>
      </p:sp>
      <p:sp>
        <p:nvSpPr>
          <p:cNvPr id="1048636" name="TextBox 12"/>
          <p:cNvSpPr txBox="1"/>
          <p:nvPr/>
        </p:nvSpPr>
        <p:spPr>
          <a:xfrm>
            <a:off x="4865736" y="1287522"/>
            <a:ext cx="3580969" cy="307777"/>
          </a:xfrm>
          <a:prstGeom prst="rect">
            <a:avLst/>
          </a:prstGeom>
          <a:noFill/>
        </p:spPr>
        <p:txBody>
          <a:bodyPr wrap="square" rtlCol="0">
            <a:spAutoFit/>
          </a:bodyPr>
          <a:p>
            <a:pPr algn="ctr"/>
            <a:r>
              <a:rPr lang="en-US"/>
              <a:t>Back-end</a:t>
            </a:r>
            <a:endParaRPr lang="en-US"/>
          </a:p>
        </p:txBody>
      </p:sp>
      <p:cxnSp>
        <p:nvCxnSpPr>
          <p:cNvPr id="314573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8489</Words>
  <Application>WPS Office WWO_wpscloud_20231009072630-3916d64f34</Application>
  <PresentationFormat/>
  <Paragraphs>91</Paragraphs>
  <Slides>18</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幻灯片标题</vt:lpstr>
      </vt:variant>
      <vt:variant>
        <vt:i4>18</vt:i4>
      </vt:variant>
      <vt:variant>
        <vt:lpstr>自定义放映</vt:lpstr>
      </vt:variant>
      <vt:variant>
        <vt:i4>1</vt:i4>
      </vt:variant>
    </vt:vector>
  </HeadingPairs>
  <TitlesOfParts>
    <vt:vector size="32" baseType="lpstr">
      <vt:lpstr>Arial</vt:lpstr>
      <vt:lpstr>SimSun</vt:lpstr>
      <vt:lpstr>Wingdings</vt:lpstr>
      <vt:lpstr>Arial</vt:lpstr>
      <vt:lpstr>Calibri</vt:lpstr>
      <vt:lpstr>Arial MT</vt:lpstr>
      <vt:lpstr>Times New Roman</vt:lpstr>
      <vt:lpstr>Poppins</vt:lpstr>
      <vt:lpstr>Times New Roman</vt:lpstr>
      <vt:lpstr>Söhne</vt:lpstr>
      <vt:lpstr>汉仪书宋二KW</vt:lpstr>
      <vt:lpstr>Kingsoft Confetti</vt:lpstr>
      <vt:lpstr>Simple Light</vt:lpstr>
      <vt:lpstr>PowerPoint 演示文稿</vt:lpstr>
      <vt:lpstr>PowerPoint 演示文稿</vt:lpstr>
      <vt:lpstr>Abstract   “CAR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vt:lpstr>
      <vt:lpstr>Problem Statement  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1. To rent a car a prospective renter must first go to the nearest office to register as a client.   2. Cars that provide difficulties to rent out are normally advertised in local or national newspaper. it involves a lot of paper work and consumes time.</vt:lpstr>
      <vt:lpstr>Project Overview  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favourite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vt:lpstr>
      <vt:lpstr>Proposed Solution</vt:lpstr>
      <vt:lpstr>The benefits of the “Designing Training Database &amp; Effectiveness” are as follows:-   • Quick and easy retrieval of information   • Low cost maintenance.   • The system is not person dependent.   • Knowledge of computer skill required is minimum.   • Use of this system will automate the function.  • It will also lead this system to improve the quality</vt:lpstr>
      <vt:lpstr>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 </vt:lpstr>
      <vt:lpstr>Technology Used</vt:lpstr>
      <vt:lpstr>Modelling &amp; Results  This project traverses a lot of areas ranging from business concept to computing field, and required to perform several researches to be able to achieve the project objectives. The area covers include: Car rental industry: This includes study on how the car rental business is being done, process involved and opportunity that exist for improvement. General customers as well as the company’s staff will be able to use the system effectively. Web-platform means that the system will be available for access 24/7 except when there is a temporary server issue which is expected to be minimal. The system hasre acheda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 </vt:lpstr>
      <vt:lpstr>Homepage</vt:lpstr>
      <vt:lpstr>About-Us-Page</vt:lpstr>
      <vt:lpstr>Service-Page</vt:lpstr>
      <vt:lpstr>Departments-Page</vt:lpstr>
      <vt:lpstr>Blog-Page</vt:lpstr>
      <vt:lpstr>Future Enhancements:  This order cars online system project aimed at developing an online car rental system which can be used in small places, and medium cities firstly and then on a large scale.  ▪ It is developed to help car rental to simplify their daily operational and managerial task as well as improve the dining experience of customers.  ▪ And also helps restaurant develop healthy customer relationships by providing good services. The system enables staff to let update and make changes to their cars and beverage list information based on the orders placed and the orders completed. </vt:lpstr>
      <vt:lpstr>Conclusion  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waiter.The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rentalto simplify their routine managerial and operational task and to improve the dining experience of the clients.This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Microsoft account</cp:lastModifiedBy>
  <dcterms:created xsi:type="dcterms:W3CDTF">2024-04-12T05:59:08Z</dcterms:created>
  <dcterms:modified xsi:type="dcterms:W3CDTF">2024-04-12T05:59:08Z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7cd4ae4bc54345abbcdc6d58e7e95fd1</vt:lpwstr>
  </property>
  <property fmtid="{D5CDD505-2E9C-101B-9397-08002B2CF9AE}" pid="4" name="KSOProductBuildVer">
    <vt:lpwstr>1033-0.0.0.0</vt:lpwstr>
  </property>
</Properties>
</file>