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1A846-A424-454B-A3A3-952A94B3DDD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6DF9-1848-4B0B-8B31-B942DB989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B6DF9-1848-4B0B-8B31-B942DB9894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8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9158" y="3488817"/>
            <a:ext cx="6424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/>
              <a:t>CLUSTERING</a:t>
            </a:r>
            <a:r>
              <a:rPr sz="4800" spc="-220" dirty="0"/>
              <a:t> </a:t>
            </a:r>
            <a:r>
              <a:rPr sz="4800" spc="-35" dirty="0"/>
              <a:t>ALGORITHMS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737984" y="5019497"/>
            <a:ext cx="301561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35" dirty="0" smtClean="0">
                <a:solidFill>
                  <a:srgbClr val="FFFFFF"/>
                </a:solidFill>
                <a:latin typeface="Calibri"/>
                <a:cs typeface="Calibri"/>
              </a:rPr>
              <a:t>NANDHINI SHANMUGAVEL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SPECTRAL</a:t>
            </a:r>
            <a:r>
              <a:rPr spc="-9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28266"/>
            <a:ext cx="640905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Spectral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views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graph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where: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Edges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represent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similarities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(via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kernel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similarity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matrix)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 goal: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partition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minimizing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cuts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groups.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Converts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similarity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graph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Laplacian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eigen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(spectrum)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embed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40" y="2218944"/>
            <a:ext cx="4325111" cy="3243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SPECTRAL</a:t>
            </a:r>
            <a:r>
              <a:rPr spc="-90" dirty="0"/>
              <a:t> </a:t>
            </a:r>
            <a:r>
              <a:rPr spc="-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136648"/>
            <a:ext cx="10762488" cy="841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792" y="3215639"/>
            <a:ext cx="3968496" cy="32887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844" y="3467590"/>
            <a:ext cx="5204460" cy="162750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Dataset: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mall_customers.csv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Output: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automatically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detected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assumptions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shape.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convex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structures.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SPECTRAL</a:t>
            </a:r>
            <a:r>
              <a:rPr spc="-9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919952"/>
            <a:ext cx="7467600" cy="40411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Advantages: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dimensional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irregular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shapes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adapted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mixed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similarity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graphs.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distance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Euclidean.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Disadvantages: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(due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eigen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decomposition).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pre-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specifying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clusters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Sensitive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choice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similarity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(e.g.,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nearest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neighbors or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RBF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kernel).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9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DBSCAN</a:t>
            </a:r>
            <a:r>
              <a:rPr spc="-70" dirty="0"/>
              <a:t> </a:t>
            </a:r>
            <a:r>
              <a:rPr spc="-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2990088"/>
            <a:ext cx="4346448" cy="3258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844" y="1823466"/>
            <a:ext cx="9378315" cy="441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DBSCAN?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DBSCAN</a:t>
            </a:r>
            <a:r>
              <a:rPr sz="16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stands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Density-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6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Spatial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groups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together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closely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packed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identifies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sparse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regions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outliers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Ideas:</a:t>
            </a:r>
            <a:endParaRPr sz="1600">
              <a:latin typeface="Arial"/>
              <a:cs typeface="Arial"/>
            </a:endParaRPr>
          </a:p>
          <a:p>
            <a:pPr marL="81915" indent="-79375">
              <a:lnSpc>
                <a:spcPct val="100000"/>
              </a:lnSpc>
              <a:buSzPct val="93750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space.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81915" indent="-79375">
              <a:lnSpc>
                <a:spcPct val="100000"/>
              </a:lnSpc>
              <a:buSzPct val="93750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Separates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areas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81915" indent="-79375">
              <a:lnSpc>
                <a:spcPct val="100000"/>
              </a:lnSpc>
              <a:buSzPct val="93750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assume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spherical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(unlike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K-means).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81915" indent="-79375">
              <a:lnSpc>
                <a:spcPct val="100000"/>
              </a:lnSpc>
              <a:buSzPct val="93750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Automatically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detects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convex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shapes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81915" indent="-79375">
              <a:lnSpc>
                <a:spcPct val="100000"/>
              </a:lnSpc>
              <a:spcBef>
                <a:spcPts val="5"/>
              </a:spcBef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≥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min_samples</a:t>
            </a:r>
            <a:r>
              <a:rPr sz="16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eps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radius.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81915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Border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Near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core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but not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dense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itself.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81915" indent="-79375">
              <a:lnSpc>
                <a:spcPct val="100000"/>
              </a:lnSpc>
              <a:spcBef>
                <a:spcPts val="5"/>
              </a:spcBef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Too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isolated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belong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cluster.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DBSCAN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303145"/>
            <a:ext cx="919797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203835" indent="-20320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eps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(neighborhood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radius)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min_samples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(minimum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neighbors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point).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203835" indent="-20320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point: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548640" lvl="1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≥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min_samples</a:t>
            </a:r>
            <a:r>
              <a:rPr sz="1800" spc="-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eps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becomes 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4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 formed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connecting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density-reachable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core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 border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don’t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belong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marked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DBSCAN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431" y="1908048"/>
            <a:ext cx="4962144" cy="12313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695" y="2523743"/>
            <a:ext cx="4087367" cy="33893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844" y="3403472"/>
            <a:ext cx="5020310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Parameter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Tuning: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ts val="2125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eps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Controls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neighborhood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926465" marR="1604010">
              <a:lnSpc>
                <a:spcPts val="2160"/>
              </a:lnSpc>
              <a:spcBef>
                <a:spcPts val="6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outliers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merge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115"/>
              </a:spcBef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min_samples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Minimum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neighbors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  <a:p>
            <a:pPr marL="299085" marR="62865" indent="62738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Rule of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thumb: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min_samples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≥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dimensions)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7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DBSCAN</a:t>
            </a:r>
            <a:r>
              <a:rPr spc="-7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668526"/>
            <a:ext cx="8345805" cy="468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Advantages: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detect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shape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(e.g.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moons,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spirals,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rings)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Robust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noise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outliers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(unlike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K-means)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pre-specify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clusters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spatial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geospatial,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low-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dimensional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Disadvantages: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Struggles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varying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densities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- May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fail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sparse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another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dense.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ideal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Curse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dimensionality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distance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meaningful.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eps</a:t>
            </a:r>
            <a:r>
              <a:rPr sz="1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min_samples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tuning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trial-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and-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error.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OPTICS</a:t>
            </a:r>
            <a:r>
              <a:rPr spc="-5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619758"/>
            <a:ext cx="6701790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OPTICS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Ordering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  <a:p>
            <a:pPr marL="12700" marR="44704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density-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algorithm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DBSCAN,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powerful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varying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Concepts: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Builds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ordered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 data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density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structure.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 assigned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reachability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distance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548640" lvl="1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(likely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cluster)</a:t>
            </a:r>
            <a:endParaRPr sz="1800">
              <a:latin typeface="Arial MT"/>
              <a:cs typeface="Arial MT"/>
            </a:endParaRPr>
          </a:p>
          <a:p>
            <a:pPr marL="548640" lvl="1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far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dense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regions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(possibly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noise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boundary)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reachability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visualizes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hierarchy.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Goal: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ts val="2135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density-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needing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fixed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eps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4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spherical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nested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shapes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352" y="2301239"/>
            <a:ext cx="4148328" cy="31120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7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OPTICS</a:t>
            </a:r>
            <a:r>
              <a:rPr spc="-50" dirty="0"/>
              <a:t> </a:t>
            </a:r>
            <a:r>
              <a:rPr spc="-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1807464"/>
            <a:ext cx="7598664" cy="9662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19" y="3084576"/>
            <a:ext cx="3919728" cy="32461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5921" y="3448557"/>
            <a:ext cx="64325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reachability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distance,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dataset.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Points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reachability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distances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606881"/>
            <a:ext cx="726694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OPTICS</a:t>
            </a:r>
            <a:r>
              <a:rPr spc="-5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342085"/>
            <a:ext cx="8379156" cy="51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Advantages:</a:t>
            </a:r>
            <a:endParaRPr sz="2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advance.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Handles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any shape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non-convex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varying</a:t>
            </a:r>
            <a:r>
              <a:rPr sz="18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(better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DBSCAN).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Useful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exploratory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8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reachability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plots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Disadvantages:</a:t>
            </a:r>
            <a:endParaRPr sz="2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Fails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clearly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separated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density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drops.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Slower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runtime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(Min-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Heap,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reachability</a:t>
            </a:r>
            <a:endParaRPr sz="18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computation).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Requires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min_samples</a:t>
            </a:r>
            <a:r>
              <a:rPr sz="18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xi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popular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fewer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tools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extraction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9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AFFINITY</a:t>
            </a:r>
            <a:r>
              <a:rPr spc="-110" dirty="0"/>
              <a:t> </a:t>
            </a:r>
            <a:r>
              <a:rPr spc="-55" dirty="0"/>
              <a:t>PROPAGATION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075" y="2241550"/>
            <a:ext cx="6533515" cy="3978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Affinity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Propagation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clustering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clusters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specified.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identifies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exemplars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(representative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points)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points.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initially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center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299085" marR="67310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deterministic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(no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init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K-Means</a:t>
            </a:r>
            <a:r>
              <a:rPr sz="1800" spc="-10" dirty="0" smtClean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endParaRPr lang="en-US" sz="1800" spc="-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99085" marR="67310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endParaRPr lang="en-US" sz="1800" spc="-1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Exemplars:</a:t>
            </a:r>
            <a:r>
              <a:rPr lang="en-US" dirty="0"/>
              <a:t> </a:t>
            </a:r>
            <a:r>
              <a:rPr lang="en-US" dirty="0" smtClean="0"/>
              <a:t>Affinity </a:t>
            </a:r>
            <a:r>
              <a:rPr lang="en-US" dirty="0"/>
              <a:t>Propagation identifies a small number of data points as "exemplars," which are representative of other samples within their respective clusters.</a:t>
            </a:r>
          </a:p>
          <a:p>
            <a:pPr marL="299085" marR="67310" indent="-28702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endParaRPr lang="en-US" sz="1800" spc="-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5343" y="2161032"/>
            <a:ext cx="4133088" cy="30998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2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BIRCH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823973"/>
            <a:ext cx="7724140" cy="350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BIRCH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Balanced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Iterative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Reducing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Hierarchies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BIRCH?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730"/>
              </a:spcBef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Efficient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datasets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memory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730"/>
              </a:spcBef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Outperforms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K-Means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scalability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incremental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BIRCH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two-phase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algorithm:</a:t>
            </a:r>
            <a:endParaRPr sz="18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35687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Phase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1: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CF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Construction</a:t>
            </a:r>
            <a:endParaRPr sz="1800">
              <a:latin typeface="Arial MT"/>
              <a:cs typeface="Arial MT"/>
            </a:endParaRPr>
          </a:p>
          <a:p>
            <a:pPr marL="265430" indent="-252729">
              <a:lnSpc>
                <a:spcPct val="100000"/>
              </a:lnSpc>
              <a:spcBef>
                <a:spcPts val="1680"/>
              </a:spcBef>
              <a:buFont typeface="Arial MT"/>
              <a:buAutoNum type="arabicPeriod"/>
              <a:tabLst>
                <a:tab pos="26543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Phase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2: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Clustering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59" y="2715767"/>
            <a:ext cx="4331208" cy="32217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842848"/>
            <a:ext cx="3550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BIRCH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541741"/>
            <a:ext cx="6595745" cy="470852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CF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Construction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  <a:spcBef>
                <a:spcPts val="115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incrementally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inserted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CF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(Clustering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sz="16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Tree)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CF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entries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compact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summaries: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CF=(N,LS,SS)CF</a:t>
            </a:r>
            <a:r>
              <a:rPr sz="16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(N,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LS,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SS)CF=(N,LS,SS)</a:t>
            </a:r>
            <a:endParaRPr sz="1600">
              <a:latin typeface="Arial MT"/>
              <a:cs typeface="Arial MT"/>
            </a:endParaRPr>
          </a:p>
          <a:p>
            <a:pPr marL="539115" indent="-79375">
              <a:lnSpc>
                <a:spcPts val="1535"/>
              </a:lnSpc>
              <a:buSzPct val="93750"/>
              <a:buChar char="•"/>
              <a:tabLst>
                <a:tab pos="5391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NNN: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endParaRPr sz="1600">
              <a:latin typeface="Arial MT"/>
              <a:cs typeface="Arial MT"/>
            </a:endParaRPr>
          </a:p>
          <a:p>
            <a:pPr marL="539115" indent="-79375">
              <a:lnSpc>
                <a:spcPts val="1535"/>
              </a:lnSpc>
              <a:buSzPct val="93750"/>
              <a:buChar char="•"/>
              <a:tabLst>
                <a:tab pos="5391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LSLSLS:</a:t>
            </a:r>
            <a:r>
              <a:rPr sz="16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linear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sum</a:t>
            </a:r>
            <a:endParaRPr sz="1600">
              <a:latin typeface="Arial MT"/>
              <a:cs typeface="Arial MT"/>
            </a:endParaRPr>
          </a:p>
          <a:p>
            <a:pPr marL="539115" indent="-79375">
              <a:lnSpc>
                <a:spcPts val="1730"/>
              </a:lnSpc>
              <a:buSzPct val="93750"/>
              <a:buChar char="•"/>
              <a:tabLst>
                <a:tab pos="5391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SSSSSS: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squared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14"/>
              </a:lnSpc>
              <a:spcBef>
                <a:spcPts val="115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built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using:</a:t>
            </a:r>
            <a:endParaRPr sz="1600">
              <a:latin typeface="Arial MT"/>
              <a:cs typeface="Arial MT"/>
            </a:endParaRPr>
          </a:p>
          <a:p>
            <a:pPr marL="539115" indent="-79375">
              <a:lnSpc>
                <a:spcPts val="1525"/>
              </a:lnSpc>
              <a:buSzPct val="93750"/>
              <a:buChar char="•"/>
              <a:tabLst>
                <a:tab pos="5391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threshold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radius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subcluster</a:t>
            </a:r>
            <a:endParaRPr sz="1600">
              <a:latin typeface="Calibri"/>
              <a:cs typeface="Calibri"/>
            </a:endParaRPr>
          </a:p>
          <a:p>
            <a:pPr marL="539115" indent="-79375">
              <a:lnSpc>
                <a:spcPts val="1730"/>
              </a:lnSpc>
              <a:buSzPct val="93750"/>
              <a:buChar char="•"/>
              <a:tabLst>
                <a:tab pos="539115" algn="l"/>
              </a:tabLst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branching_factor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children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per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Clr>
                <a:srgbClr val="FFFFFF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Apply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algorithm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Agglomerative,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KMeans)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leaf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entries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9"/>
              </a:lnSpc>
              <a:spcBef>
                <a:spcPts val="112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n_clusters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set:</a:t>
            </a:r>
            <a:endParaRPr sz="1600">
              <a:latin typeface="Calibri"/>
              <a:cs typeface="Calibri"/>
            </a:endParaRPr>
          </a:p>
          <a:p>
            <a:pPr marL="539115" indent="-79375">
              <a:lnSpc>
                <a:spcPts val="1535"/>
              </a:lnSpc>
              <a:buSzPct val="93750"/>
              <a:buChar char="•"/>
              <a:tabLst>
                <a:tab pos="5391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done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via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535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n_clusters=None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539115" indent="-79375">
              <a:lnSpc>
                <a:spcPts val="1739"/>
              </a:lnSpc>
              <a:buSzPct val="93750"/>
              <a:buChar char="•"/>
              <a:tabLst>
                <a:tab pos="53911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CF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final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(online/incremental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case)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4343" y="2554223"/>
            <a:ext cx="4492752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BIRCH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813560"/>
            <a:ext cx="6312408" cy="1072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7328" y="2886455"/>
            <a:ext cx="4160520" cy="34472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3729" y="3215766"/>
            <a:ext cx="4341495" cy="248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Parameters: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Arial"/>
              <a:cs typeface="Arial"/>
            </a:endParaRPr>
          </a:p>
          <a:p>
            <a:pPr marL="12700" marR="220345" indent="-10160">
              <a:lnSpc>
                <a:spcPts val="214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threshold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radius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new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subcluster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formed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11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branching_factor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Tree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width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16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n_clusters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clusters or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None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step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671" y="577544"/>
            <a:ext cx="7101129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BIRCH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670" y="1546097"/>
            <a:ext cx="10682529" cy="4785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Advantages:</a:t>
            </a:r>
            <a:endParaRPr sz="1800" dirty="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Handles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large-scale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streaming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incrementally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dynamically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Efficient: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scan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Scikit-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learn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supports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multi-dimensional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inputs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Limitations:</a:t>
            </a:r>
            <a:endParaRPr sz="1800" dirty="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numerical,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(Euclidean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space)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threshold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tuning</a:t>
            </a:r>
            <a:r>
              <a:rPr sz="18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leads 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under-/over-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clustering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Less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effective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globular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highly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overlapping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categorical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AFFINITY</a:t>
            </a:r>
            <a:r>
              <a:rPr spc="-110" dirty="0"/>
              <a:t> </a:t>
            </a:r>
            <a:r>
              <a:rPr spc="-55" dirty="0"/>
              <a:t>PROPAGATION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820621"/>
            <a:ext cx="1008062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Input: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pairwise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similarities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Process: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"/>
              <a:cs typeface="Arial"/>
            </a:endParaRPr>
          </a:p>
          <a:p>
            <a:pPr marL="639445" indent="-182880">
              <a:lnSpc>
                <a:spcPts val="1914"/>
              </a:lnSpc>
              <a:buSzPct val="93750"/>
              <a:buAutoNum type="arabicPeriod"/>
              <a:tabLst>
                <a:tab pos="63944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Responsibility</a:t>
            </a: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(r):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“How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well-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suited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center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?”</a:t>
            </a:r>
            <a:endParaRPr sz="1800">
              <a:latin typeface="Arial MT"/>
              <a:cs typeface="Arial MT"/>
            </a:endParaRPr>
          </a:p>
          <a:p>
            <a:pPr marL="639445" indent="-182880">
              <a:lnSpc>
                <a:spcPts val="1914"/>
              </a:lnSpc>
              <a:spcBef>
                <a:spcPts val="10"/>
              </a:spcBef>
              <a:buSzPct val="93750"/>
              <a:buAutoNum type="arabicPeriod" startAt="2"/>
              <a:tabLst>
                <a:tab pos="639445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Availability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(a):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ts val="2155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“How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likely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choose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 its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exemplar?”</a:t>
            </a:r>
            <a:endParaRPr sz="1800">
              <a:latin typeface="Arial MT"/>
              <a:cs typeface="Arial MT"/>
            </a:endParaRPr>
          </a:p>
          <a:p>
            <a:pPr marL="639445" indent="-182245">
              <a:lnSpc>
                <a:spcPct val="100000"/>
              </a:lnSpc>
              <a:spcBef>
                <a:spcPts val="10"/>
              </a:spcBef>
              <a:buSzPct val="93750"/>
              <a:buAutoNum type="arabicPeriod" startAt="3"/>
              <a:tabLst>
                <a:tab pos="63944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messages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updated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iteratively.</a:t>
            </a:r>
            <a:endParaRPr sz="1600">
              <a:latin typeface="Arial MT"/>
              <a:cs typeface="Arial MT"/>
            </a:endParaRPr>
          </a:p>
          <a:p>
            <a:pPr marL="469900" marR="5080" indent="-13335">
              <a:lnSpc>
                <a:spcPct val="100000"/>
              </a:lnSpc>
              <a:buSzPct val="93750"/>
              <a:buAutoNum type="arabicPeriod" startAt="3"/>
              <a:tabLst>
                <a:tab pos="63944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After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convergence,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few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chosen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exemplars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assigned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closest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one.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Result: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Natural,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data-driven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manually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number.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9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AFFINITY</a:t>
            </a:r>
            <a:r>
              <a:rPr spc="-110" dirty="0"/>
              <a:t> </a:t>
            </a:r>
            <a:r>
              <a:rPr spc="-55" dirty="0"/>
              <a:t>PROPAGATION</a:t>
            </a:r>
            <a:r>
              <a:rPr spc="-6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3082518"/>
            <a:ext cx="6169025" cy="30149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Dataset: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mall_customers.csv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Output: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automatically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detected.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Variants</a:t>
            </a:r>
            <a:r>
              <a:rPr sz="18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Improvement: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299085" marR="844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Partition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Affinity Propagation: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Splits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similarity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&gt;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faster.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Adaptive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AP: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Prevents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oscillation,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convergence.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Fuzzy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Statistic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AP:</a:t>
            </a:r>
            <a:r>
              <a:rPr sz="1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fuzzy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logic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clusters.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853183"/>
            <a:ext cx="5038344" cy="899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0955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AFFINITY</a:t>
            </a:r>
            <a:r>
              <a:rPr spc="-110" dirty="0"/>
              <a:t> </a:t>
            </a:r>
            <a:r>
              <a:rPr spc="-55" dirty="0"/>
              <a:t>PROPAGATION</a:t>
            </a:r>
            <a:r>
              <a:rPr spc="-6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05078"/>
            <a:ext cx="5266055" cy="345927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Advantages: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 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predefine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clusters.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accurate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K-Means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cases.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Deterministic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(no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runs).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50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Limitations: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memory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similarity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matrix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(O(N²)).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Slower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datasets.</a:t>
            </a: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controllable.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MEAN-</a:t>
            </a:r>
            <a:r>
              <a:rPr dirty="0"/>
              <a:t>SHIFT</a:t>
            </a:r>
            <a:r>
              <a:rPr spc="-9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27885"/>
            <a:ext cx="6868159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Shift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centroid-based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algorithm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locates</a:t>
            </a:r>
            <a:endParaRPr sz="18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modes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(peaks)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clusters.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Unlike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Means, it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not require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clusters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endParaRPr sz="18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input.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works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iteratively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shifting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towards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neighborhood.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algorithm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estimation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(KDE)</a:t>
            </a:r>
            <a:r>
              <a:rPr sz="18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18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estimate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density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gradients.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bandwidth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controls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neighborhood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size.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514600"/>
            <a:ext cx="3657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381000"/>
            <a:ext cx="7617156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MEAN-</a:t>
            </a:r>
            <a:r>
              <a:rPr dirty="0"/>
              <a:t>SHIFT</a:t>
            </a:r>
            <a:r>
              <a:rPr spc="-9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342085"/>
            <a:ext cx="8506460" cy="524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1800" dirty="0">
              <a:latin typeface="Arial"/>
              <a:cs typeface="Arial"/>
            </a:endParaRPr>
          </a:p>
          <a:p>
            <a:pPr marL="182245" indent="-171450">
              <a:lnSpc>
                <a:spcPct val="100000"/>
              </a:lnSpc>
              <a:spcBef>
                <a:spcPts val="10"/>
              </a:spcBef>
              <a:buSzPct val="93750"/>
              <a:buAutoNum type="arabicPeriod"/>
              <a:tabLst>
                <a:tab pos="18224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Initialize:</a:t>
            </a:r>
            <a:r>
              <a:rPr sz="16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Treat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candidate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centroid.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182245" indent="-171450">
              <a:lnSpc>
                <a:spcPct val="100000"/>
              </a:lnSpc>
              <a:buSzPct val="93750"/>
              <a:buAutoNum type="arabicPeriod"/>
              <a:tabLst>
                <a:tab pos="18224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point,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points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neighborhood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(based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bandwidth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AutoNum type="arabicPeriod"/>
            </a:pPr>
            <a:endParaRPr sz="1600" dirty="0">
              <a:latin typeface="Calibri"/>
              <a:cs typeface="Calibri"/>
            </a:endParaRPr>
          </a:p>
          <a:p>
            <a:pPr marL="182245" indent="-171450">
              <a:lnSpc>
                <a:spcPct val="100000"/>
              </a:lnSpc>
              <a:buSzPct val="93750"/>
              <a:buAutoNum type="arabicPeriod"/>
              <a:tabLst>
                <a:tab pos="18224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Shift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—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move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towards higher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density.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FFFFFF"/>
              </a:buClr>
              <a:buFont typeface="Arial MT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182245" indent="-171450">
              <a:lnSpc>
                <a:spcPct val="100000"/>
              </a:lnSpc>
              <a:buSzPct val="93750"/>
              <a:buAutoNum type="arabicPeriod"/>
              <a:tabLst>
                <a:tab pos="18224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Repeat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until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converge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(no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movement).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Arial MT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182245" indent="-171450">
              <a:lnSpc>
                <a:spcPct val="100000"/>
              </a:lnSpc>
              <a:buSzPct val="93750"/>
              <a:buAutoNum type="arabicPeriod"/>
              <a:tabLst>
                <a:tab pos="18224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Merge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nearby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converged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form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centers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FFFFFF"/>
              </a:buClr>
              <a:buFont typeface="Arial MT"/>
              <a:buAutoNum type="arabicPeriod"/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Parameter: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bandwidth</a:t>
            </a:r>
            <a:endParaRPr sz="1800" dirty="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5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Controls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radius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neighborhood.</a:t>
            </a:r>
            <a:endParaRPr sz="1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91440" lvl="1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estimated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sklearn.estimate_bandwidth()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Affects:</a:t>
            </a:r>
            <a:endParaRPr sz="1800" dirty="0">
              <a:latin typeface="Arial MT"/>
              <a:cs typeface="Arial MT"/>
            </a:endParaRPr>
          </a:p>
          <a:p>
            <a:pPr marL="548640" lvl="2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clusters.</a:t>
            </a:r>
            <a:endParaRPr sz="1800" dirty="0">
              <a:latin typeface="Arial MT"/>
              <a:cs typeface="Arial MT"/>
            </a:endParaRPr>
          </a:p>
          <a:p>
            <a:pPr marL="548640" lvl="2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Smoothness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KDE.</a:t>
            </a:r>
            <a:endParaRPr sz="1800" dirty="0">
              <a:latin typeface="Arial MT"/>
              <a:cs typeface="Arial MT"/>
            </a:endParaRPr>
          </a:p>
          <a:p>
            <a:pPr marL="548640" lvl="2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Speed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stability.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MEAN-</a:t>
            </a:r>
            <a:r>
              <a:rPr dirty="0"/>
              <a:t>SHIFT</a:t>
            </a:r>
            <a:r>
              <a:rPr spc="-90" dirty="0"/>
              <a:t> </a:t>
            </a:r>
            <a:r>
              <a:rPr spc="-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865376"/>
            <a:ext cx="5114544" cy="1127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844" y="3515105"/>
            <a:ext cx="5878195" cy="21850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Dataset: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mall_customers.csv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Output: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automatically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detected.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993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we’re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applying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Shift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algorithm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bandwidth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25.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 value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defines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neighborhood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radius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shift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toward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high-density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regions.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result,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y_MS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, contains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assignments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point.”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2464" y="1965960"/>
            <a:ext cx="4419600" cy="36636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66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MEAN-</a:t>
            </a:r>
            <a:r>
              <a:rPr dirty="0"/>
              <a:t>SHIFT</a:t>
            </a:r>
            <a:r>
              <a:rPr spc="-9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703577"/>
            <a:ext cx="5830570" cy="45326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clusters.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Handles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convex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shapes.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Robust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noise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assumptions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purely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driven.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Avoids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minima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(unlike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Means).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Cluster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boundaries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adaptive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density.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Disadvantages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Poor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scalability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large/high-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dimensional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(O(N²)).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Bandwidth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critical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non-trivial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differentiate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between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meaningful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vs.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noisy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modes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Slower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K-Means,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especially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binning.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1512</Words>
  <Application>Microsoft Office PowerPoint</Application>
  <PresentationFormat>Custom</PresentationFormat>
  <Paragraphs>281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CLUSTERING ALGORITHMS</vt:lpstr>
      <vt:lpstr>AFFINITY PROPAGATION CLUSTERING</vt:lpstr>
      <vt:lpstr>AFFINITY PROPAGATION CLUSTERING</vt:lpstr>
      <vt:lpstr>AFFINITY PROPAGATION CLUSTERING</vt:lpstr>
      <vt:lpstr>AFFINITY PROPAGATION CLUSTERING</vt:lpstr>
      <vt:lpstr>MEAN-SHIFT CLUSTERING</vt:lpstr>
      <vt:lpstr>MEAN-SHIFT CLUSTERING</vt:lpstr>
      <vt:lpstr>MEAN-SHIFT CLUSTERING</vt:lpstr>
      <vt:lpstr>MEAN-SHIFT CLUSTERING</vt:lpstr>
      <vt:lpstr>SPECTRAL CLUSTERING</vt:lpstr>
      <vt:lpstr>SPECTRAL CLUSTERING</vt:lpstr>
      <vt:lpstr>SPECTRAL CLUSTERING</vt:lpstr>
      <vt:lpstr>DBSCAN CLUSTERING</vt:lpstr>
      <vt:lpstr>DBSCAN CLUSTERING</vt:lpstr>
      <vt:lpstr>DBSCAN CLUSTERING</vt:lpstr>
      <vt:lpstr>DBSCAN CLUSTERING</vt:lpstr>
      <vt:lpstr>OPTICS CLUSTERING</vt:lpstr>
      <vt:lpstr>OPTICS CLUSTERING</vt:lpstr>
      <vt:lpstr>OPTICS CLUSTERING</vt:lpstr>
      <vt:lpstr>BIRCH CLUSTERING</vt:lpstr>
      <vt:lpstr>BIRCH CLUSTERING</vt:lpstr>
      <vt:lpstr>BIRCH CLUSTERING</vt:lpstr>
      <vt:lpstr>BIRCH 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ALGORITHMS</dc:title>
  <dc:creator>Vino Nandu</dc:creator>
  <cp:lastModifiedBy>Admin</cp:lastModifiedBy>
  <cp:revision>3</cp:revision>
  <dcterms:created xsi:type="dcterms:W3CDTF">2025-10-15T12:43:26Z</dcterms:created>
  <dcterms:modified xsi:type="dcterms:W3CDTF">2025-10-15T12:56:17Z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2025-10-15T00:00:00Z</vt:filetime>
  </property>
  <property fmtid="{D5CDD505-2E9C-101B-9397-08002B2CF9AE}" pid="5" name="Producer">
    <vt:lpwstr>www.ilovepdf.com</vt:lpwstr>
  </property>
</Properties>
</file>